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sldIdLst>
    <p:sldId id="260" r:id="rId2"/>
    <p:sldId id="369" r:id="rId3"/>
    <p:sldId id="326" r:id="rId4"/>
    <p:sldId id="300" r:id="rId5"/>
    <p:sldId id="375" r:id="rId6"/>
    <p:sldId id="359" r:id="rId7"/>
    <p:sldId id="356" r:id="rId8"/>
    <p:sldId id="371" r:id="rId9"/>
    <p:sldId id="401" r:id="rId10"/>
    <p:sldId id="277" r:id="rId11"/>
    <p:sldId id="313" r:id="rId12"/>
    <p:sldId id="297" r:id="rId13"/>
    <p:sldId id="291" r:id="rId14"/>
    <p:sldId id="275" r:id="rId15"/>
    <p:sldId id="261" r:id="rId16"/>
    <p:sldId id="348" r:id="rId17"/>
    <p:sldId id="306" r:id="rId18"/>
    <p:sldId id="377" r:id="rId19"/>
    <p:sldId id="262" r:id="rId20"/>
    <p:sldId id="263" r:id="rId21"/>
    <p:sldId id="267" r:id="rId22"/>
    <p:sldId id="268" r:id="rId23"/>
    <p:sldId id="273" r:id="rId24"/>
    <p:sldId id="274" r:id="rId25"/>
    <p:sldId id="298" r:id="rId26"/>
    <p:sldId id="279" r:id="rId27"/>
    <p:sldId id="296" r:id="rId28"/>
    <p:sldId id="360" r:id="rId29"/>
    <p:sldId id="363" r:id="rId30"/>
    <p:sldId id="362" r:id="rId31"/>
    <p:sldId id="379" r:id="rId32"/>
    <p:sldId id="398" r:id="rId33"/>
    <p:sldId id="353" r:id="rId34"/>
    <p:sldId id="399" r:id="rId35"/>
    <p:sldId id="265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A9D18E"/>
    <a:srgbClr val="FFD966"/>
    <a:srgbClr val="FF3399"/>
    <a:srgbClr val="C6C4C4"/>
    <a:srgbClr val="990033"/>
    <a:srgbClr val="FF0000"/>
    <a:srgbClr val="4472C4"/>
    <a:srgbClr val="66CC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74852" autoAdjust="0"/>
  </p:normalViewPr>
  <p:slideViewPr>
    <p:cSldViewPr snapToGrid="0">
      <p:cViewPr varScale="1">
        <p:scale>
          <a:sx n="81" d="100"/>
          <a:sy n="81" d="100"/>
        </p:scale>
        <p:origin x="166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/>
              <a:t>Contraste na pressão média de sucção de</a:t>
            </a:r>
            <a:r>
              <a:rPr lang="pt-BR" sz="2400" b="1" baseline="0" dirty="0"/>
              <a:t> bebês portugueses </a:t>
            </a:r>
            <a:endParaRPr lang="pt-BR" sz="2400" b="1" dirty="0"/>
          </a:p>
          <a:p>
            <a:pPr>
              <a:defRPr/>
            </a:pPr>
            <a:r>
              <a:rPr lang="pt-BR" sz="2400" b="1" baseline="0" dirty="0"/>
              <a:t> durante a apresentação e repetição do estímulo</a:t>
            </a:r>
            <a:endParaRPr lang="pt-BR" sz="2400" b="1" dirty="0"/>
          </a:p>
        </c:rich>
      </c:tx>
      <c:layout>
        <c:manualLayout>
          <c:xMode val="edge"/>
          <c:yMode val="edge"/>
          <c:x val="0.1007593847819715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Planilha1!$C$2</c:f>
              <c:strCache>
                <c:ptCount val="1"/>
                <c:pt idx="0">
                  <c:v>1a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19-448F-B398-F01691AEA79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19-448F-B398-F01691AEA79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19-448F-B398-F01691AEA79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19-448F-B398-F01691AEA79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19-448F-B398-F01691AEA79E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A19-448F-B398-F01691AEA7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Planilha1!$B$3:$B$12</c:f>
              <c:strCache>
                <c:ptCount val="10"/>
                <c:pt idx="0">
                  <c:v>PE</c:v>
                </c:pt>
                <c:pt idx="1">
                  <c:v>Russo</c:v>
                </c:pt>
                <c:pt idx="2">
                  <c:v>Holandês</c:v>
                </c:pt>
                <c:pt idx="3">
                  <c:v>Inglês</c:v>
                </c:pt>
                <c:pt idx="4">
                  <c:v>Italiano</c:v>
                </c:pt>
                <c:pt idx="5">
                  <c:v>Francês</c:v>
                </c:pt>
                <c:pt idx="6">
                  <c:v>Espanhol</c:v>
                </c:pt>
                <c:pt idx="7">
                  <c:v>Catalão</c:v>
                </c:pt>
                <c:pt idx="8">
                  <c:v>PB</c:v>
                </c:pt>
                <c:pt idx="9">
                  <c:v>Japonês</c:v>
                </c:pt>
              </c:strCache>
            </c:strRef>
          </c:cat>
          <c:val>
            <c:numRef>
              <c:f>Planilha1!$C$3:$C$12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96</c:v>
                </c:pt>
                <c:pt idx="3">
                  <c:v>98</c:v>
                </c:pt>
                <c:pt idx="4">
                  <c:v>87</c:v>
                </c:pt>
                <c:pt idx="5">
                  <c:v>88</c:v>
                </c:pt>
                <c:pt idx="6">
                  <c:v>89</c:v>
                </c:pt>
                <c:pt idx="7">
                  <c:v>89</c:v>
                </c:pt>
                <c:pt idx="8">
                  <c:v>88</c:v>
                </c:pt>
                <c:pt idx="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A19-448F-B398-F01691AEA79E}"/>
            </c:ext>
          </c:extLst>
        </c:ser>
        <c:ser>
          <c:idx val="1"/>
          <c:order val="1"/>
          <c:tx>
            <c:strRef>
              <c:f>Planilha1!$D$2</c:f>
              <c:strCache>
                <c:ptCount val="1"/>
                <c:pt idx="0">
                  <c:v>2a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A19-448F-B398-F01691AEA79E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A19-448F-B398-F01691AEA79E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A19-448F-B398-F01691AEA79E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BA19-448F-B398-F01691AEA79E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BA19-448F-B398-F01691AEA79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BA19-448F-B398-F01691AEA7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Planilha1!$B$3:$B$12</c:f>
              <c:strCache>
                <c:ptCount val="10"/>
                <c:pt idx="0">
                  <c:v>PE</c:v>
                </c:pt>
                <c:pt idx="1">
                  <c:v>Russo</c:v>
                </c:pt>
                <c:pt idx="2">
                  <c:v>Holandês</c:v>
                </c:pt>
                <c:pt idx="3">
                  <c:v>Inglês</c:v>
                </c:pt>
                <c:pt idx="4">
                  <c:v>Italiano</c:v>
                </c:pt>
                <c:pt idx="5">
                  <c:v>Francês</c:v>
                </c:pt>
                <c:pt idx="6">
                  <c:v>Espanhol</c:v>
                </c:pt>
                <c:pt idx="7">
                  <c:v>Catalão</c:v>
                </c:pt>
                <c:pt idx="8">
                  <c:v>PB</c:v>
                </c:pt>
                <c:pt idx="9">
                  <c:v>Japonês</c:v>
                </c:pt>
              </c:strCache>
            </c:strRef>
          </c:cat>
          <c:val>
            <c:numRef>
              <c:f>Planilha1!$D$3:$D$12</c:f>
              <c:numCache>
                <c:formatCode>General</c:formatCode>
                <c:ptCount val="10"/>
                <c:pt idx="0">
                  <c:v>73</c:v>
                </c:pt>
                <c:pt idx="1">
                  <c:v>72</c:v>
                </c:pt>
                <c:pt idx="2">
                  <c:v>78</c:v>
                </c:pt>
                <c:pt idx="3">
                  <c:v>76</c:v>
                </c:pt>
                <c:pt idx="4">
                  <c:v>82</c:v>
                </c:pt>
                <c:pt idx="5">
                  <c:v>80</c:v>
                </c:pt>
                <c:pt idx="6">
                  <c:v>82</c:v>
                </c:pt>
                <c:pt idx="7">
                  <c:v>86</c:v>
                </c:pt>
                <c:pt idx="8">
                  <c:v>80</c:v>
                </c:pt>
                <c:pt idx="9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BA19-448F-B398-F01691AEA7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7988512"/>
        <c:axId val="227965216"/>
      </c:barChart>
      <c:catAx>
        <c:axId val="22798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7965216"/>
        <c:crosses val="autoZero"/>
        <c:auto val="1"/>
        <c:lblAlgn val="ctr"/>
        <c:lblOffset val="100"/>
        <c:noMultiLvlLbl val="0"/>
      </c:catAx>
      <c:valAx>
        <c:axId val="2279652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798851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/>
              <a:t>Latência de sucções</a:t>
            </a:r>
            <a:r>
              <a:rPr lang="pt-BR" sz="2800" b="1" baseline="0" dirty="0"/>
              <a:t> entre estímulos </a:t>
            </a:r>
          </a:p>
          <a:p>
            <a:pPr>
              <a:defRPr/>
            </a:pPr>
            <a:r>
              <a:rPr lang="pt-BR" sz="2800" b="1" baseline="0" dirty="0"/>
              <a:t>com pausa de 2.5 </a:t>
            </a:r>
            <a:r>
              <a:rPr lang="pt-BR" sz="2800" b="1" baseline="0" dirty="0" err="1"/>
              <a:t>ms</a:t>
            </a:r>
            <a:r>
              <a:rPr lang="pt-BR" sz="2800" b="1" baseline="0" dirty="0"/>
              <a:t> </a:t>
            </a:r>
            <a:endParaRPr lang="pt-BR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4818568036962232E-2"/>
          <c:y val="0.22296611569831137"/>
          <c:w val="0.90009157153550368"/>
          <c:h val="0.544841023918871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904-480A-ABCF-029E311BB24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04-480A-ABCF-029E311BB24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904-480A-ABCF-029E311BB24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04-480A-ABCF-029E311BB24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04-480A-ABCF-029E311BB24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04-480A-ABCF-029E311BB2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Planilha1!$B$21:$K$21</c:f>
              <c:strCache>
                <c:ptCount val="9"/>
                <c:pt idx="0">
                  <c:v>Acento/Acento</c:v>
                </c:pt>
                <c:pt idx="1">
                  <c:v>Acento/Silábico</c:v>
                </c:pt>
                <c:pt idx="2">
                  <c:v>Acento / Moraico</c:v>
                </c:pt>
                <c:pt idx="3">
                  <c:v>Silábico /Silábico</c:v>
                </c:pt>
                <c:pt idx="4">
                  <c:v>Silábico/Acento</c:v>
                </c:pt>
                <c:pt idx="5">
                  <c:v>Silábico / Moraico</c:v>
                </c:pt>
                <c:pt idx="6">
                  <c:v>Moraico/Moraico</c:v>
                </c:pt>
                <c:pt idx="7">
                  <c:v>Moraico/ Acento</c:v>
                </c:pt>
                <c:pt idx="8">
                  <c:v>Moraico/Silábico </c:v>
                </c:pt>
              </c:strCache>
            </c:strRef>
          </c:cat>
          <c:val>
            <c:numRef>
              <c:f>Planilha1!$B$22:$K$22</c:f>
              <c:numCache>
                <c:formatCode>General</c:formatCode>
                <c:ptCount val="10"/>
                <c:pt idx="0">
                  <c:v>3.52</c:v>
                </c:pt>
                <c:pt idx="1">
                  <c:v>2.9</c:v>
                </c:pt>
                <c:pt idx="2">
                  <c:v>3</c:v>
                </c:pt>
                <c:pt idx="3">
                  <c:v>2.7</c:v>
                </c:pt>
                <c:pt idx="4">
                  <c:v>3.2</c:v>
                </c:pt>
                <c:pt idx="5">
                  <c:v>3.1</c:v>
                </c:pt>
                <c:pt idx="6">
                  <c:v>2.9</c:v>
                </c:pt>
                <c:pt idx="7">
                  <c:v>2.8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A-4350-AB5E-FBDD223D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3805104"/>
        <c:axId val="353801776"/>
      </c:barChart>
      <c:catAx>
        <c:axId val="353805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 dirty="0"/>
                  <a:t>Tipos de transição entre estímulos</a:t>
                </a:r>
              </a:p>
            </c:rich>
          </c:tx>
          <c:layout>
            <c:manualLayout>
              <c:xMode val="edge"/>
              <c:yMode val="edge"/>
              <c:x val="0.3852915034756651"/>
              <c:y val="0.823635260162065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3801776"/>
        <c:crosses val="autoZero"/>
        <c:auto val="1"/>
        <c:lblAlgn val="ctr"/>
        <c:lblOffset val="100"/>
        <c:noMultiLvlLbl val="0"/>
      </c:catAx>
      <c:valAx>
        <c:axId val="35380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pt-BR" sz="1600" b="1" i="0" u="none" strike="noStrike" kern="1200" baseline="0" dirty="0" err="1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 i="0" u="none" strike="noStrike" kern="1200" baseline="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rPr>
                  <a:t>Latêmcia em 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pt-BR" sz="1600" b="1" i="0" u="none" strike="noStrike" kern="1200" baseline="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380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8AF8-D7A3-48B9-B2E7-DD47777B7E8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975D-0AF5-4E1A-8BBE-93DF104256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6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69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65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546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763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022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892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133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278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42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1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45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30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18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6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091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0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F91E-54F9-4BEC-8C45-5D54B37B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EBA07A-1B31-4AB4-8274-A0FFD5FE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8D8A7-9979-464A-AD02-B7500D9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6115DA-DAE1-4FE2-8B3A-09CABE04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D4A2C-9CAF-4108-9CEE-F6AEA18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80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F44BA-C6ED-4797-8A7A-A1DF5BC4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C03444-CC66-48A1-835F-E693292D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E23DB7-DC6D-45DF-893F-7174FD66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91AAC-8182-421A-9352-98E6D770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C51132-B39B-4B8E-9483-EAA324BD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80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542F26-4EA7-4A4A-A84E-6BDAEA71C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8AC21E-D63B-46F5-9169-7247E278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8BF90-C0C1-4F7C-ADBE-511A3782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32B73-432D-481D-AEB8-590C97EF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876BA-BB04-4509-84E5-D024597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4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9087F-ED9E-4B2A-8851-42E55CE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3456C-8281-4C22-98F6-83C92A31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CED6B5-8D1E-4A34-9FA6-26339EB3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5DA41-E740-4320-A1DE-C0695C89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22688-4E42-4A4B-B70C-8DAADA4E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9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AB0DB-FB54-45BB-8386-A9707C0B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38C0D5-D84F-422A-9CD2-5E8F49F51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43A15F-5D5D-40DC-BFEA-7FED5BBB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F4B83-5F28-419B-85BB-D94D6E52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DDE05-6F4A-4DC7-B21D-F1CC38F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39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EE696-F052-4A90-A608-04BC88B9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BBC35B-90B2-4C67-B172-D3F31C8BC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5B5166-3ADD-41C4-BBD6-EB9E9D1A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A2BE97-6341-455F-A66A-4150F6E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2FBFE-FF96-4A7F-B435-73C447D2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15AC47-9CAC-4F6A-8B1F-866C05CE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8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AD0EB-B551-4CDC-8B65-9C51835F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0CBC9-E2B9-4DFB-B6B9-80B54A2C9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D1E396-4FE5-4671-A6A3-F6182F50D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D344EF-2132-4D8A-B49D-703765F40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D471F9-D3C3-4D78-A492-210680E9D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1E2234-5796-41F3-841D-0BC34CC1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3B5586-48FC-4654-956A-5DE4AE9D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EC3092-DA1C-43DF-90A9-25D37DC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5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58E89-4CE4-4BFA-9248-FA5E2FD0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7B090B-C3DE-44AE-9E3D-95D166E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0E5579-055C-4ACE-88B4-7FE72C9F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FF472D-AD17-4B23-891D-29AFDAB3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75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C59DD6-4E7C-4210-8176-FD38A8A7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4EA8A0-C06E-490F-A17C-17825DA3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BB5E71-B196-4EBA-AB30-9855D3B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3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FC634-A180-4139-802E-2B016E7E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CE039F-B5DB-498F-9122-86C22770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841374-3F1B-418C-9CF8-A065552BB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92C01F-8C7B-4EAF-A12A-FDF343EE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86F3DF-B9C6-4057-8A80-FB56E6DB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01E368-3E9E-43A1-B18B-63DB6B6B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4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0905A-B04E-4363-A315-7A621B2D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AD2A6B-27D9-4414-925F-E0DF67B2B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A3FC53-B6B7-4348-9A1A-7459CC14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1BB413-CF74-4A83-BA4A-9D00CFCB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7F8F7-EA13-4103-8A78-6C740FBB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7C02F8-7D8C-47E9-88EA-5A77B35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58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31BA7F-9EB5-4532-B6B9-774355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F562E6-BCA7-4C53-B003-E42A8E74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9EAF64-EF78-4024-908C-9F5839C63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D532-ABED-4FA4-BCF0-65EAD203401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ED0C5-9FF3-49DD-94AB-617E3DBFA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BD4-B4CE-4679-A302-29372A27F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5.m4a"/><Relationship Id="rId7" Type="http://schemas.microsoft.com/office/2007/relationships/media" Target="../media/media7.wav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wav"/><Relationship Id="rId11" Type="http://schemas.openxmlformats.org/officeDocument/2006/relationships/image" Target="../media/image26.png"/><Relationship Id="rId5" Type="http://schemas.microsoft.com/office/2007/relationships/media" Target="../media/media6.wav"/><Relationship Id="rId10" Type="http://schemas.openxmlformats.org/officeDocument/2006/relationships/image" Target="../media/image27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32.tif"/><Relationship Id="rId10" Type="http://schemas.openxmlformats.org/officeDocument/2006/relationships/image" Target="../media/image36.png"/><Relationship Id="rId4" Type="http://schemas.openxmlformats.org/officeDocument/2006/relationships/image" Target="../media/image31.tif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tif"/><Relationship Id="rId5" Type="http://schemas.openxmlformats.org/officeDocument/2006/relationships/image" Target="../media/image38.png"/><Relationship Id="rId4" Type="http://schemas.openxmlformats.org/officeDocument/2006/relationships/image" Target="../media/image37.tif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tif"/><Relationship Id="rId11" Type="http://schemas.openxmlformats.org/officeDocument/2006/relationships/image" Target="../media/image35.png"/><Relationship Id="rId5" Type="http://schemas.openxmlformats.org/officeDocument/2006/relationships/image" Target="../media/image31.ti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2.tif"/><Relationship Id="rId5" Type="http://schemas.openxmlformats.org/officeDocument/2006/relationships/image" Target="../media/image38.png"/><Relationship Id="rId4" Type="http://schemas.openxmlformats.org/officeDocument/2006/relationships/image" Target="../media/image40.jp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png"/><Relationship Id="rId5" Type="http://schemas.openxmlformats.org/officeDocument/2006/relationships/image" Target="../media/image32.tif"/><Relationship Id="rId10" Type="http://schemas.openxmlformats.org/officeDocument/2006/relationships/image" Target="../media/image26.png"/><Relationship Id="rId4" Type="http://schemas.openxmlformats.org/officeDocument/2006/relationships/image" Target="../media/image41.jp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2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pacioservisoci.blogspot.com.es/2014/03/los-origenes-de-la-comunicacion-human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FD5EDAC-2D24-4A81-A332-B95A8D5E9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71789" y="62754"/>
            <a:ext cx="6752676" cy="679524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CE05FE-092F-44B6-9EA0-E2560D4096B7}"/>
              </a:ext>
            </a:extLst>
          </p:cNvPr>
          <p:cNvSpPr txBox="1"/>
          <p:nvPr/>
        </p:nvSpPr>
        <p:spPr>
          <a:xfrm>
            <a:off x="209006" y="435429"/>
            <a:ext cx="50335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Aquisição de Linguagem</a:t>
            </a:r>
          </a:p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Parte 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FD9532-6CF1-47DF-88BF-BF7A034D9AD2}"/>
              </a:ext>
            </a:extLst>
          </p:cNvPr>
          <p:cNvSpPr txBox="1"/>
          <p:nvPr/>
        </p:nvSpPr>
        <p:spPr>
          <a:xfrm>
            <a:off x="0" y="2758306"/>
            <a:ext cx="5242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Aniela Improta França</a:t>
            </a: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(UFRJ)</a:t>
            </a: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2023_1</a:t>
            </a:r>
          </a:p>
        </p:txBody>
      </p:sp>
    </p:spTree>
    <p:extLst>
      <p:ext uri="{BB962C8B-B14F-4D97-AF65-F5344CB8AC3E}">
        <p14:creationId xmlns:p14="http://schemas.microsoft.com/office/powerpoint/2010/main" val="166913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23FD6-A101-4D17-B7D3-72582FB1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3" y="94229"/>
            <a:ext cx="12175327" cy="15798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Então,  se o </a:t>
            </a:r>
            <a:r>
              <a:rPr lang="pt-BR" sz="3200" dirty="0" err="1"/>
              <a:t>bootstrapping</a:t>
            </a:r>
            <a:r>
              <a:rPr lang="pt-BR" sz="3200" dirty="0"/>
              <a:t> é contextual e é movido pelo social, não parte da genética + dados primários, quando e como começa?</a:t>
            </a:r>
            <a:br>
              <a:rPr lang="pt-BR" sz="3200" dirty="0"/>
            </a:br>
            <a:r>
              <a:rPr lang="pt-BR" sz="3200" dirty="0"/>
              <a:t>Inspiração pro </a:t>
            </a:r>
            <a:r>
              <a:rPr lang="pt-BR" sz="3200" dirty="0" err="1"/>
              <a:t>Tomasello</a:t>
            </a:r>
            <a:r>
              <a:rPr lang="pt-BR" sz="3200" dirty="0"/>
              <a:t> : Konrad Lorenz (Prêmio Nobel 1973)  </a:t>
            </a:r>
            <a:br>
              <a:rPr lang="pt-BR" sz="3200" dirty="0"/>
            </a:br>
            <a:r>
              <a:rPr lang="pt-BR" sz="3200" dirty="0"/>
              <a:t>e seu experimento sobre </a:t>
            </a:r>
            <a:r>
              <a:rPr lang="pt-BR" sz="3200" dirty="0" err="1"/>
              <a:t>imprinting</a:t>
            </a:r>
            <a:r>
              <a:rPr lang="pt-BR" sz="3200" dirty="0"/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11143A5-23C2-498D-9D21-E4ED4934D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7" y="3023643"/>
            <a:ext cx="5874363" cy="38343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9DE6EA-A7D1-42C6-A23A-9A21FD0DA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642"/>
            <a:ext cx="5874365" cy="383435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6F6931-7BBC-48CC-BE59-3232C2A234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7010" y="1674075"/>
            <a:ext cx="1820344" cy="134956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44F34B6-BFC3-4D08-9BD4-34FDEF49C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578" y="1576579"/>
            <a:ext cx="2316480" cy="1613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19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BCCD9-5923-4466-847C-FD548C2D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31" y="543735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Andrew </a:t>
            </a:r>
            <a:r>
              <a:rPr lang="pt-BR" dirty="0" err="1"/>
              <a:t>Meltzoff</a:t>
            </a:r>
            <a:br>
              <a:rPr lang="pt-BR" dirty="0"/>
            </a:br>
            <a:r>
              <a:rPr lang="pt-BR" dirty="0"/>
              <a:t>Washington </a:t>
            </a:r>
            <a:r>
              <a:rPr lang="pt-BR" dirty="0" err="1"/>
              <a:t>University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85CB72-05B3-49C8-99AA-DD43AD0D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58" y="1357023"/>
            <a:ext cx="6868484" cy="41439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D91CB6A-6E94-4C58-AA8D-023F081BCD38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Cognição Social: empatia</a:t>
            </a:r>
            <a:endParaRPr lang="pt-BR" sz="6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38B511-7721-4816-8BF1-40C76A5793AE}"/>
              </a:ext>
            </a:extLst>
          </p:cNvPr>
          <p:cNvSpPr txBox="1"/>
          <p:nvPr/>
        </p:nvSpPr>
        <p:spPr>
          <a:xfrm>
            <a:off x="4069080" y="849191"/>
            <a:ext cx="3908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IMITAÇÃO</a:t>
            </a:r>
          </a:p>
        </p:txBody>
      </p:sp>
    </p:spTree>
    <p:extLst>
      <p:ext uri="{BB962C8B-B14F-4D97-AF65-F5344CB8AC3E}">
        <p14:creationId xmlns:p14="http://schemas.microsoft.com/office/powerpoint/2010/main" val="69602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8769D-1129-408C-8BDD-3C4AD24A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67A428-9AB7-47BE-811F-F49DF7815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03FA53-483B-42BF-8112-8A47EBF13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6" r="7383" b="8324"/>
          <a:stretch/>
        </p:blipFill>
        <p:spPr>
          <a:xfrm>
            <a:off x="0" y="-262128"/>
            <a:ext cx="12192000" cy="71201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2FE6171-490B-4F1E-B7DF-E9EC2E63773F}"/>
              </a:ext>
            </a:extLst>
          </p:cNvPr>
          <p:cNvSpPr txBox="1"/>
          <p:nvPr/>
        </p:nvSpPr>
        <p:spPr>
          <a:xfrm>
            <a:off x="344424" y="128925"/>
            <a:ext cx="11009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PRIMATAS NÃO HUMANOS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3FBAAF-CE8B-4088-9CA0-B952A8988B03}"/>
              </a:ext>
            </a:extLst>
          </p:cNvPr>
          <p:cNvSpPr txBox="1"/>
          <p:nvPr/>
        </p:nvSpPr>
        <p:spPr>
          <a:xfrm>
            <a:off x="0" y="6273225"/>
            <a:ext cx="318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Bebê de três dias</a:t>
            </a:r>
          </a:p>
        </p:txBody>
      </p:sp>
    </p:spTree>
    <p:extLst>
      <p:ext uri="{BB962C8B-B14F-4D97-AF65-F5344CB8AC3E}">
        <p14:creationId xmlns:p14="http://schemas.microsoft.com/office/powerpoint/2010/main" val="64410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by tongue">
            <a:hlinkClick r:id="" action="ppaction://media"/>
            <a:extLst>
              <a:ext uri="{FF2B5EF4-FFF2-40B4-BE49-F238E27FC236}">
                <a16:creationId xmlns:a16="http://schemas.microsoft.com/office/drawing/2014/main" id="{A921F664-C493-49C0-BC5B-303085378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1C03D3-BCEE-4AD7-9613-B8AF057CAC1C}"/>
              </a:ext>
            </a:extLst>
          </p:cNvPr>
          <p:cNvSpPr txBox="1"/>
          <p:nvPr/>
        </p:nvSpPr>
        <p:spPr>
          <a:xfrm>
            <a:off x="237067" y="5855537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Bebê de dois dias</a:t>
            </a:r>
          </a:p>
        </p:txBody>
      </p:sp>
    </p:spTree>
    <p:extLst>
      <p:ext uri="{BB962C8B-B14F-4D97-AF65-F5344CB8AC3E}">
        <p14:creationId xmlns:p14="http://schemas.microsoft.com/office/powerpoint/2010/main" val="625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CA400-40CC-46D9-A175-D7D05F8D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Socialização aos 42 minutos de vida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D448606-1659-4DBE-91A6-ABEDCEBA8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800" y="1604463"/>
            <a:ext cx="3198087" cy="242707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E42572-85EC-44DA-A5F4-BBBEBA41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855" y="1604463"/>
            <a:ext cx="3198088" cy="24159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BBF25F0-F12B-430C-BEDA-CF93FAA3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2" y="1604463"/>
            <a:ext cx="3143795" cy="24102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BBDF52-16BE-48D0-B408-8A953E91E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80171"/>
            <a:ext cx="3174464" cy="24102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CECF5CD-8AC6-419F-ABEE-1D2ACFF8D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855" y="4280171"/>
            <a:ext cx="3198088" cy="24427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76060E-DC3C-49CB-9EA3-D4830CCDED86}"/>
              </a:ext>
            </a:extLst>
          </p:cNvPr>
          <p:cNvSpPr txBox="1"/>
          <p:nvPr/>
        </p:nvSpPr>
        <p:spPr>
          <a:xfrm>
            <a:off x="7524088" y="4360422"/>
            <a:ext cx="3384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“Os bebês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nascem</a:t>
            </a:r>
          </a:p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empáticos”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F71378C-A52F-4548-9265-D99CED6D4AE7}"/>
              </a:ext>
            </a:extLst>
          </p:cNvPr>
          <p:cNvSpPr txBox="1"/>
          <p:nvPr/>
        </p:nvSpPr>
        <p:spPr>
          <a:xfrm rot="912106">
            <a:off x="10431286" y="84137"/>
            <a:ext cx="4908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33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E70440-FDD1-4F01-883B-A2BA341C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31" y="0"/>
            <a:ext cx="2958737" cy="5917474"/>
          </a:xfrm>
          <a:prstGeom prst="rect">
            <a:avLst/>
          </a:prstGeom>
        </p:spPr>
      </p:pic>
      <p:pic>
        <p:nvPicPr>
          <p:cNvPr id="1026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EC8AE96-2BCA-48C5-91D7-9F7C3F50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9647">
            <a:off x="1639156" y="1984697"/>
            <a:ext cx="1840787" cy="21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6AF33EBD-76F0-40BC-A076-41A1F424943C}"/>
              </a:ext>
            </a:extLst>
          </p:cNvPr>
          <p:cNvSpPr/>
          <p:nvPr/>
        </p:nvSpPr>
        <p:spPr>
          <a:xfrm>
            <a:off x="2986567" y="365125"/>
            <a:ext cx="2561221" cy="1507218"/>
          </a:xfrm>
          <a:prstGeom prst="wedgeEllipseCallout">
            <a:avLst>
              <a:gd name="adj1" fmla="val -65035"/>
              <a:gd name="adj2" fmla="val 417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Meu bebê mais lindo, você tá crescendo tanto!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D8CFD6-1FE5-49C4-9467-DB46DDEEF689}"/>
              </a:ext>
            </a:extLst>
          </p:cNvPr>
          <p:cNvSpPr txBox="1"/>
          <p:nvPr/>
        </p:nvSpPr>
        <p:spPr>
          <a:xfrm>
            <a:off x="5724652" y="1786360"/>
            <a:ext cx="61815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Mas a prosódia 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chega ainda antes</a:t>
            </a:r>
          </a:p>
          <a:p>
            <a:pPr algn="ctr"/>
            <a:r>
              <a:rPr lang="pt-BR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da socialização</a:t>
            </a:r>
          </a:p>
          <a:p>
            <a:pPr algn="ctr"/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(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Pseudo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réplica do Jacques </a:t>
            </a:r>
            <a:r>
              <a:rPr lang="pt-BR" dirty="0" err="1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Mehler</a:t>
            </a:r>
            <a:r>
              <a:rPr lang="pt-BR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) </a:t>
            </a:r>
          </a:p>
        </p:txBody>
      </p:sp>
      <p:pic>
        <p:nvPicPr>
          <p:cNvPr id="10" name="Picture 2" descr="Sound Waves Clipart Png - Cartoon Sound Waves Gif (450x600), Png Download">
            <a:extLst>
              <a:ext uri="{FF2B5EF4-FFF2-40B4-BE49-F238E27FC236}">
                <a16:creationId xmlns:a16="http://schemas.microsoft.com/office/drawing/2014/main" id="{428091E2-395C-4DC9-8DD0-C53EB57D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3710" y="4202867"/>
            <a:ext cx="291676" cy="3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B3395E-4701-4E2E-AABC-AD86586AE3E5}"/>
              </a:ext>
            </a:extLst>
          </p:cNvPr>
          <p:cNvCxnSpPr>
            <a:cxnSpLocks/>
          </p:cNvCxnSpPr>
          <p:nvPr/>
        </p:nvCxnSpPr>
        <p:spPr>
          <a:xfrm>
            <a:off x="2667230" y="4517347"/>
            <a:ext cx="640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89E775-C277-4E93-BBE6-BD0D5937627B}"/>
              </a:ext>
            </a:extLst>
          </p:cNvPr>
          <p:cNvSpPr txBox="1"/>
          <p:nvPr/>
        </p:nvSpPr>
        <p:spPr>
          <a:xfrm>
            <a:off x="3544214" y="4234102"/>
            <a:ext cx="715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Filtro orgânico</a:t>
            </a:r>
          </a:p>
          <a:p>
            <a:r>
              <a:rPr lang="pt-BR" sz="2400" dirty="0"/>
              <a:t>300-400Hz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frequência fundamental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prosódia geral (melodia e ritmo)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detalhes acústicos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 fonemas</a:t>
            </a:r>
          </a:p>
          <a:p>
            <a:r>
              <a:rPr lang="pt-BR" sz="1800" b="0" i="0" u="none" strike="noStrike" baseline="0" dirty="0">
                <a:latin typeface="YyvdxjSTIX-Regular"/>
              </a:rPr>
              <a:t>      (</a:t>
            </a:r>
            <a:r>
              <a:rPr lang="pt-BR" sz="1800" b="0" i="0" u="none" strike="noStrike" baseline="0" dirty="0" err="1">
                <a:latin typeface="YyvdxjSTIX-Regular"/>
              </a:rPr>
              <a:t>Kisilevsky</a:t>
            </a:r>
            <a:r>
              <a:rPr lang="pt-BR" sz="1800" b="0" i="0" u="none" strike="noStrike" baseline="0" dirty="0">
                <a:latin typeface="YyvdxjSTIX-Regular"/>
              </a:rPr>
              <a:t> et al 2009)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1A8A0C6-4ADA-4B26-B7E8-2D1A6DE85006}"/>
              </a:ext>
            </a:extLst>
          </p:cNvPr>
          <p:cNvSpPr txBox="1"/>
          <p:nvPr/>
        </p:nvSpPr>
        <p:spPr>
          <a:xfrm>
            <a:off x="7896079" y="-11195"/>
            <a:ext cx="4295921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28-30 semanas gestacional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O bebê  tem cerca de 35 cm;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Pesa 1,2Kg;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Já escuta. </a:t>
            </a:r>
          </a:p>
        </p:txBody>
      </p:sp>
      <p:pic>
        <p:nvPicPr>
          <p:cNvPr id="2" name="woa">
            <a:hlinkClick r:id="" action="ppaction://media"/>
            <a:extLst>
              <a:ext uri="{FF2B5EF4-FFF2-40B4-BE49-F238E27FC236}">
                <a16:creationId xmlns:a16="http://schemas.microsoft.com/office/drawing/2014/main" id="{DD4DCFAF-09AA-4599-AB42-5C22A2785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393" y="194720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0FBA8-D3FE-D19B-0F5C-D6D76F217C4B}"/>
              </a:ext>
            </a:extLst>
          </p:cNvPr>
          <p:cNvSpPr txBox="1"/>
          <p:nvPr/>
        </p:nvSpPr>
        <p:spPr>
          <a:xfrm>
            <a:off x="4813870" y="2171843"/>
            <a:ext cx="67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Praat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91F8F-E033-43CF-81C4-E19C86F5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135760"/>
            <a:ext cx="10515600" cy="1325563"/>
          </a:xfrm>
        </p:spPr>
        <p:txBody>
          <a:bodyPr/>
          <a:lstStyle/>
          <a:p>
            <a:r>
              <a:rPr lang="en-GB" dirty="0" err="1"/>
              <a:t>Informação</a:t>
            </a:r>
            <a:r>
              <a:rPr lang="en-GB" dirty="0"/>
              <a:t> </a:t>
            </a:r>
            <a:r>
              <a:rPr lang="en-GB" dirty="0" err="1"/>
              <a:t>prosódica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básica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Padrões</a:t>
            </a:r>
            <a:r>
              <a:rPr lang="en-GB" dirty="0"/>
              <a:t> </a:t>
            </a:r>
            <a:r>
              <a:rPr lang="en-GB" dirty="0" err="1"/>
              <a:t>Prosódicos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9C7D5-DA1B-4CB8-AE59-139C78C80962}"/>
              </a:ext>
            </a:extLst>
          </p:cNvPr>
          <p:cNvSpPr txBox="1"/>
          <p:nvPr/>
        </p:nvSpPr>
        <p:spPr>
          <a:xfrm>
            <a:off x="950259" y="1595717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Silábico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BFAE9-6FA6-44EF-9571-A6B1090F02B1}"/>
              </a:ext>
            </a:extLst>
          </p:cNvPr>
          <p:cNvSpPr txBox="1"/>
          <p:nvPr/>
        </p:nvSpPr>
        <p:spPr>
          <a:xfrm>
            <a:off x="950259" y="2492175"/>
            <a:ext cx="223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Acentuação</a:t>
            </a:r>
            <a:r>
              <a:rPr lang="en-GB" b="1" dirty="0"/>
              <a:t> </a:t>
            </a:r>
            <a:r>
              <a:rPr lang="en-GB" b="1" dirty="0" err="1"/>
              <a:t>tônica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5D013-9CBC-4A22-9965-C71202A819EB}"/>
              </a:ext>
            </a:extLst>
          </p:cNvPr>
          <p:cNvSpPr txBox="1"/>
          <p:nvPr/>
        </p:nvSpPr>
        <p:spPr>
          <a:xfrm>
            <a:off x="974444" y="3289387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/>
              <a:t>Moraico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EF6D6-E19F-4842-9914-13CF44F0D4F9}"/>
              </a:ext>
            </a:extLst>
          </p:cNvPr>
          <p:cNvSpPr txBox="1"/>
          <p:nvPr/>
        </p:nvSpPr>
        <p:spPr>
          <a:xfrm>
            <a:off x="1192306" y="1945025"/>
            <a:ext cx="277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Português</a:t>
            </a:r>
            <a:r>
              <a:rPr lang="en-GB" dirty="0"/>
              <a:t> </a:t>
            </a:r>
            <a:r>
              <a:rPr lang="en-GB" dirty="0" err="1"/>
              <a:t>Brasileiro</a:t>
            </a:r>
            <a:r>
              <a:rPr lang="en-GB" dirty="0"/>
              <a:t>: batata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5D5B8-461D-49DA-9EF2-C2C00A73F802}"/>
              </a:ext>
            </a:extLst>
          </p:cNvPr>
          <p:cNvSpPr txBox="1"/>
          <p:nvPr/>
        </p:nvSpPr>
        <p:spPr>
          <a:xfrm>
            <a:off x="1242030" y="2851249"/>
            <a:ext cx="174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Inglês</a:t>
            </a:r>
            <a:r>
              <a:rPr lang="en-GB" dirty="0"/>
              <a:t>: consulate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A5DE1-399A-47D3-907D-BCF815667ED8}"/>
              </a:ext>
            </a:extLst>
          </p:cNvPr>
          <p:cNvSpPr txBox="1"/>
          <p:nvPr/>
        </p:nvSpPr>
        <p:spPr>
          <a:xfrm>
            <a:off x="1242030" y="3637420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Japonês</a:t>
            </a:r>
            <a:r>
              <a:rPr lang="en-GB" dirty="0"/>
              <a:t> : </a:t>
            </a:r>
            <a:r>
              <a:rPr lang="en-GB" dirty="0" err="1"/>
              <a:t>sílabas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ser </a:t>
            </a:r>
            <a:r>
              <a:rPr lang="en-GB" dirty="0" err="1"/>
              <a:t>formadas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consoante</a:t>
            </a:r>
            <a:r>
              <a:rPr lang="en-GB" dirty="0"/>
              <a:t> </a:t>
            </a:r>
            <a:r>
              <a:rPr lang="en-GB" dirty="0" err="1"/>
              <a:t>sozinha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vogal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47BEA7-5F08-477F-8616-DDC5534F5E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803" y="4557570"/>
            <a:ext cx="6119870" cy="2316594"/>
          </a:xfrm>
          <a:prstGeom prst="rect">
            <a:avLst/>
          </a:prstGeom>
        </p:spPr>
      </p:pic>
      <p:pic>
        <p:nvPicPr>
          <p:cNvPr id="13" name="batata">
            <a:hlinkClick r:id="" action="ppaction://media"/>
            <a:extLst>
              <a:ext uri="{FF2B5EF4-FFF2-40B4-BE49-F238E27FC236}">
                <a16:creationId xmlns:a16="http://schemas.microsoft.com/office/drawing/2014/main" id="{3A6D5B3C-D027-4650-A7C7-79E524FE6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60919" y="1782963"/>
            <a:ext cx="487363" cy="48736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40A4C-B0FD-43FA-A663-AE3A8571D5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60918" y="2579495"/>
            <a:ext cx="487363" cy="487363"/>
          </a:xfrm>
          <a:prstGeom prst="rect">
            <a:avLst/>
          </a:prstGeom>
        </p:spPr>
      </p:pic>
      <p:pic>
        <p:nvPicPr>
          <p:cNvPr id="10" name="ossan">
            <a:hlinkClick r:id="" action="ppaction://media"/>
            <a:extLst>
              <a:ext uri="{FF2B5EF4-FFF2-40B4-BE49-F238E27FC236}">
                <a16:creationId xmlns:a16="http://schemas.microsoft.com/office/drawing/2014/main" id="{5971BF96-1E91-D4FE-BFB8-629AEC77F6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6055" y="4557570"/>
            <a:ext cx="487363" cy="487363"/>
          </a:xfrm>
          <a:prstGeom prst="rect">
            <a:avLst/>
          </a:prstGeom>
        </p:spPr>
      </p:pic>
      <p:pic>
        <p:nvPicPr>
          <p:cNvPr id="15" name="o_ssan">
            <a:hlinkClick r:id="" action="ppaction://media"/>
            <a:extLst>
              <a:ext uri="{FF2B5EF4-FFF2-40B4-BE49-F238E27FC236}">
                <a16:creationId xmlns:a16="http://schemas.microsoft.com/office/drawing/2014/main" id="{C693760C-AFFE-460B-E45F-A9A6635299C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8203" y="4524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2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F873EB-8587-493A-8E32-24C4819F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pt-BR" dirty="0" err="1"/>
              <a:t>Ramus</a:t>
            </a:r>
            <a:r>
              <a:rPr lang="pt-BR" dirty="0"/>
              <a:t> et al (1999)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45210D9-DA4D-49E4-8ED4-7F187B5FE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563969"/>
              </p:ext>
            </p:extLst>
          </p:nvPr>
        </p:nvGraphicFramePr>
        <p:xfrm>
          <a:off x="1648778" y="521208"/>
          <a:ext cx="8546402" cy="606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99800" imgH="9066600" progId="">
                  <p:embed/>
                </p:oleObj>
              </mc:Choice>
              <mc:Fallback>
                <p:oleObj r:id="rId2" imgW="12799800" imgH="9066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48778" y="521208"/>
                        <a:ext cx="8546402" cy="6062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459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5603-BC7F-BF68-AE11-B5BD22C7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717BE8-63ED-3CC1-E9FC-B4337746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C42B4E-718D-07F2-9444-405DC721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8"/>
            <a:ext cx="12254071" cy="68314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DD2818-9FC1-21E8-7BEB-E824E3044E94}"/>
              </a:ext>
            </a:extLst>
          </p:cNvPr>
          <p:cNvSpPr txBox="1"/>
          <p:nvPr/>
        </p:nvSpPr>
        <p:spPr>
          <a:xfrm>
            <a:off x="4470400" y="541867"/>
            <a:ext cx="34092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Bradley Hand ITC" panose="03070402050302030203" pitchFamily="66" charset="0"/>
              </a:rPr>
              <a:t>Três Fases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744162-4240-BF0F-5998-F4C402243121}"/>
              </a:ext>
            </a:extLst>
          </p:cNvPr>
          <p:cNvSpPr txBox="1"/>
          <p:nvPr/>
        </p:nvSpPr>
        <p:spPr>
          <a:xfrm>
            <a:off x="361243" y="2381956"/>
            <a:ext cx="2878667" cy="954107"/>
          </a:xfrm>
          <a:prstGeom prst="rect">
            <a:avLst/>
          </a:prstGeom>
          <a:solidFill>
            <a:srgbClr val="FFD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highlight>
                  <a:srgbClr val="FFD966"/>
                </a:highlight>
                <a:latin typeface="Bradley Hand ITC" panose="03070402050302030203" pitchFamily="66" charset="0"/>
              </a:rPr>
              <a:t>Teste de amplitude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F0F1A9-6A65-874D-978D-A26C17BB30AC}"/>
              </a:ext>
            </a:extLst>
          </p:cNvPr>
          <p:cNvSpPr txBox="1"/>
          <p:nvPr/>
        </p:nvSpPr>
        <p:spPr>
          <a:xfrm>
            <a:off x="4470400" y="2286001"/>
            <a:ext cx="3206044" cy="954107"/>
          </a:xfrm>
          <a:prstGeom prst="rect">
            <a:avLst/>
          </a:prstGeom>
          <a:solidFill>
            <a:srgbClr val="A9D18E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habituação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3707ED-A90B-A41E-0505-86393A109AB1}"/>
              </a:ext>
            </a:extLst>
          </p:cNvPr>
          <p:cNvSpPr txBox="1"/>
          <p:nvPr/>
        </p:nvSpPr>
        <p:spPr>
          <a:xfrm>
            <a:off x="8703733" y="2334272"/>
            <a:ext cx="2604911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Bradley Hand ITC" panose="03070402050302030203" pitchFamily="66" charset="0"/>
              </a:rPr>
              <a:t>Fase de</a:t>
            </a:r>
          </a:p>
          <a:p>
            <a:pPr algn="ctr"/>
            <a:r>
              <a:rPr lang="pt-BR" sz="2800" dirty="0">
                <a:latin typeface="Bradley Hand ITC" panose="03070402050302030203" pitchFamily="66" charset="0"/>
              </a:rPr>
              <a:t> teste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996ACEA-0F5D-3BCC-30E6-AD6E5C597EE7}"/>
              </a:ext>
            </a:extLst>
          </p:cNvPr>
          <p:cNvSpPr txBox="1"/>
          <p:nvPr/>
        </p:nvSpPr>
        <p:spPr>
          <a:xfrm>
            <a:off x="9471377" y="462844"/>
            <a:ext cx="1780822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Bradley Hand ITC" panose="03070402050302030203" pitchFamily="66" charset="0"/>
              </a:rPr>
              <a:t>Somente alguns</a:t>
            </a:r>
          </a:p>
          <a:p>
            <a:pPr algn="ctr"/>
            <a:r>
              <a:rPr lang="pt-BR" sz="2000" dirty="0">
                <a:latin typeface="Bradley Hand ITC" panose="03070402050302030203" pitchFamily="66" charset="0"/>
              </a:rPr>
              <a:t>bebês</a:t>
            </a:r>
          </a:p>
        </p:txBody>
      </p:sp>
    </p:spTree>
    <p:extLst>
      <p:ext uri="{BB962C8B-B14F-4D97-AF65-F5344CB8AC3E}">
        <p14:creationId xmlns:p14="http://schemas.microsoft.com/office/powerpoint/2010/main" val="169133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sp modern">
            <a:hlinkClick r:id="" action="ppaction://media"/>
            <a:extLst>
              <a:ext uri="{FF2B5EF4-FFF2-40B4-BE49-F238E27FC236}">
                <a16:creationId xmlns:a16="http://schemas.microsoft.com/office/drawing/2014/main" id="{E40E9736-40FE-4006-9631-EECF4C4891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3166" y="22398"/>
            <a:ext cx="9178834" cy="6883499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509BF6A-2710-4103-9416-571A75AA505B}"/>
              </a:ext>
            </a:extLst>
          </p:cNvPr>
          <p:cNvSpPr txBox="1"/>
          <p:nvPr/>
        </p:nvSpPr>
        <p:spPr>
          <a:xfrm>
            <a:off x="34835" y="139337"/>
            <a:ext cx="29890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HASP : HIGH </a:t>
            </a:r>
          </a:p>
          <a:p>
            <a:r>
              <a:rPr lang="pt-BR" sz="4000" dirty="0"/>
              <a:t>AMPLITUDE </a:t>
            </a:r>
          </a:p>
          <a:p>
            <a:r>
              <a:rPr lang="pt-BR" sz="4000" dirty="0"/>
              <a:t>SUCKING </a:t>
            </a:r>
          </a:p>
          <a:p>
            <a:r>
              <a:rPr lang="pt-BR" sz="4000" dirty="0"/>
              <a:t>PARADIGM</a:t>
            </a:r>
          </a:p>
          <a:p>
            <a:endParaRPr lang="pt-BR" sz="4000" dirty="0"/>
          </a:p>
          <a:p>
            <a:r>
              <a:rPr lang="pt-BR" sz="3200" dirty="0"/>
              <a:t>Fase de </a:t>
            </a:r>
          </a:p>
          <a:p>
            <a:r>
              <a:rPr lang="pt-BR" sz="3200" dirty="0"/>
              <a:t>reconhecimento</a:t>
            </a:r>
          </a:p>
          <a:p>
            <a:r>
              <a:rPr lang="pt-BR" sz="3200" dirty="0"/>
              <a:t>do instrumento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C4A01C-C02D-4131-ACE0-4A88CBD4483D}"/>
              </a:ext>
            </a:extLst>
          </p:cNvPr>
          <p:cNvSpPr txBox="1"/>
          <p:nvPr/>
        </p:nvSpPr>
        <p:spPr>
          <a:xfrm>
            <a:off x="-48706" y="6321122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Bebê de dois dias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E167AC8-424E-5EC3-0E63-6B92B380423D}"/>
              </a:ext>
            </a:extLst>
          </p:cNvPr>
          <p:cNvSpPr/>
          <p:nvPr/>
        </p:nvSpPr>
        <p:spPr>
          <a:xfrm rot="18793746">
            <a:off x="8156335" y="715618"/>
            <a:ext cx="606287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7D73A-D30F-E98E-BA3B-DC242F9E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questão do BOOTSTRAPPING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A3A9C9-4AF5-7709-BEB8-428ABD65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89" y="1848734"/>
            <a:ext cx="8296570" cy="40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0223BD-BFD4-42C3-9569-4C0EA6615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" y="2989635"/>
            <a:ext cx="2466766" cy="308102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037A8A6-A901-43F9-B7FF-DC253A51BB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9435" flipH="1">
            <a:off x="3149493" y="3922741"/>
            <a:ext cx="1731317" cy="3407578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DED98D1-CB0E-41B0-A928-95A7FEC22322}"/>
              </a:ext>
            </a:extLst>
          </p:cNvPr>
          <p:cNvGrpSpPr/>
          <p:nvPr/>
        </p:nvGrpSpPr>
        <p:grpSpPr>
          <a:xfrm>
            <a:off x="4215047" y="2267559"/>
            <a:ext cx="2886478" cy="2667372"/>
            <a:chOff x="4215047" y="2851026"/>
            <a:chExt cx="2886478" cy="266737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9F53C84-B477-4792-A2A6-A1D865C33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4215047" y="2851026"/>
              <a:ext cx="2886478" cy="266737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3BCED02-065C-4E9D-BAAD-2F1C1AB9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2522"/>
            <a:stretch/>
          </p:blipFill>
          <p:spPr>
            <a:xfrm>
              <a:off x="4414942" y="3399232"/>
              <a:ext cx="1552792" cy="97243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A1A7557-4D09-44C8-84E5-D50738B51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2884" r="18569"/>
            <a:stretch/>
          </p:blipFill>
          <p:spPr>
            <a:xfrm>
              <a:off x="5544116" y="3411818"/>
              <a:ext cx="1264443" cy="965014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F58EE93-9932-4180-B724-01BCAAC969AD}"/>
              </a:ext>
            </a:extLst>
          </p:cNvPr>
          <p:cNvSpPr txBox="1"/>
          <p:nvPr/>
        </p:nvSpPr>
        <p:spPr>
          <a:xfrm>
            <a:off x="338437" y="6070655"/>
            <a:ext cx="342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 OU 3 DIAS APÓS O NASCIMENTO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02C72719-5A9E-4C30-BCDA-27C68277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03" y="0"/>
            <a:ext cx="10515600" cy="2003606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HASP</a:t>
            </a:r>
            <a:br>
              <a:rPr lang="pt-BR" dirty="0"/>
            </a:br>
            <a:r>
              <a:rPr lang="pt-BR" dirty="0"/>
              <a:t>HIGH AMPLITUDE SUCKING PARADIGM</a:t>
            </a:r>
            <a:br>
              <a:rPr lang="pt-BR" dirty="0"/>
            </a:br>
            <a:r>
              <a:rPr lang="pt-BR" dirty="0">
                <a:latin typeface="Comic Sans MS" panose="030F0702030302020204" pitchFamily="66" charset="0"/>
              </a:rPr>
              <a:t>CHUPETÓGRAFO</a:t>
            </a:r>
          </a:p>
        </p:txBody>
      </p:sp>
      <p:sp>
        <p:nvSpPr>
          <p:cNvPr id="28" name="Nuvem 27">
            <a:extLst>
              <a:ext uri="{FF2B5EF4-FFF2-40B4-BE49-F238E27FC236}">
                <a16:creationId xmlns:a16="http://schemas.microsoft.com/office/drawing/2014/main" id="{72A817BE-69DF-42BC-BAD5-75447AA1C49D}"/>
              </a:ext>
            </a:extLst>
          </p:cNvPr>
          <p:cNvSpPr/>
          <p:nvPr/>
        </p:nvSpPr>
        <p:spPr>
          <a:xfrm rot="20794350">
            <a:off x="147781" y="1459988"/>
            <a:ext cx="2543860" cy="174712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Ah interessante...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1716672-303E-49FD-9270-331B498C702A}"/>
              </a:ext>
            </a:extLst>
          </p:cNvPr>
          <p:cNvSpPr txBox="1"/>
          <p:nvPr/>
        </p:nvSpPr>
        <p:spPr>
          <a:xfrm>
            <a:off x="8334102" y="2077101"/>
            <a:ext cx="2886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Era uma vez uma vez uma</a:t>
            </a:r>
          </a:p>
          <a:p>
            <a:r>
              <a:rPr lang="pt-BR" dirty="0">
                <a:latin typeface="Comic Sans MS" panose="030F0702030302020204" pitchFamily="66" charset="0"/>
              </a:rPr>
              <a:t>menina que morava em uma casa na beira da  floresta. Ela se chamava</a:t>
            </a:r>
          </a:p>
          <a:p>
            <a:r>
              <a:rPr lang="pt-BR" i="1" dirty="0">
                <a:latin typeface="Comic Sans MS" panose="030F0702030302020204" pitchFamily="66" charset="0"/>
              </a:rPr>
              <a:t>Chapeuzinho Vermelho</a:t>
            </a:r>
            <a:r>
              <a:rPr lang="pt-BR" dirty="0">
                <a:latin typeface="Comic Sans MS" panose="030F0702030302020204" pitchFamily="66" charset="0"/>
              </a:rPr>
              <a:t>.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AD2BE5B-2A04-4BF0-9EF2-53A9BAF9BC97}"/>
              </a:ext>
            </a:extLst>
          </p:cNvPr>
          <p:cNvGrpSpPr/>
          <p:nvPr/>
        </p:nvGrpSpPr>
        <p:grpSpPr>
          <a:xfrm>
            <a:off x="7413709" y="3919528"/>
            <a:ext cx="2348803" cy="2318878"/>
            <a:chOff x="7413709" y="3919528"/>
            <a:chExt cx="2348803" cy="2318878"/>
          </a:xfrm>
        </p:grpSpPr>
        <p:pic>
          <p:nvPicPr>
            <p:cNvPr id="30" name="Picture 2" descr="Sound Waves Clipart Png - Cartoon Sound Waves Gif (450x600), Png Download">
              <a:extLst>
                <a:ext uri="{FF2B5EF4-FFF2-40B4-BE49-F238E27FC236}">
                  <a16:creationId xmlns:a16="http://schemas.microsoft.com/office/drawing/2014/main" id="{167C4A37-746E-4BCE-A7B8-ED2BC57C9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85531">
              <a:off x="7413709" y="4109787"/>
              <a:ext cx="1840787" cy="212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3BB8E3A7-9BB7-4783-A14D-0A0A467B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247017" y="3919528"/>
              <a:ext cx="1515495" cy="2030806"/>
            </a:xfrm>
            <a:prstGeom prst="rect">
              <a:avLst/>
            </a:prstGeom>
          </p:spPr>
        </p:pic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id="{B3E5DDCF-4F88-4EEC-BC5A-57DFC2D21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 rot="752281" flipH="1">
            <a:off x="11137043" y="1618171"/>
            <a:ext cx="1134654" cy="1648055"/>
          </a:xfrm>
          <a:prstGeom prst="rect">
            <a:avLst/>
          </a:prstGeom>
        </p:spPr>
      </p:pic>
      <p:pic>
        <p:nvPicPr>
          <p:cNvPr id="3" name="portugal 1novo">
            <a:hlinkClick r:id="" action="ppaction://media"/>
            <a:extLst>
              <a:ext uri="{FF2B5EF4-FFF2-40B4-BE49-F238E27FC236}">
                <a16:creationId xmlns:a16="http://schemas.microsoft.com/office/drawing/2014/main" id="{1C488E78-27B4-4F01-930F-2B1268FD9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06407" y="4225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F95A615-4406-4DFE-9112-EF8437552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5" y="2273351"/>
            <a:ext cx="3213100" cy="4013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DB02E4-9A85-4F4D-8A08-A3BEF9BA9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299" y="1444818"/>
            <a:ext cx="1400370" cy="15242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200609-6CBA-4F4D-A745-CA24D0F342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017120" y="4180978"/>
            <a:ext cx="1731317" cy="340757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09CDB27-290F-43C4-BC51-5E1796A035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4143330" y="3161740"/>
            <a:ext cx="2886478" cy="266737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D7B1636-AFCF-4525-99C5-CFE80BB222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652" b="69401"/>
          <a:stretch/>
        </p:blipFill>
        <p:spPr>
          <a:xfrm>
            <a:off x="5397930" y="3558125"/>
            <a:ext cx="1407111" cy="62672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A6174EC-F27C-46BF-804B-2C219B348B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414"/>
          <a:stretch/>
        </p:blipFill>
        <p:spPr>
          <a:xfrm>
            <a:off x="4344950" y="3558263"/>
            <a:ext cx="1552792" cy="62644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B0538B-173E-4D39-8086-2C653662A4E7}"/>
              </a:ext>
            </a:extLst>
          </p:cNvPr>
          <p:cNvSpPr txBox="1"/>
          <p:nvPr/>
        </p:nvSpPr>
        <p:spPr>
          <a:xfrm>
            <a:off x="8770362" y="3172776"/>
            <a:ext cx="2886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Um dia a mãe dela pediu </a:t>
            </a:r>
          </a:p>
          <a:p>
            <a:r>
              <a:rPr lang="pt-BR" dirty="0">
                <a:latin typeface="Comic Sans MS" panose="030F0702030302020204" pitchFamily="66" charset="0"/>
              </a:rPr>
              <a:t>Para ela pegar a estrada por dentro da  floresta para levar uma comidinha   para a vovó que estava doente.</a:t>
            </a: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4F8E19B2-F011-4519-9318-A9F4D1527803}"/>
              </a:ext>
            </a:extLst>
          </p:cNvPr>
          <p:cNvSpPr/>
          <p:nvPr/>
        </p:nvSpPr>
        <p:spPr>
          <a:xfrm>
            <a:off x="692846" y="137681"/>
            <a:ext cx="2972286" cy="2165777"/>
          </a:xfrm>
          <a:prstGeom prst="cloudCallout">
            <a:avLst>
              <a:gd name="adj1" fmla="val 20159"/>
              <a:gd name="adj2" fmla="val 97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BB0B70-E428-4EF7-9CA1-4715E28A0887}"/>
              </a:ext>
            </a:extLst>
          </p:cNvPr>
          <p:cNvSpPr txBox="1"/>
          <p:nvPr/>
        </p:nvSpPr>
        <p:spPr>
          <a:xfrm>
            <a:off x="915370" y="393121"/>
            <a:ext cx="26515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Isso tá ficando </a:t>
            </a:r>
          </a:p>
          <a:p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chato... </a:t>
            </a:r>
            <a:r>
              <a:rPr lang="pt-BR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Tô</a:t>
            </a:r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com soninho</a:t>
            </a:r>
            <a:endParaRPr lang="pt-BR" sz="28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F3927C1-23C0-4078-B908-AF5B291B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90" y="899288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6000" b="1" dirty="0"/>
              <a:t>ENTRANDO EM</a:t>
            </a:r>
            <a:br>
              <a:rPr lang="pt-BR" sz="6000" b="1" dirty="0"/>
            </a:br>
            <a:r>
              <a:rPr lang="pt-BR" sz="6000" b="1" dirty="0"/>
              <a:t>HABITUAÇÃO </a:t>
            </a:r>
            <a:br>
              <a:rPr lang="pt-BR" sz="6000" b="1" dirty="0"/>
            </a:br>
            <a:r>
              <a:rPr lang="pt-BR" sz="6000" b="1" dirty="0"/>
              <a:t>NO PE</a:t>
            </a:r>
            <a:b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</a:br>
            <a: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endParaRPr lang="pt-BR" sz="18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17D4F9E-EB1B-4574-9934-AEE5A2454FCE}"/>
              </a:ext>
            </a:extLst>
          </p:cNvPr>
          <p:cNvSpPr txBox="1"/>
          <p:nvPr/>
        </p:nvSpPr>
        <p:spPr>
          <a:xfrm>
            <a:off x="3754904" y="2466910"/>
            <a:ext cx="341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   Mais português: chatice</a:t>
            </a:r>
          </a:p>
          <a:p>
            <a:pPr algn="ctr"/>
            <a:r>
              <a:rPr lang="pt-BR" dirty="0"/>
              <a:t>BAIXA AMPLITUDE</a:t>
            </a:r>
          </a:p>
        </p:txBody>
      </p:sp>
      <p:sp>
        <p:nvSpPr>
          <p:cNvPr id="26" name="Seta: Curva para Baixo 25">
            <a:extLst>
              <a:ext uri="{FF2B5EF4-FFF2-40B4-BE49-F238E27FC236}">
                <a16:creationId xmlns:a16="http://schemas.microsoft.com/office/drawing/2014/main" id="{B1E14008-2C9F-4F7F-BAC9-8C7301829ADE}"/>
              </a:ext>
            </a:extLst>
          </p:cNvPr>
          <p:cNvSpPr/>
          <p:nvPr/>
        </p:nvSpPr>
        <p:spPr>
          <a:xfrm rot="4946718">
            <a:off x="6618876" y="2841409"/>
            <a:ext cx="1882137" cy="1335250"/>
          </a:xfrm>
          <a:prstGeom prst="curvedDownArrow">
            <a:avLst>
              <a:gd name="adj1" fmla="val 25000"/>
              <a:gd name="adj2" fmla="val 50000"/>
              <a:gd name="adj3" fmla="val 3997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" name="portugal2novo">
            <a:hlinkClick r:id="" action="ppaction://media"/>
            <a:extLst>
              <a:ext uri="{FF2B5EF4-FFF2-40B4-BE49-F238E27FC236}">
                <a16:creationId xmlns:a16="http://schemas.microsoft.com/office/drawing/2014/main" id="{77688DBC-3BF3-4AAA-9D53-2D1C7FAC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8801" y="5166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0223BD-BFD4-42C3-9569-4C0EA6615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6" y="2449720"/>
            <a:ext cx="2466766" cy="308102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037A8A6-A901-43F9-B7FF-DC253A51BB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45720" y="3687202"/>
            <a:ext cx="1731317" cy="340757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F3CAFBD-35BF-4A2A-B702-A482CA0C9CF8}"/>
              </a:ext>
            </a:extLst>
          </p:cNvPr>
          <p:cNvGrpSpPr/>
          <p:nvPr/>
        </p:nvGrpSpPr>
        <p:grpSpPr>
          <a:xfrm>
            <a:off x="4454042" y="2332668"/>
            <a:ext cx="2886478" cy="2667372"/>
            <a:chOff x="4215047" y="2851026"/>
            <a:chExt cx="2886478" cy="2667372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9F53C84-B477-4792-A2A6-A1D865C33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4215047" y="2851026"/>
              <a:ext cx="2886478" cy="266737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3BCED02-065C-4E9D-BAAD-2F1C1AB91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522"/>
            <a:stretch/>
          </p:blipFill>
          <p:spPr>
            <a:xfrm>
              <a:off x="4414942" y="3399232"/>
              <a:ext cx="1552792" cy="97243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A1A7557-4D09-44C8-84E5-D50738B51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2884" r="18569"/>
            <a:stretch/>
          </p:blipFill>
          <p:spPr>
            <a:xfrm>
              <a:off x="5553695" y="3416840"/>
              <a:ext cx="1264443" cy="965014"/>
            </a:xfrm>
            <a:prstGeom prst="rect">
              <a:avLst/>
            </a:prstGeom>
          </p:spPr>
        </p:pic>
      </p:grpSp>
      <p:sp>
        <p:nvSpPr>
          <p:cNvPr id="15" name="Nuvem 14">
            <a:extLst>
              <a:ext uri="{FF2B5EF4-FFF2-40B4-BE49-F238E27FC236}">
                <a16:creationId xmlns:a16="http://schemas.microsoft.com/office/drawing/2014/main" id="{3E8551D2-96B3-4AC3-B1BF-8889923CF40F}"/>
              </a:ext>
            </a:extLst>
          </p:cNvPr>
          <p:cNvSpPr/>
          <p:nvPr/>
        </p:nvSpPr>
        <p:spPr>
          <a:xfrm rot="20794350">
            <a:off x="433210" y="1448977"/>
            <a:ext cx="2543860" cy="125767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Ah diferente...</a:t>
            </a:r>
          </a:p>
          <a:p>
            <a:pPr algn="ctr"/>
            <a:r>
              <a:rPr lang="pt-B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Gostei!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6D5702-77CF-4396-BF83-0964DF39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86" y="89549"/>
            <a:ext cx="11588496" cy="1325563"/>
          </a:xfrm>
        </p:spPr>
        <p:txBody>
          <a:bodyPr>
            <a:noAutofit/>
          </a:bodyPr>
          <a:lstStyle/>
          <a:p>
            <a:r>
              <a:rPr lang="pt-BR" sz="5400" b="1" dirty="0"/>
              <a:t>Recuperação do interesse pela novidade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D81BC3-88A4-4051-ADBB-8ADAE8FD8AA0}"/>
              </a:ext>
            </a:extLst>
          </p:cNvPr>
          <p:cNvSpPr txBox="1"/>
          <p:nvPr/>
        </p:nvSpPr>
        <p:spPr>
          <a:xfrm>
            <a:off x="8542009" y="2246158"/>
            <a:ext cx="3454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La nonna di Cappuccetto Rosso abitava in una capanna lontana. Cappuccetto Rosso avrebbe dovuto attraversare la foresta per arrivare.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C83683F-3E60-49D5-A6BC-553D5B8D713A}"/>
              </a:ext>
            </a:extLst>
          </p:cNvPr>
          <p:cNvSpPr txBox="1"/>
          <p:nvPr/>
        </p:nvSpPr>
        <p:spPr>
          <a:xfrm>
            <a:off x="4556870" y="1739424"/>
            <a:ext cx="224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Português     Italiano</a:t>
            </a:r>
          </a:p>
          <a:p>
            <a:r>
              <a:rPr lang="pt-BR" dirty="0"/>
              <a:t>    ALTA AMPLITUDE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D65C8EC-C61C-4CA4-B8EE-63BAE1DC4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096" y="1785133"/>
            <a:ext cx="121539" cy="294565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C35EE00-1E4B-48D1-B7B2-A8D05968322A}"/>
              </a:ext>
            </a:extLst>
          </p:cNvPr>
          <p:cNvGrpSpPr/>
          <p:nvPr/>
        </p:nvGrpSpPr>
        <p:grpSpPr>
          <a:xfrm>
            <a:off x="9208438" y="4293286"/>
            <a:ext cx="1775311" cy="1867198"/>
            <a:chOff x="7413709" y="3919528"/>
            <a:chExt cx="2348803" cy="2318878"/>
          </a:xfrm>
        </p:grpSpPr>
        <p:pic>
          <p:nvPicPr>
            <p:cNvPr id="23" name="Picture 2" descr="Sound Waves Clipart Png - Cartoon Sound Waves Gif (450x600), Png Download">
              <a:extLst>
                <a:ext uri="{FF2B5EF4-FFF2-40B4-BE49-F238E27FC236}">
                  <a16:creationId xmlns:a16="http://schemas.microsoft.com/office/drawing/2014/main" id="{E993A336-CBDB-439B-B88E-580D52594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85531">
              <a:off x="7413709" y="4109787"/>
              <a:ext cx="1840787" cy="212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E463B30A-97CA-40C4-932D-4E7556345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247017" y="3919528"/>
              <a:ext cx="1515495" cy="2030806"/>
            </a:xfrm>
            <a:prstGeom prst="rect">
              <a:avLst/>
            </a:prstGeom>
          </p:spPr>
        </p:pic>
      </p:grpSp>
      <p:sp>
        <p:nvSpPr>
          <p:cNvPr id="25" name="Seta: Curva para Baixo 24">
            <a:extLst>
              <a:ext uri="{FF2B5EF4-FFF2-40B4-BE49-F238E27FC236}">
                <a16:creationId xmlns:a16="http://schemas.microsoft.com/office/drawing/2014/main" id="{7437951F-59ED-49FD-8526-5A66B8EF6565}"/>
              </a:ext>
            </a:extLst>
          </p:cNvPr>
          <p:cNvSpPr/>
          <p:nvPr/>
        </p:nvSpPr>
        <p:spPr>
          <a:xfrm rot="4499541">
            <a:off x="6734485" y="1730034"/>
            <a:ext cx="1615563" cy="1335250"/>
          </a:xfrm>
          <a:prstGeom prst="curvedDownArrow">
            <a:avLst>
              <a:gd name="adj1" fmla="val 25000"/>
              <a:gd name="adj2" fmla="val 50000"/>
              <a:gd name="adj3" fmla="val 3997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taliano">
            <a:hlinkClick r:id="" action="ppaction://media"/>
            <a:extLst>
              <a:ext uri="{FF2B5EF4-FFF2-40B4-BE49-F238E27FC236}">
                <a16:creationId xmlns:a16="http://schemas.microsoft.com/office/drawing/2014/main" id="{B90427B6-6B41-6A71-C94A-470DD975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67442" y="368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3CDDFEDC-1485-48D5-8B15-59658A7ED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" y="1818899"/>
            <a:ext cx="3993749" cy="501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0B0597-E72C-4884-A27A-11200D65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73" y="168976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6000" b="1" dirty="0"/>
              <a:t>Outro bebê</a:t>
            </a:r>
            <a:br>
              <a:rPr lang="pt-BR" sz="6000" b="1" dirty="0"/>
            </a:br>
            <a:r>
              <a:rPr lang="pt-BR" sz="6000" b="1" dirty="0"/>
              <a:t>HABITUADO com PE</a:t>
            </a:r>
            <a:b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</a:br>
            <a: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endParaRPr lang="pt-BR" sz="1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8DB02E4-9A85-4F4D-8A08-A3BEF9BA9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237" y="1541351"/>
            <a:ext cx="1400370" cy="15242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200609-6CBA-4F4D-A745-CA24D0F342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8670" flipH="1">
            <a:off x="3180626" y="4313575"/>
            <a:ext cx="1731317" cy="340757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5691C3F-5F94-4EA9-9FEC-501588630FBD}"/>
              </a:ext>
            </a:extLst>
          </p:cNvPr>
          <p:cNvGrpSpPr/>
          <p:nvPr/>
        </p:nvGrpSpPr>
        <p:grpSpPr>
          <a:xfrm>
            <a:off x="4215047" y="2851026"/>
            <a:ext cx="2886478" cy="2667372"/>
            <a:chOff x="4215047" y="2851026"/>
            <a:chExt cx="2886478" cy="266737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09CDB27-290F-43C4-BC51-5E1796A0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4215047" y="2851026"/>
              <a:ext cx="2886478" cy="266737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D7B1636-AFCF-4525-99C5-CFE80BB2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652" b="69401"/>
            <a:stretch/>
          </p:blipFill>
          <p:spPr>
            <a:xfrm>
              <a:off x="5472662" y="3558263"/>
              <a:ext cx="1389694" cy="626723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A6174EC-F27C-46BF-804B-2C219B348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9414"/>
            <a:stretch/>
          </p:blipFill>
          <p:spPr>
            <a:xfrm>
              <a:off x="4414523" y="3558263"/>
              <a:ext cx="1552792" cy="626449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B0538B-173E-4D39-8086-2C653662A4E7}"/>
              </a:ext>
            </a:extLst>
          </p:cNvPr>
          <p:cNvSpPr txBox="1"/>
          <p:nvPr/>
        </p:nvSpPr>
        <p:spPr>
          <a:xfrm>
            <a:off x="8334103" y="3171341"/>
            <a:ext cx="2886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Um dia a mãe dela pediu </a:t>
            </a:r>
          </a:p>
          <a:p>
            <a:r>
              <a:rPr lang="pt-BR" dirty="0">
                <a:latin typeface="Comic Sans MS" panose="030F0702030302020204" pitchFamily="66" charset="0"/>
              </a:rPr>
              <a:t>Para ela pegar a estrada por dentro da  floresta para levar uma comidinha   para a vovó que estava doente.</a:t>
            </a: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4F8E19B2-F011-4519-9318-A9F4D1527803}"/>
              </a:ext>
            </a:extLst>
          </p:cNvPr>
          <p:cNvSpPr/>
          <p:nvPr/>
        </p:nvSpPr>
        <p:spPr>
          <a:xfrm>
            <a:off x="692846" y="137681"/>
            <a:ext cx="2972286" cy="2165777"/>
          </a:xfrm>
          <a:prstGeom prst="cloudCallout">
            <a:avLst>
              <a:gd name="adj1" fmla="val 20159"/>
              <a:gd name="adj2" fmla="val 97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BB0B70-E428-4EF7-9CA1-4715E28A0887}"/>
              </a:ext>
            </a:extLst>
          </p:cNvPr>
          <p:cNvSpPr txBox="1"/>
          <p:nvPr/>
        </p:nvSpPr>
        <p:spPr>
          <a:xfrm>
            <a:off x="915370" y="393121"/>
            <a:ext cx="26515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Isso tá ficando </a:t>
            </a:r>
          </a:p>
          <a:p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MUITO chato... </a:t>
            </a:r>
            <a:r>
              <a:rPr lang="pt-BR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Tô</a:t>
            </a:r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com soninho</a:t>
            </a:r>
            <a:endParaRPr lang="pt-BR" sz="2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5A7A8B-807D-42F8-99C2-9D4E6F1B7411}"/>
              </a:ext>
            </a:extLst>
          </p:cNvPr>
          <p:cNvSpPr txBox="1"/>
          <p:nvPr/>
        </p:nvSpPr>
        <p:spPr>
          <a:xfrm>
            <a:off x="3877520" y="2215084"/>
            <a:ext cx="341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   Mais português: chatice</a:t>
            </a:r>
          </a:p>
          <a:p>
            <a:pPr algn="ctr"/>
            <a:r>
              <a:rPr lang="pt-BR" dirty="0"/>
              <a:t>BAIXA AMPLITUDE</a:t>
            </a:r>
          </a:p>
        </p:txBody>
      </p:sp>
      <p:sp>
        <p:nvSpPr>
          <p:cNvPr id="13" name="Seta: Curva para Baixo 12">
            <a:extLst>
              <a:ext uri="{FF2B5EF4-FFF2-40B4-BE49-F238E27FC236}">
                <a16:creationId xmlns:a16="http://schemas.microsoft.com/office/drawing/2014/main" id="{5EEF39C7-0130-4E9E-8700-3B823C8489F3}"/>
              </a:ext>
            </a:extLst>
          </p:cNvPr>
          <p:cNvSpPr/>
          <p:nvPr/>
        </p:nvSpPr>
        <p:spPr>
          <a:xfrm rot="5661256">
            <a:off x="6552178" y="2677774"/>
            <a:ext cx="1890755" cy="1335250"/>
          </a:xfrm>
          <a:prstGeom prst="curvedDownArrow">
            <a:avLst>
              <a:gd name="adj1" fmla="val 25000"/>
              <a:gd name="adj2" fmla="val 50000"/>
              <a:gd name="adj3" fmla="val 3997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portugal2novo">
            <a:hlinkClick r:id="" action="ppaction://media"/>
            <a:extLst>
              <a:ext uri="{FF2B5EF4-FFF2-40B4-BE49-F238E27FC236}">
                <a16:creationId xmlns:a16="http://schemas.microsoft.com/office/drawing/2014/main" id="{738B046C-ED51-4AD2-B2A6-1389E05FC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99056" y="5039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EBD98917-68D5-4B9E-BCE4-26D7B1792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1869">
            <a:off x="-374354" y="2527702"/>
            <a:ext cx="3633041" cy="453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200609-6CBA-4F4D-A745-CA24D0F342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173915" y="4254834"/>
            <a:ext cx="1731317" cy="340757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501D322-5F6C-4C6B-A385-9C9AF0BEAA8F}"/>
              </a:ext>
            </a:extLst>
          </p:cNvPr>
          <p:cNvGrpSpPr/>
          <p:nvPr/>
        </p:nvGrpSpPr>
        <p:grpSpPr>
          <a:xfrm>
            <a:off x="4242463" y="2869875"/>
            <a:ext cx="2886478" cy="2667372"/>
            <a:chOff x="4242463" y="2869875"/>
            <a:chExt cx="2886478" cy="266737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09CDB27-290F-43C4-BC51-5E1796A0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4242463" y="2869875"/>
              <a:ext cx="2886478" cy="266737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D7B1636-AFCF-4525-99C5-CFE80BB2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8652" b="69401"/>
            <a:stretch/>
          </p:blipFill>
          <p:spPr>
            <a:xfrm>
              <a:off x="5511135" y="3778126"/>
              <a:ext cx="1398402" cy="39790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A6174EC-F27C-46BF-804B-2C219B348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69414"/>
            <a:stretch/>
          </p:blipFill>
          <p:spPr>
            <a:xfrm>
              <a:off x="4460598" y="3757290"/>
              <a:ext cx="1552792" cy="397906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B0538B-173E-4D39-8086-2C653662A4E7}"/>
              </a:ext>
            </a:extLst>
          </p:cNvPr>
          <p:cNvSpPr txBox="1"/>
          <p:nvPr/>
        </p:nvSpPr>
        <p:spPr>
          <a:xfrm>
            <a:off x="8820549" y="1248927"/>
            <a:ext cx="2886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Однажды ее мать спросила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Чтобы она пошла в лес</a:t>
            </a:r>
          </a:p>
          <a:p>
            <a:pPr algn="ctr"/>
            <a:r>
              <a:rPr lang="ru-RU" dirty="0">
                <a:latin typeface="Comic Sans MS" panose="030F0702030302020204" pitchFamily="66" charset="0"/>
              </a:rPr>
              <a:t>отнеси немного еды больной бабушке.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4F8E19B2-F011-4519-9318-A9F4D1527803}"/>
              </a:ext>
            </a:extLst>
          </p:cNvPr>
          <p:cNvSpPr/>
          <p:nvPr/>
        </p:nvSpPr>
        <p:spPr>
          <a:xfrm>
            <a:off x="692846" y="111556"/>
            <a:ext cx="2972286" cy="2165777"/>
          </a:xfrm>
          <a:prstGeom prst="cloudCallout">
            <a:avLst>
              <a:gd name="adj1" fmla="val 20159"/>
              <a:gd name="adj2" fmla="val 97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BB0B70-E428-4EF7-9CA1-4715E28A0887}"/>
              </a:ext>
            </a:extLst>
          </p:cNvPr>
          <p:cNvSpPr txBox="1"/>
          <p:nvPr/>
        </p:nvSpPr>
        <p:spPr>
          <a:xfrm>
            <a:off x="923308" y="107574"/>
            <a:ext cx="26515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Isso CONTINUA</a:t>
            </a:r>
          </a:p>
          <a:p>
            <a:r>
              <a:rPr lang="pt-BR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MUITO chato... VOU MIMIR</a:t>
            </a:r>
            <a:endParaRPr lang="pt-BR" sz="28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F3927C1-23C0-4078-B908-AF5B291BC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72" y="1055605"/>
            <a:ext cx="10515600" cy="12849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6000" b="1" dirty="0"/>
              <a:t>HABITUAÇÃO</a:t>
            </a:r>
            <a:br>
              <a:rPr lang="pt-BR" sz="6000" b="1" dirty="0"/>
            </a:br>
            <a:r>
              <a:rPr lang="pt-BR" sz="6000" b="1" dirty="0"/>
              <a:t> CONTINUADA</a:t>
            </a:r>
            <a:br>
              <a:rPr lang="pt-BR" sz="6000" b="1" dirty="0"/>
            </a:br>
            <a:r>
              <a:rPr lang="pt-BR" sz="6000" b="1" dirty="0"/>
              <a:t>COM RUSSO</a:t>
            </a:r>
            <a:b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</a:br>
            <a:r>
              <a:rPr lang="pt-BR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adley Hand ITC" panose="03070402050302030203" pitchFamily="66" charset="0"/>
              </a:rPr>
              <a:t> </a:t>
            </a:r>
            <a:endParaRPr lang="pt-BR" sz="1800" dirty="0"/>
          </a:p>
        </p:txBody>
      </p:sp>
      <p:sp>
        <p:nvSpPr>
          <p:cNvPr id="18" name="Seta: Curva para Baixo 17">
            <a:extLst>
              <a:ext uri="{FF2B5EF4-FFF2-40B4-BE49-F238E27FC236}">
                <a16:creationId xmlns:a16="http://schemas.microsoft.com/office/drawing/2014/main" id="{BE18D7D4-9B15-4821-8246-D18D25868B1F}"/>
              </a:ext>
            </a:extLst>
          </p:cNvPr>
          <p:cNvSpPr/>
          <p:nvPr/>
        </p:nvSpPr>
        <p:spPr>
          <a:xfrm rot="3836056" flipH="1">
            <a:off x="6500909" y="4176161"/>
            <a:ext cx="2943874" cy="1335250"/>
          </a:xfrm>
          <a:prstGeom prst="curvedDownArrow">
            <a:avLst>
              <a:gd name="adj1" fmla="val 25000"/>
              <a:gd name="adj2" fmla="val 50000"/>
              <a:gd name="adj3" fmla="val 3997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2CFF8AB-435F-463A-B21C-9E886E10DA79}"/>
              </a:ext>
            </a:extLst>
          </p:cNvPr>
          <p:cNvGrpSpPr/>
          <p:nvPr/>
        </p:nvGrpSpPr>
        <p:grpSpPr>
          <a:xfrm>
            <a:off x="9460296" y="2978972"/>
            <a:ext cx="1775311" cy="1867198"/>
            <a:chOff x="7413709" y="3919528"/>
            <a:chExt cx="2348803" cy="2318878"/>
          </a:xfrm>
        </p:grpSpPr>
        <p:pic>
          <p:nvPicPr>
            <p:cNvPr id="22" name="Picture 2" descr="Sound Waves Clipart Png - Cartoon Sound Waves Gif (450x600), Png Download">
              <a:extLst>
                <a:ext uri="{FF2B5EF4-FFF2-40B4-BE49-F238E27FC236}">
                  <a16:creationId xmlns:a16="http://schemas.microsoft.com/office/drawing/2014/main" id="{622FF1BA-7F17-4E72-A131-883071715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85531">
              <a:off x="7413709" y="4109787"/>
              <a:ext cx="1840787" cy="212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999CFEC-6BEF-43BA-AD73-EEE0A4B7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247017" y="3919528"/>
              <a:ext cx="1515495" cy="2030806"/>
            </a:xfrm>
            <a:prstGeom prst="rect">
              <a:avLst/>
            </a:prstGeom>
          </p:spPr>
        </p:pic>
      </p:grpSp>
      <p:pic>
        <p:nvPicPr>
          <p:cNvPr id="5" name="Russian novo">
            <a:hlinkClick r:id="" action="ppaction://media"/>
            <a:extLst>
              <a:ext uri="{FF2B5EF4-FFF2-40B4-BE49-F238E27FC236}">
                <a16:creationId xmlns:a16="http://schemas.microsoft.com/office/drawing/2014/main" id="{753F47EC-768B-41C7-9A5D-A0BFD2D1D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90972" y="4942678"/>
            <a:ext cx="609600" cy="6096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E0C0D1-3739-40CD-A516-1F1E8DFF6D60}"/>
              </a:ext>
            </a:extLst>
          </p:cNvPr>
          <p:cNvSpPr txBox="1"/>
          <p:nvPr/>
        </p:nvSpPr>
        <p:spPr>
          <a:xfrm>
            <a:off x="3362780" y="5421205"/>
            <a:ext cx="6493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Português = Russo: chatice</a:t>
            </a:r>
          </a:p>
          <a:p>
            <a:pPr algn="ctr"/>
            <a:r>
              <a:rPr lang="pt-BR" sz="4400" dirty="0"/>
              <a:t>BAIXÍSSIMA AMPLITUDE</a:t>
            </a:r>
          </a:p>
        </p:txBody>
      </p:sp>
    </p:spTree>
    <p:extLst>
      <p:ext uri="{BB962C8B-B14F-4D97-AF65-F5344CB8AC3E}">
        <p14:creationId xmlns:p14="http://schemas.microsoft.com/office/powerpoint/2010/main" val="26289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E1476E-CD08-409E-A233-95AE5B0D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2" y="1735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6700" dirty="0">
                <a:latin typeface="Aharoni" panose="02010803020104030203" pitchFamily="2" charset="-79"/>
                <a:cs typeface="Aharoni" panose="02010803020104030203" pitchFamily="2" charset="-79"/>
              </a:rPr>
              <a:t>Uma medida sob medida</a:t>
            </a:r>
            <a:br>
              <a:rPr lang="pt-BR" dirty="0"/>
            </a:br>
            <a:r>
              <a:rPr lang="pt-BR" sz="6700" dirty="0">
                <a:latin typeface="Aharoni" panose="02010803020104030203" pitchFamily="2" charset="-79"/>
                <a:cs typeface="Aharoni" panose="02010803020104030203" pitchFamily="2" charset="-79"/>
              </a:rPr>
              <a:t>%V</a:t>
            </a:r>
            <a:r>
              <a:rPr lang="pt-BR" dirty="0"/>
              <a:t> – INTERVALO VOCÁLICO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8FA0ECC-2DA9-4117-936D-8DB351EAB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41971" y="2844382"/>
            <a:ext cx="7366889" cy="2975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Filtro orgânico: só passa vogal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PT" altLang="pt-B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Os autores resolvem a medir o intervalo vocálico  </a:t>
            </a:r>
            <a:r>
              <a:rPr kumimoji="0" lang="pt-PT" altLang="pt-BR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%V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BR" sz="2100" b="1" dirty="0">
                <a:solidFill>
                  <a:srgbClr val="202124"/>
                </a:solidFill>
                <a:latin typeface="inherit"/>
              </a:rPr>
              <a:t>    da fala nas dez linguas que foram usadas como estímulo</a:t>
            </a:r>
            <a:endParaRPr kumimoji="0" lang="pt-PT" altLang="pt-BR" sz="2100" b="1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BR" sz="2100" dirty="0">
                <a:solidFill>
                  <a:srgbClr val="202124"/>
                </a:solidFill>
                <a:latin typeface="inherit"/>
              </a:rPr>
              <a:t>O </a:t>
            </a:r>
            <a:r>
              <a:rPr kumimoji="0" lang="pt-PT" altLang="pt-BR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%</a:t>
            </a:r>
            <a:r>
              <a:rPr kumimoji="0" lang="pt-PT" altLang="pt-BR" sz="21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 é o tempo  </a:t>
            </a:r>
            <a:r>
              <a:rPr lang="pt-PT" altLang="pt-BR" sz="2100" dirty="0">
                <a:solidFill>
                  <a:srgbClr val="202124"/>
                </a:solidFill>
                <a:latin typeface="inherit"/>
              </a:rPr>
              <a:t>entre o início e o de uma vogal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BR" sz="2100" dirty="0">
                <a:solidFill>
                  <a:srgbClr val="202124"/>
                </a:solidFill>
                <a:latin typeface="inherit"/>
              </a:rPr>
              <a:t>     ou de um conjunto de vogais.</a:t>
            </a:r>
            <a:r>
              <a:rPr lang="pt-PT" altLang="pt-BR" sz="800" dirty="0"/>
              <a:t> </a:t>
            </a:r>
            <a:endParaRPr lang="pt-PT" altLang="pt-BR" sz="2100" dirty="0">
              <a:solidFill>
                <a:srgbClr val="202124"/>
              </a:solidFill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BR" sz="2100" spc="400" dirty="0">
                <a:solidFill>
                  <a:srgbClr val="202124"/>
                </a:solidFill>
                <a:latin typeface="inherit"/>
              </a:rPr>
              <a:t> M A M A D E I R A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pt-PT" altLang="pt-BR" sz="2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BR" sz="2400" dirty="0">
                <a:solidFill>
                  <a:srgbClr val="202124"/>
                </a:solidFill>
                <a:latin typeface="inherit"/>
              </a:rPr>
              <a:t>Mehler? “Talvez esse seja um sinal que faça sentido para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BR" sz="2400" dirty="0">
                <a:solidFill>
                  <a:srgbClr val="202124"/>
                </a:solidFill>
                <a:latin typeface="inherit"/>
              </a:rPr>
              <a:t>    criaturas que passaram 9 meses só ouvindo vogais”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EE6A98-A6E7-4D7C-8FBC-4D197C5B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2" y="1707516"/>
            <a:ext cx="2392680" cy="4785359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12DAE13-850D-491C-BA05-F077391EFE5F}"/>
              </a:ext>
            </a:extLst>
          </p:cNvPr>
          <p:cNvCxnSpPr/>
          <p:nvPr/>
        </p:nvCxnSpPr>
        <p:spPr>
          <a:xfrm>
            <a:off x="4787589" y="4866964"/>
            <a:ext cx="51995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B830CF2-0F93-45DF-B935-5FDFB5780FDB}"/>
              </a:ext>
            </a:extLst>
          </p:cNvPr>
          <p:cNvCxnSpPr/>
          <p:nvPr/>
        </p:nvCxnSpPr>
        <p:spPr>
          <a:xfrm>
            <a:off x="5470022" y="4866964"/>
            <a:ext cx="51995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9C46C8AF-D0D9-4CC2-A85A-CFAB41F6B1EB}"/>
              </a:ext>
            </a:extLst>
          </p:cNvPr>
          <p:cNvCxnSpPr>
            <a:cxnSpLocks/>
          </p:cNvCxnSpPr>
          <p:nvPr/>
        </p:nvCxnSpPr>
        <p:spPr>
          <a:xfrm>
            <a:off x="6164796" y="4866964"/>
            <a:ext cx="71149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ADCC55-42A4-4257-B453-B4190D6AF28C}"/>
              </a:ext>
            </a:extLst>
          </p:cNvPr>
          <p:cNvSpPr txBox="1"/>
          <p:nvPr/>
        </p:nvSpPr>
        <p:spPr>
          <a:xfrm>
            <a:off x="4241971" y="200086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latin typeface="Brush Script MT" panose="03060802040406070304" pitchFamily="66" charset="0"/>
              </a:rPr>
              <a:t>Lembram?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727401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EE74D4D-0E81-4DE9-A6EC-389A2657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8" y="1160361"/>
            <a:ext cx="7140719" cy="540447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4E34E82-DCB2-4BA5-AE7D-DC9EB0F93A48}"/>
              </a:ext>
            </a:extLst>
          </p:cNvPr>
          <p:cNvSpPr txBox="1"/>
          <p:nvPr/>
        </p:nvSpPr>
        <p:spPr>
          <a:xfrm>
            <a:off x="1874809" y="1841321"/>
            <a:ext cx="25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Línguas de acento tônico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971EFA-3FD5-4C8F-BE6E-B8E3E9E4CA2A}"/>
              </a:ext>
            </a:extLst>
          </p:cNvPr>
          <p:cNvSpPr txBox="1"/>
          <p:nvPr/>
        </p:nvSpPr>
        <p:spPr>
          <a:xfrm>
            <a:off x="4170474" y="2719782"/>
            <a:ext cx="256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Línguas de ritmo silábico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3E1CAC-EFE3-47E4-AC82-549AF071ECEE}"/>
              </a:ext>
            </a:extLst>
          </p:cNvPr>
          <p:cNvSpPr txBox="1"/>
          <p:nvPr/>
        </p:nvSpPr>
        <p:spPr>
          <a:xfrm>
            <a:off x="5696569" y="4119726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Línguas de Mora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930E82-089A-4E3B-AB1C-0B9F6069A514}"/>
              </a:ext>
            </a:extLst>
          </p:cNvPr>
          <p:cNvSpPr txBox="1"/>
          <p:nvPr/>
        </p:nvSpPr>
        <p:spPr>
          <a:xfrm>
            <a:off x="131429" y="390920"/>
            <a:ext cx="11602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Análise dos estímulos baseada em %V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9AA564-6161-4B21-B6AE-4C2F0E82FDDA}"/>
              </a:ext>
            </a:extLst>
          </p:cNvPr>
          <p:cNvSpPr txBox="1"/>
          <p:nvPr/>
        </p:nvSpPr>
        <p:spPr>
          <a:xfrm>
            <a:off x="8440870" y="2277347"/>
            <a:ext cx="3119717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Línguas de acento tônico</a:t>
            </a:r>
          </a:p>
          <a:p>
            <a:r>
              <a:rPr lang="pt-BR" i="1" dirty="0"/>
              <a:t>Inglês + Holandês</a:t>
            </a:r>
          </a:p>
          <a:p>
            <a:r>
              <a:rPr lang="pt-BR" i="1" dirty="0"/>
              <a:t>Português Europeu + Russo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AA4933-EC38-4C9B-BB72-8DC02C1C3D4C}"/>
              </a:ext>
            </a:extLst>
          </p:cNvPr>
          <p:cNvSpPr txBox="1"/>
          <p:nvPr/>
        </p:nvSpPr>
        <p:spPr>
          <a:xfrm>
            <a:off x="8461507" y="3566034"/>
            <a:ext cx="311971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Línguas de ritmo silábico</a:t>
            </a:r>
          </a:p>
          <a:p>
            <a:r>
              <a:rPr lang="pt-BR" dirty="0"/>
              <a:t>Italiano + Francês + Catalão</a:t>
            </a:r>
          </a:p>
          <a:p>
            <a:r>
              <a:rPr lang="pt-BR" dirty="0"/>
              <a:t>Espanhol + Português Brasileiro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7E588DD-ED3B-4067-8614-E341878EF6A7}"/>
              </a:ext>
            </a:extLst>
          </p:cNvPr>
          <p:cNvSpPr txBox="1"/>
          <p:nvPr/>
        </p:nvSpPr>
        <p:spPr>
          <a:xfrm>
            <a:off x="8478923" y="4860158"/>
            <a:ext cx="311971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Línguas </a:t>
            </a:r>
            <a:r>
              <a:rPr lang="pt-BR" b="1" dirty="0" err="1"/>
              <a:t>Moraicas</a:t>
            </a:r>
            <a:endParaRPr lang="pt-BR" b="1" dirty="0"/>
          </a:p>
          <a:p>
            <a:r>
              <a:rPr lang="pt-BR" i="1" dirty="0"/>
              <a:t>Japonês</a:t>
            </a:r>
            <a:endParaRPr lang="pt-BR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9009A19-1B29-14ED-59FB-5488D23F25EF}"/>
              </a:ext>
            </a:extLst>
          </p:cNvPr>
          <p:cNvSpPr/>
          <p:nvPr/>
        </p:nvSpPr>
        <p:spPr>
          <a:xfrm>
            <a:off x="1976517" y="2119941"/>
            <a:ext cx="2047461" cy="1669774"/>
          </a:xfrm>
          <a:custGeom>
            <a:avLst/>
            <a:gdLst>
              <a:gd name="connsiteX0" fmla="*/ 178904 w 2047461"/>
              <a:gd name="connsiteY0" fmla="*/ 119269 h 1669774"/>
              <a:gd name="connsiteX1" fmla="*/ 0 w 2047461"/>
              <a:gd name="connsiteY1" fmla="*/ 526774 h 1669774"/>
              <a:gd name="connsiteX2" fmla="*/ 168965 w 2047461"/>
              <a:gd name="connsiteY2" fmla="*/ 1143000 h 1669774"/>
              <a:gd name="connsiteX3" fmla="*/ 695739 w 2047461"/>
              <a:gd name="connsiteY3" fmla="*/ 1669774 h 1669774"/>
              <a:gd name="connsiteX4" fmla="*/ 1659835 w 2047461"/>
              <a:gd name="connsiteY4" fmla="*/ 1351722 h 1669774"/>
              <a:gd name="connsiteX5" fmla="*/ 2047461 w 2047461"/>
              <a:gd name="connsiteY5" fmla="*/ 646043 h 1669774"/>
              <a:gd name="connsiteX6" fmla="*/ 2017643 w 2047461"/>
              <a:gd name="connsiteY6" fmla="*/ 327991 h 1669774"/>
              <a:gd name="connsiteX7" fmla="*/ 1719470 w 2047461"/>
              <a:gd name="connsiteY7" fmla="*/ 49695 h 1669774"/>
              <a:gd name="connsiteX8" fmla="*/ 1053548 w 2047461"/>
              <a:gd name="connsiteY8" fmla="*/ 0 h 1669774"/>
              <a:gd name="connsiteX9" fmla="*/ 417443 w 2047461"/>
              <a:gd name="connsiteY9" fmla="*/ 39756 h 1669774"/>
              <a:gd name="connsiteX10" fmla="*/ 178904 w 2047461"/>
              <a:gd name="connsiteY10" fmla="*/ 119269 h 166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7461" h="1669774">
                <a:moveTo>
                  <a:pt x="178904" y="119269"/>
                </a:moveTo>
                <a:lnTo>
                  <a:pt x="0" y="526774"/>
                </a:lnTo>
                <a:lnTo>
                  <a:pt x="168965" y="1143000"/>
                </a:lnTo>
                <a:lnTo>
                  <a:pt x="695739" y="1669774"/>
                </a:lnTo>
                <a:lnTo>
                  <a:pt x="1659835" y="1351722"/>
                </a:lnTo>
                <a:lnTo>
                  <a:pt x="2047461" y="646043"/>
                </a:lnTo>
                <a:lnTo>
                  <a:pt x="2017643" y="327991"/>
                </a:lnTo>
                <a:lnTo>
                  <a:pt x="1719470" y="49695"/>
                </a:lnTo>
                <a:lnTo>
                  <a:pt x="1053548" y="0"/>
                </a:lnTo>
                <a:lnTo>
                  <a:pt x="417443" y="39756"/>
                </a:lnTo>
                <a:lnTo>
                  <a:pt x="178904" y="119269"/>
                </a:lnTo>
                <a:close/>
              </a:path>
            </a:pathLst>
          </a:custGeom>
          <a:solidFill>
            <a:srgbClr val="6699FF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A86C202-BF6B-9F32-30B7-4AADDFC12DAE}"/>
              </a:ext>
            </a:extLst>
          </p:cNvPr>
          <p:cNvSpPr/>
          <p:nvPr/>
        </p:nvSpPr>
        <p:spPr>
          <a:xfrm>
            <a:off x="3497903" y="3028995"/>
            <a:ext cx="1719470" cy="1520687"/>
          </a:xfrm>
          <a:custGeom>
            <a:avLst/>
            <a:gdLst>
              <a:gd name="connsiteX0" fmla="*/ 516835 w 1719470"/>
              <a:gd name="connsiteY0" fmla="*/ 9939 h 1520687"/>
              <a:gd name="connsiteX1" fmla="*/ 944218 w 1719470"/>
              <a:gd name="connsiteY1" fmla="*/ 0 h 1520687"/>
              <a:gd name="connsiteX2" fmla="*/ 1202635 w 1719470"/>
              <a:gd name="connsiteY2" fmla="*/ 119269 h 1520687"/>
              <a:gd name="connsiteX3" fmla="*/ 1490870 w 1719470"/>
              <a:gd name="connsiteY3" fmla="*/ 457200 h 1520687"/>
              <a:gd name="connsiteX4" fmla="*/ 1719470 w 1719470"/>
              <a:gd name="connsiteY4" fmla="*/ 924339 h 1520687"/>
              <a:gd name="connsiteX5" fmla="*/ 1580322 w 1719470"/>
              <a:gd name="connsiteY5" fmla="*/ 1212574 h 1520687"/>
              <a:gd name="connsiteX6" fmla="*/ 1103244 w 1719470"/>
              <a:gd name="connsiteY6" fmla="*/ 1520687 h 1520687"/>
              <a:gd name="connsiteX7" fmla="*/ 248479 w 1719470"/>
              <a:gd name="connsiteY7" fmla="*/ 1331843 h 1520687"/>
              <a:gd name="connsiteX8" fmla="*/ 0 w 1719470"/>
              <a:gd name="connsiteY8" fmla="*/ 1043609 h 1520687"/>
              <a:gd name="connsiteX9" fmla="*/ 29818 w 1719470"/>
              <a:gd name="connsiteY9" fmla="*/ 715617 h 1520687"/>
              <a:gd name="connsiteX10" fmla="*/ 129209 w 1719470"/>
              <a:gd name="connsiteY10" fmla="*/ 387626 h 1520687"/>
              <a:gd name="connsiteX11" fmla="*/ 318052 w 1719470"/>
              <a:gd name="connsiteY11" fmla="*/ 168965 h 1520687"/>
              <a:gd name="connsiteX12" fmla="*/ 516835 w 1719470"/>
              <a:gd name="connsiteY12" fmla="*/ 9939 h 152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9470" h="1520687">
                <a:moveTo>
                  <a:pt x="516835" y="9939"/>
                </a:moveTo>
                <a:lnTo>
                  <a:pt x="944218" y="0"/>
                </a:lnTo>
                <a:lnTo>
                  <a:pt x="1202635" y="119269"/>
                </a:lnTo>
                <a:lnTo>
                  <a:pt x="1490870" y="457200"/>
                </a:lnTo>
                <a:lnTo>
                  <a:pt x="1719470" y="924339"/>
                </a:lnTo>
                <a:lnTo>
                  <a:pt x="1580322" y="1212574"/>
                </a:lnTo>
                <a:lnTo>
                  <a:pt x="1103244" y="1520687"/>
                </a:lnTo>
                <a:lnTo>
                  <a:pt x="248479" y="1331843"/>
                </a:lnTo>
                <a:lnTo>
                  <a:pt x="0" y="1043609"/>
                </a:lnTo>
                <a:lnTo>
                  <a:pt x="29818" y="715617"/>
                </a:lnTo>
                <a:lnTo>
                  <a:pt x="129209" y="387626"/>
                </a:lnTo>
                <a:lnTo>
                  <a:pt x="318052" y="168965"/>
                </a:lnTo>
                <a:lnTo>
                  <a:pt x="516835" y="9939"/>
                </a:lnTo>
                <a:close/>
              </a:path>
            </a:pathLst>
          </a:custGeom>
          <a:solidFill>
            <a:srgbClr val="92D05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966EAA-4799-B565-3E1B-F1F044AD94B2}"/>
              </a:ext>
            </a:extLst>
          </p:cNvPr>
          <p:cNvSpPr/>
          <p:nvPr/>
        </p:nvSpPr>
        <p:spPr>
          <a:xfrm>
            <a:off x="6096000" y="4998657"/>
            <a:ext cx="914400" cy="914400"/>
          </a:xfrm>
          <a:prstGeom prst="arc">
            <a:avLst>
              <a:gd name="adj1" fmla="val 16200000"/>
              <a:gd name="adj2" fmla="val 163296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B6A8AE-2A51-6F73-F753-4E79FB1E2A1F}"/>
              </a:ext>
            </a:extLst>
          </p:cNvPr>
          <p:cNvSpPr/>
          <p:nvPr/>
        </p:nvSpPr>
        <p:spPr>
          <a:xfrm rot="2775161">
            <a:off x="5987763" y="4466173"/>
            <a:ext cx="1195112" cy="866742"/>
          </a:xfrm>
          <a:custGeom>
            <a:avLst/>
            <a:gdLst>
              <a:gd name="connsiteX0" fmla="*/ 3824 w 1195112"/>
              <a:gd name="connsiteY0" fmla="*/ 117302 h 866742"/>
              <a:gd name="connsiteX1" fmla="*/ 83337 w 1195112"/>
              <a:gd name="connsiteY1" fmla="*/ 107363 h 866742"/>
              <a:gd name="connsiteX2" fmla="*/ 779076 w 1195112"/>
              <a:gd name="connsiteY2" fmla="*/ 7972 h 866742"/>
              <a:gd name="connsiteX3" fmla="*/ 1176642 w 1195112"/>
              <a:gd name="connsiteY3" fmla="*/ 345902 h 866742"/>
              <a:gd name="connsiteX4" fmla="*/ 1057372 w 1195112"/>
              <a:gd name="connsiteY4" fmla="*/ 813041 h 866742"/>
              <a:gd name="connsiteX5" fmla="*/ 431207 w 1195112"/>
              <a:gd name="connsiteY5" fmla="*/ 783224 h 866742"/>
              <a:gd name="connsiteX6" fmla="*/ 63459 w 1195112"/>
              <a:gd name="connsiteY6" fmla="*/ 157059 h 866742"/>
              <a:gd name="connsiteX7" fmla="*/ 93276 w 1195112"/>
              <a:gd name="connsiteY7" fmla="*/ 127241 h 866742"/>
              <a:gd name="connsiteX8" fmla="*/ 93276 w 1195112"/>
              <a:gd name="connsiteY8" fmla="*/ 127241 h 86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5112" h="866742">
                <a:moveTo>
                  <a:pt x="3824" y="117302"/>
                </a:moveTo>
                <a:cubicBezTo>
                  <a:pt x="-21024" y="121443"/>
                  <a:pt x="83337" y="107363"/>
                  <a:pt x="83337" y="107363"/>
                </a:cubicBezTo>
                <a:cubicBezTo>
                  <a:pt x="212546" y="89141"/>
                  <a:pt x="596859" y="-31784"/>
                  <a:pt x="779076" y="7972"/>
                </a:cubicBezTo>
                <a:cubicBezTo>
                  <a:pt x="961293" y="47728"/>
                  <a:pt x="1130259" y="211724"/>
                  <a:pt x="1176642" y="345902"/>
                </a:cubicBezTo>
                <a:cubicBezTo>
                  <a:pt x="1223025" y="480080"/>
                  <a:pt x="1181611" y="740154"/>
                  <a:pt x="1057372" y="813041"/>
                </a:cubicBezTo>
                <a:cubicBezTo>
                  <a:pt x="933133" y="885928"/>
                  <a:pt x="596859" y="892554"/>
                  <a:pt x="431207" y="783224"/>
                </a:cubicBezTo>
                <a:cubicBezTo>
                  <a:pt x="265555" y="673894"/>
                  <a:pt x="63459" y="157059"/>
                  <a:pt x="63459" y="157059"/>
                </a:cubicBezTo>
                <a:cubicBezTo>
                  <a:pt x="7137" y="47729"/>
                  <a:pt x="93276" y="127241"/>
                  <a:pt x="93276" y="127241"/>
                </a:cubicBezTo>
                <a:lnTo>
                  <a:pt x="93276" y="127241"/>
                </a:lnTo>
              </a:path>
            </a:pathLst>
          </a:custGeom>
          <a:solidFill>
            <a:srgbClr val="FFD966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0872CF1-17B7-4EC2-BBDC-10BE11953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82495"/>
              </p:ext>
            </p:extLst>
          </p:nvPr>
        </p:nvGraphicFramePr>
        <p:xfrm>
          <a:off x="854351" y="1253068"/>
          <a:ext cx="6990080" cy="548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632">
                  <a:extLst>
                    <a:ext uri="{9D8B030D-6E8A-4147-A177-3AD203B41FA5}">
                      <a16:colId xmlns:a16="http://schemas.microsoft.com/office/drawing/2014/main" val="2804174518"/>
                    </a:ext>
                  </a:extLst>
                </a:gridCol>
                <a:gridCol w="1544783">
                  <a:extLst>
                    <a:ext uri="{9D8B030D-6E8A-4147-A177-3AD203B41FA5}">
                      <a16:colId xmlns:a16="http://schemas.microsoft.com/office/drawing/2014/main" val="851159063"/>
                    </a:ext>
                  </a:extLst>
                </a:gridCol>
                <a:gridCol w="1514179">
                  <a:extLst>
                    <a:ext uri="{9D8B030D-6E8A-4147-A177-3AD203B41FA5}">
                      <a16:colId xmlns:a16="http://schemas.microsoft.com/office/drawing/2014/main" val="2501870824"/>
                    </a:ext>
                  </a:extLst>
                </a:gridCol>
                <a:gridCol w="2967486">
                  <a:extLst>
                    <a:ext uri="{9D8B030D-6E8A-4147-A177-3AD203B41FA5}">
                      <a16:colId xmlns:a16="http://schemas.microsoft.com/office/drawing/2014/main" val="3857742124"/>
                    </a:ext>
                  </a:extLst>
                </a:gridCol>
              </a:tblGrid>
              <a:tr h="346299">
                <a:tc>
                  <a:txBody>
                    <a:bodyPr/>
                    <a:lstStyle/>
                    <a:p>
                      <a:r>
                        <a:rPr lang="pt-BR" dirty="0"/>
                        <a:t>Rodada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Resultado da sucção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00620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57923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Italiano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51070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5909758"/>
                  </a:ext>
                </a:extLst>
              </a:tr>
              <a:tr h="59772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Russo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Baixíssima amplitude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959764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Baixa amplitude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209263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Europeu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Português Brasileiro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Alta amplitude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58710"/>
                  </a:ext>
                </a:extLst>
              </a:tr>
              <a:tr h="853889">
                <a:tc>
                  <a:txBody>
                    <a:bodyPr/>
                    <a:lstStyle/>
                    <a:p>
                      <a:r>
                        <a:rPr lang="pt-BR" dirty="0"/>
                        <a:t>...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438443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127853D9-B6E2-40CE-8E89-FD11E2C0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72"/>
            <a:ext cx="10515600" cy="1325563"/>
          </a:xfrm>
        </p:spPr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Resultados: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0F3FE8-159E-459C-B001-712B26C6C0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7051">
            <a:off x="8001940" y="1531080"/>
            <a:ext cx="1339816" cy="13255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C04C46-3DA5-47E6-915D-A5B8F796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8955">
            <a:off x="8028873" y="2856643"/>
            <a:ext cx="1285950" cy="12722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6AF676-9932-4216-8C9E-770A8142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3" y="4326657"/>
            <a:ext cx="1339817" cy="13255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08DDAF-CA45-4140-8457-B0063C142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71" y="1705128"/>
            <a:ext cx="971686" cy="4096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F0DE2F-3101-459A-ACDB-36F508B2F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70" y="2283853"/>
            <a:ext cx="971685" cy="5907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84D99C-1206-4F11-98FE-AC972F5CC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2954182"/>
            <a:ext cx="971686" cy="4096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09C3EF-35F3-4F34-AFE5-E976AACE4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8" y="3607245"/>
            <a:ext cx="971686" cy="2512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E14146-736D-4B2A-AD5C-9AA92A1A2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69" y="4272996"/>
            <a:ext cx="971686" cy="40963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1960759-553C-47D0-A84D-187951FA1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369" y="5051680"/>
            <a:ext cx="971685" cy="59078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60C5A7-B1CA-4271-ABDC-F8F933D55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90" y="142655"/>
            <a:ext cx="2617788" cy="19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2156BA-ADC2-B107-E66F-DAF002C89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0" y="1256354"/>
            <a:ext cx="10963531" cy="493804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16B5749-0187-7A77-039A-49D1B56A881A}"/>
              </a:ext>
            </a:extLst>
          </p:cNvPr>
          <p:cNvSpPr txBox="1"/>
          <p:nvPr/>
        </p:nvSpPr>
        <p:spPr>
          <a:xfrm>
            <a:off x="3132513" y="742623"/>
            <a:ext cx="699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Português Europeu         /     PAUSA      /      Português Europeu </a:t>
            </a:r>
          </a:p>
        </p:txBody>
      </p:sp>
    </p:spTree>
    <p:extLst>
      <p:ext uri="{BB962C8B-B14F-4D97-AF65-F5344CB8AC3E}">
        <p14:creationId xmlns:p14="http://schemas.microsoft.com/office/powerpoint/2010/main" val="1547720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F892A3CE-0335-3110-80A9-D5EAF4449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091031"/>
              </p:ext>
            </p:extLst>
          </p:nvPr>
        </p:nvGraphicFramePr>
        <p:xfrm>
          <a:off x="282221" y="880534"/>
          <a:ext cx="9685867" cy="5757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C618AAC9-B34F-846E-25E4-879F54D60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12" y="79023"/>
            <a:ext cx="2617788" cy="198128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0B55C0-D6CE-95C9-5924-042F88168281}"/>
              </a:ext>
            </a:extLst>
          </p:cNvPr>
          <p:cNvSpPr txBox="1"/>
          <p:nvPr/>
        </p:nvSpPr>
        <p:spPr>
          <a:xfrm>
            <a:off x="1107337" y="23456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E9AD0B-5375-8435-736E-257C467138D2}"/>
              </a:ext>
            </a:extLst>
          </p:cNvPr>
          <p:cNvSpPr txBox="1"/>
          <p:nvPr/>
        </p:nvSpPr>
        <p:spPr>
          <a:xfrm>
            <a:off x="9367726" y="23456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870FD9-CBC0-1B6D-65A1-3CCE2C4CB6BD}"/>
              </a:ext>
            </a:extLst>
          </p:cNvPr>
          <p:cNvSpPr txBox="1"/>
          <p:nvPr/>
        </p:nvSpPr>
        <p:spPr>
          <a:xfrm>
            <a:off x="2020710" y="23577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24804D4-2DA1-B5A4-29D3-54F52237FADA}"/>
              </a:ext>
            </a:extLst>
          </p:cNvPr>
          <p:cNvSpPr txBox="1"/>
          <p:nvPr/>
        </p:nvSpPr>
        <p:spPr>
          <a:xfrm>
            <a:off x="2940755" y="23577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353F17-1608-7C47-1612-7EB9662EF5F9}"/>
              </a:ext>
            </a:extLst>
          </p:cNvPr>
          <p:cNvSpPr txBox="1"/>
          <p:nvPr/>
        </p:nvSpPr>
        <p:spPr>
          <a:xfrm>
            <a:off x="3860800" y="23456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5853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NATUREZA  OU AMBIENTE 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1535289"/>
            <a:ext cx="3488267" cy="4512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6514163" y="1690689"/>
            <a:ext cx="5675963" cy="43571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573152" y="6123543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6719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7D0B607F-2959-DF59-50E0-24BB65506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96334"/>
              </p:ext>
            </p:extLst>
          </p:nvPr>
        </p:nvGraphicFramePr>
        <p:xfrm>
          <a:off x="361244" y="898311"/>
          <a:ext cx="12033956" cy="595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3297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70DB1-0FDE-A9E2-CF60-FD051DE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2"/>
            <a:ext cx="11261702" cy="1325563"/>
          </a:xfrm>
        </p:spPr>
        <p:txBody>
          <a:bodyPr/>
          <a:lstStyle/>
          <a:p>
            <a:r>
              <a:rPr lang="pt-BR" dirty="0"/>
              <a:t>Outras coisas que aprendemos a partir do HASP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CAC2B-114E-D454-2E50-5709247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64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recém nascidos preferem som da fala a outros sons, por exemplo a fala reversa (</a:t>
            </a:r>
            <a:r>
              <a:rPr lang="pt-BR" dirty="0" err="1"/>
              <a:t>Vouloumanos</a:t>
            </a:r>
            <a:r>
              <a:rPr lang="pt-BR" dirty="0"/>
              <a:t> &amp; </a:t>
            </a:r>
            <a:r>
              <a:rPr lang="pt-BR" dirty="0" err="1"/>
              <a:t>Werker</a:t>
            </a:r>
            <a:r>
              <a:rPr lang="pt-BR" dirty="0"/>
              <a:t>, Dev. </a:t>
            </a:r>
            <a:r>
              <a:rPr lang="pt-BR" dirty="0" err="1"/>
              <a:t>Sci</a:t>
            </a:r>
            <a:r>
              <a:rPr lang="pt-BR" dirty="0"/>
              <a:t>, 2007)</a:t>
            </a:r>
          </a:p>
          <a:p>
            <a:r>
              <a:rPr lang="pt-BR" dirty="0"/>
              <a:t>Eles preferem a língua que ouviram no útero (</a:t>
            </a:r>
            <a:r>
              <a:rPr lang="pt-BR" dirty="0" err="1"/>
              <a:t>Moon</a:t>
            </a:r>
            <a:r>
              <a:rPr lang="pt-BR" dirty="0"/>
              <a:t>, </a:t>
            </a:r>
            <a:r>
              <a:rPr lang="pt-BR" dirty="0" err="1"/>
              <a:t>Fifer</a:t>
            </a:r>
            <a:r>
              <a:rPr lang="pt-BR" dirty="0"/>
              <a:t>, 1994 Burns </a:t>
            </a:r>
            <a:r>
              <a:rPr lang="pt-BR" dirty="0" err="1"/>
              <a:t>Werker</a:t>
            </a:r>
            <a:r>
              <a:rPr lang="pt-BR" dirty="0"/>
              <a:t> 2010, </a:t>
            </a:r>
            <a:r>
              <a:rPr lang="pt-BR" dirty="0" err="1"/>
              <a:t>Psych</a:t>
            </a:r>
            <a:r>
              <a:rPr lang="pt-BR" dirty="0"/>
              <a:t> Science)</a:t>
            </a:r>
          </a:p>
          <a:p>
            <a:r>
              <a:rPr lang="pt-BR" dirty="0"/>
              <a:t>Eles distinguem melhor sons de categorias fonológicas diferentes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Eles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9CC5B3-7455-3A93-DAEA-0062BD443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3410426" cy="20100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4B8002-DEB3-7B3F-609F-55CBD19C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65" y="4628839"/>
            <a:ext cx="3858163" cy="222916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CD6331-98B1-5C1C-63A0-7DCAE7C6255F}"/>
              </a:ext>
            </a:extLst>
          </p:cNvPr>
          <p:cNvSpPr txBox="1"/>
          <p:nvPr/>
        </p:nvSpPr>
        <p:spPr>
          <a:xfrm>
            <a:off x="4710289" y="3518824"/>
            <a:ext cx="72126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/>
              <a:t>Eles são capazes de distinguir qualquer som não </a:t>
            </a:r>
            <a:br>
              <a:rPr lang="pt-BR" sz="2600" dirty="0"/>
            </a:br>
            <a:r>
              <a:rPr lang="pt-BR" sz="2600" dirty="0"/>
              <a:t>nativo por algum tempo </a:t>
            </a:r>
          </a:p>
          <a:p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E47AF81-C730-23FF-8DE6-B13220D78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03" y="4267022"/>
            <a:ext cx="321989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1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7E407-E082-4BB2-8AA1-A3AE2A2D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32784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que outras coisas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estão organizadas neste cérebro</a:t>
            </a:r>
            <a:b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4800" dirty="0">
                <a:latin typeface="Aharoni" panose="02010803020104030203" pitchFamily="2" charset="-79"/>
                <a:cs typeface="Aharoni" panose="02010803020104030203" pitchFamily="2" charset="-79"/>
              </a:rPr>
              <a:t> especial para linguagem?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9C9B04-70B2-E03C-5B5D-03485B3EEE42}"/>
              </a:ext>
            </a:extLst>
          </p:cNvPr>
          <p:cNvSpPr txBox="1"/>
          <p:nvPr/>
        </p:nvSpPr>
        <p:spPr>
          <a:xfrm>
            <a:off x="1478844" y="208781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Além da prosódia  </a:t>
            </a:r>
          </a:p>
        </p:txBody>
      </p:sp>
      <p:pic>
        <p:nvPicPr>
          <p:cNvPr id="1026" name="Picture 2" descr="15 sinais que mostram que você está pronta pra ter um bebê – Pais&amp;Filhos">
            <a:extLst>
              <a:ext uri="{FF2B5EF4-FFF2-40B4-BE49-F238E27FC236}">
                <a16:creationId xmlns:a16="http://schemas.microsoft.com/office/drawing/2014/main" id="{136CC662-8088-626F-F686-23E21C13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939" y="0"/>
            <a:ext cx="5524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26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45EA-A749-4FAE-9345-CA57382B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" y="89609"/>
            <a:ext cx="10515600" cy="1325563"/>
          </a:xfrm>
        </p:spPr>
        <p:txBody>
          <a:bodyPr>
            <a:noAutofit/>
          </a:bodyPr>
          <a:lstStyle/>
          <a:p>
            <a:r>
              <a:rPr lang="pt-BR" sz="5400" dirty="0">
                <a:latin typeface="Aharoni" panose="02010803020104030203" pitchFamily="2" charset="-79"/>
                <a:cs typeface="Aharoni" panose="02010803020104030203" pitchFamily="2" charset="-79"/>
              </a:rPr>
              <a:t>Calculando o PB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B757-A205-4AE7-97E5-2BEEC028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21" y="1242251"/>
            <a:ext cx="10515600" cy="1428563"/>
          </a:xfrm>
        </p:spPr>
        <p:txBody>
          <a:bodyPr/>
          <a:lstStyle/>
          <a:p>
            <a:r>
              <a:rPr lang="pt-BR" dirty="0"/>
              <a:t>O bebê ouve....</a:t>
            </a:r>
          </a:p>
          <a:p>
            <a:pPr marL="0" indent="0">
              <a:buNone/>
            </a:pPr>
            <a:r>
              <a:rPr lang="pt-BR" sz="4000" dirty="0"/>
              <a:t>São  eles  que  vão  jogar  hoje. 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ao eles que">
            <a:hlinkClick r:id="" action="ppaction://media"/>
            <a:extLst>
              <a:ext uri="{FF2B5EF4-FFF2-40B4-BE49-F238E27FC236}">
                <a16:creationId xmlns:a16="http://schemas.microsoft.com/office/drawing/2014/main" id="{E42CD000-4CBF-43E2-A287-C64764E40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5409" y="1850533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69A6E-9D94-4BF9-B2F5-9F55B4E74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050" y="-35860"/>
            <a:ext cx="4038950" cy="24767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E36170-AC01-4417-8995-ACE078F23E98}"/>
              </a:ext>
            </a:extLst>
          </p:cNvPr>
          <p:cNvSpPr/>
          <p:nvPr/>
        </p:nvSpPr>
        <p:spPr>
          <a:xfrm>
            <a:off x="1680126" y="1740109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2CA46-E93F-4A11-A256-184D4B9C4B96}"/>
              </a:ext>
            </a:extLst>
          </p:cNvPr>
          <p:cNvSpPr txBox="1"/>
          <p:nvPr/>
        </p:nvSpPr>
        <p:spPr>
          <a:xfrm flipH="1">
            <a:off x="727103" y="2773257"/>
            <a:ext cx="1040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de </a:t>
            </a:r>
            <a:r>
              <a:rPr lang="pt-BR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ãos</a:t>
            </a:r>
            <a:r>
              <a:rPr lang="pt-BR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finalizando palavras: são; vão.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A51BE-5C29-4B87-BD56-713F7DDA3981}"/>
              </a:ext>
            </a:extLst>
          </p:cNvPr>
          <p:cNvSpPr txBox="1"/>
          <p:nvPr/>
        </p:nvSpPr>
        <p:spPr>
          <a:xfrm>
            <a:off x="727103" y="3501869"/>
            <a:ext cx="11261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Pouquíssimos </a:t>
            </a:r>
            <a:r>
              <a:rPr lang="pt-BR" sz="28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shk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meio de palavras Esqui, esquilo, esquiva, esquimó  .</a:t>
            </a:r>
          </a:p>
          <a:p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Portanto, ele</a:t>
            </a:r>
            <a:r>
              <a:rPr lang="pt-BR" sz="28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q</a:t>
            </a:r>
            <a:r>
              <a:rPr lang="pt-BR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 tem grande chance de serem palavras separadas.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3DAF1-21BE-4C86-86AF-E7FC21B39F0C}"/>
              </a:ext>
            </a:extLst>
          </p:cNvPr>
          <p:cNvSpPr/>
          <p:nvPr/>
        </p:nvSpPr>
        <p:spPr>
          <a:xfrm>
            <a:off x="2747815" y="1752427"/>
            <a:ext cx="116541" cy="7082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86990-9B6C-4431-89A6-0BB290AA9405}"/>
              </a:ext>
            </a:extLst>
          </p:cNvPr>
          <p:cNvSpPr/>
          <p:nvPr/>
        </p:nvSpPr>
        <p:spPr>
          <a:xfrm>
            <a:off x="4670052" y="1772918"/>
            <a:ext cx="116541" cy="70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8B53CB-6839-4A3D-AD6A-ABF382F1FF3A}"/>
              </a:ext>
            </a:extLst>
          </p:cNvPr>
          <p:cNvSpPr txBox="1"/>
          <p:nvPr/>
        </p:nvSpPr>
        <p:spPr>
          <a:xfrm>
            <a:off x="699677" y="4654562"/>
            <a:ext cx="1126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Nenhum caso de 2 vogais tônicas em português seguidas na mesma palavra  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á+ô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os ditongos são crescentes ou decrescentes. /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B0400000000000000" pitchFamily="18" charset="-128"/>
                <a:ea typeface="Yu Mincho" panose="020B0400000000000000" pitchFamily="18" charset="-128"/>
              </a:rPr>
              <a:t>ʒ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o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'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oje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A18DA-6DDD-4A85-BE11-7371E911CF12}"/>
              </a:ext>
            </a:extLst>
          </p:cNvPr>
          <p:cNvSpPr/>
          <p:nvPr/>
        </p:nvSpPr>
        <p:spPr>
          <a:xfrm>
            <a:off x="5966187" y="1705052"/>
            <a:ext cx="116541" cy="7510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DC2DA8-BF12-40EA-B831-1B3C7A126816}"/>
              </a:ext>
            </a:extLst>
          </p:cNvPr>
          <p:cNvSpPr/>
          <p:nvPr/>
        </p:nvSpPr>
        <p:spPr>
          <a:xfrm>
            <a:off x="3751657" y="1745877"/>
            <a:ext cx="116541" cy="6532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2812B-9E11-46CD-B082-0C1DA14926B2}"/>
              </a:ext>
            </a:extLst>
          </p:cNvPr>
          <p:cNvSpPr txBox="1"/>
          <p:nvPr/>
        </p:nvSpPr>
        <p:spPr>
          <a:xfrm>
            <a:off x="566247" y="5720520"/>
            <a:ext cx="107998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vantagem das palavras funcionais 20 vezes mais frequentes que as</a:t>
            </a:r>
          </a:p>
          <a:p>
            <a:r>
              <a:rPr lang="pt-BR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outras: são; eles; que; vão.</a:t>
            </a:r>
            <a:endParaRPr lang="en-US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0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D6CFDF3-3710-5D19-DA05-B4D3D80A1B51}"/>
              </a:ext>
            </a:extLst>
          </p:cNvPr>
          <p:cNvSpPr txBox="1"/>
          <p:nvPr/>
        </p:nvSpPr>
        <p:spPr>
          <a:xfrm>
            <a:off x="2149433" y="3042372"/>
            <a:ext cx="8205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Recém-nascidos ligados a um HASP foram apresentados a listas de palavras lexicais e gramaticais preparadas a partir da fala materna natural. Os resultados mostram que os recém-nascidos são capazes de discriminar categoricamente esses conjuntos de palavras com base em uma constelação de pistas perceptivas que as distinguem. Essa habilidade geral de detectar e discriminar categoricamente conjuntos de palavras na base de múltiplas pistas acústicas e fonológicas pode fornecer pistas perceptivas que podem mais tarde ajudar bebês mais velhos na aquisição de categorias gramaticais e estrutura sintática.</a:t>
            </a:r>
          </a:p>
          <a:p>
            <a:endParaRPr lang="pt-BR" dirty="0"/>
          </a:p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 notável habilidade inicial de discriminar palavras lexicais de palavras gramaticais baseadas em constelações de pistas podem, portanto, ser um primeiro passo para invadir o sistema sintático das línguas humanas.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D204D87-EB5B-0FAF-A52A-0236B1F38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86" y="151352"/>
            <a:ext cx="5039428" cy="21148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C70641-985B-E719-E79C-87BB52462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54431" cy="304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664FB11-66CB-EE25-5FA9-B1C760A94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714" y="590740"/>
            <a:ext cx="3238356" cy="21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1AC945-DEB8-329C-1006-C572563AABB2}"/>
              </a:ext>
            </a:extLst>
          </p:cNvPr>
          <p:cNvSpPr txBox="1"/>
          <p:nvPr/>
        </p:nvSpPr>
        <p:spPr>
          <a:xfrm rot="20031383">
            <a:off x="558140" y="3883231"/>
            <a:ext cx="66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0057EB-E805-8941-ECA9-FB9E80573116}"/>
              </a:ext>
            </a:extLst>
          </p:cNvPr>
          <p:cNvSpPr txBox="1"/>
          <p:nvPr/>
        </p:nvSpPr>
        <p:spPr>
          <a:xfrm rot="960337">
            <a:off x="1048278" y="406959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papai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3D2619-583B-5777-CF42-A23E430622F7}"/>
              </a:ext>
            </a:extLst>
          </p:cNvPr>
          <p:cNvSpPr txBox="1"/>
          <p:nvPr/>
        </p:nvSpPr>
        <p:spPr>
          <a:xfrm rot="279446">
            <a:off x="201734" y="42129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mamãe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A65EF6-FF63-EB61-E87F-4EC820D41851}"/>
              </a:ext>
            </a:extLst>
          </p:cNvPr>
          <p:cNvSpPr txBox="1"/>
          <p:nvPr/>
        </p:nvSpPr>
        <p:spPr>
          <a:xfrm rot="21011327">
            <a:off x="1225928" y="435748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pipi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EC29DC5-2225-96AC-7F90-81E044B541DC}"/>
              </a:ext>
            </a:extLst>
          </p:cNvPr>
          <p:cNvSpPr txBox="1"/>
          <p:nvPr/>
        </p:nvSpPr>
        <p:spPr>
          <a:xfrm>
            <a:off x="698113" y="454895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papa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0F42544-22A9-2593-375A-2025C413D35E}"/>
              </a:ext>
            </a:extLst>
          </p:cNvPr>
          <p:cNvSpPr txBox="1"/>
          <p:nvPr/>
        </p:nvSpPr>
        <p:spPr>
          <a:xfrm rot="511225">
            <a:off x="158248" y="4838550"/>
            <a:ext cx="77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colher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03D15CB-EAD9-B382-2B4B-ED5563676DF9}"/>
              </a:ext>
            </a:extLst>
          </p:cNvPr>
          <p:cNvSpPr txBox="1"/>
          <p:nvPr/>
        </p:nvSpPr>
        <p:spPr>
          <a:xfrm rot="862582">
            <a:off x="1072208" y="3329233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sapato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5F2D4F9-61FF-CAE1-07E1-7D2276901DEB}"/>
              </a:ext>
            </a:extLst>
          </p:cNvPr>
          <p:cNvSpPr txBox="1"/>
          <p:nvPr/>
        </p:nvSpPr>
        <p:spPr>
          <a:xfrm>
            <a:off x="709137" y="3488554"/>
            <a:ext cx="59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casa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33FF08A-C764-BCA6-B9C7-AE013240D4D9}"/>
              </a:ext>
            </a:extLst>
          </p:cNvPr>
          <p:cNvSpPr txBox="1"/>
          <p:nvPr/>
        </p:nvSpPr>
        <p:spPr>
          <a:xfrm rot="20998220">
            <a:off x="901757" y="49803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bebê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1B0AF26-B5DF-593A-E175-662F04C3C162}"/>
              </a:ext>
            </a:extLst>
          </p:cNvPr>
          <p:cNvSpPr txBox="1"/>
          <p:nvPr/>
        </p:nvSpPr>
        <p:spPr>
          <a:xfrm rot="20190971">
            <a:off x="342415" y="32742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bola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D256C7F-B2F0-AFD7-3AF0-C6CAE046CEFC}"/>
              </a:ext>
            </a:extLst>
          </p:cNvPr>
          <p:cNvSpPr txBox="1"/>
          <p:nvPr/>
        </p:nvSpPr>
        <p:spPr>
          <a:xfrm rot="20031383">
            <a:off x="10626451" y="3767493"/>
            <a:ext cx="81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dentro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E982113-C339-543F-AAC6-00B620A26711}"/>
              </a:ext>
            </a:extLst>
          </p:cNvPr>
          <p:cNvSpPr txBox="1"/>
          <p:nvPr/>
        </p:nvSpPr>
        <p:spPr>
          <a:xfrm rot="960337">
            <a:off x="11227261" y="3953855"/>
            <a:ext cx="62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</a:t>
            </a:r>
            <a:r>
              <a:rPr lang="pt-BR" dirty="0" err="1"/>
              <a:t>ção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BCEA8AC-9172-5F9B-4FCE-09771896689C}"/>
              </a:ext>
            </a:extLst>
          </p:cNvPr>
          <p:cNvSpPr txBox="1"/>
          <p:nvPr/>
        </p:nvSpPr>
        <p:spPr>
          <a:xfrm rot="279446">
            <a:off x="10540856" y="409724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por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597F459-E848-2AC0-8D8B-B6E04DEF0E7A}"/>
              </a:ext>
            </a:extLst>
          </p:cNvPr>
          <p:cNvSpPr txBox="1"/>
          <p:nvPr/>
        </p:nvSpPr>
        <p:spPr>
          <a:xfrm rot="21011327">
            <a:off x="11234607" y="4241745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mento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FB6D0D-A9CC-A15E-E0C2-EAC07D224EDD}"/>
              </a:ext>
            </a:extLst>
          </p:cNvPr>
          <p:cNvSpPr txBox="1"/>
          <p:nvPr/>
        </p:nvSpPr>
        <p:spPr>
          <a:xfrm>
            <a:off x="10606434" y="443405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aquele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F25C776-B57D-DD50-0435-3E56103C86F9}"/>
              </a:ext>
            </a:extLst>
          </p:cNvPr>
          <p:cNvSpPr txBox="1"/>
          <p:nvPr/>
        </p:nvSpPr>
        <p:spPr>
          <a:xfrm rot="511225">
            <a:off x="10923761" y="491221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2EBC89B-964E-86B7-F900-2D09FBC1B358}"/>
              </a:ext>
            </a:extLst>
          </p:cNvPr>
          <p:cNvSpPr txBox="1"/>
          <p:nvPr/>
        </p:nvSpPr>
        <p:spPr>
          <a:xfrm rot="862582">
            <a:off x="11421974" y="321349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51A91A5-526D-C026-D582-79BD218C8DB8}"/>
              </a:ext>
            </a:extLst>
          </p:cNvPr>
          <p:cNvSpPr txBox="1"/>
          <p:nvPr/>
        </p:nvSpPr>
        <p:spPr>
          <a:xfrm>
            <a:off x="10864345" y="351522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CCE45E7-D56D-B250-ACE8-BC6FCD351DB3}"/>
              </a:ext>
            </a:extLst>
          </p:cNvPr>
          <p:cNvSpPr txBox="1"/>
          <p:nvPr/>
        </p:nvSpPr>
        <p:spPr>
          <a:xfrm rot="20998220">
            <a:off x="11319893" y="472281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_ado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ADAB733-1125-C3B2-282A-D507B822FB2F}"/>
              </a:ext>
            </a:extLst>
          </p:cNvPr>
          <p:cNvSpPr txBox="1"/>
          <p:nvPr/>
        </p:nvSpPr>
        <p:spPr>
          <a:xfrm rot="20190971">
            <a:off x="10486933" y="3158530"/>
            <a:ext cx="5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8CE61AD-9383-40A5-BD9F-4E3DF15A7AC9}"/>
              </a:ext>
            </a:extLst>
          </p:cNvPr>
          <p:cNvSpPr txBox="1"/>
          <p:nvPr/>
        </p:nvSpPr>
        <p:spPr>
          <a:xfrm rot="20380171">
            <a:off x="11371352" y="5488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é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E1900ED-1252-EC3F-82E1-F73656C7011B}"/>
              </a:ext>
            </a:extLst>
          </p:cNvPr>
          <p:cNvSpPr txBox="1"/>
          <p:nvPr/>
        </p:nvSpPr>
        <p:spPr>
          <a:xfrm>
            <a:off x="10470953" y="515549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D0A0657-C2F8-D972-84F4-644E4AC89EB9}"/>
              </a:ext>
            </a:extLst>
          </p:cNvPr>
          <p:cNvSpPr txBox="1"/>
          <p:nvPr/>
        </p:nvSpPr>
        <p:spPr>
          <a:xfrm rot="20031383">
            <a:off x="667514" y="5447839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prato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67C895D-7635-9ABA-B33E-59D39BF794BA}"/>
              </a:ext>
            </a:extLst>
          </p:cNvPr>
          <p:cNvSpPr txBox="1"/>
          <p:nvPr/>
        </p:nvSpPr>
        <p:spPr>
          <a:xfrm rot="21439190">
            <a:off x="156226" y="530253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dormir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0651C37-80AF-3AF4-2F2F-7EF642BD9E4B}"/>
              </a:ext>
            </a:extLst>
          </p:cNvPr>
          <p:cNvSpPr txBox="1"/>
          <p:nvPr/>
        </p:nvSpPr>
        <p:spPr>
          <a:xfrm>
            <a:off x="1267619" y="5163245"/>
            <a:ext cx="59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404D428-016A-D056-C797-7609029C3F3E}"/>
              </a:ext>
            </a:extLst>
          </p:cNvPr>
          <p:cNvSpPr txBox="1"/>
          <p:nvPr/>
        </p:nvSpPr>
        <p:spPr>
          <a:xfrm>
            <a:off x="131112" y="3056928"/>
            <a:ext cx="1821713" cy="3153867"/>
          </a:xfrm>
          <a:prstGeom prst="rect">
            <a:avLst/>
          </a:prstGeom>
          <a:solidFill>
            <a:srgbClr val="FF3399">
              <a:alpha val="14902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6900DA0-AA83-C89D-2971-557327CF259F}"/>
              </a:ext>
            </a:extLst>
          </p:cNvPr>
          <p:cNvSpPr txBox="1"/>
          <p:nvPr/>
        </p:nvSpPr>
        <p:spPr>
          <a:xfrm>
            <a:off x="10354577" y="2951675"/>
            <a:ext cx="1821713" cy="3153867"/>
          </a:xfrm>
          <a:prstGeom prst="rect">
            <a:avLst/>
          </a:prstGeom>
          <a:solidFill>
            <a:schemeClr val="accent5">
              <a:lumMod val="75000"/>
              <a:alpha val="14902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951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3B27E-C539-4E80-BFBB-BEE708D4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26" y="0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Conclusão Interim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E5BFA8-6AEB-40FF-90A6-E8CBA2C6F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4" y="1288028"/>
            <a:ext cx="6134585" cy="511277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A fala ouvida ainda  no útero, com informações prosódicas, já começa a moldar as habilidades perceptivas de bebês e a especialização cerebral para a fala </a:t>
            </a:r>
            <a:r>
              <a:rPr lang="pt-BR" sz="6400" b="1" dirty="0"/>
              <a:t>desde antes do nascimento </a:t>
            </a:r>
            <a:r>
              <a:rPr lang="pt-BR" sz="6400" dirty="0"/>
              <a:t>(</a:t>
            </a:r>
            <a:r>
              <a:rPr lang="pt-BR" sz="6400" dirty="0" err="1"/>
              <a:t>Gervain</a:t>
            </a:r>
            <a:r>
              <a:rPr lang="pt-BR" sz="6400" dirty="0"/>
              <a:t> 2018).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são sensíveis aos três tipos de ritmo que existem nas línguas naturais: acentuação tônica, silábico e </a:t>
            </a:r>
            <a:r>
              <a:rPr lang="pt-BR" sz="6400" dirty="0" err="1"/>
              <a:t>moráico</a:t>
            </a:r>
            <a:r>
              <a:rPr lang="pt-BR" sz="6400" dirty="0"/>
              <a:t> e conseguem fazer a discriminação através da informação do </a:t>
            </a:r>
            <a:r>
              <a:rPr lang="pt-BR" sz="6400" i="1" dirty="0"/>
              <a:t>Intervalo Vocálico</a:t>
            </a:r>
            <a:r>
              <a:rPr lang="pt-BR" sz="6400" dirty="0"/>
              <a:t>, ou seja </a:t>
            </a:r>
            <a:r>
              <a:rPr kumimoji="0" lang="pt-PT" altLang="pt-BR" sz="64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 tempo  </a:t>
            </a:r>
            <a:r>
              <a:rPr lang="pt-PT" altLang="pt-BR" sz="6400" dirty="0">
                <a:solidFill>
                  <a:srgbClr val="202124"/>
                </a:solidFill>
                <a:latin typeface="inherit"/>
              </a:rPr>
              <a:t>entre o início e o fim da emissão de uma vogal.</a:t>
            </a:r>
            <a:endParaRPr lang="pt-BR" sz="6400" dirty="0"/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dirty="0"/>
              <a:t>Os bebês têm ao nascimento acuidade para qualquer fonema por um tempo e depois afunilam a percepção para os fonemas que passam a ouvir desde o nascimento. 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pt-BR" sz="6400" b="1" dirty="0"/>
              <a:t>O reconhecimento de consoantes vem junto com a possibilidade de segmentação do fluxo da fala em palavras</a:t>
            </a:r>
            <a:endParaRPr lang="pt-BR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7C0F23-BA77-4077-9403-8F32812B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321" y="3646962"/>
            <a:ext cx="4067066" cy="22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A64BEB-7FEB-459E-A71F-285BC9B5D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321" y="1451155"/>
            <a:ext cx="4037774" cy="20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9"/>
            <a:ext cx="10515600" cy="1325563"/>
          </a:xfrm>
        </p:spPr>
        <p:txBody>
          <a:bodyPr/>
          <a:lstStyle/>
          <a:p>
            <a:pPr algn="r"/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AMBIENTE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719" t="200" r="7011" b="-200"/>
          <a:stretch/>
        </p:blipFill>
        <p:spPr>
          <a:xfrm>
            <a:off x="10261061" y="1723591"/>
            <a:ext cx="1930939" cy="14822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2D4128-5C38-447B-8C8A-E3AA917B20BD}"/>
              </a:ext>
            </a:extLst>
          </p:cNvPr>
          <p:cNvSpPr txBox="1"/>
          <p:nvPr/>
        </p:nvSpPr>
        <p:spPr>
          <a:xfrm>
            <a:off x="10498908" y="3133713"/>
            <a:ext cx="1709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Aharoni" panose="02010803020104030203" pitchFamily="2" charset="-79"/>
                <a:cs typeface="Aharoni" panose="02010803020104030203" pitchFamily="2" charset="-79"/>
              </a:rPr>
              <a:t>Michael </a:t>
            </a:r>
            <a:r>
              <a:rPr lang="pt-BR" sz="12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endParaRPr lang="pt-BR" sz="1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D47FB0-CDCE-42CC-9839-EF07A4A42376}"/>
              </a:ext>
            </a:extLst>
          </p:cNvPr>
          <p:cNvSpPr txBox="1"/>
          <p:nvPr/>
        </p:nvSpPr>
        <p:spPr>
          <a:xfrm>
            <a:off x="-108059" y="938761"/>
            <a:ext cx="9229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/>
              <a:t>O que existe de inerente ou substrato genético (?) é a necessidade de socialização. </a:t>
            </a:r>
            <a:r>
              <a:rPr lang="pt-BR" sz="2400" dirty="0"/>
              <a:t>As Línguas Naturais são criadas, governadas, adquiridas e usadas a serviço de </a:t>
            </a:r>
            <a:r>
              <a:rPr lang="pt-BR" sz="2400" b="1" dirty="0"/>
              <a:t>fatores comunicativos  que se valem de habilidades cognitivas gerais em prol do comportamento social</a:t>
            </a:r>
            <a:r>
              <a:rPr lang="pt-BR" b="1" dirty="0"/>
              <a:t>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C52C02C-717D-4C9E-8411-BFBA61475695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 flipV="1">
            <a:off x="9121285" y="1723591"/>
            <a:ext cx="1139776" cy="74114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D18BAF-AD70-4C56-AC93-A72B72D810B5}"/>
              </a:ext>
            </a:extLst>
          </p:cNvPr>
          <p:cNvSpPr txBox="1"/>
          <p:nvPr/>
        </p:nvSpPr>
        <p:spPr>
          <a:xfrm>
            <a:off x="603984" y="2797239"/>
            <a:ext cx="7670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Os funcionalistas se concentram principalmente nas construções sociais e na contribuição dos pais – ensino explícito – e em como a linguagem é adquirida por meio de experiências e comportamentos reforçados. </a:t>
            </a:r>
            <a:endParaRPr lang="pt-BR" sz="2400" b="1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2057F70-2079-4F67-8AA1-D13932A768D6}"/>
              </a:ext>
            </a:extLst>
          </p:cNvPr>
          <p:cNvCxnSpPr>
            <a:cxnSpLocks/>
            <a:stCxn id="8" idx="1"/>
            <a:endCxn id="14" idx="3"/>
          </p:cNvCxnSpPr>
          <p:nvPr/>
        </p:nvCxnSpPr>
        <p:spPr>
          <a:xfrm flipH="1">
            <a:off x="8274756" y="2464731"/>
            <a:ext cx="1986305" cy="11173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525256-34BE-4A41-A05C-50EBB486DD7A}"/>
              </a:ext>
            </a:extLst>
          </p:cNvPr>
          <p:cNvSpPr txBox="1"/>
          <p:nvPr/>
        </p:nvSpPr>
        <p:spPr>
          <a:xfrm>
            <a:off x="2030178" y="4600208"/>
            <a:ext cx="9986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Tomasello</a:t>
            </a:r>
            <a:r>
              <a:rPr lang="pt-BR" sz="2400" dirty="0"/>
              <a:t> indica habilidades cognitivas básicas para a aquisição de linguagem : </a:t>
            </a:r>
          </a:p>
          <a:p>
            <a:r>
              <a:rPr lang="pt-BR" sz="2400" dirty="0"/>
              <a:t>1. Capacidade de apontar, gesticular e </a:t>
            </a:r>
            <a:r>
              <a:rPr lang="pt-BR" sz="2400" dirty="0" err="1"/>
              <a:t>pantomimizar</a:t>
            </a:r>
            <a:r>
              <a:rPr lang="pt-BR" sz="2400" dirty="0"/>
              <a:t>;</a:t>
            </a:r>
          </a:p>
          <a:p>
            <a:r>
              <a:rPr lang="pt-BR" sz="2400" dirty="0"/>
              <a:t>2. Leitura de intenções ou </a:t>
            </a:r>
            <a:r>
              <a:rPr lang="pt-BR" sz="2400" i="1" dirty="0"/>
              <a:t>Teoria da Mente do Outro</a:t>
            </a:r>
            <a:r>
              <a:rPr lang="pt-BR" sz="2400" dirty="0"/>
              <a:t>; Common </a:t>
            </a:r>
            <a:r>
              <a:rPr lang="pt-BR" sz="2400" dirty="0" err="1"/>
              <a:t>Ground</a:t>
            </a:r>
            <a:r>
              <a:rPr lang="pt-BR" sz="2400" dirty="0"/>
              <a:t>;</a:t>
            </a:r>
          </a:p>
          <a:p>
            <a:r>
              <a:rPr lang="pt-BR" sz="2400" dirty="0"/>
              <a:t>3. Capacidade de imitação  (neurônios espelho);</a:t>
            </a:r>
          </a:p>
          <a:p>
            <a:r>
              <a:rPr lang="pt-BR" sz="2400" dirty="0"/>
              <a:t>4. Memória de uso conjunto (apreensão de fórmulas).</a:t>
            </a:r>
            <a:endParaRPr lang="pt-BR" sz="2400" b="1" dirty="0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02F3640-4567-4413-B304-9E866CA0B219}"/>
              </a:ext>
            </a:extLst>
          </p:cNvPr>
          <p:cNvCxnSpPr>
            <a:cxnSpLocks/>
            <a:stCxn id="6" idx="2"/>
            <a:endCxn id="18" idx="0"/>
          </p:cNvCxnSpPr>
          <p:nvPr/>
        </p:nvCxnSpPr>
        <p:spPr>
          <a:xfrm flipH="1">
            <a:off x="7023479" y="3410712"/>
            <a:ext cx="4330321" cy="11894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4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4D9D5-3627-2BBB-CF44-FC9B57B7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/>
              <a:t>A ORIGEM DO FUNCIONALISMO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993D4D-9202-27A9-F1C8-8F69F5EB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622" y="1628574"/>
            <a:ext cx="8991761" cy="1654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Charles Darwin</a:t>
            </a:r>
            <a:r>
              <a:rPr lang="pt-BR" dirty="0"/>
              <a:t>:  “Não duvido que a linguagem deva suas origens à imitação e aos próprios gritos distintivos do homem, auxiliados por sinais e gestos.”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590446F-4E73-0D38-C81C-6B0E3D3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5563"/>
            <a:ext cx="1419423" cy="177189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6723507-D58F-D2A3-6122-30E9DBD7A1B3}"/>
              </a:ext>
            </a:extLst>
          </p:cNvPr>
          <p:cNvSpPr txBox="1"/>
          <p:nvPr/>
        </p:nvSpPr>
        <p:spPr>
          <a:xfrm>
            <a:off x="557387" y="3551051"/>
            <a:ext cx="86331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/>
              <a:t>Wilhelm </a:t>
            </a:r>
            <a:r>
              <a:rPr lang="pt-BR" sz="2800" b="1" dirty="0" err="1"/>
              <a:t>Wundt</a:t>
            </a:r>
            <a:r>
              <a:rPr lang="pt-BR" sz="2800" dirty="0"/>
              <a:t>, fundador do primeiro laboratório de psicologia experimental no mundo, em Leipzig, na Alemanha, escreveu um trabalho de dois volumes em 1879 sobre a fala e argumentou que uma </a:t>
            </a:r>
            <a:r>
              <a:rPr lang="pt-BR" sz="2800" i="1" dirty="0"/>
              <a:t>língua de sinais universal teria sido uma protolíngua</a:t>
            </a:r>
            <a:r>
              <a:rPr lang="pt-BR" sz="2800" dirty="0"/>
              <a:t> que teria dado origem a todas as línguas faladas.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E84D57-49D5-7CAD-1FBB-9212D70CA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461" y="3664341"/>
            <a:ext cx="1716495" cy="219503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EDE78B-729E-781B-5B9B-F020633A6567}"/>
              </a:ext>
            </a:extLst>
          </p:cNvPr>
          <p:cNvSpPr txBox="1"/>
          <p:nvPr/>
        </p:nvSpPr>
        <p:spPr>
          <a:xfrm>
            <a:off x="9724040" y="585937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1832/1920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3A6159-0B1D-2B5D-1A81-4D8D29432396}"/>
              </a:ext>
            </a:extLst>
          </p:cNvPr>
          <p:cNvSpPr txBox="1"/>
          <p:nvPr/>
        </p:nvSpPr>
        <p:spPr>
          <a:xfrm>
            <a:off x="942617" y="30809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1809/1882</a:t>
            </a:r>
          </a:p>
        </p:txBody>
      </p:sp>
    </p:spTree>
    <p:extLst>
      <p:ext uri="{BB962C8B-B14F-4D97-AF65-F5344CB8AC3E}">
        <p14:creationId xmlns:p14="http://schemas.microsoft.com/office/powerpoint/2010/main" val="309352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asello">
            <a:hlinkClick r:id="" action="ppaction://media"/>
            <a:extLst>
              <a:ext uri="{FF2B5EF4-FFF2-40B4-BE49-F238E27FC236}">
                <a16:creationId xmlns:a16="http://schemas.microsoft.com/office/drawing/2014/main" id="{DB298953-FDA4-F760-2412-F1E87D1E8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1797" y="28222"/>
            <a:ext cx="9106370" cy="68297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527ACB-F214-1BC4-EAC5-1ABC71DA503A}"/>
              </a:ext>
            </a:extLst>
          </p:cNvPr>
          <p:cNvSpPr txBox="1"/>
          <p:nvPr/>
        </p:nvSpPr>
        <p:spPr>
          <a:xfrm>
            <a:off x="23833" y="28222"/>
            <a:ext cx="276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5m até 8:35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8593C5-8134-90F0-0353-09A203B2649A}"/>
              </a:ext>
            </a:extLst>
          </p:cNvPr>
          <p:cNvSpPr txBox="1"/>
          <p:nvPr/>
        </p:nvSpPr>
        <p:spPr>
          <a:xfrm>
            <a:off x="26161" y="1230489"/>
            <a:ext cx="27590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Formas de se </a:t>
            </a: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engajar em </a:t>
            </a: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Trocas Sociais:</a:t>
            </a:r>
          </a:p>
          <a:p>
            <a:pPr algn="ctr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Gestos e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Deixis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11DA6C99-4AAD-D93E-5E08-2B2129994A60}"/>
              </a:ext>
            </a:extLst>
          </p:cNvPr>
          <p:cNvSpPr/>
          <p:nvPr/>
        </p:nvSpPr>
        <p:spPr>
          <a:xfrm rot="16572153">
            <a:off x="-44954" y="997038"/>
            <a:ext cx="3066828" cy="3022299"/>
          </a:xfrm>
          <a:custGeom>
            <a:avLst/>
            <a:gdLst>
              <a:gd name="connsiteX0" fmla="*/ 396872 w 2711094"/>
              <a:gd name="connsiteY0" fmla="*/ 225778 h 2968978"/>
              <a:gd name="connsiteX1" fmla="*/ 340428 w 2711094"/>
              <a:gd name="connsiteY1" fmla="*/ 248356 h 2968978"/>
              <a:gd name="connsiteX2" fmla="*/ 58206 w 2711094"/>
              <a:gd name="connsiteY2" fmla="*/ 406400 h 2968978"/>
              <a:gd name="connsiteX3" fmla="*/ 46917 w 2711094"/>
              <a:gd name="connsiteY3" fmla="*/ 440267 h 2968978"/>
              <a:gd name="connsiteX4" fmla="*/ 24339 w 2711094"/>
              <a:gd name="connsiteY4" fmla="*/ 620889 h 2968978"/>
              <a:gd name="connsiteX5" fmla="*/ 46917 w 2711094"/>
              <a:gd name="connsiteY5" fmla="*/ 891822 h 2968978"/>
              <a:gd name="connsiteX6" fmla="*/ 69494 w 2711094"/>
              <a:gd name="connsiteY6" fmla="*/ 925689 h 2968978"/>
              <a:gd name="connsiteX7" fmla="*/ 46917 w 2711094"/>
              <a:gd name="connsiteY7" fmla="*/ 1083734 h 2968978"/>
              <a:gd name="connsiteX8" fmla="*/ 125939 w 2711094"/>
              <a:gd name="connsiteY8" fmla="*/ 1241778 h 2968978"/>
              <a:gd name="connsiteX9" fmla="*/ 13050 w 2711094"/>
              <a:gd name="connsiteY9" fmla="*/ 1715911 h 2968978"/>
              <a:gd name="connsiteX10" fmla="*/ 46917 w 2711094"/>
              <a:gd name="connsiteY10" fmla="*/ 1952978 h 2968978"/>
              <a:gd name="connsiteX11" fmla="*/ 80783 w 2711094"/>
              <a:gd name="connsiteY11" fmla="*/ 2054578 h 2968978"/>
              <a:gd name="connsiteX12" fmla="*/ 148517 w 2711094"/>
              <a:gd name="connsiteY12" fmla="*/ 2133600 h 2968978"/>
              <a:gd name="connsiteX13" fmla="*/ 272694 w 2711094"/>
              <a:gd name="connsiteY13" fmla="*/ 2257778 h 2968978"/>
              <a:gd name="connsiteX14" fmla="*/ 475894 w 2711094"/>
              <a:gd name="connsiteY14" fmla="*/ 2291645 h 2968978"/>
              <a:gd name="connsiteX15" fmla="*/ 487183 w 2711094"/>
              <a:gd name="connsiteY15" fmla="*/ 2506134 h 2968978"/>
              <a:gd name="connsiteX16" fmla="*/ 475894 w 2711094"/>
              <a:gd name="connsiteY16" fmla="*/ 2619022 h 2968978"/>
              <a:gd name="connsiteX17" fmla="*/ 758117 w 2711094"/>
              <a:gd name="connsiteY17" fmla="*/ 2822222 h 2968978"/>
              <a:gd name="connsiteX18" fmla="*/ 1141939 w 2711094"/>
              <a:gd name="connsiteY18" fmla="*/ 2968978 h 2968978"/>
              <a:gd name="connsiteX19" fmla="*/ 1390294 w 2711094"/>
              <a:gd name="connsiteY19" fmla="*/ 2957689 h 2968978"/>
              <a:gd name="connsiteX20" fmla="*/ 1807983 w 2711094"/>
              <a:gd name="connsiteY20" fmla="*/ 2878667 h 2968978"/>
              <a:gd name="connsiteX21" fmla="*/ 2135361 w 2711094"/>
              <a:gd name="connsiteY21" fmla="*/ 2720622 h 2968978"/>
              <a:gd name="connsiteX22" fmla="*/ 2146650 w 2711094"/>
              <a:gd name="connsiteY22" fmla="*/ 2686756 h 2968978"/>
              <a:gd name="connsiteX23" fmla="*/ 2191806 w 2711094"/>
              <a:gd name="connsiteY23" fmla="*/ 2630311 h 2968978"/>
              <a:gd name="connsiteX24" fmla="*/ 2270828 w 2711094"/>
              <a:gd name="connsiteY24" fmla="*/ 2573867 h 2968978"/>
              <a:gd name="connsiteX25" fmla="*/ 2406294 w 2711094"/>
              <a:gd name="connsiteY25" fmla="*/ 2449689 h 2968978"/>
              <a:gd name="connsiteX26" fmla="*/ 2620783 w 2711094"/>
              <a:gd name="connsiteY26" fmla="*/ 2302934 h 2968978"/>
              <a:gd name="connsiteX27" fmla="*/ 2711094 w 2711094"/>
              <a:gd name="connsiteY27" fmla="*/ 1919111 h 2968978"/>
              <a:gd name="connsiteX28" fmla="*/ 2643361 w 2711094"/>
              <a:gd name="connsiteY28" fmla="*/ 1546578 h 2968978"/>
              <a:gd name="connsiteX29" fmla="*/ 2609494 w 2711094"/>
              <a:gd name="connsiteY29" fmla="*/ 1512711 h 2968978"/>
              <a:gd name="connsiteX30" fmla="*/ 2575628 w 2711094"/>
              <a:gd name="connsiteY30" fmla="*/ 1444978 h 2968978"/>
              <a:gd name="connsiteX31" fmla="*/ 2327272 w 2711094"/>
              <a:gd name="connsiteY31" fmla="*/ 1332089 h 2968978"/>
              <a:gd name="connsiteX32" fmla="*/ 2428872 w 2711094"/>
              <a:gd name="connsiteY32" fmla="*/ 1185334 h 2968978"/>
              <a:gd name="connsiteX33" fmla="*/ 2451450 w 2711094"/>
              <a:gd name="connsiteY33" fmla="*/ 1117600 h 2968978"/>
              <a:gd name="connsiteX34" fmla="*/ 2564339 w 2711094"/>
              <a:gd name="connsiteY34" fmla="*/ 1027289 h 2968978"/>
              <a:gd name="connsiteX35" fmla="*/ 2620783 w 2711094"/>
              <a:gd name="connsiteY35" fmla="*/ 914400 h 2968978"/>
              <a:gd name="connsiteX36" fmla="*/ 2598206 w 2711094"/>
              <a:gd name="connsiteY36" fmla="*/ 756356 h 2968978"/>
              <a:gd name="connsiteX37" fmla="*/ 2632072 w 2711094"/>
              <a:gd name="connsiteY37" fmla="*/ 316089 h 2968978"/>
              <a:gd name="connsiteX38" fmla="*/ 2586917 w 2711094"/>
              <a:gd name="connsiteY38" fmla="*/ 248356 h 2968978"/>
              <a:gd name="connsiteX39" fmla="*/ 2530472 w 2711094"/>
              <a:gd name="connsiteY39" fmla="*/ 90311 h 2968978"/>
              <a:gd name="connsiteX40" fmla="*/ 2496606 w 2711094"/>
              <a:gd name="connsiteY40" fmla="*/ 79022 h 2968978"/>
              <a:gd name="connsiteX41" fmla="*/ 2440161 w 2711094"/>
              <a:gd name="connsiteY41" fmla="*/ 45156 h 2968978"/>
              <a:gd name="connsiteX42" fmla="*/ 2259539 w 2711094"/>
              <a:gd name="connsiteY42" fmla="*/ 33867 h 2968978"/>
              <a:gd name="connsiteX43" fmla="*/ 2078917 w 2711094"/>
              <a:gd name="connsiteY43" fmla="*/ 0 h 2968978"/>
              <a:gd name="connsiteX44" fmla="*/ 1661228 w 2711094"/>
              <a:gd name="connsiteY44" fmla="*/ 33867 h 2968978"/>
              <a:gd name="connsiteX45" fmla="*/ 1627361 w 2711094"/>
              <a:gd name="connsiteY45" fmla="*/ 56445 h 2968978"/>
              <a:gd name="connsiteX46" fmla="*/ 1469317 w 2711094"/>
              <a:gd name="connsiteY46" fmla="*/ 112889 h 2968978"/>
              <a:gd name="connsiteX47" fmla="*/ 1299983 w 2711094"/>
              <a:gd name="connsiteY47" fmla="*/ 180622 h 2968978"/>
              <a:gd name="connsiteX48" fmla="*/ 814561 w 2711094"/>
              <a:gd name="connsiteY48" fmla="*/ 225778 h 2968978"/>
              <a:gd name="connsiteX49" fmla="*/ 769406 w 2711094"/>
              <a:gd name="connsiteY49" fmla="*/ 191911 h 2968978"/>
              <a:gd name="connsiteX50" fmla="*/ 735539 w 2711094"/>
              <a:gd name="connsiteY50" fmla="*/ 180622 h 2968978"/>
              <a:gd name="connsiteX51" fmla="*/ 453317 w 2711094"/>
              <a:gd name="connsiteY51" fmla="*/ 191911 h 2968978"/>
              <a:gd name="connsiteX52" fmla="*/ 396872 w 2711094"/>
              <a:gd name="connsiteY52" fmla="*/ 225778 h 29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1094" h="2968978">
                <a:moveTo>
                  <a:pt x="396872" y="225778"/>
                </a:moveTo>
                <a:cubicBezTo>
                  <a:pt x="378057" y="233304"/>
                  <a:pt x="358308" y="238820"/>
                  <a:pt x="340428" y="248356"/>
                </a:cubicBezTo>
                <a:cubicBezTo>
                  <a:pt x="245292" y="299095"/>
                  <a:pt x="58206" y="406400"/>
                  <a:pt x="58206" y="406400"/>
                </a:cubicBezTo>
                <a:cubicBezTo>
                  <a:pt x="54443" y="417689"/>
                  <a:pt x="48773" y="428513"/>
                  <a:pt x="46917" y="440267"/>
                </a:cubicBezTo>
                <a:cubicBezTo>
                  <a:pt x="37454" y="500200"/>
                  <a:pt x="24339" y="620889"/>
                  <a:pt x="24339" y="620889"/>
                </a:cubicBezTo>
                <a:cubicBezTo>
                  <a:pt x="31865" y="711200"/>
                  <a:pt x="33636" y="802176"/>
                  <a:pt x="46917" y="891822"/>
                </a:cubicBezTo>
                <a:cubicBezTo>
                  <a:pt x="48905" y="905243"/>
                  <a:pt x="69494" y="912121"/>
                  <a:pt x="69494" y="925689"/>
                </a:cubicBezTo>
                <a:cubicBezTo>
                  <a:pt x="69494" y="978905"/>
                  <a:pt x="46917" y="1083734"/>
                  <a:pt x="46917" y="1083734"/>
                </a:cubicBezTo>
                <a:cubicBezTo>
                  <a:pt x="73258" y="1136415"/>
                  <a:pt x="121933" y="1183015"/>
                  <a:pt x="125939" y="1241778"/>
                </a:cubicBezTo>
                <a:cubicBezTo>
                  <a:pt x="143042" y="1492625"/>
                  <a:pt x="101159" y="1539693"/>
                  <a:pt x="13050" y="1715911"/>
                </a:cubicBezTo>
                <a:cubicBezTo>
                  <a:pt x="-9640" y="1829362"/>
                  <a:pt x="-5383" y="1766192"/>
                  <a:pt x="46917" y="1952978"/>
                </a:cubicBezTo>
                <a:cubicBezTo>
                  <a:pt x="56542" y="1987354"/>
                  <a:pt x="63281" y="2023464"/>
                  <a:pt x="80783" y="2054578"/>
                </a:cubicBezTo>
                <a:cubicBezTo>
                  <a:pt x="97792" y="2084815"/>
                  <a:pt x="127083" y="2106320"/>
                  <a:pt x="148517" y="2133600"/>
                </a:cubicBezTo>
                <a:cubicBezTo>
                  <a:pt x="186935" y="2182496"/>
                  <a:pt x="206359" y="2238430"/>
                  <a:pt x="272694" y="2257778"/>
                </a:cubicBezTo>
                <a:cubicBezTo>
                  <a:pt x="338615" y="2277005"/>
                  <a:pt x="408161" y="2280356"/>
                  <a:pt x="475894" y="2291645"/>
                </a:cubicBezTo>
                <a:cubicBezTo>
                  <a:pt x="563619" y="2350126"/>
                  <a:pt x="510097" y="2299914"/>
                  <a:pt x="487183" y="2506134"/>
                </a:cubicBezTo>
                <a:cubicBezTo>
                  <a:pt x="483007" y="2543720"/>
                  <a:pt x="479657" y="2581393"/>
                  <a:pt x="475894" y="2619022"/>
                </a:cubicBezTo>
                <a:cubicBezTo>
                  <a:pt x="597830" y="2814119"/>
                  <a:pt x="451061" y="2614216"/>
                  <a:pt x="758117" y="2822222"/>
                </a:cubicBezTo>
                <a:cubicBezTo>
                  <a:pt x="1045127" y="3016648"/>
                  <a:pt x="673485" y="2928243"/>
                  <a:pt x="1141939" y="2968978"/>
                </a:cubicBezTo>
                <a:cubicBezTo>
                  <a:pt x="1224724" y="2965215"/>
                  <a:pt x="1308175" y="2968824"/>
                  <a:pt x="1390294" y="2957689"/>
                </a:cubicBezTo>
                <a:cubicBezTo>
                  <a:pt x="1530709" y="2938650"/>
                  <a:pt x="1807983" y="2878667"/>
                  <a:pt x="1807983" y="2878667"/>
                </a:cubicBezTo>
                <a:cubicBezTo>
                  <a:pt x="1888679" y="2844690"/>
                  <a:pt x="2054516" y="2786768"/>
                  <a:pt x="2135361" y="2720622"/>
                </a:cubicBezTo>
                <a:cubicBezTo>
                  <a:pt x="2144571" y="2713087"/>
                  <a:pt x="2140343" y="2696847"/>
                  <a:pt x="2146650" y="2686756"/>
                </a:cubicBezTo>
                <a:cubicBezTo>
                  <a:pt x="2159420" y="2666324"/>
                  <a:pt x="2173977" y="2646519"/>
                  <a:pt x="2191806" y="2630311"/>
                </a:cubicBezTo>
                <a:cubicBezTo>
                  <a:pt x="2215758" y="2608537"/>
                  <a:pt x="2244487" y="2592682"/>
                  <a:pt x="2270828" y="2573867"/>
                </a:cubicBezTo>
                <a:cubicBezTo>
                  <a:pt x="2316737" y="2505004"/>
                  <a:pt x="2294886" y="2530364"/>
                  <a:pt x="2406294" y="2449689"/>
                </a:cubicBezTo>
                <a:cubicBezTo>
                  <a:pt x="2476459" y="2398880"/>
                  <a:pt x="2549287" y="2351852"/>
                  <a:pt x="2620783" y="2302934"/>
                </a:cubicBezTo>
                <a:cubicBezTo>
                  <a:pt x="2709955" y="2050283"/>
                  <a:pt x="2680591" y="2178396"/>
                  <a:pt x="2711094" y="1919111"/>
                </a:cubicBezTo>
                <a:cubicBezTo>
                  <a:pt x="2693377" y="1795083"/>
                  <a:pt x="2676150" y="1665437"/>
                  <a:pt x="2643361" y="1546578"/>
                </a:cubicBezTo>
                <a:cubicBezTo>
                  <a:pt x="2639115" y="1531188"/>
                  <a:pt x="2620783" y="1524000"/>
                  <a:pt x="2609494" y="1512711"/>
                </a:cubicBezTo>
                <a:cubicBezTo>
                  <a:pt x="2598205" y="1490133"/>
                  <a:pt x="2596889" y="1458585"/>
                  <a:pt x="2575628" y="1444978"/>
                </a:cubicBezTo>
                <a:cubicBezTo>
                  <a:pt x="2499035" y="1395958"/>
                  <a:pt x="2327272" y="1332089"/>
                  <a:pt x="2327272" y="1332089"/>
                </a:cubicBezTo>
                <a:cubicBezTo>
                  <a:pt x="2361139" y="1283171"/>
                  <a:pt x="2399062" y="1236825"/>
                  <a:pt x="2428872" y="1185334"/>
                </a:cubicBezTo>
                <a:cubicBezTo>
                  <a:pt x="2440796" y="1164737"/>
                  <a:pt x="2435962" y="1135670"/>
                  <a:pt x="2451450" y="1117600"/>
                </a:cubicBezTo>
                <a:cubicBezTo>
                  <a:pt x="2482811" y="1081012"/>
                  <a:pt x="2526709" y="1057393"/>
                  <a:pt x="2564339" y="1027289"/>
                </a:cubicBezTo>
                <a:cubicBezTo>
                  <a:pt x="2583154" y="989659"/>
                  <a:pt x="2615565" y="956146"/>
                  <a:pt x="2620783" y="914400"/>
                </a:cubicBezTo>
                <a:cubicBezTo>
                  <a:pt x="2627384" y="861595"/>
                  <a:pt x="2598206" y="756356"/>
                  <a:pt x="2598206" y="756356"/>
                </a:cubicBezTo>
                <a:cubicBezTo>
                  <a:pt x="2643497" y="563869"/>
                  <a:pt x="2670109" y="529097"/>
                  <a:pt x="2632072" y="316089"/>
                </a:cubicBezTo>
                <a:cubicBezTo>
                  <a:pt x="2627302" y="289377"/>
                  <a:pt x="2601969" y="270934"/>
                  <a:pt x="2586917" y="248356"/>
                </a:cubicBezTo>
                <a:cubicBezTo>
                  <a:pt x="2574665" y="187094"/>
                  <a:pt x="2571243" y="148556"/>
                  <a:pt x="2530472" y="90311"/>
                </a:cubicBezTo>
                <a:cubicBezTo>
                  <a:pt x="2523648" y="80563"/>
                  <a:pt x="2507249" y="84343"/>
                  <a:pt x="2496606" y="79022"/>
                </a:cubicBezTo>
                <a:cubicBezTo>
                  <a:pt x="2476981" y="69209"/>
                  <a:pt x="2461715" y="49262"/>
                  <a:pt x="2440161" y="45156"/>
                </a:cubicBezTo>
                <a:cubicBezTo>
                  <a:pt x="2380902" y="33869"/>
                  <a:pt x="2319746" y="37630"/>
                  <a:pt x="2259539" y="33867"/>
                </a:cubicBezTo>
                <a:cubicBezTo>
                  <a:pt x="2139796" y="3931"/>
                  <a:pt x="2200019" y="15138"/>
                  <a:pt x="2078917" y="0"/>
                </a:cubicBezTo>
                <a:cubicBezTo>
                  <a:pt x="1957534" y="5058"/>
                  <a:pt x="1788356" y="2085"/>
                  <a:pt x="1661228" y="33867"/>
                </a:cubicBezTo>
                <a:cubicBezTo>
                  <a:pt x="1648065" y="37158"/>
                  <a:pt x="1639907" y="51279"/>
                  <a:pt x="1627361" y="56445"/>
                </a:cubicBezTo>
                <a:cubicBezTo>
                  <a:pt x="1575634" y="77744"/>
                  <a:pt x="1521621" y="93050"/>
                  <a:pt x="1469317" y="112889"/>
                </a:cubicBezTo>
                <a:cubicBezTo>
                  <a:pt x="1412476" y="134449"/>
                  <a:pt x="1358437" y="163921"/>
                  <a:pt x="1299983" y="180622"/>
                </a:cubicBezTo>
                <a:cubicBezTo>
                  <a:pt x="1197068" y="210026"/>
                  <a:pt x="846775" y="223630"/>
                  <a:pt x="814561" y="225778"/>
                </a:cubicBezTo>
                <a:cubicBezTo>
                  <a:pt x="799509" y="214489"/>
                  <a:pt x="785742" y="201246"/>
                  <a:pt x="769406" y="191911"/>
                </a:cubicBezTo>
                <a:cubicBezTo>
                  <a:pt x="759074" y="186007"/>
                  <a:pt x="747439" y="180622"/>
                  <a:pt x="735539" y="180622"/>
                </a:cubicBezTo>
                <a:cubicBezTo>
                  <a:pt x="641390" y="180622"/>
                  <a:pt x="547391" y="188148"/>
                  <a:pt x="453317" y="191911"/>
                </a:cubicBezTo>
                <a:lnTo>
                  <a:pt x="396872" y="225778"/>
                </a:lnTo>
                <a:close/>
              </a:path>
            </a:pathLst>
          </a:custGeom>
          <a:solidFill>
            <a:srgbClr val="ED7D31">
              <a:alpha val="16078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83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1E585B-8D93-83DB-EA09-F14EBD4E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63"/>
            <a:ext cx="6683929" cy="51259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437C2A9-6D75-A0B2-122C-BD8ABF2BDEC4}"/>
              </a:ext>
            </a:extLst>
          </p:cNvPr>
          <p:cNvSpPr txBox="1"/>
          <p:nvPr/>
        </p:nvSpPr>
        <p:spPr>
          <a:xfrm>
            <a:off x="6683929" y="1554254"/>
            <a:ext cx="509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Camadas de Intencionalidade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BE031D-5A79-E67D-2E14-669CABC5AC2A}"/>
              </a:ext>
            </a:extLst>
          </p:cNvPr>
          <p:cNvSpPr txBox="1"/>
          <p:nvPr/>
        </p:nvSpPr>
        <p:spPr>
          <a:xfrm>
            <a:off x="6807200" y="2285636"/>
            <a:ext cx="55911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Sua própria referência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Uma referência provavelmente de </a:t>
            </a:r>
            <a:br>
              <a:rPr lang="pt-BR" sz="2800" dirty="0"/>
            </a:br>
            <a:r>
              <a:rPr lang="pt-BR" sz="2800" dirty="0"/>
              <a:t> conhecimento comum </a:t>
            </a:r>
            <a:br>
              <a:rPr lang="pt-BR" sz="2800" dirty="0"/>
            </a:br>
            <a:r>
              <a:rPr lang="pt-BR" sz="2800" dirty="0"/>
              <a:t> (probabilidade)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 conhecimento de que você tem </a:t>
            </a:r>
          </a:p>
          <a:p>
            <a:r>
              <a:rPr lang="pt-BR" sz="2800" dirty="0"/>
              <a:t>    conhecimento do conhecimento</a:t>
            </a:r>
          </a:p>
          <a:p>
            <a:r>
              <a:rPr lang="pt-BR" sz="2800" dirty="0"/>
              <a:t>    da outra pessoa (Comunicação). </a:t>
            </a:r>
          </a:p>
          <a:p>
            <a:r>
              <a:rPr lang="pt-BR" sz="2800" dirty="0"/>
              <a:t>    Teoria da mente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834C295-41D9-9904-293F-8EE059FE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372" y="268200"/>
            <a:ext cx="1190791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E11721-06C7-646A-AA10-D0E918AC1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362"/>
            <a:ext cx="12191999" cy="69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8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898193"/>
            <a:ext cx="704240" cy="9110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11205780" y="1053592"/>
            <a:ext cx="984345" cy="7556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838199" y="1169041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6627D6-3C49-5AF1-31FD-D266F23F5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25" y="28145"/>
            <a:ext cx="1413164" cy="68298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96D225-8F9D-F511-23D7-362403658C6C}"/>
              </a:ext>
            </a:extLst>
          </p:cNvPr>
          <p:cNvSpPr txBox="1"/>
          <p:nvPr/>
        </p:nvSpPr>
        <p:spPr>
          <a:xfrm>
            <a:off x="352119" y="1865502"/>
            <a:ext cx="565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Neodarwinismo (Stephen Jay Gould – 1941/2002 )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68D6CD-D8C4-9AD8-7325-17EDBBDCBA7D}"/>
              </a:ext>
            </a:extLst>
          </p:cNvPr>
          <p:cNvSpPr txBox="1"/>
          <p:nvPr/>
        </p:nvSpPr>
        <p:spPr>
          <a:xfrm>
            <a:off x="7415887" y="1865502"/>
            <a:ext cx="451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Darwinismo  (Charles Darwin – 1809/1882)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992CCC-B86C-8FC3-F30E-3D0B8B07284E}"/>
              </a:ext>
            </a:extLst>
          </p:cNvPr>
          <p:cNvSpPr txBox="1"/>
          <p:nvPr/>
        </p:nvSpPr>
        <p:spPr>
          <a:xfrm>
            <a:off x="352120" y="2288086"/>
            <a:ext cx="264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+ </a:t>
            </a:r>
            <a:r>
              <a:rPr lang="pt-BR" dirty="0" err="1"/>
              <a:t>exaptação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1E183A-53EC-3890-2FE2-38E5026DDA8F}"/>
              </a:ext>
            </a:extLst>
          </p:cNvPr>
          <p:cNvSpPr txBox="1"/>
          <p:nvPr/>
        </p:nvSpPr>
        <p:spPr>
          <a:xfrm>
            <a:off x="7415887" y="2287424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BA4B67-F1BE-EF30-A2A6-25090DA54B75}"/>
              </a:ext>
            </a:extLst>
          </p:cNvPr>
          <p:cNvSpPr txBox="1"/>
          <p:nvPr/>
        </p:nvSpPr>
        <p:spPr>
          <a:xfrm>
            <a:off x="352120" y="2711418"/>
            <a:ext cx="49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linguagem surge na espécie coincidentemente</a:t>
            </a:r>
          </a:p>
          <a:p>
            <a:r>
              <a:rPr lang="pt-BR" dirty="0"/>
              <a:t>      com criatividade nos utensílios – protolíngua 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256070-60F0-0C97-550E-C281DCC88FB9}"/>
              </a:ext>
            </a:extLst>
          </p:cNvPr>
          <p:cNvSpPr txBox="1"/>
          <p:nvPr/>
        </p:nvSpPr>
        <p:spPr>
          <a:xfrm>
            <a:off x="7419229" y="2711418"/>
            <a:ext cx="453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linguagem surge paulatinamente a partir</a:t>
            </a:r>
          </a:p>
          <a:p>
            <a:r>
              <a:rPr lang="pt-BR" dirty="0"/>
              <a:t>      da </a:t>
            </a:r>
            <a:r>
              <a:rPr lang="pt-BR" dirty="0" err="1"/>
              <a:t>deixis</a:t>
            </a:r>
            <a:r>
              <a:rPr lang="pt-BR" dirty="0"/>
              <a:t>, dos gestos - protolíngua de sinais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287502-205E-150E-E9BB-4A67FC7FFF92}"/>
              </a:ext>
            </a:extLst>
          </p:cNvPr>
          <p:cNvSpPr txBox="1"/>
          <p:nvPr/>
        </p:nvSpPr>
        <p:spPr>
          <a:xfrm>
            <a:off x="352120" y="3357749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gramática universal (GU) dotação genética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DEDFD0-037D-FE0C-D0B0-ED6A2F3FC5C0}"/>
              </a:ext>
            </a:extLst>
          </p:cNvPr>
          <p:cNvSpPr txBox="1"/>
          <p:nvPr/>
        </p:nvSpPr>
        <p:spPr>
          <a:xfrm>
            <a:off x="7415887" y="3785665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sociabilidade inata ligada à sobrevivência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3DD92D-B60C-099F-5218-964170A9DE97}"/>
              </a:ext>
            </a:extLst>
          </p:cNvPr>
          <p:cNvSpPr txBox="1"/>
          <p:nvPr/>
        </p:nvSpPr>
        <p:spPr>
          <a:xfrm>
            <a:off x="352120" y="4178713"/>
            <a:ext cx="356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centros de linguagem no cérebro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F6ED2B-9BBC-4469-DEA7-3AF14C65668B}"/>
              </a:ext>
            </a:extLst>
          </p:cNvPr>
          <p:cNvSpPr txBox="1"/>
          <p:nvPr/>
        </p:nvSpPr>
        <p:spPr>
          <a:xfrm>
            <a:off x="7413065" y="3357749"/>
            <a:ext cx="223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neurônios espelho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FA6DEC-48B1-1203-8778-587BBE4ACECA}"/>
              </a:ext>
            </a:extLst>
          </p:cNvPr>
          <p:cNvSpPr txBox="1"/>
          <p:nvPr/>
        </p:nvSpPr>
        <p:spPr>
          <a:xfrm>
            <a:off x="356490" y="3785665"/>
            <a:ext cx="515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computação recursiva inata ligada à sobrevivência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95BAF97-4493-2B55-4B05-C194ECD2D903}"/>
              </a:ext>
            </a:extLst>
          </p:cNvPr>
          <p:cNvSpPr txBox="1"/>
          <p:nvPr/>
        </p:nvSpPr>
        <p:spPr>
          <a:xfrm>
            <a:off x="7413065" y="4213581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memória de uso conjunto e estatística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F825362-06AB-F562-85E9-B8F5F3CA6EA1}"/>
              </a:ext>
            </a:extLst>
          </p:cNvPr>
          <p:cNvSpPr txBox="1"/>
          <p:nvPr/>
        </p:nvSpPr>
        <p:spPr>
          <a:xfrm>
            <a:off x="352120" y="4597692"/>
            <a:ext cx="497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GU  + dados primários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4A2CF5-9AE2-6A45-E201-EF1BEABA494A}"/>
              </a:ext>
            </a:extLst>
          </p:cNvPr>
          <p:cNvSpPr txBox="1"/>
          <p:nvPr/>
        </p:nvSpPr>
        <p:spPr>
          <a:xfrm>
            <a:off x="7410443" y="4597692"/>
            <a:ext cx="444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Teoria da Mente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5FF22D-1154-5C3F-DCD5-66298B21EABC}"/>
              </a:ext>
            </a:extLst>
          </p:cNvPr>
          <p:cNvSpPr txBox="1"/>
          <p:nvPr/>
        </p:nvSpPr>
        <p:spPr>
          <a:xfrm>
            <a:off x="7269827" y="5546457"/>
            <a:ext cx="468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Ink Free" panose="03080402000500000000" pitchFamily="66" charset="0"/>
              </a:rPr>
              <a:t>“Não adianta você saber o que o outro pensa e o outro saber o que você pensa. É necessário que você saiba que ele sabe que você sabe.”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09CB7DD-4463-53F8-5857-B8355EDDC9EF}"/>
              </a:ext>
            </a:extLst>
          </p:cNvPr>
          <p:cNvSpPr txBox="1"/>
          <p:nvPr/>
        </p:nvSpPr>
        <p:spPr>
          <a:xfrm>
            <a:off x="352120" y="5470544"/>
            <a:ext cx="46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sz="2400" dirty="0">
                <a:latin typeface="Brush Script MT" panose="03060802040406070304" pitchFamily="66" charset="0"/>
              </a:rPr>
              <a:t>Aquisição não é alguma coisa que a criança faz. É algo que acontece com a criança </a:t>
            </a:r>
          </a:p>
          <a:p>
            <a:pPr algn="ctr"/>
            <a:r>
              <a:rPr lang="pt-BR" sz="2400" dirty="0">
                <a:latin typeface="Brush Script MT" panose="03060802040406070304" pitchFamily="66" charset="0"/>
              </a:rPr>
              <a:t>no seu meio</a:t>
            </a:r>
            <a:r>
              <a:rPr lang="pt-BR" dirty="0"/>
              <a:t>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AB042AF-0324-4219-A9D7-C107C8ECB7B8}"/>
              </a:ext>
            </a:extLst>
          </p:cNvPr>
          <p:cNvSpPr txBox="1"/>
          <p:nvPr/>
        </p:nvSpPr>
        <p:spPr>
          <a:xfrm>
            <a:off x="352120" y="5023117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período crítico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7E9D86A-0F6F-1326-BCC4-9AD2DDCCCB3B}"/>
              </a:ext>
            </a:extLst>
          </p:cNvPr>
          <p:cNvSpPr txBox="1"/>
          <p:nvPr/>
        </p:nvSpPr>
        <p:spPr>
          <a:xfrm>
            <a:off x="7419229" y="5023117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treino e fala direta para criança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44"/>
            <a:ext cx="12190126" cy="1325563"/>
          </a:xfrm>
        </p:spPr>
        <p:txBody>
          <a:bodyPr/>
          <a:lstStyle/>
          <a:p>
            <a:pPr algn="ctr"/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NATUREZA     </a:t>
            </a:r>
            <a:r>
              <a:rPr lang="pt-BR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</a:t>
            </a:r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   AMBIENTE </a:t>
            </a:r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72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16224</TotalTime>
  <Words>1642</Words>
  <Application>Microsoft Office PowerPoint</Application>
  <PresentationFormat>Widescreen</PresentationFormat>
  <Paragraphs>284</Paragraphs>
  <Slides>35</Slides>
  <Notes>19</Notes>
  <HiddenSlides>0</HiddenSlides>
  <MMClips>14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35</vt:i4>
      </vt:variant>
    </vt:vector>
  </HeadingPairs>
  <TitlesOfParts>
    <vt:vector size="49" baseType="lpstr">
      <vt:lpstr>Yu Mincho</vt:lpstr>
      <vt:lpstr>Aharoni</vt:lpstr>
      <vt:lpstr>Arial</vt:lpstr>
      <vt:lpstr>Berlin Sans FB Demi</vt:lpstr>
      <vt:lpstr>Bradley Hand ITC</vt:lpstr>
      <vt:lpstr>Brush Script MT</vt:lpstr>
      <vt:lpstr>Calibri</vt:lpstr>
      <vt:lpstr>Calibri Light</vt:lpstr>
      <vt:lpstr>Century Gothic</vt:lpstr>
      <vt:lpstr>Comic Sans MS</vt:lpstr>
      <vt:lpstr>inherit</vt:lpstr>
      <vt:lpstr>Ink Free</vt:lpstr>
      <vt:lpstr>YyvdxjSTIX-Regular</vt:lpstr>
      <vt:lpstr>Tema do Office</vt:lpstr>
      <vt:lpstr>Apresentação do PowerPoint</vt:lpstr>
      <vt:lpstr>A questão do BOOTSTRAPPING</vt:lpstr>
      <vt:lpstr>NATUREZA  OU AMBIENTE ?</vt:lpstr>
      <vt:lpstr>AMBIENTE</vt:lpstr>
      <vt:lpstr>A ORIGEM DO FUNCIONALISMO</vt:lpstr>
      <vt:lpstr>Apresentação do PowerPoint</vt:lpstr>
      <vt:lpstr>Apresentação do PowerPoint</vt:lpstr>
      <vt:lpstr>Apresentação do PowerPoint</vt:lpstr>
      <vt:lpstr>NATUREZA     OU   AMBIENTE ?</vt:lpstr>
      <vt:lpstr>Então,  se o bootstrapping é contextual e é movido pelo social, não parte da genética + dados primários, quando e como começa? Inspiração pro Tomasello : Konrad Lorenz (Prêmio Nobel 1973)   e seu experimento sobre imprinting.</vt:lpstr>
      <vt:lpstr>Andrew Meltzoff Washington University</vt:lpstr>
      <vt:lpstr>Apresentação do PowerPoint</vt:lpstr>
      <vt:lpstr>Apresentação do PowerPoint</vt:lpstr>
      <vt:lpstr>Socialização aos 42 minutos de vida</vt:lpstr>
      <vt:lpstr>Apresentação do PowerPoint</vt:lpstr>
      <vt:lpstr>Informação prosódica mais básica: Padrões Prosódicos</vt:lpstr>
      <vt:lpstr>Apresentação do PowerPoint</vt:lpstr>
      <vt:lpstr>Apresentação do PowerPoint</vt:lpstr>
      <vt:lpstr>Apresentação do PowerPoint</vt:lpstr>
      <vt:lpstr>HASP HIGH AMPLITUDE SUCKING PARADIGM CHUPETÓGRAFO</vt:lpstr>
      <vt:lpstr>ENTRANDO EM HABITUAÇÃO  NO PE  </vt:lpstr>
      <vt:lpstr>Recuperação do interesse pela novidade</vt:lpstr>
      <vt:lpstr>Outro bebê HABITUADO com PE  </vt:lpstr>
      <vt:lpstr>HABITUAÇÃO  CONTINUADA COM RUSSO  </vt:lpstr>
      <vt:lpstr>Uma medida sob medida %V – INTERVALO VOCÁLICO</vt:lpstr>
      <vt:lpstr>Apresentação do PowerPoint</vt:lpstr>
      <vt:lpstr>Resultados:</vt:lpstr>
      <vt:lpstr>Apresentação do PowerPoint</vt:lpstr>
      <vt:lpstr>Apresentação do PowerPoint</vt:lpstr>
      <vt:lpstr>Apresentação do PowerPoint</vt:lpstr>
      <vt:lpstr>Outras coisas que aprendemos a partir do HASP</vt:lpstr>
      <vt:lpstr>que outras coisas estão organizadas neste cérebro  especial para linguagem? </vt:lpstr>
      <vt:lpstr>Calculando o PB</vt:lpstr>
      <vt:lpstr>Apresentação do PowerPoint</vt:lpstr>
      <vt:lpstr>Conclusão Interim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Ouça</dc:title>
  <dc:creator>Aniela Franca</dc:creator>
  <cp:lastModifiedBy>Aniela Franca</cp:lastModifiedBy>
  <cp:revision>196</cp:revision>
  <dcterms:created xsi:type="dcterms:W3CDTF">2022-03-07T19:53:04Z</dcterms:created>
  <dcterms:modified xsi:type="dcterms:W3CDTF">2023-06-29T11:38:27Z</dcterms:modified>
</cp:coreProperties>
</file>