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8"/>
  </p:notesMasterIdLst>
  <p:sldIdLst>
    <p:sldId id="260" r:id="rId2"/>
    <p:sldId id="568" r:id="rId3"/>
    <p:sldId id="567" r:id="rId4"/>
    <p:sldId id="369" r:id="rId5"/>
    <p:sldId id="326" r:id="rId6"/>
    <p:sldId id="401" r:id="rId7"/>
    <p:sldId id="277" r:id="rId8"/>
    <p:sldId id="313" r:id="rId9"/>
    <p:sldId id="297" r:id="rId10"/>
    <p:sldId id="616" r:id="rId11"/>
    <p:sldId id="261" r:id="rId12"/>
    <p:sldId id="306" r:id="rId13"/>
    <p:sldId id="377" r:id="rId14"/>
    <p:sldId id="262" r:id="rId15"/>
    <p:sldId id="296" r:id="rId16"/>
    <p:sldId id="379" r:id="rId17"/>
    <p:sldId id="398" r:id="rId18"/>
    <p:sldId id="353" r:id="rId19"/>
    <p:sldId id="399" r:id="rId20"/>
    <p:sldId id="265" r:id="rId21"/>
    <p:sldId id="595" r:id="rId22"/>
    <p:sldId id="570" r:id="rId23"/>
    <p:sldId id="617" r:id="rId24"/>
    <p:sldId id="603" r:id="rId25"/>
    <p:sldId id="572" r:id="rId26"/>
    <p:sldId id="574" r:id="rId27"/>
    <p:sldId id="575" r:id="rId28"/>
    <p:sldId id="576" r:id="rId29"/>
    <p:sldId id="577" r:id="rId30"/>
    <p:sldId id="588" r:id="rId31"/>
    <p:sldId id="605" r:id="rId32"/>
    <p:sldId id="606" r:id="rId33"/>
    <p:sldId id="607" r:id="rId34"/>
    <p:sldId id="608" r:id="rId35"/>
    <p:sldId id="609" r:id="rId36"/>
    <p:sldId id="610" r:id="rId37"/>
    <p:sldId id="611" r:id="rId38"/>
    <p:sldId id="612" r:id="rId39"/>
    <p:sldId id="614" r:id="rId40"/>
    <p:sldId id="615" r:id="rId41"/>
    <p:sldId id="613" r:id="rId42"/>
    <p:sldId id="578" r:id="rId43"/>
    <p:sldId id="582" r:id="rId44"/>
    <p:sldId id="579" r:id="rId45"/>
    <p:sldId id="586" r:id="rId46"/>
    <p:sldId id="583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A9D18E"/>
    <a:srgbClr val="FFD966"/>
    <a:srgbClr val="FF3399"/>
    <a:srgbClr val="C6C4C4"/>
    <a:srgbClr val="990033"/>
    <a:srgbClr val="FF0000"/>
    <a:srgbClr val="66CC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74852" autoAdjust="0"/>
  </p:normalViewPr>
  <p:slideViewPr>
    <p:cSldViewPr snapToGrid="0">
      <p:cViewPr varScale="1">
        <p:scale>
          <a:sx n="81" d="100"/>
          <a:sy n="81" d="100"/>
        </p:scale>
        <p:origin x="16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8AF8-D7A3-48B9-B2E7-DD47777B7E8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975D-0AF5-4E1A-8BBE-93DF104256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6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133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27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42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9889F259-53F8-EA4D-19E1-61956720E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BD1403-ADD8-403A-9677-0D4672D167B4}" type="slidenum">
              <a:rPr lang="en-US" altLang="pt-BR">
                <a:latin typeface="Times New Roman" panose="02020603050405020304" pitchFamily="18" charset="0"/>
              </a:rPr>
              <a:pPr/>
              <a:t>21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65538" name="Rectangle 65537">
            <a:extLst>
              <a:ext uri="{FF2B5EF4-FFF2-40B4-BE49-F238E27FC236}">
                <a16:creationId xmlns:a16="http://schemas.microsoft.com/office/drawing/2014/main" id="{BF969AE7-08CC-714A-46B3-93AA44B615E1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65539" name="Rectangle 65538">
            <a:extLst>
              <a:ext uri="{FF2B5EF4-FFF2-40B4-BE49-F238E27FC236}">
                <a16:creationId xmlns:a16="http://schemas.microsoft.com/office/drawing/2014/main" id="{E889795B-707B-5454-624F-B83691B7F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27C8C577-A9A6-5DED-9908-FAC9E09FF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52FDAF-9D6E-4332-B3D4-41D8D0B8A5FE}" type="slidenum">
              <a:rPr lang="en-US" altLang="pt-BR">
                <a:latin typeface="Times New Roman" panose="02020603050405020304" pitchFamily="18" charset="0"/>
              </a:rPr>
              <a:pPr/>
              <a:t>22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67586" name="Rectangle 67585">
            <a:extLst>
              <a:ext uri="{FF2B5EF4-FFF2-40B4-BE49-F238E27FC236}">
                <a16:creationId xmlns:a16="http://schemas.microsoft.com/office/drawing/2014/main" id="{5209C37B-600F-CBBC-94F6-2AA360AA9C8E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67587" name="Rectangle 67586">
            <a:extLst>
              <a:ext uri="{FF2B5EF4-FFF2-40B4-BE49-F238E27FC236}">
                <a16:creationId xmlns:a16="http://schemas.microsoft.com/office/drawing/2014/main" id="{2F8C2C1C-7BD8-73D4-7372-00EF03EA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82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3728">
            <a:extLst>
              <a:ext uri="{FF2B5EF4-FFF2-40B4-BE49-F238E27FC236}">
                <a16:creationId xmlns:a16="http://schemas.microsoft.com/office/drawing/2014/main" id="{981EAFF8-C47B-0B02-8AD8-171C3C618196}"/>
              </a:ext>
            </a:extLst>
          </p:cNvPr>
          <p:cNvSpPr>
            <a:spLocks noGrp="1" noRo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3730" name="Rectangle 73729">
            <a:extLst>
              <a:ext uri="{FF2B5EF4-FFF2-40B4-BE49-F238E27FC236}">
                <a16:creationId xmlns:a16="http://schemas.microsoft.com/office/drawing/2014/main" id="{362B50CC-C952-FCBE-ECC3-0380B645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Calibri" panose="020F050202020403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F5C2AE95-86C8-5DE0-F802-C88B92A23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B48209-3918-4645-A9D6-9249B645FC7A}" type="slidenum">
              <a:rPr lang="en-US" altLang="pt-BR">
                <a:latin typeface="Times New Roman" panose="02020603050405020304" pitchFamily="18" charset="0"/>
              </a:rPr>
              <a:pPr/>
              <a:t>24</a:t>
            </a:fld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AB111E78-F84B-7268-19ED-AEA85019A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0C33CD-DDCA-452F-95D3-B31D0A9DA313}" type="slidenum">
              <a:rPr lang="en-US" altLang="pt-BR">
                <a:latin typeface="Times New Roman" panose="02020603050405020304" pitchFamily="18" charset="0"/>
              </a:rPr>
              <a:pPr/>
              <a:t>25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6802" name="Rectangle 76801">
            <a:extLst>
              <a:ext uri="{FF2B5EF4-FFF2-40B4-BE49-F238E27FC236}">
                <a16:creationId xmlns:a16="http://schemas.microsoft.com/office/drawing/2014/main" id="{3F036BED-F7CA-FAC4-3B8A-DD37F8A309D4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6803" name="Rectangle 76802">
            <a:extLst>
              <a:ext uri="{FF2B5EF4-FFF2-40B4-BE49-F238E27FC236}">
                <a16:creationId xmlns:a16="http://schemas.microsoft.com/office/drawing/2014/main" id="{96CEA9DB-F360-AE36-A42E-866E08277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FC572C17-003C-4218-E5B4-ED632E49A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26EF68-E8DC-478F-A395-39351965EB8E}" type="slidenum">
              <a:rPr lang="en-US" altLang="pt-BR">
                <a:latin typeface="Times New Roman" panose="02020603050405020304" pitchFamily="18" charset="0"/>
              </a:rPr>
              <a:pPr/>
              <a:t>26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7826" name="Rectangle 77825">
            <a:extLst>
              <a:ext uri="{FF2B5EF4-FFF2-40B4-BE49-F238E27FC236}">
                <a16:creationId xmlns:a16="http://schemas.microsoft.com/office/drawing/2014/main" id="{F7A4DBA3-EF05-25E7-A68F-752BEA2E26EC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7827" name="Rectangle 77826">
            <a:extLst>
              <a:ext uri="{FF2B5EF4-FFF2-40B4-BE49-F238E27FC236}">
                <a16:creationId xmlns:a16="http://schemas.microsoft.com/office/drawing/2014/main" id="{3BC15ADE-03DD-CB05-8C89-DCBE842EB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E876FBD0-1673-478A-7D6E-8A9A7BD57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21B8A5-1135-4176-8FDD-39B0276A9545}" type="slidenum">
              <a:rPr lang="en-US" altLang="pt-BR">
                <a:latin typeface="Times New Roman" panose="02020603050405020304" pitchFamily="18" charset="0"/>
              </a:rPr>
              <a:pPr/>
              <a:t>27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8850" name="Rectangle 78849">
            <a:extLst>
              <a:ext uri="{FF2B5EF4-FFF2-40B4-BE49-F238E27FC236}">
                <a16:creationId xmlns:a16="http://schemas.microsoft.com/office/drawing/2014/main" id="{E1037485-9A4E-E927-98D3-52940CD1521E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8851" name="Rectangle 78850">
            <a:extLst>
              <a:ext uri="{FF2B5EF4-FFF2-40B4-BE49-F238E27FC236}">
                <a16:creationId xmlns:a16="http://schemas.microsoft.com/office/drawing/2014/main" id="{E66D23E7-F985-6CC6-480E-F0C1DB995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9A57F132-9722-59A0-4562-0CC2DFBB1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71D3B6-078F-4C8F-A079-ED269152A699}" type="slidenum">
              <a:rPr lang="en-US" altLang="pt-BR">
                <a:latin typeface="Times New Roman" panose="02020603050405020304" pitchFamily="18" charset="0"/>
              </a:rPr>
              <a:pPr/>
              <a:t>2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4754" name="Rectangle 74753">
            <a:extLst>
              <a:ext uri="{FF2B5EF4-FFF2-40B4-BE49-F238E27FC236}">
                <a16:creationId xmlns:a16="http://schemas.microsoft.com/office/drawing/2014/main" id="{8030418D-8A2E-7B51-2434-966426FF26BA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4755" name="Rectangle 74754">
            <a:extLst>
              <a:ext uri="{FF2B5EF4-FFF2-40B4-BE49-F238E27FC236}">
                <a16:creationId xmlns:a16="http://schemas.microsoft.com/office/drawing/2014/main" id="{0D466D49-9E16-35B4-B65C-987203F96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AB6961FB-A5AF-4E3F-9488-FE88E4EF58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C8FE7C-94C9-46FD-96BD-9F667EA5BC45}" type="slidenum">
              <a:rPr lang="en-US" altLang="pt-BR">
                <a:latin typeface="Times New Roman" panose="02020603050405020304" pitchFamily="18" charset="0"/>
              </a:rPr>
              <a:pPr/>
              <a:t>28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9874" name="Rectangle 79873">
            <a:extLst>
              <a:ext uri="{FF2B5EF4-FFF2-40B4-BE49-F238E27FC236}">
                <a16:creationId xmlns:a16="http://schemas.microsoft.com/office/drawing/2014/main" id="{3DCFF756-2023-82D0-C4DC-7A139CF64221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9875" name="Rectangle 79874">
            <a:extLst>
              <a:ext uri="{FF2B5EF4-FFF2-40B4-BE49-F238E27FC236}">
                <a16:creationId xmlns:a16="http://schemas.microsoft.com/office/drawing/2014/main" id="{A8C0A2BE-67BF-8FDB-D2DB-1A0957CEC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BA688B5A-6725-E72D-DD86-6AFB4C2E7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1AECE6-2E1F-456A-A107-DB5080846FD3}" type="slidenum">
              <a:rPr lang="en-US" altLang="pt-BR">
                <a:latin typeface="Times New Roman" panose="02020603050405020304" pitchFamily="18" charset="0"/>
              </a:rPr>
              <a:pPr/>
              <a:t>29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0898" name="Rectangle 80897">
            <a:extLst>
              <a:ext uri="{FF2B5EF4-FFF2-40B4-BE49-F238E27FC236}">
                <a16:creationId xmlns:a16="http://schemas.microsoft.com/office/drawing/2014/main" id="{3F37F520-41F4-2FB6-6DAD-AD88ED54ECB2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0899" name="Rectangle 80898">
            <a:extLst>
              <a:ext uri="{FF2B5EF4-FFF2-40B4-BE49-F238E27FC236}">
                <a16:creationId xmlns:a16="http://schemas.microsoft.com/office/drawing/2014/main" id="{3CC2D055-054D-1E62-CC05-9383F598A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E69ABF31-2ABE-2CD6-BECA-50E1C4A19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E969D5-B768-46E8-83FA-352F7AFFC85B}" type="slidenum">
              <a:rPr lang="en-US" altLang="pt-BR">
                <a:latin typeface="Times New Roman" panose="02020603050405020304" pitchFamily="18" charset="0"/>
              </a:rPr>
              <a:pPr/>
              <a:t>30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7042" name="Rectangle 87041">
            <a:extLst>
              <a:ext uri="{FF2B5EF4-FFF2-40B4-BE49-F238E27FC236}">
                <a16:creationId xmlns:a16="http://schemas.microsoft.com/office/drawing/2014/main" id="{40D2859D-4841-A8D6-5844-68BCCA7BB465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7043" name="Rectangle 87042">
            <a:extLst>
              <a:ext uri="{FF2B5EF4-FFF2-40B4-BE49-F238E27FC236}">
                <a16:creationId xmlns:a16="http://schemas.microsoft.com/office/drawing/2014/main" id="{092699A3-1AF8-5AAB-62BF-525F345AD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4FF81187-23AB-CCC7-E7A9-D27520480979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DB75DAF-3531-68A7-78BA-CB86EAC7F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AC6962FE-4D76-2C6F-AA52-DF936B78CEE1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BCBA9767-1157-556D-D1DE-25EFC4EBE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2FB40DD-07E5-FAD8-B429-349D530F3AD2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1C5B3C07-C683-8EE0-BAEF-0D10CEE26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AC11DC6-DDE5-D178-B21B-79261B7FE34C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A60D1A9-B238-43D6-4898-5F35C2028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2C6ABE9-52C7-CCB6-221B-701E2DB0D0A7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23FEE1F6-F1D6-CF5A-0707-7788FC375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CE0E1D8B-E9DD-54C3-0B93-250E57BA85E7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769A9212-8AF2-46C2-4EE9-1BEF4C2C3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	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77C1B851-9165-CDB1-D5F0-40BCA0A63204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D73D690-1EA2-FE39-6F25-878A94672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65C8A709-BB49-BDA6-FEF6-7AF716411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0DD77-552A-4675-A935-76C39F5A0CA8}" type="slidenum">
              <a:rPr lang="en-US" altLang="pt-BR">
                <a:latin typeface="Times New Roman" panose="02020603050405020304" pitchFamily="18" charset="0"/>
              </a:rPr>
              <a:pPr/>
              <a:t>3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5778" name="Rectangle 75777">
            <a:extLst>
              <a:ext uri="{FF2B5EF4-FFF2-40B4-BE49-F238E27FC236}">
                <a16:creationId xmlns:a16="http://schemas.microsoft.com/office/drawing/2014/main" id="{58519129-D98C-84F0-9C5E-9132D32AB04B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5779" name="Rectangle 75778">
            <a:extLst>
              <a:ext uri="{FF2B5EF4-FFF2-40B4-BE49-F238E27FC236}">
                <a16:creationId xmlns:a16="http://schemas.microsoft.com/office/drawing/2014/main" id="{279E2C0E-3BAF-40BB-D409-722583D92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9183AD52-C8B3-975E-C9DC-1BF3C5A0853E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E2312EC-D331-1B99-5AC7-559EFB1CF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	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F1A1A533-E50E-5460-891E-0B5582F1C108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D82907C-5657-912B-7C9A-36A86F589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EC49209-BB20-6351-4389-CC305E2C057D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5F3CA33-D853-5129-D573-EE4C8B77D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C5521559-8CF9-8673-FEAD-F56A89871D31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76B932A-746F-C4D8-61D8-89C631BAF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F2EC4978-D2ED-9B5B-76B7-9A7339E258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41BA66-BEBD-4867-B977-ABEC39CFE3BB}" type="slidenum">
              <a:rPr lang="en-US" altLang="pt-BR">
                <a:latin typeface="Times New Roman" panose="02020603050405020304" pitchFamily="18" charset="0"/>
              </a:rPr>
              <a:pPr/>
              <a:t>42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1922" name="Rectangle 81921">
            <a:extLst>
              <a:ext uri="{FF2B5EF4-FFF2-40B4-BE49-F238E27FC236}">
                <a16:creationId xmlns:a16="http://schemas.microsoft.com/office/drawing/2014/main" id="{1B920490-983A-5F7E-9F3F-52A937F500FD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1923" name="Rectangle 81922">
            <a:extLst>
              <a:ext uri="{FF2B5EF4-FFF2-40B4-BE49-F238E27FC236}">
                <a16:creationId xmlns:a16="http://schemas.microsoft.com/office/drawing/2014/main" id="{C39BA423-2ED2-F30E-E37E-44A2CE664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CB78D84D-4F10-F5DB-13D5-7672D9DB2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7EECE4-DCE4-40B7-B9EB-0630BE306FCF}" type="slidenum">
              <a:rPr lang="en-US" altLang="pt-BR">
                <a:latin typeface="Times New Roman" panose="02020603050405020304" pitchFamily="18" charset="0"/>
              </a:rPr>
              <a:pPr/>
              <a:t>43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4994" name="Rectangle 84993">
            <a:extLst>
              <a:ext uri="{FF2B5EF4-FFF2-40B4-BE49-F238E27FC236}">
                <a16:creationId xmlns:a16="http://schemas.microsoft.com/office/drawing/2014/main" id="{4CE6DE0F-B59F-FBED-AF45-D496FA9FEBB1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4995" name="Rectangle 84994">
            <a:extLst>
              <a:ext uri="{FF2B5EF4-FFF2-40B4-BE49-F238E27FC236}">
                <a16:creationId xmlns:a16="http://schemas.microsoft.com/office/drawing/2014/main" id="{93CB18A2-A776-20AF-BC77-7FB50142A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CB765165-411F-0153-451B-2FDA860249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42486-11FA-4D1C-9265-E58390DE4CD3}" type="slidenum">
              <a:rPr lang="en-US" altLang="pt-BR">
                <a:latin typeface="Times New Roman" panose="02020603050405020304" pitchFamily="18" charset="0"/>
              </a:rPr>
              <a:pPr/>
              <a:t>44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2946" name="Rectangle 82945">
            <a:extLst>
              <a:ext uri="{FF2B5EF4-FFF2-40B4-BE49-F238E27FC236}">
                <a16:creationId xmlns:a16="http://schemas.microsoft.com/office/drawing/2014/main" id="{882461DD-9FBA-CD3E-FB99-519F64A8C0A0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2947" name="Rectangle 82946">
            <a:extLst>
              <a:ext uri="{FF2B5EF4-FFF2-40B4-BE49-F238E27FC236}">
                <a16:creationId xmlns:a16="http://schemas.microsoft.com/office/drawing/2014/main" id="{BD9F22BD-6DE1-6493-DFF6-E69E70ED2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7962BE9E-6B2F-F6EE-7FD7-2680C836C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17245D-E666-4862-9F8F-EC9402EC18DE}" type="slidenum">
              <a:rPr lang="en-US" altLang="pt-BR">
                <a:latin typeface="Times New Roman" panose="02020603050405020304" pitchFamily="18" charset="0"/>
              </a:rPr>
              <a:pPr/>
              <a:t>45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3970" name="Rectangle 83969">
            <a:extLst>
              <a:ext uri="{FF2B5EF4-FFF2-40B4-BE49-F238E27FC236}">
                <a16:creationId xmlns:a16="http://schemas.microsoft.com/office/drawing/2014/main" id="{BABD4756-EB2E-AB82-79EA-9D78BCA84536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3971" name="Rectangle 83970">
            <a:extLst>
              <a:ext uri="{FF2B5EF4-FFF2-40B4-BE49-F238E27FC236}">
                <a16:creationId xmlns:a16="http://schemas.microsoft.com/office/drawing/2014/main" id="{193207E9-CDB9-F9A4-859B-2F6FB54C4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9ACE279B-26D4-9BC7-6DAE-C58B84B53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2EB7E6-273B-4E8A-9988-FB8BBD2105D9}" type="slidenum">
              <a:rPr lang="en-US" altLang="pt-BR">
                <a:latin typeface="Times New Roman" panose="02020603050405020304" pitchFamily="18" charset="0"/>
              </a:rPr>
              <a:pPr/>
              <a:t>46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86018" name="Rectangle 86017">
            <a:extLst>
              <a:ext uri="{FF2B5EF4-FFF2-40B4-BE49-F238E27FC236}">
                <a16:creationId xmlns:a16="http://schemas.microsoft.com/office/drawing/2014/main" id="{A29E1D53-60FC-C46B-A2A9-FDA5156C547E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86019" name="Rectangle 86018">
            <a:extLst>
              <a:ext uri="{FF2B5EF4-FFF2-40B4-BE49-F238E27FC236}">
                <a16:creationId xmlns:a16="http://schemas.microsoft.com/office/drawing/2014/main" id="{133EA0AE-0576-9DB7-62C1-0C41D5520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1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6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69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89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F91E-54F9-4BEC-8C45-5D54B37B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EBA07A-1B31-4AB4-8274-A0FFD5FE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8D8A7-9979-464A-AD02-B7500D9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6115DA-DAE1-4FE2-8B3A-09CABE04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D4A2C-9CAF-4108-9CEE-F6AEA18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80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F44BA-C6ED-4797-8A7A-A1DF5BC4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C03444-CC66-48A1-835F-E693292D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E23DB7-DC6D-45DF-893F-7174FD66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91AAC-8182-421A-9352-98E6D770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C51132-B39B-4B8E-9483-EAA324BD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80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542F26-4EA7-4A4A-A84E-6BDAEA71C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8AC21E-D63B-46F5-9169-7247E278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8BF90-C0C1-4F7C-ADBE-511A3782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32B73-432D-481D-AEB8-590C97EF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876BA-BB04-4509-84E5-D024597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4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147">
            <a:extLst>
              <a:ext uri="{FF2B5EF4-FFF2-40B4-BE49-F238E27FC236}">
                <a16:creationId xmlns:a16="http://schemas.microsoft.com/office/drawing/2014/main" id="{BDD61A9F-C026-1EAD-F707-F180D7DD6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Rectangle 6148">
            <a:extLst>
              <a:ext uri="{FF2B5EF4-FFF2-40B4-BE49-F238E27FC236}">
                <a16:creationId xmlns:a16="http://schemas.microsoft.com/office/drawing/2014/main" id="{519CF0D1-B4DD-75DA-55B6-9215BC3C3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Rectangle 475141">
            <a:extLst>
              <a:ext uri="{FF2B5EF4-FFF2-40B4-BE49-F238E27FC236}">
                <a16:creationId xmlns:a16="http://schemas.microsoft.com/office/drawing/2014/main" id="{B9C3E82B-06D3-2BA0-9C5B-64056E944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5F208-4922-408E-B0A7-A7877EDE20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3803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9087F-ED9E-4B2A-8851-42E55CE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3456C-8281-4C22-98F6-83C92A31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CED6B5-8D1E-4A34-9FA6-26339EB3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5DA41-E740-4320-A1DE-C0695C89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22688-4E42-4A4B-B70C-8DAADA4E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9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AB0DB-FB54-45BB-8386-A9707C0B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38C0D5-D84F-422A-9CD2-5E8F49F51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43A15F-5D5D-40DC-BFEA-7FED5BBB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F4B83-5F28-419B-85BB-D94D6E52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DDE05-6F4A-4DC7-B21D-F1CC38F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39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EE696-F052-4A90-A608-04BC88B9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BBC35B-90B2-4C67-B172-D3F31C8BC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5B5166-3ADD-41C4-BBD6-EB9E9D1A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A2BE97-6341-455F-A66A-4150F6E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2FBFE-FF96-4A7F-B435-73C447D2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15AC47-9CAC-4F6A-8B1F-866C05CE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8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AD0EB-B551-4CDC-8B65-9C51835F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0CBC9-E2B9-4DFB-B6B9-80B54A2C9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D1E396-4FE5-4671-A6A3-F6182F50D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D344EF-2132-4D8A-B49D-703765F40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D471F9-D3C3-4D78-A492-210680E9D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1E2234-5796-41F3-841D-0BC34CC1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3B5586-48FC-4654-956A-5DE4AE9D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EC3092-DA1C-43DF-90A9-25D37DC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5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58E89-4CE4-4BFA-9248-FA5E2FD0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7B090B-C3DE-44AE-9E3D-95D166E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0E5579-055C-4ACE-88B4-7FE72C9F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FF472D-AD17-4B23-891D-29AFDAB3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75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C59DD6-4E7C-4210-8176-FD38A8A7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4EA8A0-C06E-490F-A17C-17825DA3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BB5E71-B196-4EBA-AB30-9855D3B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3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FC634-A180-4139-802E-2B016E7E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CE039F-B5DB-498F-9122-86C22770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841374-3F1B-418C-9CF8-A065552BB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92C01F-8C7B-4EAF-A12A-FDF343EE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86F3DF-B9C6-4057-8A80-FB56E6DB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01E368-3E9E-43A1-B18B-63DB6B6B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4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0905A-B04E-4363-A315-7A621B2D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AD2A6B-27D9-4414-925F-E0DF67B2B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A3FC53-B6B7-4348-9A1A-7459CC14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1BB413-CF74-4A83-BA4A-9D00CFCB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7F8F7-EA13-4103-8A78-6C740FBB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7C02F8-7D8C-47E9-88EA-5A77B35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58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31BA7F-9EB5-4532-B6B9-774355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F562E6-BCA7-4C53-B003-E42A8E74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9EAF64-EF78-4024-908C-9F5839C63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ED0C5-9FF3-49DD-94AB-617E3DBFA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BD4-B4CE-4679-A302-29372A27F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hinese_language" TargetMode="External"/><Relationship Id="rId13" Type="http://schemas.openxmlformats.org/officeDocument/2006/relationships/hyperlink" Target="http://en.wikipedia.org/wiki/Verb_Object_Subject" TargetMode="External"/><Relationship Id="rId18" Type="http://schemas.openxmlformats.org/officeDocument/2006/relationships/hyperlink" Target="http://en.wikipedia.org/wiki/Object_Verb_Subject" TargetMode="External"/><Relationship Id="rId3" Type="http://schemas.openxmlformats.org/officeDocument/2006/relationships/hyperlink" Target="http://en.wikipedia.org/wiki/Subject_Object_Verb" TargetMode="External"/><Relationship Id="rId7" Type="http://schemas.openxmlformats.org/officeDocument/2006/relationships/hyperlink" Target="http://en.wikipedia.org/wiki/Subject_Verb_Object" TargetMode="External"/><Relationship Id="rId12" Type="http://schemas.openxmlformats.org/officeDocument/2006/relationships/hyperlink" Target="http://en.wikipedia.org/wiki/Hawaiian_language" TargetMode="External"/><Relationship Id="rId17" Type="http://schemas.openxmlformats.org/officeDocument/2006/relationships/hyperlink" Target="http://en.wikipedia.org/wiki/Xavante_language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://en.wikipedia.org/wiki/Object_Subject_Ver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Korean_language" TargetMode="External"/><Relationship Id="rId11" Type="http://schemas.openxmlformats.org/officeDocument/2006/relationships/hyperlink" Target="http://en.wikipedia.org/wiki/Arabic_language" TargetMode="External"/><Relationship Id="rId5" Type="http://schemas.openxmlformats.org/officeDocument/2006/relationships/hyperlink" Target="http://en.wikipedia.org/wiki/Turkish_language" TargetMode="External"/><Relationship Id="rId15" Type="http://schemas.openxmlformats.org/officeDocument/2006/relationships/hyperlink" Target="http://en.wikipedia.org/wiki/Malagasy_language" TargetMode="External"/><Relationship Id="rId10" Type="http://schemas.openxmlformats.org/officeDocument/2006/relationships/hyperlink" Target="http://en.wikipedia.org/wiki/Verb_Subject_Object" TargetMode="External"/><Relationship Id="rId19" Type="http://schemas.openxmlformats.org/officeDocument/2006/relationships/hyperlink" Target="http://en.wikipedia.org/wiki/Hixkaryana_language" TargetMode="External"/><Relationship Id="rId4" Type="http://schemas.openxmlformats.org/officeDocument/2006/relationships/hyperlink" Target="http://en.wikipedia.org/wiki/Japanese_language" TargetMode="External"/><Relationship Id="rId9" Type="http://schemas.openxmlformats.org/officeDocument/2006/relationships/hyperlink" Target="http://en.wikipedia.org/wiki/Kiswahili" TargetMode="External"/><Relationship Id="rId14" Type="http://schemas.openxmlformats.org/officeDocument/2006/relationships/hyperlink" Target="http://en.wikipedia.org/wiki/Fijian_langu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FD5EDAC-2D24-4A81-A332-B95A8D5E9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71789" y="62754"/>
            <a:ext cx="6752676" cy="679524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CE05FE-092F-44B6-9EA0-E2560D4096B7}"/>
              </a:ext>
            </a:extLst>
          </p:cNvPr>
          <p:cNvSpPr txBox="1"/>
          <p:nvPr/>
        </p:nvSpPr>
        <p:spPr>
          <a:xfrm>
            <a:off x="209006" y="435429"/>
            <a:ext cx="5033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Aquisição de Linguagem</a:t>
            </a:r>
          </a:p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Parte 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FD9532-6CF1-47DF-88BF-BF7A034D9AD2}"/>
              </a:ext>
            </a:extLst>
          </p:cNvPr>
          <p:cNvSpPr txBox="1"/>
          <p:nvPr/>
        </p:nvSpPr>
        <p:spPr>
          <a:xfrm>
            <a:off x="0" y="2758306"/>
            <a:ext cx="5242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Aniela Improta França</a:t>
            </a: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(UFRJ)</a:t>
            </a: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2023_1</a:t>
            </a:r>
          </a:p>
        </p:txBody>
      </p:sp>
    </p:spTree>
    <p:extLst>
      <p:ext uri="{BB962C8B-B14F-4D97-AF65-F5344CB8AC3E}">
        <p14:creationId xmlns:p14="http://schemas.microsoft.com/office/powerpoint/2010/main" val="166913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A630A-EBC0-F01E-3EEE-5E13AFED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B1D82D-A340-B1BC-7A3F-5EC862EF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0141D0-2E47-D0A8-C9A0-610BCF01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0"/>
            <a:ext cx="12074607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4D88056-53CC-FF65-4624-DA746A2ACA26}"/>
              </a:ext>
            </a:extLst>
          </p:cNvPr>
          <p:cNvSpPr txBox="1"/>
          <p:nvPr/>
        </p:nvSpPr>
        <p:spPr>
          <a:xfrm>
            <a:off x="7074418" y="230188"/>
            <a:ext cx="4159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0070C0"/>
                </a:solidFill>
                <a:latin typeface="Broadway" panose="04040905080B02020502" pitchFamily="82" charset="0"/>
              </a:rPr>
              <a:t>NEURÔNIOS</a:t>
            </a:r>
            <a:r>
              <a:rPr lang="pt-BR" sz="2800" dirty="0">
                <a:solidFill>
                  <a:srgbClr val="0070C0"/>
                </a:solidFill>
                <a:latin typeface="Broadway" panose="04040905080B02020502" pitchFamily="82" charset="0"/>
              </a:rPr>
              <a:t> </a:t>
            </a:r>
            <a:r>
              <a:rPr lang="pt-BR" sz="2700" dirty="0">
                <a:solidFill>
                  <a:srgbClr val="0070C0"/>
                </a:solidFill>
                <a:latin typeface="Broadway" panose="04040905080B02020502" pitchFamily="82" charset="0"/>
              </a:rPr>
              <a:t>ESPELHO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F6005-75A5-1D3B-0606-D44DC0807696}"/>
              </a:ext>
            </a:extLst>
          </p:cNvPr>
          <p:cNvSpPr txBox="1"/>
          <p:nvPr/>
        </p:nvSpPr>
        <p:spPr>
          <a:xfrm>
            <a:off x="8560961" y="2301009"/>
            <a:ext cx="1186554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São ativados quando um animal age e também</a:t>
            </a:r>
          </a:p>
          <a:p>
            <a:pPr algn="ctr"/>
            <a:r>
              <a:rPr lang="pt-BR" sz="1000" b="1" dirty="0"/>
              <a:t>quando eles observam </a:t>
            </a:r>
          </a:p>
          <a:p>
            <a:pPr algn="ctr"/>
            <a:r>
              <a:rPr lang="pt-BR" sz="1000" b="1" dirty="0"/>
              <a:t>uma ação de outro animal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B26979-1824-F78A-704E-E14ADEDECB64}"/>
              </a:ext>
            </a:extLst>
          </p:cNvPr>
          <p:cNvSpPr txBox="1"/>
          <p:nvPr/>
        </p:nvSpPr>
        <p:spPr>
          <a:xfrm rot="20690427">
            <a:off x="27264" y="397435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Bauhaus 93" panose="04030905020B02020C02" pitchFamily="82" charset="0"/>
              </a:rPr>
              <a:t>Uma explicação</a:t>
            </a:r>
          </a:p>
        </p:txBody>
      </p:sp>
    </p:spTree>
    <p:extLst>
      <p:ext uri="{BB962C8B-B14F-4D97-AF65-F5344CB8AC3E}">
        <p14:creationId xmlns:p14="http://schemas.microsoft.com/office/powerpoint/2010/main" val="226259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E70440-FDD1-4F01-883B-A2BA341C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31" y="0"/>
            <a:ext cx="2958737" cy="5917474"/>
          </a:xfrm>
          <a:prstGeom prst="rect">
            <a:avLst/>
          </a:prstGeom>
        </p:spPr>
      </p:pic>
      <p:pic>
        <p:nvPicPr>
          <p:cNvPr id="1026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EC8AE96-2BCA-48C5-91D7-9F7C3F50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9647">
            <a:off x="1639156" y="1984697"/>
            <a:ext cx="1840787" cy="21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6AF33EBD-76F0-40BC-A076-41A1F424943C}"/>
              </a:ext>
            </a:extLst>
          </p:cNvPr>
          <p:cNvSpPr/>
          <p:nvPr/>
        </p:nvSpPr>
        <p:spPr>
          <a:xfrm>
            <a:off x="2986567" y="365125"/>
            <a:ext cx="2561221" cy="1507218"/>
          </a:xfrm>
          <a:prstGeom prst="wedgeEllipseCallout">
            <a:avLst>
              <a:gd name="adj1" fmla="val -65035"/>
              <a:gd name="adj2" fmla="val 417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Meu bebê mais lindo, você tá crescendo tanto!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D8CFD6-1FE5-49C4-9467-DB46DDEEF689}"/>
              </a:ext>
            </a:extLst>
          </p:cNvPr>
          <p:cNvSpPr txBox="1"/>
          <p:nvPr/>
        </p:nvSpPr>
        <p:spPr>
          <a:xfrm>
            <a:off x="5746193" y="1664226"/>
            <a:ext cx="61815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 prosódia 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chega ainda antes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 socialização</a:t>
            </a:r>
          </a:p>
          <a:p>
            <a:pPr algn="ctr"/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(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Pseudo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réplica do Jacques 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Mehler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) </a:t>
            </a:r>
          </a:p>
        </p:txBody>
      </p:sp>
      <p:pic>
        <p:nvPicPr>
          <p:cNvPr id="10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28091E2-395C-4DC9-8DD0-C53EB57D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3710" y="4202867"/>
            <a:ext cx="291676" cy="3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B3395E-4701-4E2E-AABC-AD86586AE3E5}"/>
              </a:ext>
            </a:extLst>
          </p:cNvPr>
          <p:cNvCxnSpPr>
            <a:cxnSpLocks/>
          </p:cNvCxnSpPr>
          <p:nvPr/>
        </p:nvCxnSpPr>
        <p:spPr>
          <a:xfrm>
            <a:off x="2667230" y="4517347"/>
            <a:ext cx="640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89E775-C277-4E93-BBE6-BD0D5937627B}"/>
              </a:ext>
            </a:extLst>
          </p:cNvPr>
          <p:cNvSpPr txBox="1"/>
          <p:nvPr/>
        </p:nvSpPr>
        <p:spPr>
          <a:xfrm>
            <a:off x="3544214" y="4234102"/>
            <a:ext cx="715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Filtro orgânico</a:t>
            </a:r>
          </a:p>
          <a:p>
            <a:r>
              <a:rPr lang="pt-BR" sz="2400" dirty="0"/>
              <a:t>300-400Hz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frequência fundamental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prosódia geral (melodia e ritmo)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detalhes acústicos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fonemas</a:t>
            </a:r>
          </a:p>
          <a:p>
            <a:r>
              <a:rPr lang="pt-BR" sz="1800" b="0" i="0" u="none" strike="noStrike" baseline="0" dirty="0">
                <a:latin typeface="YyvdxjSTIX-Regular"/>
              </a:rPr>
              <a:t>      (</a:t>
            </a:r>
            <a:r>
              <a:rPr lang="pt-BR" sz="1800" b="0" i="0" u="none" strike="noStrike" baseline="0" dirty="0" err="1">
                <a:latin typeface="YyvdxjSTIX-Regular"/>
              </a:rPr>
              <a:t>Kisilevsky</a:t>
            </a:r>
            <a:r>
              <a:rPr lang="pt-BR" sz="1800" b="0" i="0" u="none" strike="noStrike" baseline="0" dirty="0">
                <a:latin typeface="YyvdxjSTIX-Regular"/>
              </a:rPr>
              <a:t> et al 2009)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A8A0C6-4ADA-4B26-B7E8-2D1A6DE85006}"/>
              </a:ext>
            </a:extLst>
          </p:cNvPr>
          <p:cNvSpPr txBox="1"/>
          <p:nvPr/>
        </p:nvSpPr>
        <p:spPr>
          <a:xfrm>
            <a:off x="7896079" y="-11195"/>
            <a:ext cx="4295921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28-30 semanas gestacional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O bebê  tem cerca de 35 cm;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Pesa 1,2Kg;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Já escuta. </a:t>
            </a:r>
          </a:p>
        </p:txBody>
      </p:sp>
      <p:pic>
        <p:nvPicPr>
          <p:cNvPr id="2" name="woa">
            <a:hlinkClick r:id="" action="ppaction://media"/>
            <a:extLst>
              <a:ext uri="{FF2B5EF4-FFF2-40B4-BE49-F238E27FC236}">
                <a16:creationId xmlns:a16="http://schemas.microsoft.com/office/drawing/2014/main" id="{DD4DCFAF-09AA-4599-AB42-5C22A2785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393" y="194720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0FBA8-D3FE-D19B-0F5C-D6D76F217C4B}"/>
              </a:ext>
            </a:extLst>
          </p:cNvPr>
          <p:cNvSpPr txBox="1"/>
          <p:nvPr/>
        </p:nvSpPr>
        <p:spPr>
          <a:xfrm>
            <a:off x="4491482" y="2067338"/>
            <a:ext cx="67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Praat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E44E9-4202-089C-2F20-39FC4102EDF6}"/>
              </a:ext>
            </a:extLst>
          </p:cNvPr>
          <p:cNvSpPr txBox="1"/>
          <p:nvPr/>
        </p:nvSpPr>
        <p:spPr>
          <a:xfrm>
            <a:off x="8977978" y="4632310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Silábico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D18051-D999-F927-F24C-96DBDB5D43CB}"/>
              </a:ext>
            </a:extLst>
          </p:cNvPr>
          <p:cNvSpPr txBox="1"/>
          <p:nvPr/>
        </p:nvSpPr>
        <p:spPr>
          <a:xfrm>
            <a:off x="9002163" y="5325591"/>
            <a:ext cx="223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Acentuação</a:t>
            </a:r>
            <a:r>
              <a:rPr lang="en-GB" b="1" dirty="0"/>
              <a:t> </a:t>
            </a:r>
            <a:r>
              <a:rPr lang="en-GB" b="1" dirty="0" err="1"/>
              <a:t>tônica</a:t>
            </a:r>
            <a:endParaRPr lang="en-US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DA6E449-0462-276F-2FB1-83B80D866F5F}"/>
              </a:ext>
            </a:extLst>
          </p:cNvPr>
          <p:cNvSpPr txBox="1"/>
          <p:nvPr/>
        </p:nvSpPr>
        <p:spPr>
          <a:xfrm>
            <a:off x="9005285" y="6105455"/>
            <a:ext cx="247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Moraico</a:t>
            </a:r>
            <a:endParaRPr lang="en-GB" b="1" dirty="0"/>
          </a:p>
          <a:p>
            <a:r>
              <a:rPr lang="en-GB" b="1" dirty="0"/>
              <a:t>     </a:t>
            </a:r>
            <a:r>
              <a:rPr lang="en-GB" dirty="0" err="1"/>
              <a:t>Japonês</a:t>
            </a:r>
            <a:r>
              <a:rPr lang="en-GB" dirty="0"/>
              <a:t>: Osan/ </a:t>
            </a:r>
            <a:r>
              <a:rPr lang="en-GB" dirty="0" err="1"/>
              <a:t>ossan</a:t>
            </a:r>
            <a:endParaRPr 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21B4D56-145D-8F42-16BA-84E719448120}"/>
              </a:ext>
            </a:extLst>
          </p:cNvPr>
          <p:cNvSpPr txBox="1"/>
          <p:nvPr/>
        </p:nvSpPr>
        <p:spPr>
          <a:xfrm>
            <a:off x="9220025" y="4981618"/>
            <a:ext cx="277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Português</a:t>
            </a:r>
            <a:r>
              <a:rPr lang="en-GB" dirty="0"/>
              <a:t> </a:t>
            </a:r>
            <a:r>
              <a:rPr lang="en-GB" dirty="0" err="1"/>
              <a:t>Brasileiro</a:t>
            </a:r>
            <a:r>
              <a:rPr lang="en-GB" dirty="0"/>
              <a:t>: batata</a:t>
            </a:r>
            <a:endParaRPr lang="en-US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F63F2A5-2168-71F5-669A-9825C77C97FA}"/>
              </a:ext>
            </a:extLst>
          </p:cNvPr>
          <p:cNvSpPr txBox="1"/>
          <p:nvPr/>
        </p:nvSpPr>
        <p:spPr>
          <a:xfrm>
            <a:off x="9221994" y="5668484"/>
            <a:ext cx="174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Inglês</a:t>
            </a:r>
            <a:r>
              <a:rPr lang="en-GB" dirty="0"/>
              <a:t>: consulate</a:t>
            </a:r>
            <a:endParaRPr lang="en-US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A178A72-10B6-2C93-ECCD-A6A96A3F5E71}"/>
              </a:ext>
            </a:extLst>
          </p:cNvPr>
          <p:cNvSpPr txBox="1"/>
          <p:nvPr/>
        </p:nvSpPr>
        <p:spPr>
          <a:xfrm rot="20690427">
            <a:off x="468092" y="397435"/>
            <a:ext cx="3796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Bauhaus 93" panose="04030905020B02020C02" pitchFamily="82" charset="0"/>
              </a:rPr>
              <a:t>Uma resposta</a:t>
            </a:r>
          </a:p>
        </p:txBody>
      </p:sp>
    </p:spTree>
    <p:extLst>
      <p:ext uri="{BB962C8B-B14F-4D97-AF65-F5344CB8AC3E}">
        <p14:creationId xmlns:p14="http://schemas.microsoft.com/office/powerpoint/2010/main" val="31097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F873EB-8587-493A-8E32-24C4819F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pt-BR" dirty="0" err="1"/>
              <a:t>Ramus</a:t>
            </a:r>
            <a:r>
              <a:rPr lang="pt-BR" dirty="0"/>
              <a:t> et al (1999)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45210D9-DA4D-49E4-8ED4-7F187B5FE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532772"/>
              </p:ext>
            </p:extLst>
          </p:nvPr>
        </p:nvGraphicFramePr>
        <p:xfrm>
          <a:off x="0" y="509333"/>
          <a:ext cx="8546402" cy="606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799800" imgH="9066600" progId="">
                  <p:embed/>
                </p:oleObj>
              </mc:Choice>
              <mc:Fallback>
                <p:oleObj r:id="rId4" imgW="12799800" imgH="9066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509333"/>
                        <a:ext cx="8546402" cy="6062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hasp modern">
            <a:hlinkClick r:id="" action="ppaction://media"/>
            <a:extLst>
              <a:ext uri="{FF2B5EF4-FFF2-40B4-BE49-F238E27FC236}">
                <a16:creationId xmlns:a16="http://schemas.microsoft.com/office/drawing/2014/main" id="{0C449845-8AF9-0894-F8C6-17FC6B927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402" y="509333"/>
            <a:ext cx="3618872" cy="27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5603-BC7F-BF68-AE11-B5BD22C7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17BE8-63ED-3CC1-E9FC-B4337746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C42B4E-718D-07F2-9444-405DC721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8"/>
            <a:ext cx="12254071" cy="68314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DD2818-9FC1-21E8-7BEB-E824E3044E94}"/>
              </a:ext>
            </a:extLst>
          </p:cNvPr>
          <p:cNvSpPr txBox="1"/>
          <p:nvPr/>
        </p:nvSpPr>
        <p:spPr>
          <a:xfrm>
            <a:off x="4470400" y="541867"/>
            <a:ext cx="34092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Bradley Hand ITC" panose="03070402050302030203" pitchFamily="66" charset="0"/>
              </a:rPr>
              <a:t>Três Fases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744162-4240-BF0F-5998-F4C402243121}"/>
              </a:ext>
            </a:extLst>
          </p:cNvPr>
          <p:cNvSpPr txBox="1"/>
          <p:nvPr/>
        </p:nvSpPr>
        <p:spPr>
          <a:xfrm>
            <a:off x="361243" y="2381956"/>
            <a:ext cx="2878667" cy="954107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highlight>
                  <a:srgbClr val="FFD966"/>
                </a:highlight>
                <a:latin typeface="Bradley Hand ITC" panose="03070402050302030203" pitchFamily="66" charset="0"/>
              </a:rPr>
              <a:t>Teste de amplitude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F0F1A9-6A65-874D-978D-A26C17BB30AC}"/>
              </a:ext>
            </a:extLst>
          </p:cNvPr>
          <p:cNvSpPr txBox="1"/>
          <p:nvPr/>
        </p:nvSpPr>
        <p:spPr>
          <a:xfrm>
            <a:off x="4470400" y="2286001"/>
            <a:ext cx="3206044" cy="954107"/>
          </a:xfrm>
          <a:prstGeom prst="rect">
            <a:avLst/>
          </a:prstGeom>
          <a:solidFill>
            <a:srgbClr val="A9D18E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habituação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3707ED-A90B-A41E-0505-86393A109AB1}"/>
              </a:ext>
            </a:extLst>
          </p:cNvPr>
          <p:cNvSpPr txBox="1"/>
          <p:nvPr/>
        </p:nvSpPr>
        <p:spPr>
          <a:xfrm>
            <a:off x="8703733" y="2334272"/>
            <a:ext cx="260491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 teste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96ACEA-0F5D-3BCC-30E6-AD6E5C597EE7}"/>
              </a:ext>
            </a:extLst>
          </p:cNvPr>
          <p:cNvSpPr txBox="1"/>
          <p:nvPr/>
        </p:nvSpPr>
        <p:spPr>
          <a:xfrm>
            <a:off x="9471377" y="462844"/>
            <a:ext cx="178082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Bradley Hand ITC" panose="03070402050302030203" pitchFamily="66" charset="0"/>
              </a:rPr>
              <a:t>Somente alguns</a:t>
            </a:r>
          </a:p>
          <a:p>
            <a:pPr algn="ctr"/>
            <a:r>
              <a:rPr lang="pt-BR" sz="2000" dirty="0">
                <a:latin typeface="Bradley Hand ITC" panose="03070402050302030203" pitchFamily="66" charset="0"/>
              </a:rPr>
              <a:t>bebês</a:t>
            </a:r>
          </a:p>
        </p:txBody>
      </p:sp>
    </p:spTree>
    <p:extLst>
      <p:ext uri="{BB962C8B-B14F-4D97-AF65-F5344CB8AC3E}">
        <p14:creationId xmlns:p14="http://schemas.microsoft.com/office/powerpoint/2010/main" val="169133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sp modern">
            <a:hlinkClick r:id="" action="ppaction://media"/>
            <a:extLst>
              <a:ext uri="{FF2B5EF4-FFF2-40B4-BE49-F238E27FC236}">
                <a16:creationId xmlns:a16="http://schemas.microsoft.com/office/drawing/2014/main" id="{E40E9736-40FE-4006-9631-EECF4C4891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3166" y="22398"/>
            <a:ext cx="9178834" cy="6883499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09BF6A-2710-4103-9416-571A75AA505B}"/>
              </a:ext>
            </a:extLst>
          </p:cNvPr>
          <p:cNvSpPr txBox="1"/>
          <p:nvPr/>
        </p:nvSpPr>
        <p:spPr>
          <a:xfrm>
            <a:off x="34835" y="139337"/>
            <a:ext cx="29890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HASP : HIGH </a:t>
            </a:r>
          </a:p>
          <a:p>
            <a:r>
              <a:rPr lang="pt-BR" sz="4000" dirty="0"/>
              <a:t>AMPLITUDE </a:t>
            </a:r>
          </a:p>
          <a:p>
            <a:r>
              <a:rPr lang="pt-BR" sz="4000" dirty="0"/>
              <a:t>SUCKING </a:t>
            </a:r>
          </a:p>
          <a:p>
            <a:r>
              <a:rPr lang="pt-BR" sz="4000" dirty="0"/>
              <a:t>PARADIGM</a:t>
            </a:r>
          </a:p>
          <a:p>
            <a:endParaRPr lang="pt-BR" sz="4000" dirty="0"/>
          </a:p>
          <a:p>
            <a:r>
              <a:rPr lang="pt-BR" sz="3200" dirty="0"/>
              <a:t>Fase de </a:t>
            </a:r>
          </a:p>
          <a:p>
            <a:r>
              <a:rPr lang="pt-BR" sz="3200" dirty="0"/>
              <a:t>reconhecimento</a:t>
            </a:r>
          </a:p>
          <a:p>
            <a:r>
              <a:rPr lang="pt-BR" sz="3200" dirty="0"/>
              <a:t>do instrumento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C4A01C-C02D-4131-ACE0-4A88CBD4483D}"/>
              </a:ext>
            </a:extLst>
          </p:cNvPr>
          <p:cNvSpPr txBox="1"/>
          <p:nvPr/>
        </p:nvSpPr>
        <p:spPr>
          <a:xfrm>
            <a:off x="-48706" y="6321122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Bebê de dois dias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E167AC8-424E-5EC3-0E63-6B92B380423D}"/>
              </a:ext>
            </a:extLst>
          </p:cNvPr>
          <p:cNvSpPr/>
          <p:nvPr/>
        </p:nvSpPr>
        <p:spPr>
          <a:xfrm rot="18793746">
            <a:off x="8156335" y="715618"/>
            <a:ext cx="60628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0872CF1-17B7-4EC2-BBDC-10BE11953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82495"/>
              </p:ext>
            </p:extLst>
          </p:nvPr>
        </p:nvGraphicFramePr>
        <p:xfrm>
          <a:off x="854351" y="1253068"/>
          <a:ext cx="6990080" cy="548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632">
                  <a:extLst>
                    <a:ext uri="{9D8B030D-6E8A-4147-A177-3AD203B41FA5}">
                      <a16:colId xmlns:a16="http://schemas.microsoft.com/office/drawing/2014/main" val="2804174518"/>
                    </a:ext>
                  </a:extLst>
                </a:gridCol>
                <a:gridCol w="1544783">
                  <a:extLst>
                    <a:ext uri="{9D8B030D-6E8A-4147-A177-3AD203B41FA5}">
                      <a16:colId xmlns:a16="http://schemas.microsoft.com/office/drawing/2014/main" val="851159063"/>
                    </a:ext>
                  </a:extLst>
                </a:gridCol>
                <a:gridCol w="1514179">
                  <a:extLst>
                    <a:ext uri="{9D8B030D-6E8A-4147-A177-3AD203B41FA5}">
                      <a16:colId xmlns:a16="http://schemas.microsoft.com/office/drawing/2014/main" val="2501870824"/>
                    </a:ext>
                  </a:extLst>
                </a:gridCol>
                <a:gridCol w="2967486">
                  <a:extLst>
                    <a:ext uri="{9D8B030D-6E8A-4147-A177-3AD203B41FA5}">
                      <a16:colId xmlns:a16="http://schemas.microsoft.com/office/drawing/2014/main" val="3857742124"/>
                    </a:ext>
                  </a:extLst>
                </a:gridCol>
              </a:tblGrid>
              <a:tr h="346299">
                <a:tc>
                  <a:txBody>
                    <a:bodyPr/>
                    <a:lstStyle/>
                    <a:p>
                      <a:r>
                        <a:rPr lang="pt-BR" dirty="0"/>
                        <a:t>Rodada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Resultado da sucção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00620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57923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Italiano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5107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5909758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Russo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Baixíssima amplitude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959764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209263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Brasileiro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58710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...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438443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27853D9-B6E2-40CE-8E89-FD11E2C0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72"/>
            <a:ext cx="10515600" cy="1325563"/>
          </a:xfrm>
        </p:spPr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Resultados: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0F3FE8-159E-459C-B001-712B26C6C0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7051">
            <a:off x="8001940" y="1531080"/>
            <a:ext cx="1339816" cy="13255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C04C46-3DA5-47E6-915D-A5B8F796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8955">
            <a:off x="8028873" y="2856643"/>
            <a:ext cx="1285950" cy="12722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6AF676-9932-4216-8C9E-770A8142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3" y="4326657"/>
            <a:ext cx="1339817" cy="13255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08DDAF-CA45-4140-8457-B0063C142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71" y="1705128"/>
            <a:ext cx="971686" cy="4096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F0DE2F-3101-459A-ACDB-36F508B2F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70" y="2283853"/>
            <a:ext cx="971685" cy="5907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84D99C-1206-4F11-98FE-AC972F5C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2954182"/>
            <a:ext cx="971686" cy="4096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09C3EF-35F3-4F34-AFE5-E976AACE4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8" y="3607245"/>
            <a:ext cx="971686" cy="2512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E14146-736D-4B2A-AD5C-9AA92A1A2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4272996"/>
            <a:ext cx="971686" cy="40963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1960759-553C-47D0-A84D-187951FA1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69" y="5051680"/>
            <a:ext cx="971685" cy="5907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60C5A7-B1CA-4271-ABDC-F8F933D55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90" y="142655"/>
            <a:ext cx="2617788" cy="19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70DB1-0FDE-A9E2-CF60-FD051DE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2"/>
            <a:ext cx="11261702" cy="1325563"/>
          </a:xfrm>
        </p:spPr>
        <p:txBody>
          <a:bodyPr/>
          <a:lstStyle/>
          <a:p>
            <a:r>
              <a:rPr lang="pt-BR" dirty="0"/>
              <a:t>Outras coisas que aprendemos a partir do HASP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CAC2B-114E-D454-2E50-5709247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64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recém nascidos preferem som da fala a outros sons, por exemplo a fala reversa (</a:t>
            </a:r>
            <a:r>
              <a:rPr lang="pt-BR" dirty="0" err="1"/>
              <a:t>Vouloumanos</a:t>
            </a:r>
            <a:r>
              <a:rPr lang="pt-BR" dirty="0"/>
              <a:t> &amp; </a:t>
            </a:r>
            <a:r>
              <a:rPr lang="pt-BR" dirty="0" err="1"/>
              <a:t>Werker</a:t>
            </a:r>
            <a:r>
              <a:rPr lang="pt-BR" dirty="0"/>
              <a:t>, Dev. </a:t>
            </a:r>
            <a:r>
              <a:rPr lang="pt-BR" dirty="0" err="1"/>
              <a:t>Sci</a:t>
            </a:r>
            <a:r>
              <a:rPr lang="pt-BR" dirty="0"/>
              <a:t>, 2007)</a:t>
            </a:r>
          </a:p>
          <a:p>
            <a:r>
              <a:rPr lang="pt-BR" dirty="0"/>
              <a:t>Eles preferem a língua que ouviram no útero (</a:t>
            </a:r>
            <a:r>
              <a:rPr lang="pt-BR" dirty="0" err="1"/>
              <a:t>Moon</a:t>
            </a:r>
            <a:r>
              <a:rPr lang="pt-BR" dirty="0"/>
              <a:t>, </a:t>
            </a:r>
            <a:r>
              <a:rPr lang="pt-BR" dirty="0" err="1"/>
              <a:t>Fifer</a:t>
            </a:r>
            <a:r>
              <a:rPr lang="pt-BR" dirty="0"/>
              <a:t>, 1994 Burns </a:t>
            </a:r>
            <a:r>
              <a:rPr lang="pt-BR" dirty="0" err="1"/>
              <a:t>Werker</a:t>
            </a:r>
            <a:r>
              <a:rPr lang="pt-BR" dirty="0"/>
              <a:t> 2010, </a:t>
            </a:r>
            <a:r>
              <a:rPr lang="pt-BR" dirty="0" err="1"/>
              <a:t>Psych</a:t>
            </a:r>
            <a:r>
              <a:rPr lang="pt-BR" dirty="0"/>
              <a:t> Science)</a:t>
            </a:r>
          </a:p>
          <a:p>
            <a:r>
              <a:rPr lang="pt-BR" dirty="0"/>
              <a:t>Eles distinguem melhor sons de categorias fonológicas diferentes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Eles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9CC5B3-7455-3A93-DAEA-0062BD44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3410426" cy="20100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4B8002-DEB3-7B3F-609F-55CBD19C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65" y="4628839"/>
            <a:ext cx="3858163" cy="222916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CD6331-98B1-5C1C-63A0-7DCAE7C6255F}"/>
              </a:ext>
            </a:extLst>
          </p:cNvPr>
          <p:cNvSpPr txBox="1"/>
          <p:nvPr/>
        </p:nvSpPr>
        <p:spPr>
          <a:xfrm>
            <a:off x="4710289" y="3518824"/>
            <a:ext cx="72126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/>
              <a:t>Eles são capazes de distinguir qualquer som não </a:t>
            </a:r>
            <a:br>
              <a:rPr lang="pt-BR" sz="2600" dirty="0"/>
            </a:br>
            <a:r>
              <a:rPr lang="pt-BR" sz="2600" dirty="0"/>
              <a:t>nativo por algum tempo </a:t>
            </a:r>
          </a:p>
          <a:p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E47AF81-C730-23FF-8DE6-B13220D78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03" y="4267022"/>
            <a:ext cx="321989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7E407-E082-4BB2-8AA1-A3AE2A2D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32784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que outras coisas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estão organizadas neste cérebro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 especial para linguagem?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9C9B04-70B2-E03C-5B5D-03485B3EEE42}"/>
              </a:ext>
            </a:extLst>
          </p:cNvPr>
          <p:cNvSpPr txBox="1"/>
          <p:nvPr/>
        </p:nvSpPr>
        <p:spPr>
          <a:xfrm>
            <a:off x="1478844" y="20878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Além da prosódia  </a:t>
            </a:r>
          </a:p>
        </p:txBody>
      </p:sp>
      <p:pic>
        <p:nvPicPr>
          <p:cNvPr id="1026" name="Picture 2" descr="15 sinais que mostram que você está pronta pra ter um bebê – Pais&amp;Filhos">
            <a:extLst>
              <a:ext uri="{FF2B5EF4-FFF2-40B4-BE49-F238E27FC236}">
                <a16:creationId xmlns:a16="http://schemas.microsoft.com/office/drawing/2014/main" id="{136CC662-8088-626F-F686-23E21C13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939" y="0"/>
            <a:ext cx="5524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26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45EA-A749-4FAE-9345-CA57382B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" y="89609"/>
            <a:ext cx="10515600" cy="1325563"/>
          </a:xfrm>
        </p:spPr>
        <p:txBody>
          <a:bodyPr>
            <a:noAutofit/>
          </a:bodyPr>
          <a:lstStyle/>
          <a:p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Calculando o PB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B757-A205-4AE7-97E5-2BEEC028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21" y="1242251"/>
            <a:ext cx="10515600" cy="1428563"/>
          </a:xfrm>
        </p:spPr>
        <p:txBody>
          <a:bodyPr/>
          <a:lstStyle/>
          <a:p>
            <a:r>
              <a:rPr lang="pt-BR" dirty="0"/>
              <a:t>O bebê ouve....</a:t>
            </a:r>
          </a:p>
          <a:p>
            <a:pPr marL="0" indent="0">
              <a:buNone/>
            </a:pPr>
            <a:r>
              <a:rPr lang="pt-BR" sz="4000" dirty="0"/>
              <a:t>São  eles  que  vão  jogar  hoje. 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ao eles que">
            <a:hlinkClick r:id="" action="ppaction://media"/>
            <a:extLst>
              <a:ext uri="{FF2B5EF4-FFF2-40B4-BE49-F238E27FC236}">
                <a16:creationId xmlns:a16="http://schemas.microsoft.com/office/drawing/2014/main" id="{E42CD000-4CBF-43E2-A287-C64764E40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5409" y="1850533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69A6E-9D94-4BF9-B2F5-9F55B4E74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050" y="-35860"/>
            <a:ext cx="4038950" cy="24767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E36170-AC01-4417-8995-ACE078F23E98}"/>
              </a:ext>
            </a:extLst>
          </p:cNvPr>
          <p:cNvSpPr/>
          <p:nvPr/>
        </p:nvSpPr>
        <p:spPr>
          <a:xfrm>
            <a:off x="1680126" y="1740109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2CA46-E93F-4A11-A256-184D4B9C4B96}"/>
              </a:ext>
            </a:extLst>
          </p:cNvPr>
          <p:cNvSpPr txBox="1"/>
          <p:nvPr/>
        </p:nvSpPr>
        <p:spPr>
          <a:xfrm flipH="1">
            <a:off x="727103" y="2773257"/>
            <a:ext cx="1040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de </a:t>
            </a:r>
            <a:r>
              <a:rPr lang="pt-BR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ãos</a:t>
            </a: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finalizando palavras: são; vão.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A51BE-5C29-4B87-BD56-713F7DDA3981}"/>
              </a:ext>
            </a:extLst>
          </p:cNvPr>
          <p:cNvSpPr txBox="1"/>
          <p:nvPr/>
        </p:nvSpPr>
        <p:spPr>
          <a:xfrm>
            <a:off x="727103" y="3501869"/>
            <a:ext cx="11261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Pouquíssimos </a:t>
            </a:r>
            <a:r>
              <a:rPr lang="pt-BR" sz="28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shk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meio de palavras Esqui, esquilo, esquiva, esquimó  .</a:t>
            </a:r>
          </a:p>
          <a:p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Portanto, ele</a:t>
            </a:r>
            <a:r>
              <a:rPr lang="pt-BR" sz="28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q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 tem grande chance de serem palavras separadas.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3DAF1-21BE-4C86-86AF-E7FC21B39F0C}"/>
              </a:ext>
            </a:extLst>
          </p:cNvPr>
          <p:cNvSpPr/>
          <p:nvPr/>
        </p:nvSpPr>
        <p:spPr>
          <a:xfrm>
            <a:off x="2747815" y="1752427"/>
            <a:ext cx="116541" cy="7082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86990-9B6C-4431-89A6-0BB290AA9405}"/>
              </a:ext>
            </a:extLst>
          </p:cNvPr>
          <p:cNvSpPr/>
          <p:nvPr/>
        </p:nvSpPr>
        <p:spPr>
          <a:xfrm>
            <a:off x="4670052" y="1772918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8B53CB-6839-4A3D-AD6A-ABF382F1FF3A}"/>
              </a:ext>
            </a:extLst>
          </p:cNvPr>
          <p:cNvSpPr txBox="1"/>
          <p:nvPr/>
        </p:nvSpPr>
        <p:spPr>
          <a:xfrm>
            <a:off x="699677" y="4654562"/>
            <a:ext cx="1126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Nenhum caso de 2 vogais tônicas em português seguidas na mesma palavra  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á+ô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os ditongos são crescentes ou decrescentes. /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B0400000000000000" pitchFamily="18" charset="-128"/>
                <a:ea typeface="Yu Mincho" panose="020B0400000000000000" pitchFamily="18" charset="-128"/>
              </a:rPr>
              <a:t>ʒ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o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oje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A18DA-6DDD-4A85-BE11-7371E911CF12}"/>
              </a:ext>
            </a:extLst>
          </p:cNvPr>
          <p:cNvSpPr/>
          <p:nvPr/>
        </p:nvSpPr>
        <p:spPr>
          <a:xfrm>
            <a:off x="5966187" y="1705052"/>
            <a:ext cx="116541" cy="7510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DC2DA8-BF12-40EA-B831-1B3C7A126816}"/>
              </a:ext>
            </a:extLst>
          </p:cNvPr>
          <p:cNvSpPr/>
          <p:nvPr/>
        </p:nvSpPr>
        <p:spPr>
          <a:xfrm>
            <a:off x="3751657" y="1745877"/>
            <a:ext cx="116541" cy="653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2812B-9E11-46CD-B082-0C1DA14926B2}"/>
              </a:ext>
            </a:extLst>
          </p:cNvPr>
          <p:cNvSpPr txBox="1"/>
          <p:nvPr/>
        </p:nvSpPr>
        <p:spPr>
          <a:xfrm>
            <a:off x="566247" y="5720520"/>
            <a:ext cx="107998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vantagem das palavras funcionais 20 vezes mais frequentes que as</a:t>
            </a:r>
          </a:p>
          <a:p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outras: são; eles; que; vão.</a:t>
            </a:r>
            <a:endParaRPr lang="en-US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0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6CFDF3-3710-5D19-DA05-B4D3D80A1B51}"/>
              </a:ext>
            </a:extLst>
          </p:cNvPr>
          <p:cNvSpPr txBox="1"/>
          <p:nvPr/>
        </p:nvSpPr>
        <p:spPr>
          <a:xfrm>
            <a:off x="2149433" y="3042372"/>
            <a:ext cx="8205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Recém-nascidos ligados a um HASP foram apresentados a listas de palavras lexicais e gramaticais preparadas a partir da fala materna natural. Os resultados mostram que os recém-nascidos são capazes de discriminar categoricamente esses conjuntos de palavras com base em uma constelação de pistas perceptivas que as distinguem. Essa habilidade geral de detectar e discriminar categoricamente conjuntos de palavras na base de múltiplas pistas acústicas e fonológicas pode fornecer pistas perceptivas que podem mais tarde ajudar bebês mais velhos na aquisição de categorias gramaticais e estrutura sintática.</a:t>
            </a:r>
          </a:p>
          <a:p>
            <a:endParaRPr lang="pt-BR" dirty="0"/>
          </a:p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 notável habilidade inicial de discriminar palavras lexicais de palavras gramaticais baseadas em constelações de pistas podem, portanto, ser um primeiro passo para invadir o sistema sintático das línguas humanas.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D204D87-EB5B-0FAF-A52A-0236B1F3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86" y="151352"/>
            <a:ext cx="5039428" cy="21148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C70641-985B-E719-E79C-87BB5246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54431" cy="304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664FB11-66CB-EE25-5FA9-B1C760A94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714" y="590740"/>
            <a:ext cx="3238356" cy="21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1AC945-DEB8-329C-1006-C572563AABB2}"/>
              </a:ext>
            </a:extLst>
          </p:cNvPr>
          <p:cNvSpPr txBox="1"/>
          <p:nvPr/>
        </p:nvSpPr>
        <p:spPr>
          <a:xfrm rot="20031383">
            <a:off x="558140" y="3883231"/>
            <a:ext cx="66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0057EB-E805-8941-ECA9-FB9E80573116}"/>
              </a:ext>
            </a:extLst>
          </p:cNvPr>
          <p:cNvSpPr txBox="1"/>
          <p:nvPr/>
        </p:nvSpPr>
        <p:spPr>
          <a:xfrm rot="960337">
            <a:off x="1048278" y="406959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3D2619-583B-5777-CF42-A23E430622F7}"/>
              </a:ext>
            </a:extLst>
          </p:cNvPr>
          <p:cNvSpPr txBox="1"/>
          <p:nvPr/>
        </p:nvSpPr>
        <p:spPr>
          <a:xfrm rot="279446">
            <a:off x="201734" y="42129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mamãe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A65EF6-FF63-EB61-E87F-4EC820D41851}"/>
              </a:ext>
            </a:extLst>
          </p:cNvPr>
          <p:cNvSpPr txBox="1"/>
          <p:nvPr/>
        </p:nvSpPr>
        <p:spPr>
          <a:xfrm rot="21011327">
            <a:off x="1225928" y="435748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pipi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EC29DC5-2225-96AC-7F90-81E044B541DC}"/>
              </a:ext>
            </a:extLst>
          </p:cNvPr>
          <p:cNvSpPr txBox="1"/>
          <p:nvPr/>
        </p:nvSpPr>
        <p:spPr>
          <a:xfrm>
            <a:off x="698113" y="454895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0F42544-22A9-2593-375A-2025C413D35E}"/>
              </a:ext>
            </a:extLst>
          </p:cNvPr>
          <p:cNvSpPr txBox="1"/>
          <p:nvPr/>
        </p:nvSpPr>
        <p:spPr>
          <a:xfrm rot="511225">
            <a:off x="158248" y="4838550"/>
            <a:ext cx="7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colher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03D15CB-EAD9-B382-2B4B-ED5563676DF9}"/>
              </a:ext>
            </a:extLst>
          </p:cNvPr>
          <p:cNvSpPr txBox="1"/>
          <p:nvPr/>
        </p:nvSpPr>
        <p:spPr>
          <a:xfrm rot="862582">
            <a:off x="1072208" y="3329233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sapato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5F2D4F9-61FF-CAE1-07E1-7D2276901DEB}"/>
              </a:ext>
            </a:extLst>
          </p:cNvPr>
          <p:cNvSpPr txBox="1"/>
          <p:nvPr/>
        </p:nvSpPr>
        <p:spPr>
          <a:xfrm>
            <a:off x="709137" y="3488554"/>
            <a:ext cx="59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casa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33FF08A-C764-BCA6-B9C7-AE013240D4D9}"/>
              </a:ext>
            </a:extLst>
          </p:cNvPr>
          <p:cNvSpPr txBox="1"/>
          <p:nvPr/>
        </p:nvSpPr>
        <p:spPr>
          <a:xfrm rot="20998220">
            <a:off x="901757" y="49803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bebê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1B0AF26-B5DF-593A-E175-662F04C3C162}"/>
              </a:ext>
            </a:extLst>
          </p:cNvPr>
          <p:cNvSpPr txBox="1"/>
          <p:nvPr/>
        </p:nvSpPr>
        <p:spPr>
          <a:xfrm rot="20190971">
            <a:off x="342415" y="32742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bola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D256C7F-B2F0-AFD7-3AF0-C6CAE046CEFC}"/>
              </a:ext>
            </a:extLst>
          </p:cNvPr>
          <p:cNvSpPr txBox="1"/>
          <p:nvPr/>
        </p:nvSpPr>
        <p:spPr>
          <a:xfrm rot="20031383">
            <a:off x="10626451" y="3767493"/>
            <a:ext cx="81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dentro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E982113-C339-543F-AAC6-00B620A26711}"/>
              </a:ext>
            </a:extLst>
          </p:cNvPr>
          <p:cNvSpPr txBox="1"/>
          <p:nvPr/>
        </p:nvSpPr>
        <p:spPr>
          <a:xfrm rot="960337">
            <a:off x="11227261" y="3953855"/>
            <a:ext cx="62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</a:t>
            </a:r>
            <a:r>
              <a:rPr lang="pt-BR" dirty="0" err="1"/>
              <a:t>ção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BCEA8AC-9172-5F9B-4FCE-09771896689C}"/>
              </a:ext>
            </a:extLst>
          </p:cNvPr>
          <p:cNvSpPr txBox="1"/>
          <p:nvPr/>
        </p:nvSpPr>
        <p:spPr>
          <a:xfrm rot="279446">
            <a:off x="10540856" y="409724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597F459-E848-2AC0-8D8B-B6E04DEF0E7A}"/>
              </a:ext>
            </a:extLst>
          </p:cNvPr>
          <p:cNvSpPr txBox="1"/>
          <p:nvPr/>
        </p:nvSpPr>
        <p:spPr>
          <a:xfrm rot="21011327">
            <a:off x="11234607" y="4241745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mento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FB6D0D-A9CC-A15E-E0C2-EAC07D224EDD}"/>
              </a:ext>
            </a:extLst>
          </p:cNvPr>
          <p:cNvSpPr txBox="1"/>
          <p:nvPr/>
        </p:nvSpPr>
        <p:spPr>
          <a:xfrm>
            <a:off x="10606434" y="443405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aquele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F25C776-B57D-DD50-0435-3E56103C86F9}"/>
              </a:ext>
            </a:extLst>
          </p:cNvPr>
          <p:cNvSpPr txBox="1"/>
          <p:nvPr/>
        </p:nvSpPr>
        <p:spPr>
          <a:xfrm rot="511225">
            <a:off x="10923761" y="491221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2EBC89B-964E-86B7-F900-2D09FBC1B358}"/>
              </a:ext>
            </a:extLst>
          </p:cNvPr>
          <p:cNvSpPr txBox="1"/>
          <p:nvPr/>
        </p:nvSpPr>
        <p:spPr>
          <a:xfrm rot="862582">
            <a:off x="11421974" y="321349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51A91A5-526D-C026-D582-79BD218C8DB8}"/>
              </a:ext>
            </a:extLst>
          </p:cNvPr>
          <p:cNvSpPr txBox="1"/>
          <p:nvPr/>
        </p:nvSpPr>
        <p:spPr>
          <a:xfrm>
            <a:off x="10864345" y="351522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CCE45E7-D56D-B250-ACE8-BC6FCD351DB3}"/>
              </a:ext>
            </a:extLst>
          </p:cNvPr>
          <p:cNvSpPr txBox="1"/>
          <p:nvPr/>
        </p:nvSpPr>
        <p:spPr>
          <a:xfrm rot="20998220">
            <a:off x="11319893" y="472281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_ado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ADAB733-1125-C3B2-282A-D507B822FB2F}"/>
              </a:ext>
            </a:extLst>
          </p:cNvPr>
          <p:cNvSpPr txBox="1"/>
          <p:nvPr/>
        </p:nvSpPr>
        <p:spPr>
          <a:xfrm rot="20190971">
            <a:off x="10486933" y="3158530"/>
            <a:ext cx="5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8CE61AD-9383-40A5-BD9F-4E3DF15A7AC9}"/>
              </a:ext>
            </a:extLst>
          </p:cNvPr>
          <p:cNvSpPr txBox="1"/>
          <p:nvPr/>
        </p:nvSpPr>
        <p:spPr>
          <a:xfrm rot="20380171">
            <a:off x="11371352" y="5488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é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E1900ED-1252-EC3F-82E1-F73656C7011B}"/>
              </a:ext>
            </a:extLst>
          </p:cNvPr>
          <p:cNvSpPr txBox="1"/>
          <p:nvPr/>
        </p:nvSpPr>
        <p:spPr>
          <a:xfrm>
            <a:off x="10470953" y="515549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D0A0657-C2F8-D972-84F4-644E4AC89EB9}"/>
              </a:ext>
            </a:extLst>
          </p:cNvPr>
          <p:cNvSpPr txBox="1"/>
          <p:nvPr/>
        </p:nvSpPr>
        <p:spPr>
          <a:xfrm rot="20031383">
            <a:off x="667514" y="5447839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prato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67C895D-7635-9ABA-B33E-59D39BF794BA}"/>
              </a:ext>
            </a:extLst>
          </p:cNvPr>
          <p:cNvSpPr txBox="1"/>
          <p:nvPr/>
        </p:nvSpPr>
        <p:spPr>
          <a:xfrm rot="21439190">
            <a:off x="156226" y="530253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dormir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0651C37-80AF-3AF4-2F2F-7EF642BD9E4B}"/>
              </a:ext>
            </a:extLst>
          </p:cNvPr>
          <p:cNvSpPr txBox="1"/>
          <p:nvPr/>
        </p:nvSpPr>
        <p:spPr>
          <a:xfrm>
            <a:off x="1267619" y="5163245"/>
            <a:ext cx="59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404D428-016A-D056-C797-7609029C3F3E}"/>
              </a:ext>
            </a:extLst>
          </p:cNvPr>
          <p:cNvSpPr txBox="1"/>
          <p:nvPr/>
        </p:nvSpPr>
        <p:spPr>
          <a:xfrm>
            <a:off x="131112" y="3056928"/>
            <a:ext cx="1821713" cy="3153867"/>
          </a:xfrm>
          <a:prstGeom prst="rect">
            <a:avLst/>
          </a:prstGeom>
          <a:solidFill>
            <a:srgbClr val="FF3399">
              <a:alpha val="14902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6900DA0-AA83-C89D-2971-557327CF259F}"/>
              </a:ext>
            </a:extLst>
          </p:cNvPr>
          <p:cNvSpPr txBox="1"/>
          <p:nvPr/>
        </p:nvSpPr>
        <p:spPr>
          <a:xfrm>
            <a:off x="10354577" y="2951675"/>
            <a:ext cx="1821713" cy="3153867"/>
          </a:xfrm>
          <a:prstGeom prst="rect">
            <a:avLst/>
          </a:prstGeom>
          <a:solidFill>
            <a:schemeClr val="accent5">
              <a:lumMod val="75000"/>
              <a:alpha val="14902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95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Rectangle 20480">
            <a:extLst>
              <a:ext uri="{FF2B5EF4-FFF2-40B4-BE49-F238E27FC236}">
                <a16:creationId xmlns:a16="http://schemas.microsoft.com/office/drawing/2014/main" id="{942230BB-F421-EC2E-C2A1-BC704C1B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4" y="65088"/>
            <a:ext cx="4586287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0481">
            <a:extLst>
              <a:ext uri="{FF2B5EF4-FFF2-40B4-BE49-F238E27FC236}">
                <a16:creationId xmlns:a16="http://schemas.microsoft.com/office/drawing/2014/main" id="{F7F7E4B0-DDDD-6F7D-9EC1-838FACE2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3" y="1912939"/>
            <a:ext cx="13700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8000" b="1"/>
              <a:t>L2</a:t>
            </a:r>
            <a:endParaRPr lang="en-US" altLang="pt-BR" sz="8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3B27E-C539-4E80-BFBB-BEE708D4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26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Conclusão Interim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5BFA8-6AEB-40FF-90A6-E8CBA2C6F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4" y="1288028"/>
            <a:ext cx="6134585" cy="511277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A fala ouvida ainda  no útero, com informações prosódicas, já começa a moldar as habilidades perceptivas de bebês e a especialização cerebral para a fala </a:t>
            </a:r>
            <a:r>
              <a:rPr lang="pt-BR" sz="6400" b="1" dirty="0"/>
              <a:t>desde antes do nascimento </a:t>
            </a:r>
            <a:r>
              <a:rPr lang="pt-BR" sz="6400" dirty="0"/>
              <a:t>(</a:t>
            </a:r>
            <a:r>
              <a:rPr lang="pt-BR" sz="6400" dirty="0" err="1"/>
              <a:t>Gervain</a:t>
            </a:r>
            <a:r>
              <a:rPr lang="pt-BR" sz="6400" dirty="0"/>
              <a:t> 2018).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são sensíveis aos três tipos de ritmo que existem nas línguas naturais: acentuação tônica, silábico e </a:t>
            </a:r>
            <a:r>
              <a:rPr lang="pt-BR" sz="6400" dirty="0" err="1"/>
              <a:t>moráico</a:t>
            </a:r>
            <a:r>
              <a:rPr lang="pt-BR" sz="6400" dirty="0"/>
              <a:t> e conseguem fazer a discriminação através da informação do </a:t>
            </a:r>
            <a:r>
              <a:rPr lang="pt-BR" sz="6400" i="1" dirty="0"/>
              <a:t>Intervalo Vocálico</a:t>
            </a:r>
            <a:r>
              <a:rPr lang="pt-BR" sz="6400" dirty="0"/>
              <a:t>, ou seja </a:t>
            </a:r>
            <a:r>
              <a:rPr kumimoji="0" lang="pt-PT" altLang="pt-BR" sz="64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 tempo  </a:t>
            </a:r>
            <a:r>
              <a:rPr lang="pt-PT" altLang="pt-BR" sz="6400" dirty="0">
                <a:solidFill>
                  <a:srgbClr val="202124"/>
                </a:solidFill>
                <a:latin typeface="inherit"/>
              </a:rPr>
              <a:t>entre o início e o fim da emissão de uma vogal.</a:t>
            </a:r>
            <a:endParaRPr lang="pt-BR" sz="6400" dirty="0"/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têm ao nascimento acuidade para qualquer fonema por um tempo e depois afunilam a percepção para os fonemas que passam a ouvir desde o nascimento.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b="1" dirty="0"/>
              <a:t>O reconhecimento de consoantes vem junto com a possibilidade de segmentação do fluxo da fala em palavras</a:t>
            </a:r>
            <a:endParaRPr lang="pt-BR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7C0F23-BA77-4077-9403-8F32812B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321" y="3646962"/>
            <a:ext cx="4067066" cy="2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A64BEB-7FEB-459E-A71F-285BC9B5D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321" y="1451155"/>
            <a:ext cx="4037774" cy="20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hape 550913">
            <a:extLst>
              <a:ext uri="{FF2B5EF4-FFF2-40B4-BE49-F238E27FC236}">
                <a16:creationId xmlns:a16="http://schemas.microsoft.com/office/drawing/2014/main" id="{094CAFD2-A531-9D90-EE45-AF307D2AF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4000"/>
              <a:t>Jacques Monod (</a:t>
            </a:r>
            <a:r>
              <a:rPr lang="en-US" altLang="pt-BR" sz="4000"/>
              <a:t>1910/1976</a:t>
            </a:r>
            <a:r>
              <a:rPr lang="en-US" altLang="pt-BR"/>
              <a:t>) </a:t>
            </a:r>
            <a:endParaRPr lang="en-US" altLang="pt-BR" sz="4000"/>
          </a:p>
        </p:txBody>
      </p:sp>
      <p:sp>
        <p:nvSpPr>
          <p:cNvPr id="550915" name="Shape 550914">
            <a:extLst>
              <a:ext uri="{FF2B5EF4-FFF2-40B4-BE49-F238E27FC236}">
                <a16:creationId xmlns:a16="http://schemas.microsoft.com/office/drawing/2014/main" id="{3A0F0CB3-AEE0-B70E-D953-50CF40D6D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9163" y="1649413"/>
            <a:ext cx="5232400" cy="2670175"/>
          </a:xfrm>
          <a:noFill/>
        </p:spPr>
        <p:txBody>
          <a:bodyPr>
            <a:normAutofit lnSpcReduction="10000"/>
          </a:bodyPr>
          <a:lstStyle/>
          <a:p>
            <a:pPr algn="just">
              <a:lnSpc>
                <a:spcPct val="160000"/>
              </a:lnSpc>
              <a:spcBef>
                <a:spcPct val="0"/>
              </a:spcBef>
              <a:buNone/>
            </a:pPr>
            <a:r>
              <a:rPr lang="pt-BR" altLang="pt-BR" sz="1800" dirty="0"/>
              <a:t>               “Ao colocar a vasta questão: “o que faz com que o homem seja homem?”,  verifico que existe a cultura, por um lado, e o genoma, por outro. Mas quais e como são os limites genéticos que se impõe à cultura? Não sabemos nada sobre isso. E é uma pena, porque este é o problema mais apaixonante</a:t>
            </a:r>
            <a:endParaRPr lang="en-US" altLang="pt-BR" sz="1800" dirty="0"/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DB2225F9-B084-6672-2E01-BF3E781C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6" y="5237163"/>
            <a:ext cx="7223125" cy="7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6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pt-BR" sz="1400" b="1" i="1">
                <a:solidFill>
                  <a:schemeClr val="tx2"/>
                </a:solidFill>
              </a:rPr>
              <a:t>Monod foi um eminente bioquímico francês que ganhou o Prêmio Nobel em 1965 por ter sido um dos responsáveis pela descoberta do RNA mensageiro. </a:t>
            </a:r>
            <a:endParaRPr lang="en-US" altLang="pt-BR" sz="1400"/>
          </a:p>
        </p:txBody>
      </p:sp>
      <p:pic>
        <p:nvPicPr>
          <p:cNvPr id="11268" name="Rectangle 11267">
            <a:extLst>
              <a:ext uri="{FF2B5EF4-FFF2-40B4-BE49-F238E27FC236}">
                <a16:creationId xmlns:a16="http://schemas.microsoft.com/office/drawing/2014/main" id="{A62A44FB-0EFC-EDFE-05C8-B4C9291F9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49413"/>
            <a:ext cx="171926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179363-7825-D564-083E-D533FBEDD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217989"/>
            <a:ext cx="6956425" cy="8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60000"/>
              </a:lnSpc>
            </a:pPr>
            <a:r>
              <a:rPr lang="pt-BR" altLang="pt-BR" dirty="0">
                <a:latin typeface="+mn-lt"/>
              </a:rPr>
              <a:t>o mais fundamental dos saberes que podemos nos aventurar em perseguir.”   (1970)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build="p"/>
      <p:bldP spid="307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Box 499713">
            <a:extLst>
              <a:ext uri="{FF2B5EF4-FFF2-40B4-BE49-F238E27FC236}">
                <a16:creationId xmlns:a16="http://schemas.microsoft.com/office/drawing/2014/main" id="{3E6E7D92-62AF-3FD8-3439-5B6DF7A2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1335088"/>
            <a:ext cx="8507412" cy="1465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1. Como os bebês começam a falar ?</a:t>
            </a:r>
            <a:endParaRPr lang="pt-BR" altLang="pt-BR" dirty="0"/>
          </a:p>
          <a:p>
            <a:r>
              <a:rPr lang="pt-BR" altLang="pt-BR" dirty="0"/>
              <a:t>a. Repetem o que ouvem .</a:t>
            </a:r>
          </a:p>
          <a:p>
            <a:r>
              <a:rPr lang="pt-BR" altLang="pt-BR" dirty="0"/>
              <a:t>b. Cumprem um planejamento genético. (0,34%)</a:t>
            </a:r>
          </a:p>
          <a:p>
            <a:r>
              <a:rPr lang="pt-BR" altLang="pt-BR" dirty="0"/>
              <a:t>c. São ensinados pelos pais.</a:t>
            </a:r>
          </a:p>
          <a:p>
            <a:r>
              <a:rPr lang="pt-BR" altLang="pt-BR" dirty="0"/>
              <a:t>d. Cumprem um treinamento de acerto e erro.</a:t>
            </a:r>
          </a:p>
        </p:txBody>
      </p:sp>
      <p:sp>
        <p:nvSpPr>
          <p:cNvPr id="13314" name="TextBox 13313">
            <a:extLst>
              <a:ext uri="{FF2B5EF4-FFF2-40B4-BE49-F238E27FC236}">
                <a16:creationId xmlns:a16="http://schemas.microsoft.com/office/drawing/2014/main" id="{1BB74900-4DC2-E654-90A0-B93AD350A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186975"/>
            <a:ext cx="98669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800" dirty="0">
                <a:solidFill>
                  <a:schemeClr val="tx2"/>
                </a:solidFill>
              </a:rPr>
              <a:t>O que as pessoas (pais de filhos até 10 anos) pensam sobre aquisição de linguagem. 1000 em São Paulo (Lopes, 2000)</a:t>
            </a:r>
            <a:endParaRPr lang="en-US" altLang="pt-BR" sz="2800" dirty="0">
              <a:solidFill>
                <a:schemeClr val="tx2"/>
              </a:solidFill>
            </a:endParaRPr>
          </a:p>
        </p:txBody>
      </p:sp>
      <p:sp>
        <p:nvSpPr>
          <p:cNvPr id="499716" name="TextBox 499715">
            <a:extLst>
              <a:ext uri="{FF2B5EF4-FFF2-40B4-BE49-F238E27FC236}">
                <a16:creationId xmlns:a16="http://schemas.microsoft.com/office/drawing/2014/main" id="{66E3A2EF-E658-7991-515E-5B566A5D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9" y="2940051"/>
            <a:ext cx="86137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2. Como é a fala que os bebês ouvem ao seu redor?</a:t>
            </a:r>
            <a:endParaRPr lang="en-US" altLang="pt-BR" dirty="0">
              <a:solidFill>
                <a:srgbClr val="000000"/>
              </a:solidFill>
            </a:endParaRPr>
          </a:p>
          <a:p>
            <a:r>
              <a:rPr lang="pt-BR" altLang="pt-BR" dirty="0"/>
              <a:t>a. Ordenados.</a:t>
            </a:r>
          </a:p>
          <a:p>
            <a:r>
              <a:rPr lang="pt-BR" altLang="pt-BR" dirty="0"/>
              <a:t>b. Degenerados e incluem interrupções e reformulações. (11%)</a:t>
            </a:r>
          </a:p>
          <a:p>
            <a:r>
              <a:rPr lang="pt-BR" altLang="pt-BR" dirty="0"/>
              <a:t>c. Serializados: crianças mais novas ouvem estruturas mais fáceis</a:t>
            </a:r>
          </a:p>
          <a:p>
            <a:r>
              <a:rPr lang="pt-BR" altLang="pt-BR" dirty="0"/>
              <a:t>d. Simplificados</a:t>
            </a:r>
            <a:endParaRPr lang="en-US" altLang="pt-BR" dirty="0"/>
          </a:p>
        </p:txBody>
      </p:sp>
      <p:sp>
        <p:nvSpPr>
          <p:cNvPr id="499717" name="TextBox 499716">
            <a:extLst>
              <a:ext uri="{FF2B5EF4-FFF2-40B4-BE49-F238E27FC236}">
                <a16:creationId xmlns:a16="http://schemas.microsoft.com/office/drawing/2014/main" id="{47F0D2A5-C74D-4F0E-4DBB-A4FF61244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9" y="4545015"/>
            <a:ext cx="84645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3. Aprender uma língua estrangeira é difícil porque...</a:t>
            </a:r>
            <a:endParaRPr lang="pt-BR" altLang="pt-BR" dirty="0"/>
          </a:p>
          <a:p>
            <a:r>
              <a:rPr lang="pt-BR" altLang="pt-BR" dirty="0"/>
              <a:t>a. não praticamos muito.</a:t>
            </a:r>
          </a:p>
          <a:p>
            <a:r>
              <a:rPr lang="pt-BR" altLang="pt-BR" dirty="0"/>
              <a:t>b. não temos a oportunidade de ouvir muito. </a:t>
            </a:r>
          </a:p>
          <a:p>
            <a:r>
              <a:rPr lang="pt-BR" altLang="pt-BR" dirty="0"/>
              <a:t>c. somos menos hábeis neurologicamente para a tarefa.  (6%)</a:t>
            </a:r>
          </a:p>
          <a:p>
            <a:r>
              <a:rPr lang="pt-BR" altLang="pt-BR" dirty="0"/>
              <a:t>d. os músculos da boca ficam rígidos.</a:t>
            </a:r>
          </a:p>
        </p:txBody>
      </p:sp>
      <p:sp>
        <p:nvSpPr>
          <p:cNvPr id="499718" name="TextBox 499717">
            <a:extLst>
              <a:ext uri="{FF2B5EF4-FFF2-40B4-BE49-F238E27FC236}">
                <a16:creationId xmlns:a16="http://schemas.microsoft.com/office/drawing/2014/main" id="{268ADFC1-2BBA-96D8-3E15-FD6046B9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9294" y="1413329"/>
            <a:ext cx="20621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98%</a:t>
            </a:r>
            <a:endParaRPr lang="en-US" altLang="pt-BR" sz="6600" b="1" dirty="0"/>
          </a:p>
        </p:txBody>
      </p:sp>
      <p:sp>
        <p:nvSpPr>
          <p:cNvPr id="499719" name="TextBox 499718">
            <a:extLst>
              <a:ext uri="{FF2B5EF4-FFF2-40B4-BE49-F238E27FC236}">
                <a16:creationId xmlns:a16="http://schemas.microsoft.com/office/drawing/2014/main" id="{AC990F70-6A74-0550-D613-569880600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197" y="3228522"/>
            <a:ext cx="20621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86%</a:t>
            </a:r>
            <a:endParaRPr lang="en-US" altLang="pt-BR" sz="6600" b="1" dirty="0"/>
          </a:p>
        </p:txBody>
      </p:sp>
      <p:sp>
        <p:nvSpPr>
          <p:cNvPr id="499720" name="TextBox 499719">
            <a:extLst>
              <a:ext uri="{FF2B5EF4-FFF2-40B4-BE49-F238E27FC236}">
                <a16:creationId xmlns:a16="http://schemas.microsoft.com/office/drawing/2014/main" id="{9A95084B-29CD-984A-6217-C7C6052A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197" y="4700281"/>
            <a:ext cx="20621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32%</a:t>
            </a:r>
            <a:endParaRPr lang="en-US" altLang="pt-BR" sz="6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BBDA8-8776-B99D-6934-0C50385A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9" y="1589088"/>
            <a:ext cx="36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dirty="0">
                <a:solidFill>
                  <a:srgbClr val="FF0000"/>
                </a:solidFill>
              </a:rPr>
              <a:t>X</a:t>
            </a:r>
            <a:endParaRPr lang="en-US" altLang="pt-BR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AAC64-3B32-090A-DB2B-6FCE5EF7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4016376"/>
            <a:ext cx="36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0000"/>
                </a:solidFill>
              </a:rPr>
              <a:t>X</a:t>
            </a:r>
            <a:endParaRPr lang="en-US" altLang="pt-BR" sz="24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53DE8-211E-0848-F680-600C0795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510381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0000"/>
                </a:solidFill>
              </a:rPr>
              <a:t>X</a:t>
            </a:r>
            <a:endParaRPr lang="en-US" altLang="pt-BR" sz="2400">
              <a:solidFill>
                <a:srgbClr val="FF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CB333F-8F73-F7E7-4EAE-9A6B4062C2A0}"/>
              </a:ext>
            </a:extLst>
          </p:cNvPr>
          <p:cNvSpPr txBox="1"/>
          <p:nvPr/>
        </p:nvSpPr>
        <p:spPr>
          <a:xfrm rot="20758575">
            <a:off x="142976" y="808886"/>
            <a:ext cx="10919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Trabalho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Módulo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4" grpId="0" animBg="1"/>
      <p:bldP spid="499716" grpId="0"/>
      <p:bldP spid="499717" grpId="0"/>
      <p:bldP spid="499718" grpId="0"/>
      <p:bldP spid="499719" grpId="0"/>
      <p:bldP spid="499720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3FE6BBE-C46C-D49E-5729-7120F628718F}"/>
              </a:ext>
            </a:extLst>
          </p:cNvPr>
          <p:cNvSpPr txBox="1"/>
          <p:nvPr/>
        </p:nvSpPr>
        <p:spPr>
          <a:xfrm>
            <a:off x="712520" y="273132"/>
            <a:ext cx="102538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Instruções:</a:t>
            </a:r>
          </a:p>
          <a:p>
            <a:r>
              <a:rPr lang="pt-BR" b="1" dirty="0">
                <a:solidFill>
                  <a:srgbClr val="7030A0"/>
                </a:solidFill>
              </a:rPr>
              <a:t> 1. Encontre 3 pais de crianças até 10 anos e façam este questionário de múltipla escolha, com 5 perguntas</a:t>
            </a:r>
          </a:p>
          <a:p>
            <a:endParaRPr lang="pt-BR" b="1" dirty="0">
              <a:solidFill>
                <a:srgbClr val="7030A0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TextBox 499713">
            <a:extLst>
              <a:ext uri="{FF2B5EF4-FFF2-40B4-BE49-F238E27FC236}">
                <a16:creationId xmlns:a16="http://schemas.microsoft.com/office/drawing/2014/main" id="{C6920251-C847-C852-915A-D980CC7EB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0" y="916793"/>
            <a:ext cx="8507412" cy="11695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dirty="0"/>
              <a:t>1. Como os bebês começam a falar ?</a:t>
            </a:r>
            <a:endParaRPr lang="pt-BR" altLang="pt-BR" sz="1400" dirty="0"/>
          </a:p>
          <a:p>
            <a:r>
              <a:rPr lang="pt-BR" altLang="pt-BR" sz="1400" dirty="0"/>
              <a:t>a. Repetem o que ouvem .</a:t>
            </a:r>
          </a:p>
          <a:p>
            <a:r>
              <a:rPr lang="pt-BR" altLang="pt-BR" sz="1400" dirty="0"/>
              <a:t>b. Cumprem um planejamento genético. </a:t>
            </a:r>
          </a:p>
          <a:p>
            <a:r>
              <a:rPr lang="pt-BR" altLang="pt-BR" sz="1400" dirty="0"/>
              <a:t>c. São ensinados pelos pais.</a:t>
            </a:r>
          </a:p>
          <a:p>
            <a:r>
              <a:rPr lang="pt-BR" altLang="pt-BR" sz="1400" dirty="0"/>
              <a:t>d. Cumprem um treinamento de acerto e erro.</a:t>
            </a:r>
          </a:p>
        </p:txBody>
      </p:sp>
      <p:sp>
        <p:nvSpPr>
          <p:cNvPr id="4" name="TextBox 499715">
            <a:extLst>
              <a:ext uri="{FF2B5EF4-FFF2-40B4-BE49-F238E27FC236}">
                <a16:creationId xmlns:a16="http://schemas.microsoft.com/office/drawing/2014/main" id="{020FF6FD-E353-83AB-1918-0B96127C3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0" y="2080491"/>
            <a:ext cx="86137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dirty="0"/>
              <a:t>2. Como é  a fala que os bebês ouvem ao seu redor?</a:t>
            </a:r>
            <a:endParaRPr lang="en-US" altLang="pt-BR" sz="1400" dirty="0">
              <a:solidFill>
                <a:srgbClr val="000000"/>
              </a:solidFill>
            </a:endParaRPr>
          </a:p>
          <a:p>
            <a:r>
              <a:rPr lang="pt-BR" altLang="pt-BR" sz="1400" dirty="0"/>
              <a:t>a. Ordenados.</a:t>
            </a:r>
          </a:p>
          <a:p>
            <a:r>
              <a:rPr lang="pt-BR" altLang="pt-BR" sz="1400" dirty="0"/>
              <a:t>b. Degenerados e incluem interrupções e reformulações. </a:t>
            </a:r>
          </a:p>
          <a:p>
            <a:r>
              <a:rPr lang="pt-BR" altLang="pt-BR" sz="1400" dirty="0"/>
              <a:t>c. Serializados: crianças mais novas ouvem estruturas mais fáceis</a:t>
            </a:r>
          </a:p>
          <a:p>
            <a:r>
              <a:rPr lang="pt-BR" altLang="pt-BR" sz="1400" dirty="0"/>
              <a:t>d. Simplificados</a:t>
            </a:r>
            <a:endParaRPr lang="en-US" altLang="pt-BR" sz="1400" dirty="0"/>
          </a:p>
        </p:txBody>
      </p:sp>
      <p:sp>
        <p:nvSpPr>
          <p:cNvPr id="5" name="TextBox 499716">
            <a:extLst>
              <a:ext uri="{FF2B5EF4-FFF2-40B4-BE49-F238E27FC236}">
                <a16:creationId xmlns:a16="http://schemas.microsoft.com/office/drawing/2014/main" id="{97AD0327-E887-042E-5694-DB8B5314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0" y="3208984"/>
            <a:ext cx="8464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dirty="0"/>
              <a:t>3. Aprender uma língua estrangeira é difícil porque...</a:t>
            </a:r>
            <a:endParaRPr lang="pt-BR" altLang="pt-BR" sz="1400" dirty="0"/>
          </a:p>
          <a:p>
            <a:r>
              <a:rPr lang="pt-BR" altLang="pt-BR" sz="1400" dirty="0"/>
              <a:t>a. não praticamos muito.</a:t>
            </a:r>
          </a:p>
          <a:p>
            <a:r>
              <a:rPr lang="pt-BR" altLang="pt-BR" sz="1400" dirty="0"/>
              <a:t>b. não temos a oportunidade de ouvir muito. </a:t>
            </a:r>
          </a:p>
          <a:p>
            <a:r>
              <a:rPr lang="pt-BR" altLang="pt-BR" sz="1400" dirty="0"/>
              <a:t>c. somos menos hábeis neurologicamente para a tarefa. </a:t>
            </a:r>
          </a:p>
          <a:p>
            <a:r>
              <a:rPr lang="pt-BR" altLang="pt-BR" sz="1400" dirty="0"/>
              <a:t>d. os músculos da boca ficam rígidos.</a:t>
            </a:r>
          </a:p>
        </p:txBody>
      </p:sp>
      <p:sp>
        <p:nvSpPr>
          <p:cNvPr id="6" name="TextBox 499716">
            <a:extLst>
              <a:ext uri="{FF2B5EF4-FFF2-40B4-BE49-F238E27FC236}">
                <a16:creationId xmlns:a16="http://schemas.microsoft.com/office/drawing/2014/main" id="{527B8208-FB78-D375-7243-7A9E99966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0" y="4372682"/>
            <a:ext cx="8464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dirty="0"/>
              <a:t>4. Quando o bebê fala uma coisa como “Eu </a:t>
            </a:r>
            <a:r>
              <a:rPr lang="pt-BR" altLang="pt-BR" sz="1400" b="1" dirty="0" err="1"/>
              <a:t>fazi</a:t>
            </a:r>
            <a:r>
              <a:rPr lang="pt-BR" altLang="pt-BR" sz="1400" b="1" dirty="0"/>
              <a:t> isso”... </a:t>
            </a:r>
            <a:endParaRPr lang="pt-BR" altLang="pt-BR" sz="1400" dirty="0"/>
          </a:p>
          <a:p>
            <a:r>
              <a:rPr lang="pt-BR" altLang="pt-BR" sz="1400" dirty="0"/>
              <a:t>a. devemos ajudar o bebê para ele aprender, se não ele pode nunca acertar.</a:t>
            </a:r>
          </a:p>
          <a:p>
            <a:r>
              <a:rPr lang="pt-BR" altLang="pt-BR" sz="1400" dirty="0"/>
              <a:t>b. devemos ignorar o fato de ele não estar conjugando o verbo da forma como nós conjugamos. </a:t>
            </a:r>
          </a:p>
          <a:p>
            <a:r>
              <a:rPr lang="pt-BR" altLang="pt-BR" sz="1400" dirty="0"/>
              <a:t>c. devemos preparar um exercício lúdico para eles</a:t>
            </a:r>
          </a:p>
          <a:p>
            <a:r>
              <a:rPr lang="pt-BR" altLang="pt-BR" sz="1400" dirty="0"/>
              <a:t>d. devemos falar igual ao bebê para ele não se sentir excluído.</a:t>
            </a:r>
          </a:p>
        </p:txBody>
      </p:sp>
      <p:sp>
        <p:nvSpPr>
          <p:cNvPr id="7" name="TextBox 499716">
            <a:extLst>
              <a:ext uri="{FF2B5EF4-FFF2-40B4-BE49-F238E27FC236}">
                <a16:creationId xmlns:a16="http://schemas.microsoft.com/office/drawing/2014/main" id="{9B26742C-3F9A-837C-41A9-96593EFD6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0" y="5548171"/>
            <a:ext cx="8464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dirty="0"/>
              <a:t>5. Por que os bichos não falam?</a:t>
            </a:r>
            <a:endParaRPr lang="pt-BR" altLang="pt-BR" sz="1400" dirty="0"/>
          </a:p>
          <a:p>
            <a:r>
              <a:rPr lang="pt-BR" altLang="pt-BR" sz="1400" dirty="0"/>
              <a:t>a. Porque não possuem aparelho fonador.</a:t>
            </a:r>
          </a:p>
          <a:p>
            <a:r>
              <a:rPr lang="pt-BR" altLang="pt-BR" sz="1400" dirty="0"/>
              <a:t>b. Porque ainda não evoluíram para isso. </a:t>
            </a:r>
          </a:p>
          <a:p>
            <a:r>
              <a:rPr lang="pt-BR" altLang="pt-BR" sz="1400" dirty="0"/>
              <a:t>c. Porque não tem a inteligência para isso.</a:t>
            </a:r>
          </a:p>
          <a:p>
            <a:r>
              <a:rPr lang="pt-BR" altLang="pt-BR" sz="1400" dirty="0"/>
              <a:t>d. Porque não tem genética para isso.</a:t>
            </a:r>
          </a:p>
        </p:txBody>
      </p:sp>
    </p:spTree>
    <p:extLst>
      <p:ext uri="{BB962C8B-B14F-4D97-AF65-F5344CB8AC3E}">
        <p14:creationId xmlns:p14="http://schemas.microsoft.com/office/powerpoint/2010/main" val="39450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Rectangle 19456">
            <a:extLst>
              <a:ext uri="{FF2B5EF4-FFF2-40B4-BE49-F238E27FC236}">
                <a16:creationId xmlns:a16="http://schemas.microsoft.com/office/drawing/2014/main" id="{CA32E7CC-D431-47C2-DA1A-0F41A0E6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6"/>
          <a:stretch>
            <a:fillRect/>
          </a:stretch>
        </p:blipFill>
        <p:spPr bwMode="auto">
          <a:xfrm>
            <a:off x="8791575" y="250826"/>
            <a:ext cx="1277938" cy="1522413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Box 19457">
            <a:extLst>
              <a:ext uri="{FF2B5EF4-FFF2-40B4-BE49-F238E27FC236}">
                <a16:creationId xmlns:a16="http://schemas.microsoft.com/office/drawing/2014/main" id="{A844BA3A-98D6-238A-9F0B-77F065F5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9" y="646113"/>
            <a:ext cx="5108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/>
              <a:t>Princípios e Parâmetros</a:t>
            </a:r>
            <a:endParaRPr lang="en-US" altLang="pt-BR" sz="3600"/>
          </a:p>
        </p:txBody>
      </p:sp>
      <p:sp>
        <p:nvSpPr>
          <p:cNvPr id="19459" name="TextBox 19458">
            <a:extLst>
              <a:ext uri="{FF2B5EF4-FFF2-40B4-BE49-F238E27FC236}">
                <a16:creationId xmlns:a16="http://schemas.microsoft.com/office/drawing/2014/main" id="{18A08723-ECDA-37DF-F960-22BCFC156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1757363"/>
            <a:ext cx="838041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66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“Podemos comparar o estado inicial da faculdade de linguagem  com uma fiação fixa conectada a uma caixa de interruptores;  a fiação são os princípios da linguagem, e os interruptores  são as opções a serem determinadas pela experiência.  Quando os interruptores estão posicionados de um modo, temos o bantu; quando estão posicionados de outro modo, temos o japonês. Cada uma das línguas humanas possíveis é identificada como uma colocação particular das tomadas   -   uma fixação de parâmetros,  em terminologia técnica.  Se esta abordagem de pesquisa der certo, deveríamos poder literalmente deduzir o bantu de uma escolha dos posicionamentos,  o japonês de outra e assim por diante por todas as línguas que os seres humanos  podem adquirir. As condições empíricas em que se dá a aquisição de língua requerem que os interruptores sejam  posicionados  com base na informação muito limitada que  está disponível para a criança. Notem que pequenas mudanças em posicionamento de  interruptores podem conduzir a  uma grande variedade aparente em termos de </a:t>
            </a:r>
            <a:r>
              <a:rPr lang="pt-BR" altLang="pt-BR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r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pela proliferação dos efeitos  pelo sistema. Estas são as propriedades gerais da linguagem  que  qualquer teoria genuína precisa  captar de algum  modo.” (CHOMSKY, 1998b, p. 23) </a:t>
            </a:r>
            <a:endParaRPr lang="en-US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2800">
                <a:solidFill>
                  <a:srgbClr val="C00000"/>
                </a:solidFill>
              </a:rPr>
              <a:t>***</a:t>
            </a:r>
            <a:endParaRPr lang="en-US" altLang="pt-BR" sz="28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2528">
            <a:extLst>
              <a:ext uri="{FF2B5EF4-FFF2-40B4-BE49-F238E27FC236}">
                <a16:creationId xmlns:a16="http://schemas.microsoft.com/office/drawing/2014/main" id="{8407194E-68EE-C304-5383-E53C27B8B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417514"/>
            <a:ext cx="7078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000">
                <a:solidFill>
                  <a:schemeClr val="tx2"/>
                </a:solidFill>
              </a:rPr>
              <a:t>O que o bebê tem que saber ?</a:t>
            </a:r>
            <a:endParaRPr lang="en-US" altLang="pt-BR" sz="4000">
              <a:solidFill>
                <a:schemeClr val="tx2"/>
              </a:solidFill>
            </a:endParaRPr>
          </a:p>
        </p:txBody>
      </p:sp>
      <p:sp>
        <p:nvSpPr>
          <p:cNvPr id="503820" name="Rectangle 503819">
            <a:extLst>
              <a:ext uri="{FF2B5EF4-FFF2-40B4-BE49-F238E27FC236}">
                <a16:creationId xmlns:a16="http://schemas.microsoft.com/office/drawing/2014/main" id="{0D18F66B-18D0-54A4-68E7-E0489BDC4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9" y="4289425"/>
            <a:ext cx="50133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t-BR" altLang="pt-BR" sz="2400">
                <a:solidFill>
                  <a:schemeClr val="tx2"/>
                </a:solidFill>
              </a:rPr>
              <a:t>O   menino    quebrou     o vaso.</a:t>
            </a:r>
            <a:endParaRPr lang="en-US" altLang="pt-BR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40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40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>
                <a:solidFill>
                  <a:schemeClr val="tx2"/>
                </a:solidFill>
              </a:rPr>
              <a:t>O   menino    quebrou     o braço.</a:t>
            </a:r>
          </a:p>
        </p:txBody>
      </p:sp>
      <p:grpSp>
        <p:nvGrpSpPr>
          <p:cNvPr id="11478" name="Group 14">
            <a:extLst>
              <a:ext uri="{FF2B5EF4-FFF2-40B4-BE49-F238E27FC236}">
                <a16:creationId xmlns:a16="http://schemas.microsoft.com/office/drawing/2014/main" id="{86DE039D-10F7-CCF8-FA75-CBA2B42ABACE}"/>
              </a:ext>
            </a:extLst>
          </p:cNvPr>
          <p:cNvGrpSpPr>
            <a:grpSpLocks/>
          </p:cNvGrpSpPr>
          <p:nvPr/>
        </p:nvGrpSpPr>
        <p:grpSpPr bwMode="auto">
          <a:xfrm>
            <a:off x="6122988" y="4716464"/>
            <a:ext cx="1073150" cy="790575"/>
            <a:chOff x="2246" y="1929"/>
            <a:chExt cx="676" cy="498"/>
          </a:xfrm>
        </p:grpSpPr>
        <p:sp>
          <p:nvSpPr>
            <p:cNvPr id="22547" name="TextBox 22546">
              <a:extLst>
                <a:ext uri="{FF2B5EF4-FFF2-40B4-BE49-F238E27FC236}">
                  <a16:creationId xmlns:a16="http://schemas.microsoft.com/office/drawing/2014/main" id="{A4729FE8-0475-7024-C014-E3B65EB52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6" y="2068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v e r b o </a:t>
              </a:r>
              <a:endParaRPr lang="en-US" altLang="pt-BR"/>
            </a:p>
          </p:txBody>
        </p:sp>
        <p:sp>
          <p:nvSpPr>
            <p:cNvPr id="22548" name="Straight Connector 22547">
              <a:extLst>
                <a:ext uri="{FF2B5EF4-FFF2-40B4-BE49-F238E27FC236}">
                  <a16:creationId xmlns:a16="http://schemas.microsoft.com/office/drawing/2014/main" id="{C6CC2FC4-C442-6FFF-534D-5D886D316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5" y="1929"/>
              <a:ext cx="0" cy="15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9" name="Straight Connector 22548">
              <a:extLst>
                <a:ext uri="{FF2B5EF4-FFF2-40B4-BE49-F238E27FC236}">
                  <a16:creationId xmlns:a16="http://schemas.microsoft.com/office/drawing/2014/main" id="{75111BC4-228B-06C1-C648-BD6458A02F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9" y="2273"/>
              <a:ext cx="0" cy="15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962" name="Group 18">
            <a:extLst>
              <a:ext uri="{FF2B5EF4-FFF2-40B4-BE49-F238E27FC236}">
                <a16:creationId xmlns:a16="http://schemas.microsoft.com/office/drawing/2014/main" id="{2CE46954-CE2D-F323-7B1D-9186E456B5E1}"/>
              </a:ext>
            </a:extLst>
          </p:cNvPr>
          <p:cNvGrpSpPr>
            <a:grpSpLocks/>
          </p:cNvGrpSpPr>
          <p:nvPr/>
        </p:nvGrpSpPr>
        <p:grpSpPr bwMode="auto">
          <a:xfrm>
            <a:off x="7610475" y="4764089"/>
            <a:ext cx="1187450" cy="688975"/>
            <a:chOff x="3157" y="1962"/>
            <a:chExt cx="748" cy="434"/>
          </a:xfrm>
        </p:grpSpPr>
        <p:sp>
          <p:nvSpPr>
            <p:cNvPr id="22542" name="Straight Connector 22541">
              <a:extLst>
                <a:ext uri="{FF2B5EF4-FFF2-40B4-BE49-F238E27FC236}">
                  <a16:creationId xmlns:a16="http://schemas.microsoft.com/office/drawing/2014/main" id="{9C2517DE-CBD0-C7CE-105D-A459D0A98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1962"/>
              <a:ext cx="57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3" name="Straight Connector 22542">
              <a:extLst>
                <a:ext uri="{FF2B5EF4-FFF2-40B4-BE49-F238E27FC236}">
                  <a16:creationId xmlns:a16="http://schemas.microsoft.com/office/drawing/2014/main" id="{DE3D0AB3-746F-845F-3C5D-97B152C7B4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2396"/>
              <a:ext cx="66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4" name="TextBox 22543">
              <a:extLst>
                <a:ext uri="{FF2B5EF4-FFF2-40B4-BE49-F238E27FC236}">
                  <a16:creationId xmlns:a16="http://schemas.microsoft.com/office/drawing/2014/main" id="{E9230079-6A06-0A16-0E34-2D404C51D9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7" y="2055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>
                  <a:solidFill>
                    <a:srgbClr val="3333CC"/>
                  </a:solidFill>
                </a:rPr>
                <a:t>o b j e t o</a:t>
              </a:r>
              <a:r>
                <a:rPr lang="pt-BR" altLang="pt-BR"/>
                <a:t> </a:t>
              </a:r>
              <a:endParaRPr lang="en-US" altLang="pt-BR"/>
            </a:p>
          </p:txBody>
        </p:sp>
        <p:sp>
          <p:nvSpPr>
            <p:cNvPr id="22545" name="Straight Connector 22544">
              <a:extLst>
                <a:ext uri="{FF2B5EF4-FFF2-40B4-BE49-F238E27FC236}">
                  <a16:creationId xmlns:a16="http://schemas.microsoft.com/office/drawing/2014/main" id="{2669B12D-5D3E-16A2-5EF6-CABA49B76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6" y="1962"/>
              <a:ext cx="0" cy="11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6" name="Straight Connector 22545">
              <a:extLst>
                <a:ext uri="{FF2B5EF4-FFF2-40B4-BE49-F238E27FC236}">
                  <a16:creationId xmlns:a16="http://schemas.microsoft.com/office/drawing/2014/main" id="{E3AFBE23-4F6B-1545-1819-406A63BA69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" y="2278"/>
              <a:ext cx="0" cy="11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705" name="Group 24">
            <a:extLst>
              <a:ext uri="{FF2B5EF4-FFF2-40B4-BE49-F238E27FC236}">
                <a16:creationId xmlns:a16="http://schemas.microsoft.com/office/drawing/2014/main" id="{68A07B52-4776-0C50-5289-6D5E7E2E445E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724400"/>
            <a:ext cx="1828800" cy="725488"/>
            <a:chOff x="2438" y="274"/>
            <a:chExt cx="1152" cy="457"/>
          </a:xfrm>
        </p:grpSpPr>
        <p:sp>
          <p:nvSpPr>
            <p:cNvPr id="22536" name="TextBox 22535">
              <a:extLst>
                <a:ext uri="{FF2B5EF4-FFF2-40B4-BE49-F238E27FC236}">
                  <a16:creationId xmlns:a16="http://schemas.microsoft.com/office/drawing/2014/main" id="{B5C37CAE-BB1B-19F8-5601-B48C3FF11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422"/>
              <a:ext cx="9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>
                  <a:solidFill>
                    <a:srgbClr val="CC4234"/>
                  </a:solidFill>
                </a:rPr>
                <a:t>s u j e i t o </a:t>
              </a:r>
              <a:endParaRPr lang="en-US" altLang="pt-BR">
                <a:solidFill>
                  <a:srgbClr val="CC4234"/>
                </a:solidFill>
              </a:endParaRPr>
            </a:p>
          </p:txBody>
        </p:sp>
        <p:grpSp>
          <p:nvGrpSpPr>
            <p:cNvPr id="22537" name="Group 26">
              <a:extLst>
                <a:ext uri="{FF2B5EF4-FFF2-40B4-BE49-F238E27FC236}">
                  <a16:creationId xmlns:a16="http://schemas.microsoft.com/office/drawing/2014/main" id="{76CDB0F5-03B7-3681-A477-2ABE569B6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" y="274"/>
              <a:ext cx="1010" cy="457"/>
              <a:chOff x="1025" y="1942"/>
              <a:chExt cx="1010" cy="457"/>
            </a:xfrm>
          </p:grpSpPr>
          <p:sp>
            <p:nvSpPr>
              <p:cNvPr id="22538" name="Straight Connector 22537">
                <a:extLst>
                  <a:ext uri="{FF2B5EF4-FFF2-40B4-BE49-F238E27FC236}">
                    <a16:creationId xmlns:a16="http://schemas.microsoft.com/office/drawing/2014/main" id="{20929CAB-E24D-97CB-C692-10B06A898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5" y="2398"/>
                <a:ext cx="998" cy="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39" name="Straight Connector 22538">
                <a:extLst>
                  <a:ext uri="{FF2B5EF4-FFF2-40B4-BE49-F238E27FC236}">
                    <a16:creationId xmlns:a16="http://schemas.microsoft.com/office/drawing/2014/main" id="{AA41B837-A176-EDCB-FB8C-FB98F8E38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7" y="1942"/>
                <a:ext cx="998" cy="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40" name="Straight Connector 22539">
                <a:extLst>
                  <a:ext uri="{FF2B5EF4-FFF2-40B4-BE49-F238E27FC236}">
                    <a16:creationId xmlns:a16="http://schemas.microsoft.com/office/drawing/2014/main" id="{FFA7CA05-E451-5FCA-C254-B24E2302C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7" y="2250"/>
                <a:ext cx="0" cy="14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41" name="Straight Connector 22540">
                <a:extLst>
                  <a:ext uri="{FF2B5EF4-FFF2-40B4-BE49-F238E27FC236}">
                    <a16:creationId xmlns:a16="http://schemas.microsoft.com/office/drawing/2014/main" id="{A46F2221-9861-E9E3-2FE5-37A3AF333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" y="1942"/>
                <a:ext cx="0" cy="15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03839" name="TextBox 503838">
            <a:extLst>
              <a:ext uri="{FF2B5EF4-FFF2-40B4-BE49-F238E27FC236}">
                <a16:creationId xmlns:a16="http://schemas.microsoft.com/office/drawing/2014/main" id="{FDC4DABD-08E7-FBFF-9D4F-DFD10DA2C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3668713"/>
            <a:ext cx="5218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b="1">
                <a:solidFill>
                  <a:schemeClr val="hlink"/>
                </a:solidFill>
                <a:latin typeface="Bradley Hand ITC" panose="03070402050302030203" pitchFamily="66" charset="0"/>
              </a:rPr>
              <a:t>Estruturalmente falando..</a:t>
            </a:r>
            <a:endParaRPr lang="en-US" altLang="pt-BR" sz="3600" b="1">
              <a:solidFill>
                <a:schemeClr val="hlin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03840" name="TextBox 503839">
            <a:extLst>
              <a:ext uri="{FF2B5EF4-FFF2-40B4-BE49-F238E27FC236}">
                <a16:creationId xmlns:a16="http://schemas.microsoft.com/office/drawing/2014/main" id="{62E855DB-FA3C-A380-D946-94E59BAA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975" y="1785939"/>
            <a:ext cx="6917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/>
              <a:t>   Linguagem é algo que </a:t>
            </a:r>
            <a:r>
              <a:rPr lang="pt-BR" altLang="pt-BR" sz="2400" b="1" u="sng"/>
              <a:t>não</a:t>
            </a:r>
            <a:r>
              <a:rPr lang="pt-BR" altLang="pt-BR" sz="2400" b="1"/>
              <a:t> equivale ao seu </a:t>
            </a:r>
            <a:br>
              <a:rPr lang="pt-BR" altLang="pt-BR" sz="2400" b="1"/>
            </a:br>
            <a:r>
              <a:rPr lang="pt-BR" altLang="pt-BR" sz="2400" b="1"/>
              <a:t>     valor de face. </a:t>
            </a:r>
            <a:endParaRPr lang="en-US" altLang="pt-B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20" grpId="0"/>
      <p:bldP spid="503839" grpId="0"/>
      <p:bldP spid="5038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507906">
            <a:extLst>
              <a:ext uri="{FF2B5EF4-FFF2-40B4-BE49-F238E27FC236}">
                <a16:creationId xmlns:a16="http://schemas.microsoft.com/office/drawing/2014/main" id="{2D6641FA-B768-709C-3AD8-E123229A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6" y="3275013"/>
            <a:ext cx="5129213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t-BR" altLang="pt-BR" sz="2400">
                <a:solidFill>
                  <a:srgbClr val="CC4234"/>
                </a:solidFill>
              </a:rPr>
              <a:t>O   menino</a:t>
            </a:r>
            <a:r>
              <a:rPr lang="pt-BR" altLang="pt-BR" sz="2400">
                <a:solidFill>
                  <a:schemeClr val="tx2"/>
                </a:solidFill>
              </a:rPr>
              <a:t>    quebrou     </a:t>
            </a:r>
            <a:r>
              <a:rPr lang="pt-BR" altLang="pt-BR" sz="2400">
                <a:solidFill>
                  <a:srgbClr val="3333CC"/>
                </a:solidFill>
              </a:rPr>
              <a:t>o vaso</a:t>
            </a:r>
            <a:r>
              <a:rPr lang="pt-BR" altLang="pt-BR" sz="2400">
                <a:solidFill>
                  <a:schemeClr val="tx2"/>
                </a:solidFill>
              </a:rPr>
              <a:t>.</a:t>
            </a:r>
            <a:endParaRPr lang="en-US" altLang="pt-BR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40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40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>
                <a:solidFill>
                  <a:srgbClr val="CC4234"/>
                </a:solidFill>
              </a:rPr>
              <a:t>O   menino</a:t>
            </a:r>
            <a:r>
              <a:rPr lang="pt-BR" altLang="pt-BR" sz="2400">
                <a:solidFill>
                  <a:schemeClr val="tx2"/>
                </a:solidFill>
              </a:rPr>
              <a:t>    quebrou     </a:t>
            </a:r>
            <a:r>
              <a:rPr lang="pt-BR" altLang="pt-BR" sz="2400">
                <a:solidFill>
                  <a:srgbClr val="3333CC"/>
                </a:solidFill>
              </a:rPr>
              <a:t>o braço</a:t>
            </a:r>
            <a:r>
              <a:rPr lang="pt-BR" altLang="pt-BR" sz="24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07908" name="TextBox 507907">
            <a:extLst>
              <a:ext uri="{FF2B5EF4-FFF2-40B4-BE49-F238E27FC236}">
                <a16:creationId xmlns:a16="http://schemas.microsoft.com/office/drawing/2014/main" id="{46E20119-8485-35AE-F687-FCE1A2CD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6" y="2451100"/>
            <a:ext cx="5313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b="1">
                <a:solidFill>
                  <a:schemeClr val="hlink"/>
                </a:solidFill>
                <a:latin typeface="Bradley Hand ITC" panose="03070402050302030203" pitchFamily="66" charset="0"/>
              </a:rPr>
              <a:t>Semanticamente falando..</a:t>
            </a:r>
            <a:endParaRPr lang="en-US" altLang="pt-BR" sz="3600" b="1">
              <a:solidFill>
                <a:schemeClr val="hlin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07910" name="Rectangle 507909">
            <a:extLst>
              <a:ext uri="{FF2B5EF4-FFF2-40B4-BE49-F238E27FC236}">
                <a16:creationId xmlns:a16="http://schemas.microsoft.com/office/drawing/2014/main" id="{3DDD680D-6EF8-000E-CD1A-2EF628173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3849688"/>
            <a:ext cx="4049712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3333CC"/>
                </a:solidFill>
              </a:rPr>
              <a:t>aquilo que foi de íntegro a quebrado </a:t>
            </a:r>
            <a:endParaRPr lang="en-US" altLang="pt-BR">
              <a:solidFill>
                <a:srgbClr val="3333CC"/>
              </a:solidFill>
            </a:endParaRPr>
          </a:p>
        </p:txBody>
      </p:sp>
      <p:sp>
        <p:nvSpPr>
          <p:cNvPr id="507911" name="TextBox 507910">
            <a:extLst>
              <a:ext uri="{FF2B5EF4-FFF2-40B4-BE49-F238E27FC236}">
                <a16:creationId xmlns:a16="http://schemas.microsoft.com/office/drawing/2014/main" id="{E35F5F7C-8859-172D-4240-692484B4F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619501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rgbClr val="FC1F08"/>
                </a:solidFill>
              </a:rPr>
              <a:t>agente</a:t>
            </a:r>
            <a:endParaRPr lang="en-US" altLang="pt-BR">
              <a:solidFill>
                <a:srgbClr val="FC1F08"/>
              </a:solidFill>
            </a:endParaRPr>
          </a:p>
        </p:txBody>
      </p:sp>
      <p:sp>
        <p:nvSpPr>
          <p:cNvPr id="507912" name="TextBox 507911">
            <a:extLst>
              <a:ext uri="{FF2B5EF4-FFF2-40B4-BE49-F238E27FC236}">
                <a16:creationId xmlns:a16="http://schemas.microsoft.com/office/drawing/2014/main" id="{26A67843-DC46-FD1E-D455-783B9686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4189413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rgbClr val="FC1F08"/>
                </a:solidFill>
              </a:rPr>
              <a:t>paciente</a:t>
            </a:r>
            <a:endParaRPr lang="en-US" altLang="pt-BR">
              <a:solidFill>
                <a:srgbClr val="FC1F08"/>
              </a:solidFill>
            </a:endParaRPr>
          </a:p>
        </p:txBody>
      </p:sp>
      <p:grpSp>
        <p:nvGrpSpPr>
          <p:cNvPr id="9961" name="Group 9">
            <a:extLst>
              <a:ext uri="{FF2B5EF4-FFF2-40B4-BE49-F238E27FC236}">
                <a16:creationId xmlns:a16="http://schemas.microsoft.com/office/drawing/2014/main" id="{3E0344D5-157B-A976-339D-8BCF03126ADE}"/>
              </a:ext>
            </a:extLst>
          </p:cNvPr>
          <p:cNvGrpSpPr>
            <a:grpSpLocks/>
          </p:cNvGrpSpPr>
          <p:nvPr/>
        </p:nvGrpSpPr>
        <p:grpSpPr bwMode="auto">
          <a:xfrm>
            <a:off x="5449888" y="3659189"/>
            <a:ext cx="1073150" cy="790575"/>
            <a:chOff x="2246" y="1929"/>
            <a:chExt cx="676" cy="498"/>
          </a:xfrm>
        </p:grpSpPr>
        <p:sp>
          <p:nvSpPr>
            <p:cNvPr id="23560" name="TextBox 23559">
              <a:extLst>
                <a:ext uri="{FF2B5EF4-FFF2-40B4-BE49-F238E27FC236}">
                  <a16:creationId xmlns:a16="http://schemas.microsoft.com/office/drawing/2014/main" id="{EE63EAA9-5EFF-1025-CB14-BDD2B11B5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6" y="2068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v e r b o </a:t>
              </a:r>
              <a:endParaRPr lang="en-US" altLang="pt-BR"/>
            </a:p>
          </p:txBody>
        </p:sp>
        <p:sp>
          <p:nvSpPr>
            <p:cNvPr id="23561" name="Straight Connector 23560">
              <a:extLst>
                <a:ext uri="{FF2B5EF4-FFF2-40B4-BE49-F238E27FC236}">
                  <a16:creationId xmlns:a16="http://schemas.microsoft.com/office/drawing/2014/main" id="{781710DB-E962-40FF-78FC-783523782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5" y="1929"/>
              <a:ext cx="0" cy="15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562" name="Straight Connector 23561">
              <a:extLst>
                <a:ext uri="{FF2B5EF4-FFF2-40B4-BE49-F238E27FC236}">
                  <a16:creationId xmlns:a16="http://schemas.microsoft.com/office/drawing/2014/main" id="{71F939D6-92B4-D18C-CB85-5C0EA7394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9" y="2273"/>
              <a:ext cx="0" cy="15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559" name="TextBox 23558">
            <a:extLst>
              <a:ext uri="{FF2B5EF4-FFF2-40B4-BE49-F238E27FC236}">
                <a16:creationId xmlns:a16="http://schemas.microsoft.com/office/drawing/2014/main" id="{3BFDB03F-9900-8C40-95CC-3EC46003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417514"/>
            <a:ext cx="7078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000">
                <a:solidFill>
                  <a:schemeClr val="tx2"/>
                </a:solidFill>
              </a:rPr>
              <a:t>O que o bebê tem que saber ?</a:t>
            </a:r>
            <a:endParaRPr lang="en-US" altLang="pt-BR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7" grpId="0" animBg="1"/>
      <p:bldP spid="507908" grpId="0"/>
      <p:bldP spid="507910" grpId="0" animBg="1"/>
      <p:bldP spid="507911" grpId="0"/>
      <p:bldP spid="5079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6" name="TextBox 509955">
            <a:extLst>
              <a:ext uri="{FF2B5EF4-FFF2-40B4-BE49-F238E27FC236}">
                <a16:creationId xmlns:a16="http://schemas.microsoft.com/office/drawing/2014/main" id="{908BA17F-4BC8-D16F-7C1F-FD9205F5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2320925"/>
            <a:ext cx="3486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7200"/>
              <a:t>FORMA</a:t>
            </a:r>
            <a:endParaRPr lang="en-US" altLang="pt-BR" sz="7200"/>
          </a:p>
        </p:txBody>
      </p:sp>
      <p:sp>
        <p:nvSpPr>
          <p:cNvPr id="509957" name="TextBox 509956">
            <a:extLst>
              <a:ext uri="{FF2B5EF4-FFF2-40B4-BE49-F238E27FC236}">
                <a16:creationId xmlns:a16="http://schemas.microsoft.com/office/drawing/2014/main" id="{380DCB07-6923-1657-E02A-A6324A94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2329658"/>
            <a:ext cx="6127750" cy="1189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7200" dirty="0"/>
              <a:t>SIGNIFICADO</a:t>
            </a:r>
            <a:endParaRPr lang="en-US" altLang="pt-BR" sz="7200" dirty="0"/>
          </a:p>
        </p:txBody>
      </p:sp>
      <p:sp>
        <p:nvSpPr>
          <p:cNvPr id="509958" name="TextBox 509957">
            <a:extLst>
              <a:ext uri="{FF2B5EF4-FFF2-40B4-BE49-F238E27FC236}">
                <a16:creationId xmlns:a16="http://schemas.microsoft.com/office/drawing/2014/main" id="{56EA3788-6EA7-9AA2-C482-18C3D2192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1" y="3838575"/>
            <a:ext cx="747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/>
              <a:t>E A RELAÇÃO ENTRE OS DOIS NÃO É BIUNÍVOCA</a:t>
            </a:r>
            <a:endParaRPr lang="en-US" altLang="pt-BR" sz="2400"/>
          </a:p>
        </p:txBody>
      </p:sp>
      <p:grpSp>
        <p:nvGrpSpPr>
          <p:cNvPr id="2995" name="Group 7">
            <a:extLst>
              <a:ext uri="{FF2B5EF4-FFF2-40B4-BE49-F238E27FC236}">
                <a16:creationId xmlns:a16="http://schemas.microsoft.com/office/drawing/2014/main" id="{073B6EAF-010D-BBA3-74A4-E251D20EC016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4679951"/>
            <a:ext cx="3557588" cy="1427163"/>
            <a:chOff x="371" y="3389"/>
            <a:chExt cx="2241" cy="899"/>
          </a:xfrm>
        </p:grpSpPr>
        <p:sp>
          <p:nvSpPr>
            <p:cNvPr id="24588" name="TextBox 24587">
              <a:extLst>
                <a:ext uri="{FF2B5EF4-FFF2-40B4-BE49-F238E27FC236}">
                  <a16:creationId xmlns:a16="http://schemas.microsoft.com/office/drawing/2014/main" id="{C4DFE29A-55DB-AD3F-AB62-8515DACAE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" y="3389"/>
              <a:ext cx="18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/>
                <a:t>sujeito</a:t>
              </a:r>
              <a:endParaRPr lang="en-US" altLang="pt-BR"/>
            </a:p>
          </p:txBody>
        </p:sp>
        <p:sp>
          <p:nvSpPr>
            <p:cNvPr id="24589" name="Straight Connector 24588">
              <a:extLst>
                <a:ext uri="{FF2B5EF4-FFF2-40B4-BE49-F238E27FC236}">
                  <a16:creationId xmlns:a16="http://schemas.microsoft.com/office/drawing/2014/main" id="{6DB986B2-CB60-7986-8BAB-00DFDD041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0" y="3650"/>
              <a:ext cx="201" cy="26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90" name="Straight Connector 24589">
              <a:extLst>
                <a:ext uri="{FF2B5EF4-FFF2-40B4-BE49-F238E27FC236}">
                  <a16:creationId xmlns:a16="http://schemas.microsoft.com/office/drawing/2014/main" id="{6B1AF705-18DD-6487-C831-73B5B9E17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8" y="3670"/>
              <a:ext cx="34" cy="4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91" name="Straight Connector 24590">
              <a:extLst>
                <a:ext uri="{FF2B5EF4-FFF2-40B4-BE49-F238E27FC236}">
                  <a16:creationId xmlns:a16="http://schemas.microsoft.com/office/drawing/2014/main" id="{5870DBC3-4C52-7998-A976-BB45E4D0F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9" y="3664"/>
              <a:ext cx="255" cy="26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92" name="TextBox 24591">
              <a:extLst>
                <a:ext uri="{FF2B5EF4-FFF2-40B4-BE49-F238E27FC236}">
                  <a16:creationId xmlns:a16="http://schemas.microsoft.com/office/drawing/2014/main" id="{6086678D-E4E8-1E88-9703-2B39F77DE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" y="3890"/>
              <a:ext cx="5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agente</a:t>
              </a:r>
              <a:endParaRPr lang="en-US" altLang="pt-BR"/>
            </a:p>
          </p:txBody>
        </p:sp>
        <p:sp>
          <p:nvSpPr>
            <p:cNvPr id="24593" name="TextBox 24592">
              <a:extLst>
                <a:ext uri="{FF2B5EF4-FFF2-40B4-BE49-F238E27FC236}">
                  <a16:creationId xmlns:a16="http://schemas.microsoft.com/office/drawing/2014/main" id="{23E9981D-8502-CEC7-F9E8-FFEB9FA85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4057"/>
              <a:ext cx="6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paciente</a:t>
              </a:r>
              <a:endParaRPr lang="en-US" altLang="pt-BR"/>
            </a:p>
          </p:txBody>
        </p:sp>
        <p:sp>
          <p:nvSpPr>
            <p:cNvPr id="24594" name="TextBox 24593">
              <a:extLst>
                <a:ext uri="{FF2B5EF4-FFF2-40B4-BE49-F238E27FC236}">
                  <a16:creationId xmlns:a16="http://schemas.microsoft.com/office/drawing/2014/main" id="{27B66B16-64BE-5F8A-D4AB-860937FAF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" y="3863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instrumento</a:t>
              </a:r>
              <a:endParaRPr lang="en-US" altLang="pt-BR"/>
            </a:p>
          </p:txBody>
        </p:sp>
        <p:sp>
          <p:nvSpPr>
            <p:cNvPr id="24595" name="Straight Connector 24594">
              <a:extLst>
                <a:ext uri="{FF2B5EF4-FFF2-40B4-BE49-F238E27FC236}">
                  <a16:creationId xmlns:a16="http://schemas.microsoft.com/office/drawing/2014/main" id="{DEC43FAC-F39C-30D0-23E5-57F49A2B30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3" y="3617"/>
              <a:ext cx="442" cy="1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96" name="TextBox 24595">
              <a:extLst>
                <a:ext uri="{FF2B5EF4-FFF2-40B4-BE49-F238E27FC236}">
                  <a16:creationId xmlns:a16="http://schemas.microsoft.com/office/drawing/2014/main" id="{70546E81-B1A4-56CD-8FE5-03C6AC100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" y="3649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...</a:t>
              </a:r>
              <a:endParaRPr lang="en-US" altLang="pt-BR"/>
            </a:p>
          </p:txBody>
        </p:sp>
      </p:grpSp>
      <p:grpSp>
        <p:nvGrpSpPr>
          <p:cNvPr id="4827" name="Group 17">
            <a:extLst>
              <a:ext uri="{FF2B5EF4-FFF2-40B4-BE49-F238E27FC236}">
                <a16:creationId xmlns:a16="http://schemas.microsoft.com/office/drawing/2014/main" id="{87638FDA-48BC-5E4F-7946-6BEE5A545060}"/>
              </a:ext>
            </a:extLst>
          </p:cNvPr>
          <p:cNvGrpSpPr>
            <a:grpSpLocks/>
          </p:cNvGrpSpPr>
          <p:nvPr/>
        </p:nvGrpSpPr>
        <p:grpSpPr bwMode="auto">
          <a:xfrm>
            <a:off x="7397750" y="4570413"/>
            <a:ext cx="2336800" cy="1897062"/>
            <a:chOff x="2849" y="2879"/>
            <a:chExt cx="1472" cy="1195"/>
          </a:xfrm>
        </p:grpSpPr>
        <p:sp>
          <p:nvSpPr>
            <p:cNvPr id="24583" name="TextBox 24582">
              <a:extLst>
                <a:ext uri="{FF2B5EF4-FFF2-40B4-BE49-F238E27FC236}">
                  <a16:creationId xmlns:a16="http://schemas.microsoft.com/office/drawing/2014/main" id="{B5D19DA1-A758-4C1A-15AD-0D539A41D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1" y="2879"/>
              <a:ext cx="6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paciente</a:t>
              </a:r>
              <a:endParaRPr lang="en-US" altLang="pt-BR"/>
            </a:p>
          </p:txBody>
        </p:sp>
        <p:sp>
          <p:nvSpPr>
            <p:cNvPr id="24584" name="Straight Connector 24583">
              <a:extLst>
                <a:ext uri="{FF2B5EF4-FFF2-40B4-BE49-F238E27FC236}">
                  <a16:creationId xmlns:a16="http://schemas.microsoft.com/office/drawing/2014/main" id="{49378511-38F1-567B-A2B3-B0D363D00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5" y="3128"/>
              <a:ext cx="314" cy="50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85" name="TextBox 24584">
              <a:extLst>
                <a:ext uri="{FF2B5EF4-FFF2-40B4-BE49-F238E27FC236}">
                  <a16:creationId xmlns:a16="http://schemas.microsoft.com/office/drawing/2014/main" id="{CA02DAF1-81F2-0962-EE89-3690B6396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" y="3635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sujeito</a:t>
              </a:r>
              <a:endParaRPr lang="en-US" altLang="pt-BR"/>
            </a:p>
          </p:txBody>
        </p:sp>
        <p:sp>
          <p:nvSpPr>
            <p:cNvPr id="24586" name="Straight Connector 24585">
              <a:extLst>
                <a:ext uri="{FF2B5EF4-FFF2-40B4-BE49-F238E27FC236}">
                  <a16:creationId xmlns:a16="http://schemas.microsoft.com/office/drawing/2014/main" id="{8735BDF9-CE83-081F-2031-48F4A2FCA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" y="3161"/>
              <a:ext cx="235" cy="67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87" name="TextBox 24586">
              <a:extLst>
                <a:ext uri="{FF2B5EF4-FFF2-40B4-BE49-F238E27FC236}">
                  <a16:creationId xmlns:a16="http://schemas.microsoft.com/office/drawing/2014/main" id="{C3DCACCE-B239-591A-8015-015FFD0ED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3" y="3843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objeto</a:t>
              </a:r>
              <a:endParaRPr lang="en-US" altLang="pt-BR"/>
            </a:p>
          </p:txBody>
        </p:sp>
      </p:grpSp>
      <p:sp>
        <p:nvSpPr>
          <p:cNvPr id="24582" name="TextBox 24581">
            <a:extLst>
              <a:ext uri="{FF2B5EF4-FFF2-40B4-BE49-F238E27FC236}">
                <a16:creationId xmlns:a16="http://schemas.microsoft.com/office/drawing/2014/main" id="{FF01EDF3-763B-683A-5118-782249BBB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417514"/>
            <a:ext cx="7078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000">
                <a:solidFill>
                  <a:schemeClr val="tx2"/>
                </a:solidFill>
              </a:rPr>
              <a:t>O que o bebê tem que saber ?</a:t>
            </a:r>
            <a:endParaRPr lang="en-US" altLang="pt-BR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 animBg="1"/>
      <p:bldP spid="509957" grpId="1" animBg="1"/>
      <p:bldP spid="509957" grpId="2" animBg="1"/>
      <p:bldP spid="5099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hape 512001">
            <a:extLst>
              <a:ext uri="{FF2B5EF4-FFF2-40B4-BE49-F238E27FC236}">
                <a16:creationId xmlns:a16="http://schemas.microsoft.com/office/drawing/2014/main" id="{37140869-840F-4671-1ECE-7B7F40D5E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/>
              <a:t>Duas decorrências lógicas</a:t>
            </a:r>
            <a:endParaRPr lang="en-US" altLang="pt-BR"/>
          </a:p>
        </p:txBody>
      </p:sp>
      <p:sp>
        <p:nvSpPr>
          <p:cNvPr id="512003" name="Shape 512002">
            <a:extLst>
              <a:ext uri="{FF2B5EF4-FFF2-40B4-BE49-F238E27FC236}">
                <a16:creationId xmlns:a16="http://schemas.microsoft.com/office/drawing/2014/main" id="{73C29BE5-9C88-6A5F-6CA0-2C81DB46B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11500" y="1916113"/>
            <a:ext cx="7010400" cy="392112"/>
          </a:xfrm>
          <a:noFill/>
        </p:spPr>
        <p:txBody>
          <a:bodyPr/>
          <a:lstStyle/>
          <a:p>
            <a:pPr>
              <a:buNone/>
            </a:pPr>
            <a:r>
              <a:rPr lang="pt-BR" altLang="pt-BR" sz="2000"/>
              <a:t>1. Qual a ordem da juntação das   palavras?</a:t>
            </a:r>
            <a:endParaRPr lang="en-US" altLang="pt-BR" sz="2000"/>
          </a:p>
        </p:txBody>
      </p:sp>
      <p:sp>
        <p:nvSpPr>
          <p:cNvPr id="512004" name="TextBox 512003">
            <a:extLst>
              <a:ext uri="{FF2B5EF4-FFF2-40B4-BE49-F238E27FC236}">
                <a16:creationId xmlns:a16="http://schemas.microsoft.com/office/drawing/2014/main" id="{5798D3D3-07B0-5897-65A0-FFEFF2F2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2305050"/>
            <a:ext cx="721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A ordem estrutural do </a:t>
            </a:r>
            <a:r>
              <a:rPr lang="pt-BR" altLang="pt-BR" i="1"/>
              <a:t>input, ou ordem </a:t>
            </a:r>
            <a:r>
              <a:rPr lang="pt-BR" altLang="pt-BR"/>
              <a:t> linear, canônica do português 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/>
              <a:t>é SVO: </a:t>
            </a:r>
            <a:endParaRPr lang="en-US" altLang="pt-BR"/>
          </a:p>
        </p:txBody>
      </p:sp>
      <p:sp>
        <p:nvSpPr>
          <p:cNvPr id="512005" name="TextBox 512004">
            <a:extLst>
              <a:ext uri="{FF2B5EF4-FFF2-40B4-BE49-F238E27FC236}">
                <a16:creationId xmlns:a16="http://schemas.microsoft.com/office/drawing/2014/main" id="{720C001F-9ED6-FAAF-B138-FE76D91B5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2590801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menino</a:t>
            </a:r>
            <a:endParaRPr lang="en-US" altLang="pt-BR"/>
          </a:p>
        </p:txBody>
      </p:sp>
      <p:sp>
        <p:nvSpPr>
          <p:cNvPr id="512006" name="TextBox 512005">
            <a:extLst>
              <a:ext uri="{FF2B5EF4-FFF2-40B4-BE49-F238E27FC236}">
                <a16:creationId xmlns:a16="http://schemas.microsoft.com/office/drawing/2014/main" id="{E941E3CC-D82B-A0C4-5549-A97EEEF41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75" y="2601913"/>
            <a:ext cx="102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quebrou</a:t>
            </a:r>
            <a:endParaRPr lang="en-US" altLang="pt-BR"/>
          </a:p>
        </p:txBody>
      </p:sp>
      <p:sp>
        <p:nvSpPr>
          <p:cNvPr id="512007" name="TextBox 512006">
            <a:extLst>
              <a:ext uri="{FF2B5EF4-FFF2-40B4-BE49-F238E27FC236}">
                <a16:creationId xmlns:a16="http://schemas.microsoft.com/office/drawing/2014/main" id="{CEBD7D35-9C65-2C0F-670C-6E96C5A8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259238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vaso</a:t>
            </a:r>
            <a:endParaRPr lang="en-US" altLang="pt-BR"/>
          </a:p>
        </p:txBody>
      </p:sp>
      <p:sp>
        <p:nvSpPr>
          <p:cNvPr id="512008" name="TextBox 512007">
            <a:extLst>
              <a:ext uri="{FF2B5EF4-FFF2-40B4-BE49-F238E27FC236}">
                <a16:creationId xmlns:a16="http://schemas.microsoft.com/office/drawing/2014/main" id="{6414132D-D894-870A-E5F8-CC45C3306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3443288"/>
            <a:ext cx="622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Mas necessariamente qual será a ordem de interpretação? </a:t>
            </a:r>
            <a:endParaRPr lang="en-US" altLang="pt-BR"/>
          </a:p>
        </p:txBody>
      </p:sp>
      <p:sp>
        <p:nvSpPr>
          <p:cNvPr id="512009" name="TextBox 512008">
            <a:extLst>
              <a:ext uri="{FF2B5EF4-FFF2-40B4-BE49-F238E27FC236}">
                <a16:creationId xmlns:a16="http://schemas.microsoft.com/office/drawing/2014/main" id="{F49BFD83-E31B-6645-9C02-6FD96981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2928938"/>
            <a:ext cx="117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menino</a:t>
            </a:r>
            <a:endParaRPr lang="en-US" altLang="pt-BR"/>
          </a:p>
        </p:txBody>
      </p:sp>
      <p:sp>
        <p:nvSpPr>
          <p:cNvPr id="512010" name="TextBox 512009">
            <a:extLst>
              <a:ext uri="{FF2B5EF4-FFF2-40B4-BE49-F238E27FC236}">
                <a16:creationId xmlns:a16="http://schemas.microsoft.com/office/drawing/2014/main" id="{2D23A1F3-7357-3C19-A1B3-7AFE89324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2940051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quebrou</a:t>
            </a:r>
            <a:endParaRPr lang="en-US" altLang="pt-BR"/>
          </a:p>
        </p:txBody>
      </p:sp>
      <p:sp>
        <p:nvSpPr>
          <p:cNvPr id="512011" name="TextBox 512010">
            <a:extLst>
              <a:ext uri="{FF2B5EF4-FFF2-40B4-BE49-F238E27FC236}">
                <a16:creationId xmlns:a16="http://schemas.microsoft.com/office/drawing/2014/main" id="{096FE7A8-9D9B-66BD-96E2-7B8ADE6D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2930526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braço</a:t>
            </a:r>
            <a:endParaRPr lang="en-US" altLang="pt-BR"/>
          </a:p>
        </p:txBody>
      </p:sp>
      <p:grpSp>
        <p:nvGrpSpPr>
          <p:cNvPr id="32391" name="Group 12">
            <a:extLst>
              <a:ext uri="{FF2B5EF4-FFF2-40B4-BE49-F238E27FC236}">
                <a16:creationId xmlns:a16="http://schemas.microsoft.com/office/drawing/2014/main" id="{A9F74AB4-E55E-806C-6BAF-F5B1C9432940}"/>
              </a:ext>
            </a:extLst>
          </p:cNvPr>
          <p:cNvGrpSpPr>
            <a:grpSpLocks/>
          </p:cNvGrpSpPr>
          <p:nvPr/>
        </p:nvGrpSpPr>
        <p:grpSpPr bwMode="auto">
          <a:xfrm>
            <a:off x="3622675" y="4048125"/>
            <a:ext cx="2393950" cy="641350"/>
            <a:chOff x="1322" y="2550"/>
            <a:chExt cx="1508" cy="404"/>
          </a:xfrm>
        </p:grpSpPr>
        <p:sp>
          <p:nvSpPr>
            <p:cNvPr id="25633" name="TextBox 25632">
              <a:extLst>
                <a:ext uri="{FF2B5EF4-FFF2-40B4-BE49-F238E27FC236}">
                  <a16:creationId xmlns:a16="http://schemas.microsoft.com/office/drawing/2014/main" id="{9838A4F9-7742-B56E-910C-751F32B1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2" y="2550"/>
              <a:ext cx="15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  <a:p>
              <a:r>
                <a:rPr lang="pt-BR" altLang="pt-BR"/>
                <a:t>a. O menino quebrou </a:t>
              </a:r>
              <a:endParaRPr lang="en-US" altLang="pt-BR"/>
            </a:p>
          </p:txBody>
        </p:sp>
        <p:grpSp>
          <p:nvGrpSpPr>
            <p:cNvPr id="25634" name="Group 14">
              <a:extLst>
                <a:ext uri="{FF2B5EF4-FFF2-40B4-BE49-F238E27FC236}">
                  <a16:creationId xmlns:a16="http://schemas.microsoft.com/office/drawing/2014/main" id="{2D8431E6-6EEF-D049-F5C8-C30D7317C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5" y="2558"/>
              <a:ext cx="683" cy="194"/>
              <a:chOff x="1775" y="2558"/>
              <a:chExt cx="683" cy="194"/>
            </a:xfrm>
          </p:grpSpPr>
          <p:sp>
            <p:nvSpPr>
              <p:cNvPr id="25635" name="Straight Connector 25634">
                <a:extLst>
                  <a:ext uri="{FF2B5EF4-FFF2-40B4-BE49-F238E27FC236}">
                    <a16:creationId xmlns:a16="http://schemas.microsoft.com/office/drawing/2014/main" id="{6D54AC9A-96A4-3D11-067E-0136BE032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2565"/>
                <a:ext cx="415" cy="18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36" name="Straight Connector 25635">
                <a:extLst>
                  <a:ext uri="{FF2B5EF4-FFF2-40B4-BE49-F238E27FC236}">
                    <a16:creationId xmlns:a16="http://schemas.microsoft.com/office/drawing/2014/main" id="{66E98192-C8F4-8E95-BDD1-9EBADD4F7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0" y="2558"/>
                <a:ext cx="268" cy="1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12017" name="TextBox 512016">
            <a:extLst>
              <a:ext uri="{FF2B5EF4-FFF2-40B4-BE49-F238E27FC236}">
                <a16:creationId xmlns:a16="http://schemas.microsoft.com/office/drawing/2014/main" id="{6F98D0B4-35B9-F95C-C777-E2A550C4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431323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vaso</a:t>
            </a:r>
            <a:endParaRPr lang="en-US" altLang="pt-BR"/>
          </a:p>
        </p:txBody>
      </p:sp>
      <p:grpSp>
        <p:nvGrpSpPr>
          <p:cNvPr id="292" name="Group 18">
            <a:extLst>
              <a:ext uri="{FF2B5EF4-FFF2-40B4-BE49-F238E27FC236}">
                <a16:creationId xmlns:a16="http://schemas.microsoft.com/office/drawing/2014/main" id="{C5F388BD-3D3D-6961-2128-2B0ACE7CA6BA}"/>
              </a:ext>
            </a:extLst>
          </p:cNvPr>
          <p:cNvGrpSpPr>
            <a:grpSpLocks/>
          </p:cNvGrpSpPr>
          <p:nvPr/>
        </p:nvGrpSpPr>
        <p:grpSpPr bwMode="auto">
          <a:xfrm>
            <a:off x="5000626" y="3794125"/>
            <a:ext cx="1349375" cy="520700"/>
            <a:chOff x="2190" y="2390"/>
            <a:chExt cx="850" cy="328"/>
          </a:xfrm>
        </p:grpSpPr>
        <p:sp>
          <p:nvSpPr>
            <p:cNvPr id="25631" name="Straight Connector 25630">
              <a:extLst>
                <a:ext uri="{FF2B5EF4-FFF2-40B4-BE49-F238E27FC236}">
                  <a16:creationId xmlns:a16="http://schemas.microsoft.com/office/drawing/2014/main" id="{44DBAF50-5238-869E-7054-E1BC9C6CF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0" y="2391"/>
              <a:ext cx="406" cy="1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632" name="Straight Connector 25631">
              <a:extLst>
                <a:ext uri="{FF2B5EF4-FFF2-40B4-BE49-F238E27FC236}">
                  <a16:creationId xmlns:a16="http://schemas.microsoft.com/office/drawing/2014/main" id="{70AAAF64-6816-74A8-8674-6C0E4188B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2390"/>
              <a:ext cx="442" cy="3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21" name="TextBox 512020">
            <a:extLst>
              <a:ext uri="{FF2B5EF4-FFF2-40B4-BE49-F238E27FC236}">
                <a16:creationId xmlns:a16="http://schemas.microsoft.com/office/drawing/2014/main" id="{7DDA3560-8923-8DFF-9477-8A6775C27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5807076"/>
            <a:ext cx="133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b. quebrou </a:t>
            </a:r>
            <a:endParaRPr lang="en-US" altLang="pt-BR"/>
          </a:p>
        </p:txBody>
      </p:sp>
      <p:sp>
        <p:nvSpPr>
          <p:cNvPr id="512022" name="TextBox 512021">
            <a:extLst>
              <a:ext uri="{FF2B5EF4-FFF2-40B4-BE49-F238E27FC236}">
                <a16:creationId xmlns:a16="http://schemas.microsoft.com/office/drawing/2014/main" id="{7E7E4C14-3535-B0C5-7D16-589B0CA84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5829301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vaso</a:t>
            </a:r>
            <a:endParaRPr lang="en-US" altLang="pt-BR"/>
          </a:p>
        </p:txBody>
      </p:sp>
      <p:grpSp>
        <p:nvGrpSpPr>
          <p:cNvPr id="17421" name="Group 23">
            <a:extLst>
              <a:ext uri="{FF2B5EF4-FFF2-40B4-BE49-F238E27FC236}">
                <a16:creationId xmlns:a16="http://schemas.microsoft.com/office/drawing/2014/main" id="{BF228118-FDC6-3C03-254A-76165DB9D79B}"/>
              </a:ext>
            </a:extLst>
          </p:cNvPr>
          <p:cNvGrpSpPr>
            <a:grpSpLocks/>
          </p:cNvGrpSpPr>
          <p:nvPr/>
        </p:nvGrpSpPr>
        <p:grpSpPr bwMode="auto">
          <a:xfrm>
            <a:off x="4137025" y="5468938"/>
            <a:ext cx="1373188" cy="373062"/>
            <a:chOff x="1788" y="3201"/>
            <a:chExt cx="865" cy="235"/>
          </a:xfrm>
        </p:grpSpPr>
        <p:sp>
          <p:nvSpPr>
            <p:cNvPr id="25629" name="Straight Connector 25628">
              <a:extLst>
                <a:ext uri="{FF2B5EF4-FFF2-40B4-BE49-F238E27FC236}">
                  <a16:creationId xmlns:a16="http://schemas.microsoft.com/office/drawing/2014/main" id="{23AE0079-19E1-4D6B-3E86-FC0715847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8" y="3201"/>
              <a:ext cx="496" cy="2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630" name="Straight Connector 25629">
              <a:extLst>
                <a:ext uri="{FF2B5EF4-FFF2-40B4-BE49-F238E27FC236}">
                  <a16:creationId xmlns:a16="http://schemas.microsoft.com/office/drawing/2014/main" id="{865829DB-57AA-75D6-32F2-655FB487B8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5" y="3201"/>
              <a:ext cx="368" cy="23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26" name="Rectangle 512025">
            <a:extLst>
              <a:ext uri="{FF2B5EF4-FFF2-40B4-BE49-F238E27FC236}">
                <a16:creationId xmlns:a16="http://schemas.microsoft.com/office/drawing/2014/main" id="{762246E5-0E36-6809-4D58-0161D5513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6" y="5114926"/>
            <a:ext cx="2371725" cy="1031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>
              <a:solidFill>
                <a:srgbClr val="000000"/>
              </a:solidFill>
            </a:endParaRPr>
          </a:p>
        </p:txBody>
      </p:sp>
      <p:grpSp>
        <p:nvGrpSpPr>
          <p:cNvPr id="19718" name="Group 27">
            <a:extLst>
              <a:ext uri="{FF2B5EF4-FFF2-40B4-BE49-F238E27FC236}">
                <a16:creationId xmlns:a16="http://schemas.microsoft.com/office/drawing/2014/main" id="{A43739DA-BA8E-839C-FB0E-42BD38830014}"/>
              </a:ext>
            </a:extLst>
          </p:cNvPr>
          <p:cNvGrpSpPr>
            <a:grpSpLocks/>
          </p:cNvGrpSpPr>
          <p:nvPr/>
        </p:nvGrpSpPr>
        <p:grpSpPr bwMode="auto">
          <a:xfrm>
            <a:off x="3627438" y="5446713"/>
            <a:ext cx="3109912" cy="704850"/>
            <a:chOff x="3585" y="3287"/>
            <a:chExt cx="1959" cy="444"/>
          </a:xfrm>
        </p:grpSpPr>
        <p:sp>
          <p:nvSpPr>
            <p:cNvPr id="25624" name="TextBox 25623">
              <a:extLst>
                <a:ext uri="{FF2B5EF4-FFF2-40B4-BE49-F238E27FC236}">
                  <a16:creationId xmlns:a16="http://schemas.microsoft.com/office/drawing/2014/main" id="{2382DE05-FB7C-CF5D-5A25-4209B5B67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5" y="3500"/>
              <a:ext cx="1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b.                  quebrou </a:t>
              </a:r>
              <a:endParaRPr lang="en-US" altLang="pt-BR"/>
            </a:p>
          </p:txBody>
        </p:sp>
        <p:sp>
          <p:nvSpPr>
            <p:cNvPr id="25625" name="TextBox 25624">
              <a:extLst>
                <a:ext uri="{FF2B5EF4-FFF2-40B4-BE49-F238E27FC236}">
                  <a16:creationId xmlns:a16="http://schemas.microsoft.com/office/drawing/2014/main" id="{8934956D-F68A-527B-C566-E9935F4CE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3494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          o vaso</a:t>
              </a:r>
              <a:endParaRPr lang="en-US" altLang="pt-BR"/>
            </a:p>
          </p:txBody>
        </p:sp>
        <p:grpSp>
          <p:nvGrpSpPr>
            <p:cNvPr id="25626" name="Group 30">
              <a:extLst>
                <a:ext uri="{FF2B5EF4-FFF2-40B4-BE49-F238E27FC236}">
                  <a16:creationId xmlns:a16="http://schemas.microsoft.com/office/drawing/2014/main" id="{724D45B3-D1C5-5CFB-EEFD-AB1BE85F6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1" y="3287"/>
              <a:ext cx="865" cy="235"/>
              <a:chOff x="1788" y="3201"/>
              <a:chExt cx="865" cy="235"/>
            </a:xfrm>
          </p:grpSpPr>
          <p:sp>
            <p:nvSpPr>
              <p:cNvPr id="25627" name="Straight Connector 25626">
                <a:extLst>
                  <a:ext uri="{FF2B5EF4-FFF2-40B4-BE49-F238E27FC236}">
                    <a16:creationId xmlns:a16="http://schemas.microsoft.com/office/drawing/2014/main" id="{916B199B-18F8-A3E5-A76B-AD53A1006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8" y="3201"/>
                <a:ext cx="496" cy="22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28" name="Straight Connector 25627">
                <a:extLst>
                  <a:ext uri="{FF2B5EF4-FFF2-40B4-BE49-F238E27FC236}">
                    <a16:creationId xmlns:a16="http://schemas.microsoft.com/office/drawing/2014/main" id="{FF09F450-1800-8C99-98E3-385C6FFC3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3201"/>
                <a:ext cx="368" cy="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12033" name="TextBox 512032">
            <a:extLst>
              <a:ext uri="{FF2B5EF4-FFF2-40B4-BE49-F238E27FC236}">
                <a16:creationId xmlns:a16="http://schemas.microsoft.com/office/drawing/2014/main" id="{D12844CF-75EA-B9BA-3416-159B3490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5792788"/>
            <a:ext cx="117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menino</a:t>
            </a:r>
            <a:endParaRPr lang="en-US" altLang="pt-BR"/>
          </a:p>
        </p:txBody>
      </p:sp>
      <p:grpSp>
        <p:nvGrpSpPr>
          <p:cNvPr id="14771" name="Group 34">
            <a:extLst>
              <a:ext uri="{FF2B5EF4-FFF2-40B4-BE49-F238E27FC236}">
                <a16:creationId xmlns:a16="http://schemas.microsoft.com/office/drawing/2014/main" id="{94C217E3-FB34-5BC1-D646-F187735B14F4}"/>
              </a:ext>
            </a:extLst>
          </p:cNvPr>
          <p:cNvGrpSpPr>
            <a:grpSpLocks/>
          </p:cNvGrpSpPr>
          <p:nvPr/>
        </p:nvGrpSpPr>
        <p:grpSpPr bwMode="auto">
          <a:xfrm>
            <a:off x="4284663" y="5135564"/>
            <a:ext cx="1687512" cy="587375"/>
            <a:chOff x="1793" y="3166"/>
            <a:chExt cx="1063" cy="370"/>
          </a:xfrm>
        </p:grpSpPr>
        <p:sp>
          <p:nvSpPr>
            <p:cNvPr id="25622" name="Straight Connector 25621">
              <a:extLst>
                <a:ext uri="{FF2B5EF4-FFF2-40B4-BE49-F238E27FC236}">
                  <a16:creationId xmlns:a16="http://schemas.microsoft.com/office/drawing/2014/main" id="{9836EB36-8F54-C720-C64C-7DCA7407E2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55" y="3166"/>
              <a:ext cx="301" cy="18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623" name="Straight Connector 25622">
              <a:extLst>
                <a:ext uri="{FF2B5EF4-FFF2-40B4-BE49-F238E27FC236}">
                  <a16:creationId xmlns:a16="http://schemas.microsoft.com/office/drawing/2014/main" id="{C4411BE7-27FC-12A8-FB3F-15FC27AFD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3" y="3168"/>
              <a:ext cx="764" cy="36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37" name="TextBox 512036">
            <a:extLst>
              <a:ext uri="{FF2B5EF4-FFF2-40B4-BE49-F238E27FC236}">
                <a16:creationId xmlns:a16="http://schemas.microsoft.com/office/drawing/2014/main" id="{65B8C8BD-4317-9FA8-5E67-4CD3F8D2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697413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ou</a:t>
            </a:r>
            <a:endParaRPr lang="en-US" altLang="pt-BR"/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D398190-C47A-D1BC-3650-215083DE21BB}"/>
              </a:ext>
            </a:extLst>
          </p:cNvPr>
          <p:cNvSpPr/>
          <p:nvPr/>
        </p:nvSpPr>
        <p:spPr>
          <a:xfrm rot="9405653">
            <a:off x="6809715" y="4751658"/>
            <a:ext cx="1674421" cy="83030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3" grpId="0" build="p"/>
      <p:bldP spid="512004" grpId="0"/>
      <p:bldP spid="512005" grpId="0"/>
      <p:bldP spid="512006" grpId="0"/>
      <p:bldP spid="512007" grpId="0"/>
      <p:bldP spid="512008" grpId="0"/>
      <p:bldP spid="512009" grpId="0"/>
      <p:bldP spid="512010" grpId="0"/>
      <p:bldP spid="512011" grpId="0"/>
      <p:bldP spid="512017" grpId="0"/>
      <p:bldP spid="512021" grpId="0"/>
      <p:bldP spid="512022" grpId="0"/>
      <p:bldP spid="512026" grpId="0" animBg="1"/>
      <p:bldP spid="512033" grpId="0"/>
      <p:bldP spid="512037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6624">
            <a:extLst>
              <a:ext uri="{FF2B5EF4-FFF2-40B4-BE49-F238E27FC236}">
                <a16:creationId xmlns:a16="http://schemas.microsoft.com/office/drawing/2014/main" id="{BB7B47A5-B719-754D-87ED-DB6214FB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0501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200">
                <a:solidFill>
                  <a:schemeClr val="tx2"/>
                </a:solidFill>
              </a:rPr>
              <a:t>Duas decorrências lógicas</a:t>
            </a:r>
            <a:endParaRPr lang="en-US" altLang="pt-BR" sz="4200">
              <a:solidFill>
                <a:schemeClr val="tx2"/>
              </a:solidFill>
            </a:endParaRPr>
          </a:p>
        </p:txBody>
      </p:sp>
      <p:sp>
        <p:nvSpPr>
          <p:cNvPr id="514051" name="TextBox 514050">
            <a:extLst>
              <a:ext uri="{FF2B5EF4-FFF2-40B4-BE49-F238E27FC236}">
                <a16:creationId xmlns:a16="http://schemas.microsoft.com/office/drawing/2014/main" id="{A0559E5B-E98F-1F86-DB0E-8DFC6C6B6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1635125"/>
            <a:ext cx="824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pt-BR" altLang="pt-BR"/>
              <a:t>A ordem de interpretação das 6000 línguas do mundo é sempre a mesma, </a:t>
            </a:r>
            <a:br>
              <a:rPr lang="pt-BR" altLang="pt-BR"/>
            </a:br>
            <a:r>
              <a:rPr lang="pt-BR" altLang="pt-BR"/>
              <a:t>mas a ordem canônica dos constituintes é muito variada</a:t>
            </a:r>
            <a:endParaRPr lang="en-US" altLang="pt-BR"/>
          </a:p>
        </p:txBody>
      </p:sp>
      <p:sp>
        <p:nvSpPr>
          <p:cNvPr id="26627" name="TextBox 26626">
            <a:extLst>
              <a:ext uri="{FF2B5EF4-FFF2-40B4-BE49-F238E27FC236}">
                <a16:creationId xmlns:a16="http://schemas.microsoft.com/office/drawing/2014/main" id="{5ADF8966-2619-5BC1-52A2-4ECF7CA63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2751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pt-BR"/>
          </a:p>
        </p:txBody>
      </p:sp>
      <p:sp>
        <p:nvSpPr>
          <p:cNvPr id="514053" name="TextBox 514052">
            <a:extLst>
              <a:ext uri="{FF2B5EF4-FFF2-40B4-BE49-F238E27FC236}">
                <a16:creationId xmlns:a16="http://schemas.microsoft.com/office/drawing/2014/main" id="{DDB8E8BF-D597-D340-4A27-CA7727C3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3" y="2868613"/>
            <a:ext cx="8058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>
                <a:hlinkClick r:id="rId3" tooltip="Subject Object Verb"/>
              </a:rPr>
              <a:t>SOV</a:t>
            </a:r>
            <a:r>
              <a:rPr lang="en-US" altLang="pt-BR"/>
              <a:t>  (60%) O menino o vaso quebrou – </a:t>
            </a:r>
            <a:r>
              <a:rPr lang="en-US" altLang="pt-BR">
                <a:hlinkClick r:id="rId4" tooltip="Japanese language"/>
              </a:rPr>
              <a:t>Japonês</a:t>
            </a:r>
            <a:r>
              <a:rPr lang="en-US" altLang="pt-BR"/>
              <a:t>, </a:t>
            </a:r>
            <a:r>
              <a:rPr lang="en-US" altLang="pt-BR">
                <a:hlinkClick r:id="rId5" tooltip="Turkish language"/>
              </a:rPr>
              <a:t>Turco</a:t>
            </a:r>
            <a:r>
              <a:rPr lang="en-US" altLang="pt-BR"/>
              <a:t>, C</a:t>
            </a:r>
            <a:r>
              <a:rPr lang="en-US" altLang="pt-BR">
                <a:hlinkClick r:id="rId6" tooltip="Korean language"/>
              </a:rPr>
              <a:t>orean</a:t>
            </a:r>
            <a:r>
              <a:rPr lang="en-US" altLang="pt-BR"/>
              <a:t>o…. </a:t>
            </a:r>
            <a:br>
              <a:rPr lang="en-US" altLang="pt-BR">
                <a:hlinkClick r:id="rId7" tooltip="Subject Verb Object"/>
              </a:rPr>
            </a:br>
            <a:r>
              <a:rPr lang="en-US" altLang="pt-BR">
                <a:hlinkClick r:id="rId7" tooltip="Subject Verb Object"/>
              </a:rPr>
              <a:t>SVO</a:t>
            </a:r>
            <a:r>
              <a:rPr lang="en-US" altLang="pt-BR"/>
              <a:t>  (20%) O menino quebrou o vaso – Inglês, Francês, </a:t>
            </a:r>
            <a:r>
              <a:rPr lang="en-US" altLang="pt-BR">
                <a:hlinkClick r:id="rId8" tooltip="Chinese language"/>
              </a:rPr>
              <a:t>Chinês</a:t>
            </a:r>
            <a:r>
              <a:rPr lang="en-US" altLang="pt-BR"/>
              <a:t>, </a:t>
            </a:r>
            <a:r>
              <a:rPr lang="en-US" altLang="pt-BR">
                <a:hlinkClick r:id="rId9" tooltip="Kiswahili"/>
              </a:rPr>
              <a:t>Kiswahili</a:t>
            </a:r>
            <a:r>
              <a:rPr lang="en-US" altLang="pt-BR"/>
              <a:t>… </a:t>
            </a:r>
            <a:br>
              <a:rPr lang="en-US" altLang="pt-BR">
                <a:hlinkClick r:id="rId10" tooltip="Verb Subject Object"/>
              </a:rPr>
            </a:br>
            <a:r>
              <a:rPr lang="en-US" altLang="pt-BR">
                <a:hlinkClick r:id="rId10" tooltip="Verb Subject Object"/>
              </a:rPr>
              <a:t>VSO</a:t>
            </a:r>
            <a:r>
              <a:rPr lang="en-US" altLang="pt-BR"/>
              <a:t>  (11%) Quebrou o menino o vaso – </a:t>
            </a:r>
            <a:r>
              <a:rPr lang="en-US" altLang="pt-BR">
                <a:hlinkClick r:id="rId11" tooltip="Arabic language"/>
              </a:rPr>
              <a:t>Árabe</a:t>
            </a:r>
            <a:r>
              <a:rPr lang="en-US" altLang="pt-BR"/>
              <a:t>, Tagalog, Celta </a:t>
            </a:r>
            <a:r>
              <a:rPr lang="en-US" altLang="pt-BR">
                <a:hlinkClick r:id="rId12" tooltip="Hawaiian language"/>
              </a:rPr>
              <a:t>Hawaian</a:t>
            </a:r>
            <a:r>
              <a:rPr lang="en-US" altLang="pt-BR"/>
              <a:t>o... 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en-US" altLang="pt-BR">
                <a:hlinkClick r:id="rId13" tooltip="Verb Object Subject"/>
              </a:rPr>
              <a:t>VOS</a:t>
            </a:r>
            <a:r>
              <a:rPr lang="en-US" altLang="pt-BR"/>
              <a:t>  (6%)   Quebrou o vaso o menino –  </a:t>
            </a:r>
            <a:r>
              <a:rPr lang="en-US" altLang="pt-BR">
                <a:hlinkClick r:id="rId14" tooltip="Fijian language"/>
              </a:rPr>
              <a:t>Fijian</a:t>
            </a:r>
            <a:r>
              <a:rPr lang="en-US" altLang="pt-BR"/>
              <a:t>o, </a:t>
            </a:r>
            <a:r>
              <a:rPr lang="en-US" altLang="pt-BR">
                <a:hlinkClick r:id="rId15" tooltip="Malagasy language"/>
              </a:rPr>
              <a:t>Malagase</a:t>
            </a:r>
            <a:r>
              <a:rPr lang="en-US" altLang="pt-BR"/>
              <a:t>… </a:t>
            </a:r>
          </a:p>
          <a:p>
            <a:r>
              <a:rPr lang="en-US" altLang="pt-BR">
                <a:hlinkClick r:id="rId16" tooltip="Object Subject Verb"/>
              </a:rPr>
              <a:t>OSV</a:t>
            </a:r>
            <a:r>
              <a:rPr lang="en-US" altLang="pt-BR"/>
              <a:t>  (2%)   O vaso o menino quebrou –  </a:t>
            </a:r>
            <a:r>
              <a:rPr lang="en-US" altLang="pt-BR">
                <a:hlinkClick r:id="rId17" tooltip="Xavante language"/>
              </a:rPr>
              <a:t>Xavante</a:t>
            </a:r>
            <a:r>
              <a:rPr lang="en-US" altLang="pt-BR"/>
              <a:t>, Apurinã, Urubu-Kaapor   </a:t>
            </a:r>
          </a:p>
          <a:p>
            <a:r>
              <a:rPr lang="en-US" altLang="pt-BR">
                <a:hlinkClick r:id="rId18" tooltip="Object Verb Subject"/>
              </a:rPr>
              <a:t>OVS</a:t>
            </a:r>
            <a:r>
              <a:rPr lang="en-US" altLang="pt-BR"/>
              <a:t>  (1%)   O vaso quebrou o menino –  </a:t>
            </a:r>
            <a:r>
              <a:rPr lang="en-US" altLang="pt-BR" u="sng">
                <a:hlinkClick r:id="rId19" tooltip="Hixkaryana language"/>
              </a:rPr>
              <a:t>Hixkaryana</a:t>
            </a:r>
            <a:r>
              <a:rPr lang="en-US" altLang="pt-BR" u="sng"/>
              <a:t> </a:t>
            </a:r>
          </a:p>
        </p:txBody>
      </p:sp>
      <p:sp>
        <p:nvSpPr>
          <p:cNvPr id="514054" name="TextBox 514053">
            <a:extLst>
              <a:ext uri="{FF2B5EF4-FFF2-40B4-BE49-F238E27FC236}">
                <a16:creationId xmlns:a16="http://schemas.microsoft.com/office/drawing/2014/main" id="{764358E4-1D3A-F441-C7DD-F4613A18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4" y="4791076"/>
            <a:ext cx="6632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2.  Logo,  tem de haver deslocamentos  de constituintes</a:t>
            </a:r>
            <a:endParaRPr lang="en-US" altLang="pt-BR"/>
          </a:p>
        </p:txBody>
      </p:sp>
      <p:sp>
        <p:nvSpPr>
          <p:cNvPr id="514055" name="TextBox 514054">
            <a:extLst>
              <a:ext uri="{FF2B5EF4-FFF2-40B4-BE49-F238E27FC236}">
                <a16:creationId xmlns:a16="http://schemas.microsoft.com/office/drawing/2014/main" id="{F52A7DFE-19BD-8E21-B35F-2BF0BDF38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725" y="5249863"/>
            <a:ext cx="455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menino parece querer comprar um vaso </a:t>
            </a:r>
            <a:endParaRPr lang="en-US" altLang="pt-BR"/>
          </a:p>
        </p:txBody>
      </p:sp>
      <p:sp>
        <p:nvSpPr>
          <p:cNvPr id="514056" name="Straight Connector 514055">
            <a:extLst>
              <a:ext uri="{FF2B5EF4-FFF2-40B4-BE49-F238E27FC236}">
                <a16:creationId xmlns:a16="http://schemas.microsoft.com/office/drawing/2014/main" id="{F5F5E30A-EE76-9AB0-2E6B-571DA107E7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2300" y="5103814"/>
            <a:ext cx="457200" cy="287337"/>
          </a:xfrm>
          <a:prstGeom prst="line">
            <a:avLst/>
          </a:prstGeom>
          <a:noFill/>
          <a:ln w="9525" algn="ctr">
            <a:solidFill>
              <a:srgbClr val="B032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4057" name="Straight Connector 514056">
            <a:extLst>
              <a:ext uri="{FF2B5EF4-FFF2-40B4-BE49-F238E27FC236}">
                <a16:creationId xmlns:a16="http://schemas.microsoft.com/office/drawing/2014/main" id="{E5113D10-895E-4B29-A282-C9D658A477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41900" y="5092700"/>
            <a:ext cx="457200" cy="287338"/>
          </a:xfrm>
          <a:prstGeom prst="line">
            <a:avLst/>
          </a:prstGeom>
          <a:noFill/>
          <a:ln w="9525" algn="ctr">
            <a:solidFill>
              <a:srgbClr val="B032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4058" name="Straight Connector 514057">
            <a:extLst>
              <a:ext uri="{FF2B5EF4-FFF2-40B4-BE49-F238E27FC236}">
                <a16:creationId xmlns:a16="http://schemas.microsoft.com/office/drawing/2014/main" id="{58F4A843-7827-AA5A-D0ED-AB6F5D05C8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5613" y="5070475"/>
            <a:ext cx="457200" cy="287338"/>
          </a:xfrm>
          <a:prstGeom prst="line">
            <a:avLst/>
          </a:prstGeom>
          <a:noFill/>
          <a:ln w="9525" algn="ctr">
            <a:solidFill>
              <a:srgbClr val="B032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4059" name="TextBox 514058">
            <a:extLst>
              <a:ext uri="{FF2B5EF4-FFF2-40B4-BE49-F238E27FC236}">
                <a16:creationId xmlns:a16="http://schemas.microsoft.com/office/drawing/2014/main" id="{00C09F5A-1CB6-EC53-2014-28CC4AB4A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63" y="5740401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menino comprou o quê? </a:t>
            </a:r>
            <a:endParaRPr lang="en-US" altLang="pt-BR"/>
          </a:p>
        </p:txBody>
      </p:sp>
      <p:sp>
        <p:nvSpPr>
          <p:cNvPr id="514060" name="TextBox 514059">
            <a:extLst>
              <a:ext uri="{FF2B5EF4-FFF2-40B4-BE49-F238E27FC236}">
                <a16:creationId xmlns:a16="http://schemas.microsoft.com/office/drawing/2014/main" id="{B09C384D-64DE-C0FE-EA93-2EB4D9E0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5738813"/>
            <a:ext cx="314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quê o menino comprou   ? </a:t>
            </a:r>
            <a:endParaRPr lang="en-US" altLang="pt-BR"/>
          </a:p>
        </p:txBody>
      </p:sp>
      <p:sp>
        <p:nvSpPr>
          <p:cNvPr id="514061" name="Shape 514060">
            <a:extLst>
              <a:ext uri="{FF2B5EF4-FFF2-40B4-BE49-F238E27FC236}">
                <a16:creationId xmlns:a16="http://schemas.microsoft.com/office/drawing/2014/main" id="{9AB0C261-92F6-8D7B-4989-EBD9E7CBC460}"/>
              </a:ext>
            </a:extLst>
          </p:cNvPr>
          <p:cNvSpPr>
            <a:spLocks/>
          </p:cNvSpPr>
          <p:nvPr/>
        </p:nvSpPr>
        <p:spPr bwMode="auto">
          <a:xfrm flipH="1">
            <a:off x="6929438" y="5529263"/>
            <a:ext cx="2462212" cy="368300"/>
          </a:xfrm>
          <a:custGeom>
            <a:avLst/>
            <a:gdLst>
              <a:gd name="T0" fmla="*/ 2147483647 w 42945"/>
              <a:gd name="T1" fmla="*/ 2147483647 h 30401"/>
              <a:gd name="T2" fmla="*/ 2147483647 w 42945"/>
              <a:gd name="T3" fmla="*/ 2147483647 h 30401"/>
              <a:gd name="T4" fmla="*/ 2147483647 w 42945"/>
              <a:gd name="T5" fmla="*/ 2147483647 h 30401"/>
              <a:gd name="T6" fmla="*/ 0 60000 65536"/>
              <a:gd name="T7" fmla="*/ 0 60000 65536"/>
              <a:gd name="T8" fmla="*/ 0 60000 65536"/>
              <a:gd name="T9" fmla="*/ 0 w 42945"/>
              <a:gd name="T10" fmla="*/ 0 h 30401"/>
              <a:gd name="T11" fmla="*/ 0 w 42945"/>
              <a:gd name="T12" fmla="*/ 0 h 304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945" h="30401" fill="none" extrusionOk="0">
                <a:moveTo>
                  <a:pt x="1874" y="30400"/>
                </a:moveTo>
                <a:cubicBezTo>
                  <a:pt x="638" y="27631"/>
                  <a:pt x="0" y="2463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250" y="-1"/>
                  <a:pt x="41311" y="7763"/>
                  <a:pt x="42944" y="18288"/>
                </a:cubicBezTo>
              </a:path>
              <a:path w="42945" h="30401" stroke="0" extrusionOk="0">
                <a:moveTo>
                  <a:pt x="1874" y="30400"/>
                </a:moveTo>
                <a:cubicBezTo>
                  <a:pt x="638" y="27631"/>
                  <a:pt x="0" y="2463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250" y="-1"/>
                  <a:pt x="41311" y="7763"/>
                  <a:pt x="42944" y="1828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 algn="ctr">
            <a:solidFill>
              <a:srgbClr val="B032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>
              <a:solidFill>
                <a:srgbClr val="000000"/>
              </a:solidFill>
            </a:endParaRPr>
          </a:p>
        </p:txBody>
      </p:sp>
      <p:sp>
        <p:nvSpPr>
          <p:cNvPr id="514062" name="TextBox 514061">
            <a:extLst>
              <a:ext uri="{FF2B5EF4-FFF2-40B4-BE49-F238E27FC236}">
                <a16:creationId xmlns:a16="http://schemas.microsoft.com/office/drawing/2014/main" id="{21B472B7-360E-6FE3-44B3-A227F74DC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6259513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Foi comprado o vaso. </a:t>
            </a:r>
            <a:endParaRPr lang="en-US" altLang="pt-BR"/>
          </a:p>
        </p:txBody>
      </p:sp>
      <p:sp>
        <p:nvSpPr>
          <p:cNvPr id="514063" name="TextBox 514062">
            <a:extLst>
              <a:ext uri="{FF2B5EF4-FFF2-40B4-BE49-F238E27FC236}">
                <a16:creationId xmlns:a16="http://schemas.microsoft.com/office/drawing/2014/main" id="{EF926988-B23D-35CC-926A-0E186788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725" y="6269038"/>
            <a:ext cx="2865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vaso foi comprado </a:t>
            </a:r>
            <a:endParaRPr lang="en-US" altLang="pt-BR"/>
          </a:p>
        </p:txBody>
      </p:sp>
      <p:sp>
        <p:nvSpPr>
          <p:cNvPr id="514064" name="Straight Connector 514063">
            <a:extLst>
              <a:ext uri="{FF2B5EF4-FFF2-40B4-BE49-F238E27FC236}">
                <a16:creationId xmlns:a16="http://schemas.microsoft.com/office/drawing/2014/main" id="{61D88BEB-7494-283F-0364-A4402BA68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0250" y="6538913"/>
            <a:ext cx="4460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4065" name="Shape 514064">
            <a:extLst>
              <a:ext uri="{FF2B5EF4-FFF2-40B4-BE49-F238E27FC236}">
                <a16:creationId xmlns:a16="http://schemas.microsoft.com/office/drawing/2014/main" id="{408CCD31-993C-D831-B327-8D953044A091}"/>
              </a:ext>
            </a:extLst>
          </p:cNvPr>
          <p:cNvSpPr>
            <a:spLocks/>
          </p:cNvSpPr>
          <p:nvPr/>
        </p:nvSpPr>
        <p:spPr bwMode="auto">
          <a:xfrm flipH="1">
            <a:off x="6678613" y="6061075"/>
            <a:ext cx="1858962" cy="368300"/>
          </a:xfrm>
          <a:custGeom>
            <a:avLst/>
            <a:gdLst>
              <a:gd name="T0" fmla="*/ 2147483647 w 43200"/>
              <a:gd name="T1" fmla="*/ 2147483647 h 30401"/>
              <a:gd name="T2" fmla="*/ 2147483647 w 43200"/>
              <a:gd name="T3" fmla="*/ 2147483647 h 30401"/>
              <a:gd name="T4" fmla="*/ 2147483647 w 43200"/>
              <a:gd name="T5" fmla="*/ 2147483647 h 30401"/>
              <a:gd name="T6" fmla="*/ 0 60000 65536"/>
              <a:gd name="T7" fmla="*/ 0 60000 65536"/>
              <a:gd name="T8" fmla="*/ 0 60000 65536"/>
              <a:gd name="T9" fmla="*/ 0 w 43200"/>
              <a:gd name="T10" fmla="*/ 0 h 30401"/>
              <a:gd name="T11" fmla="*/ 0 w 43200"/>
              <a:gd name="T12" fmla="*/ 0 h 304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0401" fill="none" extrusionOk="0">
                <a:moveTo>
                  <a:pt x="1874" y="30400"/>
                </a:moveTo>
                <a:cubicBezTo>
                  <a:pt x="638" y="27631"/>
                  <a:pt x="0" y="2463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995"/>
                  <a:pt x="43064" y="24387"/>
                  <a:pt x="42796" y="25756"/>
                </a:cubicBezTo>
              </a:path>
              <a:path w="43200" h="30401" stroke="0" extrusionOk="0">
                <a:moveTo>
                  <a:pt x="1874" y="30400"/>
                </a:moveTo>
                <a:cubicBezTo>
                  <a:pt x="638" y="27631"/>
                  <a:pt x="0" y="2463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995"/>
                  <a:pt x="43064" y="24387"/>
                  <a:pt x="42796" y="25756"/>
                </a:cubicBezTo>
                <a:lnTo>
                  <a:pt x="21600" y="21600"/>
                </a:lnTo>
                <a:close/>
              </a:path>
            </a:pathLst>
          </a:custGeom>
          <a:noFill/>
          <a:ln w="9525" algn="ctr">
            <a:solidFill>
              <a:srgbClr val="B032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>
              <a:solidFill>
                <a:srgbClr val="000000"/>
              </a:solidFill>
            </a:endParaRPr>
          </a:p>
        </p:txBody>
      </p:sp>
      <p:sp>
        <p:nvSpPr>
          <p:cNvPr id="514066" name="TextBox 514065">
            <a:extLst>
              <a:ext uri="{FF2B5EF4-FFF2-40B4-BE49-F238E27FC236}">
                <a16:creationId xmlns:a16="http://schemas.microsoft.com/office/drawing/2014/main" id="{3A06835E-BF2B-E43A-F89D-52A97D377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2273301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>
                <a:solidFill>
                  <a:srgbClr val="931407"/>
                </a:solidFill>
              </a:rPr>
              <a:t>PARÂMETROS</a:t>
            </a:r>
            <a:endParaRPr lang="en-US" altLang="pt-BR" b="1">
              <a:solidFill>
                <a:srgbClr val="93140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1" grpId="0"/>
      <p:bldP spid="514053" grpId="0"/>
      <p:bldP spid="514054" grpId="0"/>
      <p:bldP spid="514055" grpId="0"/>
      <p:bldP spid="514059" grpId="0"/>
      <p:bldP spid="514060" grpId="0"/>
      <p:bldP spid="514061" grpId="0" animBg="1"/>
      <p:bldP spid="514062" grpId="0"/>
      <p:bldP spid="514063" grpId="0"/>
      <p:bldP spid="5140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Rectangle 21504">
            <a:extLst>
              <a:ext uri="{FF2B5EF4-FFF2-40B4-BE49-F238E27FC236}">
                <a16:creationId xmlns:a16="http://schemas.microsoft.com/office/drawing/2014/main" id="{C3107494-7141-050D-2FFC-DE54435A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222250"/>
            <a:ext cx="560070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1505">
            <a:extLst>
              <a:ext uri="{FF2B5EF4-FFF2-40B4-BE49-F238E27FC236}">
                <a16:creationId xmlns:a16="http://schemas.microsoft.com/office/drawing/2014/main" id="{5408A10D-0F59-71C8-8B54-38B83831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1763714"/>
            <a:ext cx="13700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8000" b="1"/>
              <a:t>L2</a:t>
            </a:r>
            <a:endParaRPr lang="en-US" altLang="pt-BR" sz="80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2768">
            <a:extLst>
              <a:ext uri="{FF2B5EF4-FFF2-40B4-BE49-F238E27FC236}">
                <a16:creationId xmlns:a16="http://schemas.microsoft.com/office/drawing/2014/main" id="{B626E444-2074-7DEA-7F34-78473417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279400"/>
            <a:ext cx="69040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400" b="1"/>
              <a:t>O que já sabemos sobre Linguagem  Humana C</a:t>
            </a:r>
            <a:r>
              <a:rPr lang="pt-BR" altLang="pt-BR" sz="4400" b="1" baseline="-25000"/>
              <a:t>HL</a:t>
            </a:r>
            <a:endParaRPr lang="en-US" altLang="pt-BR" sz="4400" b="1" baseline="-25000"/>
          </a:p>
        </p:txBody>
      </p:sp>
      <p:sp>
        <p:nvSpPr>
          <p:cNvPr id="535557" name="TextBox 535556">
            <a:extLst>
              <a:ext uri="{FF2B5EF4-FFF2-40B4-BE49-F238E27FC236}">
                <a16:creationId xmlns:a16="http://schemas.microsoft.com/office/drawing/2014/main" id="{26353421-B299-154C-1412-6E3AD93C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1" y="2347913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Modular</a:t>
            </a:r>
            <a:endParaRPr lang="en-US" altLang="pt-BR" sz="2400" b="1"/>
          </a:p>
        </p:txBody>
      </p:sp>
      <p:sp>
        <p:nvSpPr>
          <p:cNvPr id="535558" name="TextBox 535557">
            <a:extLst>
              <a:ext uri="{FF2B5EF4-FFF2-40B4-BE49-F238E27FC236}">
                <a16:creationId xmlns:a16="http://schemas.microsoft.com/office/drawing/2014/main" id="{48ED5D8C-B204-4AC4-23D4-323D600CA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1" y="314960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Recursiva</a:t>
            </a:r>
            <a:endParaRPr lang="en-US" altLang="pt-BR" sz="2400" b="1"/>
          </a:p>
        </p:txBody>
      </p:sp>
      <p:sp>
        <p:nvSpPr>
          <p:cNvPr id="535559" name="TextBox 535558">
            <a:extLst>
              <a:ext uri="{FF2B5EF4-FFF2-40B4-BE49-F238E27FC236}">
                <a16:creationId xmlns:a16="http://schemas.microsoft.com/office/drawing/2014/main" id="{25789A10-53D4-A2EA-E0C4-AF4DFA63A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1" y="3944938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É infalível</a:t>
            </a:r>
            <a:endParaRPr lang="en-US" altLang="pt-BR" sz="2400" b="1"/>
          </a:p>
        </p:txBody>
      </p:sp>
      <p:sp>
        <p:nvSpPr>
          <p:cNvPr id="535561" name="TextBox 535560">
            <a:extLst>
              <a:ext uri="{FF2B5EF4-FFF2-40B4-BE49-F238E27FC236}">
                <a16:creationId xmlns:a16="http://schemas.microsoft.com/office/drawing/2014/main" id="{B7C2CBC5-A46D-FFFE-3CB6-D6085628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588" y="4670425"/>
            <a:ext cx="374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É expressa formalmente</a:t>
            </a:r>
          </a:p>
          <a:p>
            <a:r>
              <a:rPr lang="pt-BR" altLang="pt-BR" sz="2400" b="1"/>
              <a:t>por uma unidade </a:t>
            </a:r>
            <a:br>
              <a:rPr lang="pt-BR" altLang="pt-BR" sz="2400" b="1"/>
            </a:br>
            <a:r>
              <a:rPr lang="pt-BR" altLang="pt-BR" sz="2400" b="1"/>
              <a:t>computacional</a:t>
            </a:r>
            <a:endParaRPr lang="en-US" altLang="pt-BR" sz="2400" b="1"/>
          </a:p>
        </p:txBody>
      </p:sp>
      <p:grpSp>
        <p:nvGrpSpPr>
          <p:cNvPr id="28703" name="Group 18">
            <a:extLst>
              <a:ext uri="{FF2B5EF4-FFF2-40B4-BE49-F238E27FC236}">
                <a16:creationId xmlns:a16="http://schemas.microsoft.com/office/drawing/2014/main" id="{FDB1E89A-966A-D4BF-18F2-EFB32C4FD3CC}"/>
              </a:ext>
            </a:extLst>
          </p:cNvPr>
          <p:cNvGrpSpPr>
            <a:grpSpLocks/>
          </p:cNvGrpSpPr>
          <p:nvPr/>
        </p:nvGrpSpPr>
        <p:grpSpPr bwMode="auto">
          <a:xfrm>
            <a:off x="7531101" y="4189413"/>
            <a:ext cx="2130425" cy="1587500"/>
            <a:chOff x="6753922" y="4869366"/>
            <a:chExt cx="2130555" cy="1588532"/>
          </a:xfrm>
        </p:grpSpPr>
        <p:sp>
          <p:nvSpPr>
            <p:cNvPr id="32775" name="Straight Connector 32774">
              <a:extLst>
                <a:ext uri="{FF2B5EF4-FFF2-40B4-BE49-F238E27FC236}">
                  <a16:creationId xmlns:a16="http://schemas.microsoft.com/office/drawing/2014/main" id="{284B9A56-80BB-EB1C-F1B4-7D77F170F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9646" y="5207620"/>
              <a:ext cx="986002" cy="892097"/>
            </a:xfrm>
            <a:prstGeom prst="line">
              <a:avLst/>
            </a:prstGeom>
            <a:noFill/>
            <a:ln w="9525" algn="ctr">
              <a:solidFill>
                <a:srgbClr val="33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6" name="Straight Connector 32775">
              <a:extLst>
                <a:ext uri="{FF2B5EF4-FFF2-40B4-BE49-F238E27FC236}">
                  <a16:creationId xmlns:a16="http://schemas.microsoft.com/office/drawing/2014/main" id="{CBC070B2-BB75-BD43-30B0-1612FF0DE7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7549377" y="5597912"/>
              <a:ext cx="546409" cy="5129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7" name="Straight Connector 32776">
              <a:extLst>
                <a:ext uri="{FF2B5EF4-FFF2-40B4-BE49-F238E27FC236}">
                  <a16:creationId xmlns:a16="http://schemas.microsoft.com/office/drawing/2014/main" id="{0BF1A920-C131-6328-DD71-4BAADAB46E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7144216" y="5215054"/>
              <a:ext cx="546409" cy="5129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8" name="TextBox 32777">
              <a:extLst>
                <a:ext uri="{FF2B5EF4-FFF2-40B4-BE49-F238E27FC236}">
                  <a16:creationId xmlns:a16="http://schemas.microsoft.com/office/drawing/2014/main" id="{405CBF92-D6FA-C357-41F9-B1890CEDF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6088566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a</a:t>
              </a:r>
              <a:endParaRPr lang="en-US" altLang="pt-BR"/>
            </a:p>
          </p:txBody>
        </p:sp>
        <p:sp>
          <p:nvSpPr>
            <p:cNvPr id="32779" name="TextBox 32778">
              <a:extLst>
                <a:ext uri="{FF2B5EF4-FFF2-40B4-BE49-F238E27FC236}">
                  <a16:creationId xmlns:a16="http://schemas.microsoft.com/office/drawing/2014/main" id="{CAB6AED7-486F-D3C2-4B01-6ED65B80E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1571" y="6073698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b</a:t>
              </a:r>
              <a:endParaRPr lang="en-US" altLang="pt-BR"/>
            </a:p>
          </p:txBody>
        </p:sp>
        <p:sp>
          <p:nvSpPr>
            <p:cNvPr id="32780" name="TextBox 32779">
              <a:extLst>
                <a:ext uri="{FF2B5EF4-FFF2-40B4-BE49-F238E27FC236}">
                  <a16:creationId xmlns:a16="http://schemas.microsoft.com/office/drawing/2014/main" id="{6BC8F65D-0660-32E9-9D35-C75603CEF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6312" y="5281961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a’</a:t>
              </a:r>
              <a:endParaRPr lang="en-US" altLang="pt-BR"/>
            </a:p>
          </p:txBody>
        </p:sp>
        <p:sp>
          <p:nvSpPr>
            <p:cNvPr id="32781" name="TextBox 32780">
              <a:extLst>
                <a:ext uri="{FF2B5EF4-FFF2-40B4-BE49-F238E27FC236}">
                  <a16:creationId xmlns:a16="http://schemas.microsoft.com/office/drawing/2014/main" id="{38DF4587-6DDA-103F-0150-C5C2EB4F8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1414" y="4869366"/>
              <a:ext cx="466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aP</a:t>
              </a:r>
              <a:endParaRPr lang="en-US" altLang="pt-BR"/>
            </a:p>
          </p:txBody>
        </p:sp>
        <p:sp>
          <p:nvSpPr>
            <p:cNvPr id="32782" name="TextBox 32781">
              <a:extLst>
                <a:ext uri="{FF2B5EF4-FFF2-40B4-BE49-F238E27FC236}">
                  <a16:creationId xmlns:a16="http://schemas.microsoft.com/office/drawing/2014/main" id="{FF95CC8D-898C-6387-91BC-2CE8DFCAF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3922" y="5705708"/>
              <a:ext cx="7104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/>
                <a:t>Spec</a:t>
              </a:r>
              <a:endParaRPr lang="en-US" alt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7" grpId="0"/>
      <p:bldP spid="535558" grpId="0"/>
      <p:bldP spid="535559" grpId="0"/>
      <p:bldP spid="53556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Line 2">
            <a:extLst>
              <a:ext uri="{FF2B5EF4-FFF2-40B4-BE49-F238E27FC236}">
                <a16:creationId xmlns:a16="http://schemas.microsoft.com/office/drawing/2014/main" id="{80FBD7B6-176F-7ED8-3F8C-4ADA0CFC1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6013" y="2381250"/>
            <a:ext cx="0" cy="2351088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6435" name="Line 3">
            <a:extLst>
              <a:ext uri="{FF2B5EF4-FFF2-40B4-BE49-F238E27FC236}">
                <a16:creationId xmlns:a16="http://schemas.microsoft.com/office/drawing/2014/main" id="{67A834FC-62F9-6C15-B212-A1D7A350B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425" y="2386014"/>
            <a:ext cx="0" cy="2351087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6436" name="Line 4">
            <a:extLst>
              <a:ext uri="{FF2B5EF4-FFF2-40B4-BE49-F238E27FC236}">
                <a16:creationId xmlns:a16="http://schemas.microsoft.com/office/drawing/2014/main" id="{D5F72642-B9AE-4E71-CF62-EE1F32528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426" y="4741863"/>
            <a:ext cx="7337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6437" name="Line 5">
            <a:extLst>
              <a:ext uri="{FF2B5EF4-FFF2-40B4-BE49-F238E27FC236}">
                <a16:creationId xmlns:a16="http://schemas.microsoft.com/office/drawing/2014/main" id="{C8544A13-3DCD-6925-31FD-A937DA088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6476" y="2373313"/>
            <a:ext cx="7337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6438" name="Text Box 6">
            <a:extLst>
              <a:ext uri="{FF2B5EF4-FFF2-40B4-BE49-F238E27FC236}">
                <a16:creationId xmlns:a16="http://schemas.microsoft.com/office/drawing/2014/main" id="{68FF691A-DB57-214A-82C9-A73C7A577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604839"/>
            <a:ext cx="6874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>
                <a:ea typeface="宋体" panose="02010600030101010101" pitchFamily="2" charset="-122"/>
              </a:rPr>
              <a:t>O efeito de extensão de Müller-Lyer</a:t>
            </a:r>
            <a:endParaRPr lang="en-US" altLang="pt-BR" b="1"/>
          </a:p>
        </p:txBody>
      </p:sp>
      <p:pic>
        <p:nvPicPr>
          <p:cNvPr id="146439" name="Picture 7">
            <a:extLst>
              <a:ext uri="{FF2B5EF4-FFF2-40B4-BE49-F238E27FC236}">
                <a16:creationId xmlns:a16="http://schemas.microsoft.com/office/drawing/2014/main" id="{A14B829C-BF50-AC20-E27F-0108AFA2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4" y="4945063"/>
            <a:ext cx="904875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0" name="Picture 8">
            <a:extLst>
              <a:ext uri="{FF2B5EF4-FFF2-40B4-BE49-F238E27FC236}">
                <a16:creationId xmlns:a16="http://schemas.microsoft.com/office/drawing/2014/main" id="{938FBED6-B402-15F0-21DA-797FAB0F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1397001"/>
            <a:ext cx="90487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1" name="Picture 9">
            <a:extLst>
              <a:ext uri="{FF2B5EF4-FFF2-40B4-BE49-F238E27FC236}">
                <a16:creationId xmlns:a16="http://schemas.microsoft.com/office/drawing/2014/main" id="{9ECB794D-C80B-D94A-0F7F-CFE0BCC9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4957763"/>
            <a:ext cx="904875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2" name="Picture 10">
            <a:extLst>
              <a:ext uri="{FF2B5EF4-FFF2-40B4-BE49-F238E27FC236}">
                <a16:creationId xmlns:a16="http://schemas.microsoft.com/office/drawing/2014/main" id="{41EDBBB9-6958-E34B-7F21-C67717ED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1409701"/>
            <a:ext cx="90487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43" name="Text Box 11">
            <a:extLst>
              <a:ext uri="{FF2B5EF4-FFF2-40B4-BE49-F238E27FC236}">
                <a16:creationId xmlns:a16="http://schemas.microsoft.com/office/drawing/2014/main" id="{7DD1C2F4-12D5-457A-6573-16B466EA2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00122 0.138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105 -0.1363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-0.474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3.7037E-7 L -0.00139 0.469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24E3C9ED-1C90-04EE-C15B-9766120CD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2665413"/>
            <a:ext cx="1655762" cy="20875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AD55671D-9310-195F-20E0-F60D441A1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2665413"/>
            <a:ext cx="1655762" cy="2087562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84" name="AutoShape 4">
            <a:extLst>
              <a:ext uri="{FF2B5EF4-FFF2-40B4-BE49-F238E27FC236}">
                <a16:creationId xmlns:a16="http://schemas.microsoft.com/office/drawing/2014/main" id="{0C654948-F40D-0AC2-CB44-F7107DCD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6" y="1566864"/>
            <a:ext cx="936625" cy="936625"/>
          </a:xfrm>
          <a:custGeom>
            <a:avLst/>
            <a:gdLst>
              <a:gd name="G0" fmla="+- 5931 0 0"/>
              <a:gd name="G1" fmla="+- 21600 0 5931"/>
              <a:gd name="G2" fmla="+- 21600 0 59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931" y="10800"/>
                </a:moveTo>
                <a:cubicBezTo>
                  <a:pt x="5931" y="13489"/>
                  <a:pt x="8111" y="15669"/>
                  <a:pt x="10800" y="15669"/>
                </a:cubicBezTo>
                <a:cubicBezTo>
                  <a:pt x="13489" y="15669"/>
                  <a:pt x="15669" y="13489"/>
                  <a:pt x="15669" y="10800"/>
                </a:cubicBezTo>
                <a:cubicBezTo>
                  <a:pt x="15669" y="8111"/>
                  <a:pt x="13489" y="5931"/>
                  <a:pt x="10800" y="5931"/>
                </a:cubicBezTo>
                <a:cubicBezTo>
                  <a:pt x="8111" y="5931"/>
                  <a:pt x="5931" y="8111"/>
                  <a:pt x="5931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8D2B4109-AFA4-3C63-4BF8-6EB31964A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1" y="642939"/>
            <a:ext cx="48901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/>
              <a:t>O efeito do anel de Kofka</a:t>
            </a:r>
            <a:endParaRPr lang="en-US" altLang="pt-BR" sz="3600"/>
          </a:p>
        </p:txBody>
      </p:sp>
      <p:sp>
        <p:nvSpPr>
          <p:cNvPr id="148486" name="Text Box 6">
            <a:extLst>
              <a:ext uri="{FF2B5EF4-FFF2-40B4-BE49-F238E27FC236}">
                <a16:creationId xmlns:a16="http://schemas.microsoft.com/office/drawing/2014/main" id="{92787E15-3F58-B18B-8214-9A93DABE2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3.88889E-6 0.22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D424AE8E-96FE-CD6D-BE07-D1959A0E9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6" y="2276476"/>
            <a:ext cx="1655763" cy="20875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F40AA11C-4697-1E27-1693-D32DB8696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1" y="2276476"/>
            <a:ext cx="1655763" cy="2087563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532" name="AutoShape 4">
            <a:extLst>
              <a:ext uri="{FF2B5EF4-FFF2-40B4-BE49-F238E27FC236}">
                <a16:creationId xmlns:a16="http://schemas.microsoft.com/office/drawing/2014/main" id="{F353C0BB-92A9-5E2F-468C-34554409C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9" y="2814639"/>
            <a:ext cx="936625" cy="936625"/>
          </a:xfrm>
          <a:custGeom>
            <a:avLst/>
            <a:gdLst>
              <a:gd name="G0" fmla="+- 6370 0 0"/>
              <a:gd name="G1" fmla="+- 21600 0 6370"/>
              <a:gd name="G2" fmla="+- 21600 0 637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370" y="10800"/>
                </a:moveTo>
                <a:cubicBezTo>
                  <a:pt x="6370" y="13247"/>
                  <a:pt x="8353" y="15230"/>
                  <a:pt x="10800" y="15230"/>
                </a:cubicBezTo>
                <a:cubicBezTo>
                  <a:pt x="13247" y="15230"/>
                  <a:pt x="15230" y="13247"/>
                  <a:pt x="15230" y="10800"/>
                </a:cubicBezTo>
                <a:cubicBezTo>
                  <a:pt x="15230" y="8353"/>
                  <a:pt x="13247" y="6370"/>
                  <a:pt x="10800" y="6370"/>
                </a:cubicBezTo>
                <a:cubicBezTo>
                  <a:pt x="8353" y="6370"/>
                  <a:pt x="6370" y="8353"/>
                  <a:pt x="6370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533" name="AutoShape 5">
            <a:extLst>
              <a:ext uri="{FF2B5EF4-FFF2-40B4-BE49-F238E27FC236}">
                <a16:creationId xmlns:a16="http://schemas.microsoft.com/office/drawing/2014/main" id="{4ED9B02B-CA6C-AFFA-BD28-7B58DA4C1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6" y="2819401"/>
            <a:ext cx="936625" cy="936625"/>
          </a:xfrm>
          <a:custGeom>
            <a:avLst/>
            <a:gdLst>
              <a:gd name="G0" fmla="+- 5931 0 0"/>
              <a:gd name="G1" fmla="+- 21600 0 5931"/>
              <a:gd name="G2" fmla="+- 21600 0 59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931" y="10800"/>
                </a:moveTo>
                <a:cubicBezTo>
                  <a:pt x="5931" y="13489"/>
                  <a:pt x="8111" y="15669"/>
                  <a:pt x="10800" y="15669"/>
                </a:cubicBezTo>
                <a:cubicBezTo>
                  <a:pt x="13489" y="15669"/>
                  <a:pt x="15669" y="13489"/>
                  <a:pt x="15669" y="10800"/>
                </a:cubicBezTo>
                <a:cubicBezTo>
                  <a:pt x="15669" y="8111"/>
                  <a:pt x="13489" y="5931"/>
                  <a:pt x="10800" y="5931"/>
                </a:cubicBezTo>
                <a:cubicBezTo>
                  <a:pt x="8111" y="5931"/>
                  <a:pt x="5931" y="8111"/>
                  <a:pt x="5931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B68E5A42-B9A6-9E08-C1DE-CB52D9EE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2017714"/>
            <a:ext cx="957262" cy="28924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535" name="Text Box 7">
            <a:extLst>
              <a:ext uri="{FF2B5EF4-FFF2-40B4-BE49-F238E27FC236}">
                <a16:creationId xmlns:a16="http://schemas.microsoft.com/office/drawing/2014/main" id="{D65A8A99-21D8-AC83-51FE-C887E8031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1" y="642939"/>
            <a:ext cx="48901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/>
              <a:t>O efeito do anel de Kofka</a:t>
            </a:r>
            <a:endParaRPr lang="en-US" altLang="pt-BR" sz="3600"/>
          </a:p>
        </p:txBody>
      </p:sp>
      <p:sp>
        <p:nvSpPr>
          <p:cNvPr id="150536" name="Text Box 8">
            <a:extLst>
              <a:ext uri="{FF2B5EF4-FFF2-40B4-BE49-F238E27FC236}">
                <a16:creationId xmlns:a16="http://schemas.microsoft.com/office/drawing/2014/main" id="{30AA0135-65C6-06AF-1EE1-7F9FBFB0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>
            <a:extLst>
              <a:ext uri="{FF2B5EF4-FFF2-40B4-BE49-F238E27FC236}">
                <a16:creationId xmlns:a16="http://schemas.microsoft.com/office/drawing/2014/main" id="{CA74A5E1-634C-7C5F-7B15-D644D8E5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1" y="658814"/>
            <a:ext cx="40480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>
                <a:ea typeface="宋体" panose="02010600030101010101" pitchFamily="2" charset="-122"/>
              </a:rPr>
              <a:t>A grade de Hermann</a:t>
            </a:r>
            <a:endParaRPr lang="en-US" altLang="pt-BR" b="1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8FD8F4F2-B820-486D-F1D4-93F51494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15732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9B726D76-7C2E-5BE1-966A-0ABACF36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5763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A44A7B11-307F-BD3E-6C7F-89242187F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15779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2" name="Rectangle 6">
            <a:extLst>
              <a:ext uri="{FF2B5EF4-FFF2-40B4-BE49-F238E27FC236}">
                <a16:creationId xmlns:a16="http://schemas.microsoft.com/office/drawing/2014/main" id="{C08A4242-DCB5-21BD-9B56-C566EFD75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15700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3" name="Rectangle 7">
            <a:extLst>
              <a:ext uri="{FF2B5EF4-FFF2-40B4-BE49-F238E27FC236}">
                <a16:creationId xmlns:a16="http://schemas.microsoft.com/office/drawing/2014/main" id="{46B4BC8C-286E-CE10-0D80-31DC19AE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15748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4" name="Rectangle 8">
            <a:extLst>
              <a:ext uri="{FF2B5EF4-FFF2-40B4-BE49-F238E27FC236}">
                <a16:creationId xmlns:a16="http://schemas.microsoft.com/office/drawing/2014/main" id="{8D7B6733-1DBA-94C4-FD8C-B4630E839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8" y="15779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5" name="Rectangle 9">
            <a:extLst>
              <a:ext uri="{FF2B5EF4-FFF2-40B4-BE49-F238E27FC236}">
                <a16:creationId xmlns:a16="http://schemas.microsoft.com/office/drawing/2014/main" id="{0BD4C44D-8890-3042-A669-D975F765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157956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6" name="Rectangle 10">
            <a:extLst>
              <a:ext uri="{FF2B5EF4-FFF2-40B4-BE49-F238E27FC236}">
                <a16:creationId xmlns:a16="http://schemas.microsoft.com/office/drawing/2014/main" id="{A15DC3BC-5C77-572E-2DF8-3AAF6B28B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15827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7" name="Rectangle 11">
            <a:extLst>
              <a:ext uri="{FF2B5EF4-FFF2-40B4-BE49-F238E27FC236}">
                <a16:creationId xmlns:a16="http://schemas.microsoft.com/office/drawing/2014/main" id="{4AB83E2B-0F7A-C087-DEC8-04ABD3315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00" y="21494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8" name="Rectangle 12">
            <a:extLst>
              <a:ext uri="{FF2B5EF4-FFF2-40B4-BE49-F238E27FC236}">
                <a16:creationId xmlns:a16="http://schemas.microsoft.com/office/drawing/2014/main" id="{55501833-EF08-044B-E860-7E4F84FD2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25" y="21526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9" name="Rectangle 13">
            <a:extLst>
              <a:ext uri="{FF2B5EF4-FFF2-40B4-BE49-F238E27FC236}">
                <a16:creationId xmlns:a16="http://schemas.microsoft.com/office/drawing/2014/main" id="{7D628C60-1D88-EF3D-C54D-24DC23670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1542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0" name="Rectangle 14">
            <a:extLst>
              <a:ext uri="{FF2B5EF4-FFF2-40B4-BE49-F238E27FC236}">
                <a16:creationId xmlns:a16="http://schemas.microsoft.com/office/drawing/2014/main" id="{C26FF423-07AA-A866-F519-2B82A4A85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1463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1" name="Rectangle 15">
            <a:extLst>
              <a:ext uri="{FF2B5EF4-FFF2-40B4-BE49-F238E27FC236}">
                <a16:creationId xmlns:a16="http://schemas.microsoft.com/office/drawing/2014/main" id="{9C5A2468-73F5-411A-C169-1B4AE6862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350" y="215106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2" name="Rectangle 16">
            <a:extLst>
              <a:ext uri="{FF2B5EF4-FFF2-40B4-BE49-F238E27FC236}">
                <a16:creationId xmlns:a16="http://schemas.microsoft.com/office/drawing/2014/main" id="{3694FFA7-2087-2C04-8AE5-8A16B592A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863" y="21542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3" name="Rectangle 17">
            <a:extLst>
              <a:ext uri="{FF2B5EF4-FFF2-40B4-BE49-F238E27FC236}">
                <a16:creationId xmlns:a16="http://schemas.microsoft.com/office/drawing/2014/main" id="{64237BC9-4053-EBFA-FBA6-66798ABF3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21558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4" name="Rectangle 18">
            <a:extLst>
              <a:ext uri="{FF2B5EF4-FFF2-40B4-BE49-F238E27FC236}">
                <a16:creationId xmlns:a16="http://schemas.microsoft.com/office/drawing/2014/main" id="{AD2BB871-AB4F-F5DC-FE12-AB4D8C03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21590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5" name="Rectangle 19">
            <a:extLst>
              <a:ext uri="{FF2B5EF4-FFF2-40B4-BE49-F238E27FC236}">
                <a16:creationId xmlns:a16="http://schemas.microsoft.com/office/drawing/2014/main" id="{1AB77441-9BAF-014D-2209-0A1BB1F0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27146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6" name="Rectangle 20">
            <a:extLst>
              <a:ext uri="{FF2B5EF4-FFF2-40B4-BE49-F238E27FC236}">
                <a16:creationId xmlns:a16="http://schemas.microsoft.com/office/drawing/2014/main" id="{47926493-51E7-3999-D11C-CE05F0F5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27178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7" name="Rectangle 21">
            <a:extLst>
              <a:ext uri="{FF2B5EF4-FFF2-40B4-BE49-F238E27FC236}">
                <a16:creationId xmlns:a16="http://schemas.microsoft.com/office/drawing/2014/main" id="{3A9FCEA6-11F5-D48A-8F53-DA97077F7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27193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8" name="Rectangle 22">
            <a:extLst>
              <a:ext uri="{FF2B5EF4-FFF2-40B4-BE49-F238E27FC236}">
                <a16:creationId xmlns:a16="http://schemas.microsoft.com/office/drawing/2014/main" id="{AAF9C728-27D5-FAB2-A05B-C449E679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27114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99" name="Rectangle 23">
            <a:extLst>
              <a:ext uri="{FF2B5EF4-FFF2-40B4-BE49-F238E27FC236}">
                <a16:creationId xmlns:a16="http://schemas.microsoft.com/office/drawing/2014/main" id="{50B5FA86-F3C9-9279-D0BD-31180646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27162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0" name="Rectangle 24">
            <a:extLst>
              <a:ext uri="{FF2B5EF4-FFF2-40B4-BE49-F238E27FC236}">
                <a16:creationId xmlns:a16="http://schemas.microsoft.com/office/drawing/2014/main" id="{4FC337AC-1263-B476-6791-83CE7ABDF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7193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1" name="Rectangle 25">
            <a:extLst>
              <a:ext uri="{FF2B5EF4-FFF2-40B4-BE49-F238E27FC236}">
                <a16:creationId xmlns:a16="http://schemas.microsoft.com/office/drawing/2014/main" id="{78B6E7DC-A072-63F4-A0DF-3707294BD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725" y="27209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2" name="Rectangle 26">
            <a:extLst>
              <a:ext uri="{FF2B5EF4-FFF2-40B4-BE49-F238E27FC236}">
                <a16:creationId xmlns:a16="http://schemas.microsoft.com/office/drawing/2014/main" id="{67F507DD-70BD-B8F9-336D-499E28884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27241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3" name="Rectangle 27">
            <a:extLst>
              <a:ext uri="{FF2B5EF4-FFF2-40B4-BE49-F238E27FC236}">
                <a16:creationId xmlns:a16="http://schemas.microsoft.com/office/drawing/2014/main" id="{50EE5C83-55DE-10AE-0761-4C6E5730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32670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4" name="Rectangle 28">
            <a:extLst>
              <a:ext uri="{FF2B5EF4-FFF2-40B4-BE49-F238E27FC236}">
                <a16:creationId xmlns:a16="http://schemas.microsoft.com/office/drawing/2014/main" id="{C18E3CFE-B726-65F1-CA25-D01AEEB07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32702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5" name="Rectangle 29">
            <a:extLst>
              <a:ext uri="{FF2B5EF4-FFF2-40B4-BE49-F238E27FC236}">
                <a16:creationId xmlns:a16="http://schemas.microsoft.com/office/drawing/2014/main" id="{7395D751-B0F2-3CAC-E632-E1F4AEFEC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32718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6" name="Rectangle 30">
            <a:extLst>
              <a:ext uri="{FF2B5EF4-FFF2-40B4-BE49-F238E27FC236}">
                <a16:creationId xmlns:a16="http://schemas.microsoft.com/office/drawing/2014/main" id="{1317D0AA-E701-D3C1-29A1-42639DA9E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2639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7" name="Rectangle 31">
            <a:extLst>
              <a:ext uri="{FF2B5EF4-FFF2-40B4-BE49-F238E27FC236}">
                <a16:creationId xmlns:a16="http://schemas.microsoft.com/office/drawing/2014/main" id="{77107A0B-C092-12B5-86E6-B188076F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26866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8" name="Rectangle 32">
            <a:extLst>
              <a:ext uri="{FF2B5EF4-FFF2-40B4-BE49-F238E27FC236}">
                <a16:creationId xmlns:a16="http://schemas.microsoft.com/office/drawing/2014/main" id="{E5F92A6C-2ABE-C6D1-815D-8AC0A0FA0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32718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09" name="Rectangle 33">
            <a:extLst>
              <a:ext uri="{FF2B5EF4-FFF2-40B4-BE49-F238E27FC236}">
                <a16:creationId xmlns:a16="http://schemas.microsoft.com/office/drawing/2014/main" id="{78BAFC03-CD17-B971-1934-4CCD9D508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725" y="32734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0" name="Rectangle 34">
            <a:extLst>
              <a:ext uri="{FF2B5EF4-FFF2-40B4-BE49-F238E27FC236}">
                <a16:creationId xmlns:a16="http://schemas.microsoft.com/office/drawing/2014/main" id="{BC98C3BF-165F-B5AD-1E86-7B7B4D07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32766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1" name="Rectangle 35">
            <a:extLst>
              <a:ext uri="{FF2B5EF4-FFF2-40B4-BE49-F238E27FC236}">
                <a16:creationId xmlns:a16="http://schemas.microsoft.com/office/drawing/2014/main" id="{02B13C30-B0B7-C680-0781-6AD4A4FE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38306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2" name="Rectangle 36">
            <a:extLst>
              <a:ext uri="{FF2B5EF4-FFF2-40B4-BE49-F238E27FC236}">
                <a16:creationId xmlns:a16="http://schemas.microsoft.com/office/drawing/2014/main" id="{2871D3C3-1560-027E-892A-35CDA3A59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38338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3" name="Rectangle 37">
            <a:extLst>
              <a:ext uri="{FF2B5EF4-FFF2-40B4-BE49-F238E27FC236}">
                <a16:creationId xmlns:a16="http://schemas.microsoft.com/office/drawing/2014/main" id="{B52C5157-FF75-4568-68B5-451FE431B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38354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4" name="Rectangle 38">
            <a:extLst>
              <a:ext uri="{FF2B5EF4-FFF2-40B4-BE49-F238E27FC236}">
                <a16:creationId xmlns:a16="http://schemas.microsoft.com/office/drawing/2014/main" id="{B057E573-D3D1-035E-ED7F-826FDF1A7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2746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5" name="Rectangle 39">
            <a:extLst>
              <a:ext uri="{FF2B5EF4-FFF2-40B4-BE49-F238E27FC236}">
                <a16:creationId xmlns:a16="http://schemas.microsoft.com/office/drawing/2014/main" id="{8D359DE6-F0F2-85CF-A27A-046831783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8322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6" name="Rectangle 40">
            <a:extLst>
              <a:ext uri="{FF2B5EF4-FFF2-40B4-BE49-F238E27FC236}">
                <a16:creationId xmlns:a16="http://schemas.microsoft.com/office/drawing/2014/main" id="{A17FF8E6-E12F-B649-4AEB-085E3F752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38354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7" name="Rectangle 41">
            <a:extLst>
              <a:ext uri="{FF2B5EF4-FFF2-40B4-BE49-F238E27FC236}">
                <a16:creationId xmlns:a16="http://schemas.microsoft.com/office/drawing/2014/main" id="{0A7F4D3F-43C0-C66A-8A5E-3A526AB6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725" y="38369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8" name="Rectangle 42">
            <a:extLst>
              <a:ext uri="{FF2B5EF4-FFF2-40B4-BE49-F238E27FC236}">
                <a16:creationId xmlns:a16="http://schemas.microsoft.com/office/drawing/2014/main" id="{102D9280-B408-5563-F189-F1E75239D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38290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19" name="Rectangle 43">
            <a:extLst>
              <a:ext uri="{FF2B5EF4-FFF2-40B4-BE49-F238E27FC236}">
                <a16:creationId xmlns:a16="http://schemas.microsoft.com/office/drawing/2014/main" id="{7C335539-8F93-06E5-9566-0E5BA3345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437356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0" name="Rectangle 44">
            <a:extLst>
              <a:ext uri="{FF2B5EF4-FFF2-40B4-BE49-F238E27FC236}">
                <a16:creationId xmlns:a16="http://schemas.microsoft.com/office/drawing/2014/main" id="{84207EC1-065D-259F-95BE-193E9CFD6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43767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1" name="Rectangle 45">
            <a:extLst>
              <a:ext uri="{FF2B5EF4-FFF2-40B4-BE49-F238E27FC236}">
                <a16:creationId xmlns:a16="http://schemas.microsoft.com/office/drawing/2014/main" id="{EE293B26-5C3D-0546-35B2-7BC904128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43783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2" name="Rectangle 46">
            <a:extLst>
              <a:ext uri="{FF2B5EF4-FFF2-40B4-BE49-F238E27FC236}">
                <a16:creationId xmlns:a16="http://schemas.microsoft.com/office/drawing/2014/main" id="{10A21B4E-38F7-F127-9FEE-3760A9D85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43703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3" name="Rectangle 47">
            <a:extLst>
              <a:ext uri="{FF2B5EF4-FFF2-40B4-BE49-F238E27FC236}">
                <a16:creationId xmlns:a16="http://schemas.microsoft.com/office/drawing/2014/main" id="{E57FEB64-0A50-1531-F1C6-91155FB92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43751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4" name="Rectangle 48">
            <a:extLst>
              <a:ext uri="{FF2B5EF4-FFF2-40B4-BE49-F238E27FC236}">
                <a16:creationId xmlns:a16="http://schemas.microsoft.com/office/drawing/2014/main" id="{0E27E1B2-7465-72D7-2F2A-321973050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43783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5" name="Rectangle 49">
            <a:extLst>
              <a:ext uri="{FF2B5EF4-FFF2-40B4-BE49-F238E27FC236}">
                <a16:creationId xmlns:a16="http://schemas.microsoft.com/office/drawing/2014/main" id="{FD6A412F-9404-B17C-C727-91189972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725" y="43799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6" name="Rectangle 50">
            <a:extLst>
              <a:ext uri="{FF2B5EF4-FFF2-40B4-BE49-F238E27FC236}">
                <a16:creationId xmlns:a16="http://schemas.microsoft.com/office/drawing/2014/main" id="{8BB9C821-CED8-5413-7076-5B5ECEB1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43830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7" name="Rectangle 51">
            <a:extLst>
              <a:ext uri="{FF2B5EF4-FFF2-40B4-BE49-F238E27FC236}">
                <a16:creationId xmlns:a16="http://schemas.microsoft.com/office/drawing/2014/main" id="{87AD4014-797F-0D30-DDC5-F7A8A6888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49244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8" name="Rectangle 52">
            <a:extLst>
              <a:ext uri="{FF2B5EF4-FFF2-40B4-BE49-F238E27FC236}">
                <a16:creationId xmlns:a16="http://schemas.microsoft.com/office/drawing/2014/main" id="{30AEB63C-25C0-0116-7A46-4E3E2EF5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9276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29" name="Rectangle 53">
            <a:extLst>
              <a:ext uri="{FF2B5EF4-FFF2-40B4-BE49-F238E27FC236}">
                <a16:creationId xmlns:a16="http://schemas.microsoft.com/office/drawing/2014/main" id="{111B106A-B628-C850-58E4-C2451594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49291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0" name="Rectangle 54">
            <a:extLst>
              <a:ext uri="{FF2B5EF4-FFF2-40B4-BE49-F238E27FC236}">
                <a16:creationId xmlns:a16="http://schemas.microsoft.com/office/drawing/2014/main" id="{83B080B7-3BDD-FD6F-1ED0-7BCCA3F3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9212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1" name="Rectangle 55">
            <a:extLst>
              <a:ext uri="{FF2B5EF4-FFF2-40B4-BE49-F238E27FC236}">
                <a16:creationId xmlns:a16="http://schemas.microsoft.com/office/drawing/2014/main" id="{0FD36680-9204-D553-47A6-5866F2EF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49260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2" name="Rectangle 56">
            <a:extLst>
              <a:ext uri="{FF2B5EF4-FFF2-40B4-BE49-F238E27FC236}">
                <a16:creationId xmlns:a16="http://schemas.microsoft.com/office/drawing/2014/main" id="{CA3A6B8C-DB95-959A-ADD3-41A3C1A19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0" y="492918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3" name="Rectangle 57">
            <a:extLst>
              <a:ext uri="{FF2B5EF4-FFF2-40B4-BE49-F238E27FC236}">
                <a16:creationId xmlns:a16="http://schemas.microsoft.com/office/drawing/2014/main" id="{3186D29A-4163-23A2-4CC2-7D15684A1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5" y="49307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4" name="Rectangle 58">
            <a:extLst>
              <a:ext uri="{FF2B5EF4-FFF2-40B4-BE49-F238E27FC236}">
                <a16:creationId xmlns:a16="http://schemas.microsoft.com/office/drawing/2014/main" id="{43C7932F-92E2-A6E4-5468-CEE188094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8" y="49228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5" name="Rectangle 59">
            <a:extLst>
              <a:ext uri="{FF2B5EF4-FFF2-40B4-BE49-F238E27FC236}">
                <a16:creationId xmlns:a16="http://schemas.microsoft.com/office/drawing/2014/main" id="{310A3818-3123-ABB7-2883-E1EC5DFF7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546735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6" name="Rectangle 60">
            <a:extLst>
              <a:ext uri="{FF2B5EF4-FFF2-40B4-BE49-F238E27FC236}">
                <a16:creationId xmlns:a16="http://schemas.microsoft.com/office/drawing/2014/main" id="{4C5E6563-246D-7AF7-372C-75FEC0511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547052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7" name="Rectangle 61">
            <a:extLst>
              <a:ext uri="{FF2B5EF4-FFF2-40B4-BE49-F238E27FC236}">
                <a16:creationId xmlns:a16="http://schemas.microsoft.com/office/drawing/2014/main" id="{94975894-D59B-CB1A-5D2A-DE664B7F7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54721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8" name="Rectangle 62">
            <a:extLst>
              <a:ext uri="{FF2B5EF4-FFF2-40B4-BE49-F238E27FC236}">
                <a16:creationId xmlns:a16="http://schemas.microsoft.com/office/drawing/2014/main" id="{5DC3C032-B97B-FDB7-D137-BEDCD51E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54641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39" name="Rectangle 63">
            <a:extLst>
              <a:ext uri="{FF2B5EF4-FFF2-40B4-BE49-F238E27FC236}">
                <a16:creationId xmlns:a16="http://schemas.microsoft.com/office/drawing/2014/main" id="{76CF2F4D-3A69-81D1-A6F2-188DCACD0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5468938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40" name="Rectangle 64">
            <a:extLst>
              <a:ext uri="{FF2B5EF4-FFF2-40B4-BE49-F238E27FC236}">
                <a16:creationId xmlns:a16="http://schemas.microsoft.com/office/drawing/2014/main" id="{61891ACB-9575-47C9-879F-0F1CB704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0" y="5472113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41" name="Rectangle 65">
            <a:extLst>
              <a:ext uri="{FF2B5EF4-FFF2-40B4-BE49-F238E27FC236}">
                <a16:creationId xmlns:a16="http://schemas.microsoft.com/office/drawing/2014/main" id="{C5783267-F379-5EDA-A3F5-D12F2D72F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5" y="5473700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42" name="Rectangle 66">
            <a:extLst>
              <a:ext uri="{FF2B5EF4-FFF2-40B4-BE49-F238E27FC236}">
                <a16:creationId xmlns:a16="http://schemas.microsoft.com/office/drawing/2014/main" id="{D27C7F53-466D-E84E-D453-9B2D8E10C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8" y="5476875"/>
            <a:ext cx="457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643" name="Text Box 67">
            <a:extLst>
              <a:ext uri="{FF2B5EF4-FFF2-40B4-BE49-F238E27FC236}">
                <a16:creationId xmlns:a16="http://schemas.microsoft.com/office/drawing/2014/main" id="{69D3CF75-1A29-C1BC-F582-E723DA94E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5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5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5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5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5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5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5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2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52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52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2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52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5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5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52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52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5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5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5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52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5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52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526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5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5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52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52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52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5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5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52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52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5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5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52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52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52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52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152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52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52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52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526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52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52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52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52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52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52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52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52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1526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152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52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52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1526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52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52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52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152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152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152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52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52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5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15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52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52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5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15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52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52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52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52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52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152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152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52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52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152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15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5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52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0" fill="hold"/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152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 fill="hold"/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52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152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52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152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52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52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5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15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152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152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0" fill="hold"/>
                                        <p:tgtEl>
                                          <p:spTgt spid="15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000" fill="hold"/>
                                        <p:tgtEl>
                                          <p:spTgt spid="15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152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152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0" fill="hold"/>
                                        <p:tgtEl>
                                          <p:spTgt spid="152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0" fill="hold"/>
                                        <p:tgtEl>
                                          <p:spTgt spid="152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0"/>
                                        <p:tgtEl>
                                          <p:spTgt spid="152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1526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152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 fill="hold"/>
                                        <p:tgtEl>
                                          <p:spTgt spid="152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152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152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0" fill="hold"/>
                                        <p:tgtEl>
                                          <p:spTgt spid="152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000" fill="hold"/>
                                        <p:tgtEl>
                                          <p:spTgt spid="152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2000"/>
                                        <p:tgtEl>
                                          <p:spTgt spid="152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000" fill="hold"/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0" fill="hold"/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000"/>
                                        <p:tgtEl>
                                          <p:spTgt spid="152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1526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0" fill="hold"/>
                                        <p:tgtEl>
                                          <p:spTgt spid="152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152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2000"/>
                                        <p:tgtEl>
                                          <p:spTgt spid="152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1526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152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152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2000"/>
                                        <p:tgtEl>
                                          <p:spTgt spid="152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152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15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0" fill="hold"/>
                                        <p:tgtEl>
                                          <p:spTgt spid="15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C11D63A5-48F2-324A-4EED-64F5D994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4" y="42864"/>
            <a:ext cx="8586787" cy="68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Rectangle 3">
            <a:extLst>
              <a:ext uri="{FF2B5EF4-FFF2-40B4-BE49-F238E27FC236}">
                <a16:creationId xmlns:a16="http://schemas.microsoft.com/office/drawing/2014/main" id="{B2C582AC-E43C-45FC-8049-FB4F26FF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135688"/>
            <a:ext cx="2422525" cy="7223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4628" name="Text Box 4">
            <a:extLst>
              <a:ext uri="{FF2B5EF4-FFF2-40B4-BE49-F238E27FC236}">
                <a16:creationId xmlns:a16="http://schemas.microsoft.com/office/drawing/2014/main" id="{7853CA92-15BF-54CE-0E3E-5A4BC6B6C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269876"/>
            <a:ext cx="5190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/>
              <a:t>O efeito xadrez de Adelson</a:t>
            </a:r>
            <a:endParaRPr lang="en-US" altLang="pt-BR" sz="3600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ADD65C78-0F83-53D4-314A-9844A7ABC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19151"/>
            <a:ext cx="627063" cy="595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4630" name="Text Box 6">
            <a:extLst>
              <a:ext uri="{FF2B5EF4-FFF2-40B4-BE49-F238E27FC236}">
                <a16:creationId xmlns:a16="http://schemas.microsoft.com/office/drawing/2014/main" id="{8A5D1902-4088-B4BD-311D-81BFB04A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976313"/>
            <a:ext cx="37972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/>
              <a:t>Ajustes de inclinação e incidência e luz</a:t>
            </a:r>
            <a:endParaRPr lang="en-US" altLang="pt-BR"/>
          </a:p>
        </p:txBody>
      </p:sp>
      <p:sp>
        <p:nvSpPr>
          <p:cNvPr id="154631" name="Rectangle 7">
            <a:extLst>
              <a:ext uri="{FF2B5EF4-FFF2-40B4-BE49-F238E27FC236}">
                <a16:creationId xmlns:a16="http://schemas.microsoft.com/office/drawing/2014/main" id="{5B7CC3F7-5290-F60A-B7EC-2FB0FCAB8651}"/>
              </a:ext>
            </a:extLst>
          </p:cNvPr>
          <p:cNvSpPr>
            <a:spLocks noChangeArrowheads="1"/>
          </p:cNvSpPr>
          <p:nvPr/>
        </p:nvSpPr>
        <p:spPr bwMode="auto">
          <a:xfrm rot="1009285">
            <a:off x="6329363" y="2136775"/>
            <a:ext cx="425450" cy="425450"/>
          </a:xfrm>
          <a:prstGeom prst="rect">
            <a:avLst/>
          </a:prstGeom>
          <a:solidFill>
            <a:srgbClr val="7B7B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4632" name="Rectangle 8">
            <a:extLst>
              <a:ext uri="{FF2B5EF4-FFF2-40B4-BE49-F238E27FC236}">
                <a16:creationId xmlns:a16="http://schemas.microsoft.com/office/drawing/2014/main" id="{D2894DB7-A218-16F9-A190-199E8EE35776}"/>
              </a:ext>
            </a:extLst>
          </p:cNvPr>
          <p:cNvSpPr>
            <a:spLocks noChangeArrowheads="1"/>
          </p:cNvSpPr>
          <p:nvPr/>
        </p:nvSpPr>
        <p:spPr bwMode="auto">
          <a:xfrm rot="1892229">
            <a:off x="6148388" y="3648075"/>
            <a:ext cx="468312" cy="446088"/>
          </a:xfrm>
          <a:prstGeom prst="rect">
            <a:avLst/>
          </a:prstGeom>
          <a:solidFill>
            <a:srgbClr val="7B7B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4633" name="Text Box 9">
            <a:extLst>
              <a:ext uri="{FF2B5EF4-FFF2-40B4-BE49-F238E27FC236}">
                <a16:creationId xmlns:a16="http://schemas.microsoft.com/office/drawing/2014/main" id="{DE1F69D5-CEA2-2291-53B9-E485B001F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727D5D79-0C4F-7D28-030C-F9F50999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763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Rectangle 3">
            <a:extLst>
              <a:ext uri="{FF2B5EF4-FFF2-40B4-BE49-F238E27FC236}">
                <a16:creationId xmlns:a16="http://schemas.microsoft.com/office/drawing/2014/main" id="{C8B82703-F5EF-FA14-00BD-29603F60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208714"/>
            <a:ext cx="2233613" cy="649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35E98705-FCAC-294B-5E7D-BFDEE1031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90564"/>
            <a:ext cx="701675" cy="638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6677" name="Text Box 5">
            <a:extLst>
              <a:ext uri="{FF2B5EF4-FFF2-40B4-BE49-F238E27FC236}">
                <a16:creationId xmlns:a16="http://schemas.microsoft.com/office/drawing/2014/main" id="{5A929B3F-5E0D-106B-66DE-1DB6C1F6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9" y="269876"/>
            <a:ext cx="5190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/>
              <a:t>O efeito xadrez de Adelson</a:t>
            </a:r>
            <a:endParaRPr lang="en-US" altLang="pt-BR" sz="3600"/>
          </a:p>
        </p:txBody>
      </p:sp>
      <p:sp>
        <p:nvSpPr>
          <p:cNvPr id="156678" name="Text Box 6">
            <a:extLst>
              <a:ext uri="{FF2B5EF4-FFF2-40B4-BE49-F238E27FC236}">
                <a16:creationId xmlns:a16="http://schemas.microsoft.com/office/drawing/2014/main" id="{82677ABC-78D4-CA5B-0512-B8AEF5E6B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2FED29C0-57EF-E012-55D4-00985A8B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0"/>
            <a:ext cx="8666162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Rectangle 3">
            <a:extLst>
              <a:ext uri="{FF2B5EF4-FFF2-40B4-BE49-F238E27FC236}">
                <a16:creationId xmlns:a16="http://schemas.microsoft.com/office/drawing/2014/main" id="{48248C25-1FD1-0234-1EF5-F34B65FA786A}"/>
              </a:ext>
            </a:extLst>
          </p:cNvPr>
          <p:cNvSpPr>
            <a:spLocks noChangeArrowheads="1"/>
          </p:cNvSpPr>
          <p:nvPr/>
        </p:nvSpPr>
        <p:spPr bwMode="auto">
          <a:xfrm rot="757700">
            <a:off x="4291013" y="2714626"/>
            <a:ext cx="4760912" cy="8048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C3D91E3B-5A5C-9CEE-AAFC-12774317B032}"/>
              </a:ext>
            </a:extLst>
          </p:cNvPr>
          <p:cNvSpPr>
            <a:spLocks noChangeArrowheads="1"/>
          </p:cNvSpPr>
          <p:nvPr/>
        </p:nvSpPr>
        <p:spPr bwMode="auto">
          <a:xfrm rot="757700">
            <a:off x="3124200" y="4019551"/>
            <a:ext cx="5499100" cy="18129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pt-BR">
              <a:solidFill>
                <a:srgbClr val="333300"/>
              </a:solidFill>
            </a:endParaRPr>
          </a:p>
        </p:txBody>
      </p:sp>
      <p:sp>
        <p:nvSpPr>
          <p:cNvPr id="158725" name="Rectangle 5">
            <a:extLst>
              <a:ext uri="{FF2B5EF4-FFF2-40B4-BE49-F238E27FC236}">
                <a16:creationId xmlns:a16="http://schemas.microsoft.com/office/drawing/2014/main" id="{09ABAC67-D5B8-DB9A-091E-1924C6BB8418}"/>
              </a:ext>
            </a:extLst>
          </p:cNvPr>
          <p:cNvSpPr>
            <a:spLocks noChangeArrowheads="1"/>
          </p:cNvSpPr>
          <p:nvPr/>
        </p:nvSpPr>
        <p:spPr bwMode="auto">
          <a:xfrm rot="7871432">
            <a:off x="6850858" y="3480595"/>
            <a:ext cx="1411287" cy="1355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26" name="Rectangle 6">
            <a:extLst>
              <a:ext uri="{FF2B5EF4-FFF2-40B4-BE49-F238E27FC236}">
                <a16:creationId xmlns:a16="http://schemas.microsoft.com/office/drawing/2014/main" id="{2F1C5B48-5E02-C365-BBD7-84ECA34D93E0}"/>
              </a:ext>
            </a:extLst>
          </p:cNvPr>
          <p:cNvSpPr>
            <a:spLocks noChangeArrowheads="1"/>
          </p:cNvSpPr>
          <p:nvPr/>
        </p:nvSpPr>
        <p:spPr bwMode="auto">
          <a:xfrm rot="7871432">
            <a:off x="4476751" y="2420939"/>
            <a:ext cx="1254125" cy="17113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27" name="Rectangle 7">
            <a:extLst>
              <a:ext uri="{FF2B5EF4-FFF2-40B4-BE49-F238E27FC236}">
                <a16:creationId xmlns:a16="http://schemas.microsoft.com/office/drawing/2014/main" id="{EDE9EB2C-B67F-F8AB-51DF-A5A174982809}"/>
              </a:ext>
            </a:extLst>
          </p:cNvPr>
          <p:cNvSpPr>
            <a:spLocks noChangeArrowheads="1"/>
          </p:cNvSpPr>
          <p:nvPr/>
        </p:nvSpPr>
        <p:spPr bwMode="auto">
          <a:xfrm rot="757700">
            <a:off x="4386263" y="1330325"/>
            <a:ext cx="4760912" cy="7302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28" name="Rectangle 8">
            <a:extLst>
              <a:ext uri="{FF2B5EF4-FFF2-40B4-BE49-F238E27FC236}">
                <a16:creationId xmlns:a16="http://schemas.microsoft.com/office/drawing/2014/main" id="{7EDC0F10-97B5-0BA6-B544-C2E645969135}"/>
              </a:ext>
            </a:extLst>
          </p:cNvPr>
          <p:cNvSpPr>
            <a:spLocks noChangeArrowheads="1"/>
          </p:cNvSpPr>
          <p:nvPr/>
        </p:nvSpPr>
        <p:spPr bwMode="auto">
          <a:xfrm rot="7871432">
            <a:off x="6933408" y="1994695"/>
            <a:ext cx="1411287" cy="1355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29" name="Rectangle 9">
            <a:extLst>
              <a:ext uri="{FF2B5EF4-FFF2-40B4-BE49-F238E27FC236}">
                <a16:creationId xmlns:a16="http://schemas.microsoft.com/office/drawing/2014/main" id="{8BFC7235-E62C-1AFE-4377-80A208C36C22}"/>
              </a:ext>
            </a:extLst>
          </p:cNvPr>
          <p:cNvSpPr>
            <a:spLocks noChangeArrowheads="1"/>
          </p:cNvSpPr>
          <p:nvPr/>
        </p:nvSpPr>
        <p:spPr bwMode="auto">
          <a:xfrm rot="7931054">
            <a:off x="4554539" y="1293814"/>
            <a:ext cx="1423987" cy="1392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30" name="Rectangle 10">
            <a:extLst>
              <a:ext uri="{FF2B5EF4-FFF2-40B4-BE49-F238E27FC236}">
                <a16:creationId xmlns:a16="http://schemas.microsoft.com/office/drawing/2014/main" id="{324E7A94-CC8D-0A09-6A15-017D5C3F6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6" y="6208714"/>
            <a:ext cx="2233613" cy="649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31" name="Text Box 11">
            <a:extLst>
              <a:ext uri="{FF2B5EF4-FFF2-40B4-BE49-F238E27FC236}">
                <a16:creationId xmlns:a16="http://schemas.microsoft.com/office/drawing/2014/main" id="{2FA4C917-1E12-958A-7351-39420D723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269876"/>
            <a:ext cx="5190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/>
              <a:t>O efeito xadrez de Adelson</a:t>
            </a:r>
            <a:endParaRPr lang="en-US" altLang="pt-BR" sz="3600"/>
          </a:p>
        </p:txBody>
      </p:sp>
      <p:sp>
        <p:nvSpPr>
          <p:cNvPr id="158732" name="Rectangle 12">
            <a:extLst>
              <a:ext uri="{FF2B5EF4-FFF2-40B4-BE49-F238E27FC236}">
                <a16:creationId xmlns:a16="http://schemas.microsoft.com/office/drawing/2014/main" id="{9B249F9A-FDA8-6CD9-449D-BAFBC237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87400"/>
            <a:ext cx="744538" cy="808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8733" name="Text Box 13">
            <a:extLst>
              <a:ext uri="{FF2B5EF4-FFF2-40B4-BE49-F238E27FC236}">
                <a16:creationId xmlns:a16="http://schemas.microsoft.com/office/drawing/2014/main" id="{B117ED59-763E-C620-9C8D-864866D4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5AC38ED9-16BB-C983-7258-B5D73EB5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8763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Rectangle 3">
            <a:extLst>
              <a:ext uri="{FF2B5EF4-FFF2-40B4-BE49-F238E27FC236}">
                <a16:creationId xmlns:a16="http://schemas.microsoft.com/office/drawing/2014/main" id="{BC020619-5E12-581A-99E6-6C820D779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208714"/>
            <a:ext cx="2233613" cy="649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0772" name="Text Box 4">
            <a:extLst>
              <a:ext uri="{FF2B5EF4-FFF2-40B4-BE49-F238E27FC236}">
                <a16:creationId xmlns:a16="http://schemas.microsoft.com/office/drawing/2014/main" id="{09BD5F3A-F5E7-CA94-581C-B2541DF0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6291263"/>
            <a:ext cx="1173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b="1"/>
              <a:t>É Modular</a:t>
            </a:r>
            <a:endParaRPr lang="en-US" altLang="pt-BR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Text Box 4">
            <a:extLst>
              <a:ext uri="{FF2B5EF4-FFF2-40B4-BE49-F238E27FC236}">
                <a16:creationId xmlns:a16="http://schemas.microsoft.com/office/drawing/2014/main" id="{842EBCCE-7029-FA24-E404-65C8B189B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527051"/>
            <a:ext cx="54530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/>
              <a:t>Modularidade na linguagem</a:t>
            </a:r>
            <a:endParaRPr lang="en-US" altLang="pt-BR" sz="3600"/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939B2EC3-27CE-B750-7D6B-3C1B789AA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114935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-13873163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-13873163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-13873163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-13873163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-13873163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/>
              <a:t>TOM</a:t>
            </a:r>
          </a:p>
          <a:p>
            <a:pPr>
              <a:lnSpc>
                <a:spcPct val="90000"/>
              </a:lnSpc>
            </a:pPr>
            <a:r>
              <a:rPr lang="pt-BR" altLang="pt-BR"/>
              <a:t>Surdez Pura para Palavras</a:t>
            </a:r>
          </a:p>
          <a:p>
            <a:pPr>
              <a:lnSpc>
                <a:spcPct val="90000"/>
              </a:lnSpc>
            </a:pPr>
            <a:r>
              <a:rPr lang="pt-BR" altLang="pt-BR"/>
              <a:t>Afasias</a:t>
            </a:r>
          </a:p>
          <a:p>
            <a:pPr>
              <a:lnSpc>
                <a:spcPct val="90000"/>
              </a:lnSpc>
            </a:pPr>
            <a:r>
              <a:rPr lang="pt-BR" altLang="pt-BR"/>
              <a:t>FOX p2</a:t>
            </a:r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49D3F59D-1327-63B6-E306-5A4B4CA92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9" y="2738330"/>
            <a:ext cx="4384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pt-BR" sz="1200">
                <a:latin typeface="Arial Rounded MT Bold" panose="020F0704030504030204" pitchFamily="34" charset="0"/>
                <a:cs typeface="Times New Roman" panose="02020603050405020304" pitchFamily="18" charset="0"/>
              </a:rPr>
              <a:t>Lai, Cecilia et al. : A fork-head-domain gene is mutated in a severe speech and language disorder. </a:t>
            </a:r>
            <a:r>
              <a:rPr lang="en-US" altLang="pt-BR" sz="1200" u="sng">
                <a:latin typeface="Arial Rounded MT Bold" panose="020F0704030504030204" pitchFamily="34" charset="0"/>
                <a:cs typeface="Times New Roman" panose="02020603050405020304" pitchFamily="18" charset="0"/>
              </a:rPr>
              <a:t>Nature</a:t>
            </a:r>
            <a:r>
              <a:rPr lang="en-US" altLang="pt-BR" sz="1200">
                <a:latin typeface="Arial Rounded MT Bold" panose="020F0704030504030204" pitchFamily="34" charset="0"/>
                <a:cs typeface="Times New Roman" panose="02020603050405020304" pitchFamily="18" charset="0"/>
              </a:rPr>
              <a:t> 413, 519-523 </a:t>
            </a:r>
            <a:r>
              <a:rPr lang="pt-BR" altLang="pt-BR" sz="1200">
                <a:latin typeface="Arial Rounded MT Bold" panose="020F0704030504030204" pitchFamily="34" charset="0"/>
                <a:cs typeface="Times New Roman" panose="02020603050405020304" pitchFamily="18" charset="0"/>
              </a:rPr>
              <a:t>(2001</a:t>
            </a:r>
            <a:r>
              <a:rPr lang="pt-BR" altLang="pt-BR" sz="1200"/>
              <a:t>); </a:t>
            </a:r>
            <a:endParaRPr lang="pt-BR" altLang="pt-BR" sz="120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4871" name="Group 7">
            <a:extLst>
              <a:ext uri="{FF2B5EF4-FFF2-40B4-BE49-F238E27FC236}">
                <a16:creationId xmlns:a16="http://schemas.microsoft.com/office/drawing/2014/main" id="{2EB1F682-C35E-0E92-9796-07DD31F39E92}"/>
              </a:ext>
            </a:extLst>
          </p:cNvPr>
          <p:cNvGrpSpPr>
            <a:grpSpLocks/>
          </p:cNvGrpSpPr>
          <p:nvPr/>
        </p:nvGrpSpPr>
        <p:grpSpPr bwMode="auto">
          <a:xfrm>
            <a:off x="2246313" y="3373438"/>
            <a:ext cx="7283450" cy="3484562"/>
            <a:chOff x="494" y="1876"/>
            <a:chExt cx="4588" cy="2195"/>
          </a:xfrm>
        </p:grpSpPr>
        <p:pic>
          <p:nvPicPr>
            <p:cNvPr id="164872" name="Picture 8">
              <a:extLst>
                <a:ext uri="{FF2B5EF4-FFF2-40B4-BE49-F238E27FC236}">
                  <a16:creationId xmlns:a16="http://schemas.microsoft.com/office/drawing/2014/main" id="{83115C92-8C19-C740-84E8-E8C6EBF65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97" t="6363"/>
            <a:stretch>
              <a:fillRect/>
            </a:stretch>
          </p:blipFill>
          <p:spPr bwMode="auto">
            <a:xfrm>
              <a:off x="494" y="1893"/>
              <a:ext cx="4588" cy="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873" name="AutoShape 9">
              <a:extLst>
                <a:ext uri="{FF2B5EF4-FFF2-40B4-BE49-F238E27FC236}">
                  <a16:creationId xmlns:a16="http://schemas.microsoft.com/office/drawing/2014/main" id="{0AA2C1E7-8033-2D79-86BE-E29D563C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876"/>
              <a:ext cx="56" cy="232"/>
            </a:xfrm>
            <a:prstGeom prst="leftBrace">
              <a:avLst>
                <a:gd name="adj1" fmla="val 3452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874" name="Line 10">
              <a:extLst>
                <a:ext uri="{FF2B5EF4-FFF2-40B4-BE49-F238E27FC236}">
                  <a16:creationId xmlns:a16="http://schemas.microsoft.com/office/drawing/2014/main" id="{DAEEC543-8E8A-FC1E-61CC-A465F40C6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964"/>
              <a:ext cx="1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7D73A-D30F-E98E-BA3B-DC242F9E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8725" y="523171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 questão do BOOTSTRAPPING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A3A9C9-4AF5-7709-BEB8-428ABD65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89" y="1848734"/>
            <a:ext cx="8296570" cy="409456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A7A7BAB-DDF0-93D6-B592-1B2B6B0DA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235286" y="89755"/>
            <a:ext cx="2956714" cy="2975354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0159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5" name="Group 7">
            <a:extLst>
              <a:ext uri="{FF2B5EF4-FFF2-40B4-BE49-F238E27FC236}">
                <a16:creationId xmlns:a16="http://schemas.microsoft.com/office/drawing/2014/main" id="{45D83001-C3E0-765F-9862-AD7F45748C5E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3836988"/>
            <a:ext cx="7600950" cy="2578100"/>
            <a:chOff x="362" y="2495"/>
            <a:chExt cx="4788" cy="1624"/>
          </a:xfrm>
        </p:grpSpPr>
        <p:sp>
          <p:nvSpPr>
            <p:cNvPr id="165896" name="Text Box 8">
              <a:extLst>
                <a:ext uri="{FF2B5EF4-FFF2-40B4-BE49-F238E27FC236}">
                  <a16:creationId xmlns:a16="http://schemas.microsoft.com/office/drawing/2014/main" id="{E7647A69-10E3-25F0-F0DC-EF6507268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" y="2675"/>
              <a:ext cx="4788" cy="144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pt-BR" altLang="pt-BR" sz="2400">
                <a:latin typeface="Arial Rounded MT Bold" panose="020F0704030504030204" pitchFamily="34" charset="0"/>
              </a:endParaRPr>
            </a:p>
            <a:p>
              <a:pPr algn="ctr"/>
              <a:r>
                <a:rPr lang="pt-BR" altLang="pt-BR" sz="2400">
                  <a:latin typeface="Arial Rounded MT Bold" panose="020F0704030504030204" pitchFamily="34" charset="0"/>
                </a:rPr>
                <a:t>O deficit afeta especialmente morfologia flexional e concordâncias, ou seja,  precisamente </a:t>
              </a:r>
            </a:p>
            <a:p>
              <a:pPr algn="ctr"/>
              <a:r>
                <a:rPr lang="pt-BR" altLang="pt-BR" sz="2400">
                  <a:latin typeface="Arial Rounded MT Bold" panose="020F0704030504030204" pitchFamily="34" charset="0"/>
                </a:rPr>
                <a:t>os traços de forma pura  da linguagem </a:t>
              </a:r>
            </a:p>
            <a:p>
              <a:pPr algn="ctr"/>
              <a:r>
                <a:rPr lang="pt-BR" altLang="pt-BR" sz="2400">
                  <a:latin typeface="Arial Rounded MT Bold" panose="020F0704030504030204" pitchFamily="34" charset="0"/>
                </a:rPr>
                <a:t>que, segundo o Programa Minimalista, configuram a Faculdade de Linguagem em si.</a:t>
              </a:r>
            </a:p>
          </p:txBody>
        </p:sp>
        <p:sp>
          <p:nvSpPr>
            <p:cNvPr id="165897" name="Text Box 9">
              <a:extLst>
                <a:ext uri="{FF2B5EF4-FFF2-40B4-BE49-F238E27FC236}">
                  <a16:creationId xmlns:a16="http://schemas.microsoft.com/office/drawing/2014/main" id="{4AFF22EF-73AC-C3F0-E6A1-8C809E1A0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" y="2495"/>
              <a:ext cx="384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solidFill>
                    <a:schemeClr val="hlink"/>
                  </a:solidFill>
                  <a:latin typeface="Arial Rounded MT Bold" panose="020F0704030504030204" pitchFamily="34" charset="0"/>
                </a:rPr>
                <a:t>      Olhando através da ótica Gerativista</a:t>
              </a:r>
              <a:r>
                <a:rPr lang="pt-BR" altLang="pt-BR"/>
                <a:t> </a:t>
              </a:r>
            </a:p>
          </p:txBody>
        </p:sp>
      </p:grpSp>
      <p:sp>
        <p:nvSpPr>
          <p:cNvPr id="165898" name="Text Box 10">
            <a:extLst>
              <a:ext uri="{FF2B5EF4-FFF2-40B4-BE49-F238E27FC236}">
                <a16:creationId xmlns:a16="http://schemas.microsoft.com/office/drawing/2014/main" id="{87B0F71B-D7E3-7A77-34A6-FE3FAB922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463550"/>
            <a:ext cx="7607300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 dirty="0"/>
          </a:p>
          <a:p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    </a:t>
            </a:r>
            <a:r>
              <a:rPr lang="pt-BR" altLang="pt-BR" sz="2400" b="1" dirty="0"/>
              <a:t>retardo na aquisição da linguagem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 dirty="0"/>
              <a:t>    problemas orofaciais reversíveis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 dirty="0"/>
              <a:t>    dificuldades com regras formais de formação 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 b="1" dirty="0"/>
              <a:t>      de palavras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 dirty="0"/>
              <a:t>    dificuldades com regras de concordância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 dirty="0"/>
              <a:t>    dificuldades com articulação de unidades 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 b="1" dirty="0"/>
              <a:t>      fonológicas complexas.</a:t>
            </a:r>
            <a:endParaRPr lang="pt-BR" altLang="pt-BR" sz="2800" b="1" dirty="0"/>
          </a:p>
        </p:txBody>
      </p:sp>
      <p:sp>
        <p:nvSpPr>
          <p:cNvPr id="165899" name="Text Box 11">
            <a:extLst>
              <a:ext uri="{FF2B5EF4-FFF2-40B4-BE49-F238E27FC236}">
                <a16:creationId xmlns:a16="http://schemas.microsoft.com/office/drawing/2014/main" id="{EFF97D9F-4657-892E-FCB3-17A1EA8E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373064"/>
            <a:ext cx="14998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/>
              <a:t>FOX P2</a:t>
            </a:r>
            <a:endParaRPr lang="en-US" altLang="pt-BR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F37C75B4-E4B1-F76F-9A57-5FCFB92C6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É infalível</a:t>
            </a:r>
            <a:endParaRPr lang="en-US" altLang="pt-BR"/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B3053EA7-398A-D34C-76CB-5FD9C20DC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78163" y="1466851"/>
            <a:ext cx="7010400" cy="5059363"/>
          </a:xfrm>
        </p:spPr>
        <p:txBody>
          <a:bodyPr/>
          <a:lstStyle/>
          <a:p>
            <a:r>
              <a:rPr lang="pt-BR" altLang="pt-BR"/>
              <a:t>Genie</a:t>
            </a:r>
          </a:p>
          <a:p>
            <a:r>
              <a:rPr lang="pt-BR" altLang="pt-BR"/>
              <a:t>Laura</a:t>
            </a:r>
          </a:p>
          <a:p>
            <a:r>
              <a:rPr lang="pt-BR" altLang="pt-BR"/>
              <a:t>Surdez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7648">
            <a:extLst>
              <a:ext uri="{FF2B5EF4-FFF2-40B4-BE49-F238E27FC236}">
                <a16:creationId xmlns:a16="http://schemas.microsoft.com/office/drawing/2014/main" id="{35CDE9ED-C603-0308-9132-4DC8EF32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976" y="1708151"/>
            <a:ext cx="63145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400"/>
              <a:t>   </a:t>
            </a:r>
            <a:r>
              <a:rPr lang="pt-BR" altLang="pt-BR" sz="2400">
                <a:solidFill>
                  <a:schemeClr val="tx2"/>
                </a:solidFill>
              </a:rPr>
              <a:t>Usar meios estruturais finitos de encaixar </a:t>
            </a:r>
            <a:endParaRPr lang="en-US" altLang="pt-BR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/>
              <a:t>     </a:t>
            </a:r>
            <a:r>
              <a:rPr lang="pt-BR" altLang="pt-BR" sz="2400">
                <a:solidFill>
                  <a:schemeClr val="tx2"/>
                </a:solidFill>
              </a:rPr>
              <a:t>infinitas proposições semânticas.</a:t>
            </a:r>
            <a:endParaRPr lang="en-US" altLang="pt-BR" sz="2400">
              <a:solidFill>
                <a:schemeClr val="tx2"/>
              </a:solidFill>
            </a:endParaRPr>
          </a:p>
        </p:txBody>
      </p:sp>
      <p:sp>
        <p:nvSpPr>
          <p:cNvPr id="516100" name="TextBox 516099">
            <a:extLst>
              <a:ext uri="{FF2B5EF4-FFF2-40B4-BE49-F238E27FC236}">
                <a16:creationId xmlns:a16="http://schemas.microsoft.com/office/drawing/2014/main" id="{045329AD-21DC-5D6E-B1CE-C80F4DF6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825751"/>
            <a:ext cx="278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 caiu da bicicleta.</a:t>
            </a:r>
            <a:endParaRPr lang="en-US" altLang="pt-BR"/>
          </a:p>
        </p:txBody>
      </p:sp>
      <p:sp>
        <p:nvSpPr>
          <p:cNvPr id="516101" name="TextBox 516100">
            <a:extLst>
              <a:ext uri="{FF2B5EF4-FFF2-40B4-BE49-F238E27FC236}">
                <a16:creationId xmlns:a16="http://schemas.microsoft.com/office/drawing/2014/main" id="{99CB610C-A567-7B78-1C6B-1061C1260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2827338"/>
            <a:ext cx="476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caiu da bicicleta.</a:t>
            </a:r>
            <a:endParaRPr lang="en-US" altLang="pt-BR"/>
          </a:p>
        </p:txBody>
      </p:sp>
      <p:sp>
        <p:nvSpPr>
          <p:cNvPr id="516102" name="TextBox 516101">
            <a:extLst>
              <a:ext uri="{FF2B5EF4-FFF2-40B4-BE49-F238E27FC236}">
                <a16:creationId xmlns:a16="http://schemas.microsoft.com/office/drawing/2014/main" id="{D7828635-A269-BC94-93BF-E9F0FA72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2824163"/>
            <a:ext cx="6889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caiu da bicicleta.</a:t>
            </a:r>
            <a:endParaRPr lang="en-US" altLang="pt-BR"/>
          </a:p>
        </p:txBody>
      </p:sp>
      <p:sp>
        <p:nvSpPr>
          <p:cNvPr id="516103" name="TextBox 516102">
            <a:extLst>
              <a:ext uri="{FF2B5EF4-FFF2-40B4-BE49-F238E27FC236}">
                <a16:creationId xmlns:a16="http://schemas.microsoft.com/office/drawing/2014/main" id="{5929E45B-C4F8-CE30-EFE9-85BC6E0EC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8" y="2822575"/>
            <a:ext cx="7181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/>
            </a:br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516104" name="TextBox 516103">
            <a:extLst>
              <a:ext uri="{FF2B5EF4-FFF2-40B4-BE49-F238E27FC236}">
                <a16:creationId xmlns:a16="http://schemas.microsoft.com/office/drawing/2014/main" id="{A8C12411-DB68-BF99-E138-B8CE62AEA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2832100"/>
            <a:ext cx="7181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516105" name="TextBox 516104">
            <a:extLst>
              <a:ext uri="{FF2B5EF4-FFF2-40B4-BE49-F238E27FC236}">
                <a16:creationId xmlns:a16="http://schemas.microsoft.com/office/drawing/2014/main" id="{3C568801-6AD1-3880-3ED6-D066A544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5" y="2840038"/>
            <a:ext cx="7181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>
                <a:solidFill>
                  <a:schemeClr val="tx2"/>
                </a:solidFill>
              </a:rPr>
              <a:t>que chifrou a Jana, </a:t>
            </a:r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516106" name="TextBox 516105">
            <a:extLst>
              <a:ext uri="{FF2B5EF4-FFF2-40B4-BE49-F238E27FC236}">
                <a16:creationId xmlns:a16="http://schemas.microsoft.com/office/drawing/2014/main" id="{D6631F19-A493-10DA-A1BA-C559DF3D5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8" y="2835275"/>
            <a:ext cx="8070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>
                <a:solidFill>
                  <a:schemeClr val="tx2"/>
                </a:solidFill>
              </a:rPr>
              <a:t>que chifrou a Jana, </a:t>
            </a:r>
            <a:r>
              <a:rPr lang="pt-BR" altLang="pt-BR">
                <a:solidFill>
                  <a:srgbClr val="F5A30F"/>
                </a:solidFill>
              </a:rPr>
              <a:t>que abraçou a Pri</a:t>
            </a:r>
            <a:r>
              <a:rPr lang="pt-BR" altLang="pt-BR">
                <a:solidFill>
                  <a:schemeClr val="tx2"/>
                </a:solidFill>
              </a:rPr>
              <a:t>,  </a:t>
            </a:r>
            <a:r>
              <a:rPr lang="pt-BR" altLang="pt-BR"/>
              <a:t>caiu da bicicleta.</a:t>
            </a:r>
            <a:endParaRPr lang="en-US" altLang="pt-BR"/>
          </a:p>
        </p:txBody>
      </p:sp>
      <p:pic>
        <p:nvPicPr>
          <p:cNvPr id="516107" name="Rectangle 516106" descr="Post bike fall">
            <a:extLst>
              <a:ext uri="{FF2B5EF4-FFF2-40B4-BE49-F238E27FC236}">
                <a16:creationId xmlns:a16="http://schemas.microsoft.com/office/drawing/2014/main" id="{3C91D501-4308-D1F4-DE1C-2782A883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13277"/>
          <a:stretch>
            <a:fillRect/>
          </a:stretch>
        </p:blipFill>
        <p:spPr bwMode="auto">
          <a:xfrm>
            <a:off x="3430588" y="3927476"/>
            <a:ext cx="470376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8" name="TextBox 516107">
            <a:extLst>
              <a:ext uri="{FF2B5EF4-FFF2-40B4-BE49-F238E27FC236}">
                <a16:creationId xmlns:a16="http://schemas.microsoft.com/office/drawing/2014/main" id="{566D4A2C-8BB9-726A-D24F-1948F6B1B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2836864"/>
            <a:ext cx="8464550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>
                <a:solidFill>
                  <a:schemeClr val="tx2"/>
                </a:solidFill>
              </a:rPr>
              <a:t>que chifrou a Jana, </a:t>
            </a:r>
            <a:r>
              <a:rPr lang="pt-BR" altLang="pt-BR">
                <a:solidFill>
                  <a:srgbClr val="F5A30F"/>
                </a:solidFill>
              </a:rPr>
              <a:t>que abraçou a Pri</a:t>
            </a:r>
            <a:r>
              <a:rPr lang="pt-BR" altLang="pt-BR">
                <a:solidFill>
                  <a:schemeClr val="tx2"/>
                </a:solidFill>
              </a:rPr>
              <a:t>,  </a:t>
            </a:r>
            <a:r>
              <a:rPr lang="pt-BR" altLang="pt-BR">
                <a:solidFill>
                  <a:srgbClr val="9933FF"/>
                </a:solidFill>
              </a:rPr>
              <a:t>que namora o Gabi,</a:t>
            </a:r>
            <a:r>
              <a:rPr lang="pt-BR" altLang="pt-BR">
                <a:solidFill>
                  <a:schemeClr val="tx2"/>
                </a:solidFill>
              </a:rPr>
              <a:t> 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516109" name="TextBox 516108">
            <a:extLst>
              <a:ext uri="{FF2B5EF4-FFF2-40B4-BE49-F238E27FC236}">
                <a16:creationId xmlns:a16="http://schemas.microsoft.com/office/drawing/2014/main" id="{F4ECAEE8-0118-7488-73F2-FC86A342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5" y="2835275"/>
            <a:ext cx="846455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>
                <a:solidFill>
                  <a:schemeClr val="tx2"/>
                </a:solidFill>
              </a:rPr>
              <a:t>que chifrou a Jana, </a:t>
            </a:r>
            <a:r>
              <a:rPr lang="pt-BR" altLang="pt-BR">
                <a:solidFill>
                  <a:srgbClr val="F5A30F"/>
                </a:solidFill>
              </a:rPr>
              <a:t>que abraçou a Pri</a:t>
            </a:r>
            <a:r>
              <a:rPr lang="pt-BR" altLang="pt-BR">
                <a:solidFill>
                  <a:schemeClr val="tx2"/>
                </a:solidFill>
              </a:rPr>
              <a:t>,  </a:t>
            </a:r>
            <a:r>
              <a:rPr lang="pt-BR" altLang="pt-BR">
                <a:solidFill>
                  <a:srgbClr val="9933FF"/>
                </a:solidFill>
              </a:rPr>
              <a:t>que namora o Gabi,</a:t>
            </a:r>
            <a:r>
              <a:rPr lang="pt-BR" altLang="pt-BR">
                <a:solidFill>
                  <a:schemeClr val="tx2"/>
                </a:solidFill>
              </a:rPr>
              <a:t> 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>
                <a:solidFill>
                  <a:srgbClr val="A7B5E3"/>
                </a:solidFill>
              </a:rPr>
              <a:t>que azara a</a:t>
            </a:r>
            <a:r>
              <a:rPr lang="pt-BR" altLang="pt-BR">
                <a:solidFill>
                  <a:srgbClr val="1E8119"/>
                </a:solidFill>
              </a:rPr>
              <a:t> </a:t>
            </a:r>
            <a:r>
              <a:rPr lang="pt-BR" altLang="pt-BR">
                <a:solidFill>
                  <a:srgbClr val="A7B5E3"/>
                </a:solidFill>
              </a:rPr>
              <a:t>Tati</a:t>
            </a:r>
            <a:r>
              <a:rPr lang="pt-BR" altLang="pt-BR">
                <a:solidFill>
                  <a:srgbClr val="1E8119"/>
                </a:solidFill>
              </a:rPr>
              <a:t>,  </a:t>
            </a:r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516110" name="TextBox 516109">
            <a:extLst>
              <a:ext uri="{FF2B5EF4-FFF2-40B4-BE49-F238E27FC236}">
                <a16:creationId xmlns:a16="http://schemas.microsoft.com/office/drawing/2014/main" id="{129E9F10-88ED-69DE-4A2C-8A5FC2A87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2836864"/>
            <a:ext cx="8464550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O Pedro, </a:t>
            </a:r>
            <a:r>
              <a:rPr lang="pt-BR" altLang="pt-BR">
                <a:solidFill>
                  <a:srgbClr val="FC1F08"/>
                </a:solidFill>
              </a:rPr>
              <a:t>que gosta da Ana,</a:t>
            </a:r>
            <a:r>
              <a:rPr lang="pt-BR" altLang="pt-BR"/>
              <a:t> </a:t>
            </a:r>
            <a:r>
              <a:rPr lang="pt-BR" altLang="pt-BR">
                <a:solidFill>
                  <a:srgbClr val="3333CC"/>
                </a:solidFill>
              </a:rPr>
              <a:t>que pegou o Carlos,</a:t>
            </a:r>
            <a:r>
              <a:rPr lang="pt-BR" altLang="pt-BR"/>
              <a:t> </a:t>
            </a:r>
            <a:r>
              <a:rPr lang="pt-BR" altLang="pt-BR">
                <a:solidFill>
                  <a:srgbClr val="7C5989"/>
                </a:solidFill>
              </a:rPr>
              <a:t>que beijou a Lúcia, </a:t>
            </a:r>
            <a:br>
              <a:rPr lang="pt-BR" altLang="pt-BR">
                <a:solidFill>
                  <a:srgbClr val="539B47"/>
                </a:solidFill>
              </a:rPr>
            </a:br>
            <a:r>
              <a:rPr lang="pt-BR" altLang="pt-BR">
                <a:solidFill>
                  <a:srgbClr val="539B47"/>
                </a:solidFill>
              </a:rPr>
              <a:t>que agarrou o Paulo, </a:t>
            </a:r>
            <a:r>
              <a:rPr lang="pt-BR" altLang="pt-BR">
                <a:solidFill>
                  <a:schemeClr val="tx2"/>
                </a:solidFill>
              </a:rPr>
              <a:t>que chifrou a Jana, </a:t>
            </a:r>
            <a:r>
              <a:rPr lang="pt-BR" altLang="pt-BR">
                <a:solidFill>
                  <a:srgbClr val="F5A30F"/>
                </a:solidFill>
              </a:rPr>
              <a:t>que abraçou a Pri</a:t>
            </a:r>
            <a:r>
              <a:rPr lang="pt-BR" altLang="pt-BR">
                <a:solidFill>
                  <a:schemeClr val="tx2"/>
                </a:solidFill>
              </a:rPr>
              <a:t>,  </a:t>
            </a:r>
            <a:r>
              <a:rPr lang="pt-BR" altLang="pt-BR">
                <a:solidFill>
                  <a:srgbClr val="9933FF"/>
                </a:solidFill>
              </a:rPr>
              <a:t>que namora o Gabi,</a:t>
            </a:r>
            <a:r>
              <a:rPr lang="pt-BR" altLang="pt-BR">
                <a:solidFill>
                  <a:schemeClr val="tx2"/>
                </a:solidFill>
              </a:rPr>
              <a:t> 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>
                <a:solidFill>
                  <a:srgbClr val="A7B5E3"/>
                </a:solidFill>
              </a:rPr>
              <a:t>que azara a</a:t>
            </a:r>
            <a:r>
              <a:rPr lang="pt-BR" altLang="pt-BR">
                <a:solidFill>
                  <a:srgbClr val="1E8119"/>
                </a:solidFill>
              </a:rPr>
              <a:t> </a:t>
            </a:r>
            <a:r>
              <a:rPr lang="pt-BR" altLang="pt-BR">
                <a:solidFill>
                  <a:srgbClr val="A7B5E3"/>
                </a:solidFill>
              </a:rPr>
              <a:t>Tati</a:t>
            </a:r>
            <a:r>
              <a:rPr lang="pt-BR" altLang="pt-BR">
                <a:solidFill>
                  <a:srgbClr val="1E8119"/>
                </a:solidFill>
              </a:rPr>
              <a:t>,  </a:t>
            </a:r>
            <a:r>
              <a:rPr lang="pt-BR" altLang="pt-BR">
                <a:solidFill>
                  <a:srgbClr val="75255A"/>
                </a:solidFill>
              </a:rPr>
              <a:t>que ficou com o Igor, </a:t>
            </a:r>
            <a:r>
              <a:rPr lang="pt-BR" altLang="pt-BR"/>
              <a:t>caiu da bicicleta.</a:t>
            </a:r>
            <a:endParaRPr lang="en-US" altLang="pt-BR"/>
          </a:p>
        </p:txBody>
      </p:sp>
      <p:sp>
        <p:nvSpPr>
          <p:cNvPr id="27661" name="TextBox 27660">
            <a:extLst>
              <a:ext uri="{FF2B5EF4-FFF2-40B4-BE49-F238E27FC236}">
                <a16:creationId xmlns:a16="http://schemas.microsoft.com/office/drawing/2014/main" id="{A0FF0E94-2E9C-1463-356B-CD2DE517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9" y="417514"/>
            <a:ext cx="2922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000">
                <a:solidFill>
                  <a:schemeClr val="tx2"/>
                </a:solidFill>
              </a:rPr>
              <a:t>É Recursiva</a:t>
            </a:r>
            <a:endParaRPr lang="en-US" altLang="pt-BR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/>
      <p:bldP spid="516101" grpId="0" animBg="1"/>
      <p:bldP spid="516102" grpId="0" animBg="1"/>
      <p:bldP spid="516103" grpId="0" animBg="1"/>
      <p:bldP spid="516104" grpId="0" animBg="1"/>
      <p:bldP spid="516105" grpId="0" animBg="1"/>
      <p:bldP spid="516106" grpId="0" animBg="1"/>
      <p:bldP spid="516108" grpId="0" animBg="1"/>
      <p:bldP spid="516109" grpId="0" animBg="1"/>
      <p:bldP spid="5161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524289">
            <a:extLst>
              <a:ext uri="{FF2B5EF4-FFF2-40B4-BE49-F238E27FC236}">
                <a16:creationId xmlns:a16="http://schemas.microsoft.com/office/drawing/2014/main" id="{7AF0644E-2AE8-DCDA-E0F1-A3B68B9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1631188"/>
            <a:ext cx="8902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/>
              <a:t>    </a:t>
            </a:r>
            <a:r>
              <a:rPr lang="pt-BR" altLang="pt-BR" sz="3200" u="sng"/>
              <a:t>A não-adjacência da concordância </a:t>
            </a:r>
            <a:br>
              <a:rPr lang="pt-BR" altLang="pt-BR" sz="3200"/>
            </a:br>
            <a:r>
              <a:rPr lang="pt-BR" altLang="pt-BR" sz="3200"/>
              <a:t>    i.   </a:t>
            </a:r>
            <a:r>
              <a:rPr lang="pt-BR" altLang="pt-BR" sz="3200">
                <a:solidFill>
                  <a:schemeClr val="tx2"/>
                </a:solidFill>
              </a:rPr>
              <a:t>A bola é amarela</a:t>
            </a:r>
            <a:endParaRPr lang="en-US" altLang="pt-BR" sz="3200">
              <a:solidFill>
                <a:schemeClr val="tx2"/>
              </a:solidFill>
            </a:endParaRPr>
          </a:p>
          <a:p>
            <a:pPr eaLnBrk="1" hangingPunct="1"/>
            <a:r>
              <a:rPr lang="pt-BR" altLang="pt-BR" sz="3200"/>
              <a:t>    ii.  </a:t>
            </a:r>
            <a:r>
              <a:rPr lang="pt-BR" altLang="pt-BR" sz="3200">
                <a:solidFill>
                  <a:schemeClr val="tx2"/>
                </a:solidFill>
              </a:rPr>
              <a:t>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bola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hlink"/>
                </a:solidFill>
              </a:rPr>
              <a:t>são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amarela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endParaRPr lang="en-US" altLang="pt-BR" sz="3200">
              <a:solidFill>
                <a:schemeClr val="hlink"/>
              </a:solidFill>
            </a:endParaRPr>
          </a:p>
          <a:p>
            <a:pPr eaLnBrk="1" hangingPunct="1"/>
            <a:r>
              <a:rPr lang="pt-BR" altLang="pt-BR" sz="3200"/>
              <a:t>    iii. </a:t>
            </a:r>
            <a:r>
              <a:rPr lang="pt-BR" altLang="pt-BR" sz="3200">
                <a:solidFill>
                  <a:schemeClr val="tx2"/>
                </a:solidFill>
              </a:rPr>
              <a:t>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bola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da Bela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hlink"/>
                </a:solidFill>
              </a:rPr>
              <a:t>são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amarela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endParaRPr lang="en-US" altLang="pt-BR" sz="3200">
              <a:solidFill>
                <a:schemeClr val="hlink"/>
              </a:solidFill>
            </a:endParaRPr>
          </a:p>
          <a:p>
            <a:pPr eaLnBrk="1" hangingPunct="1"/>
            <a:r>
              <a:rPr lang="pt-BR" altLang="pt-BR" sz="3200"/>
              <a:t>    iv. </a:t>
            </a:r>
            <a:r>
              <a:rPr lang="pt-BR" altLang="pt-BR" sz="3200">
                <a:solidFill>
                  <a:schemeClr val="tx2"/>
                </a:solidFill>
              </a:rPr>
              <a:t>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bola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da irmã da Bela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hlink"/>
                </a:solidFill>
              </a:rPr>
              <a:t>são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amarela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endParaRPr lang="en-US" altLang="pt-BR" sz="3200">
              <a:solidFill>
                <a:schemeClr val="hlink"/>
              </a:solidFill>
            </a:endParaRPr>
          </a:p>
          <a:p>
            <a:pPr eaLnBrk="1" hangingPunct="1"/>
            <a:r>
              <a:rPr lang="pt-BR" altLang="pt-BR" sz="3200"/>
              <a:t>    v.  </a:t>
            </a:r>
            <a:r>
              <a:rPr lang="pt-BR" altLang="pt-BR" sz="3200">
                <a:solidFill>
                  <a:schemeClr val="tx2"/>
                </a:solidFill>
              </a:rPr>
              <a:t>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bola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que a Bela ganhou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hlink"/>
                </a:solidFill>
              </a:rPr>
              <a:t>são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amarela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</a:p>
          <a:p>
            <a:pPr eaLnBrk="1" hangingPunct="1"/>
            <a:r>
              <a:rPr lang="pt-BR" altLang="pt-BR" sz="3200">
                <a:solidFill>
                  <a:schemeClr val="hlink"/>
                </a:solidFill>
              </a:rPr>
              <a:t>    </a:t>
            </a:r>
            <a:r>
              <a:rPr lang="pt-BR" altLang="pt-BR" sz="3200"/>
              <a:t>vi.</a:t>
            </a:r>
            <a:r>
              <a:rPr lang="pt-BR" altLang="pt-BR" sz="3200">
                <a:solidFill>
                  <a:schemeClr val="hlink"/>
                </a:solidFill>
              </a:rPr>
              <a:t> </a:t>
            </a:r>
            <a:r>
              <a:rPr lang="pt-BR" altLang="pt-BR" sz="3200">
                <a:solidFill>
                  <a:schemeClr val="tx2"/>
                </a:solidFill>
              </a:rPr>
              <a:t>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bola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que a Bela ganhou do pai   </a:t>
            </a:r>
          </a:p>
          <a:p>
            <a:pPr eaLnBrk="1" hangingPunct="1"/>
            <a:r>
              <a:rPr lang="pt-BR" altLang="pt-BR" sz="3200">
                <a:solidFill>
                  <a:schemeClr val="tx2"/>
                </a:solidFill>
              </a:rPr>
              <a:t>         que chegou de São Paulo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ontem de noite</a:t>
            </a:r>
            <a:r>
              <a:rPr lang="pt-BR" altLang="pt-BR" sz="3200"/>
              <a:t>   </a:t>
            </a:r>
          </a:p>
          <a:p>
            <a:pPr eaLnBrk="1" hangingPunct="1"/>
            <a:r>
              <a:rPr lang="pt-BR" altLang="pt-BR" sz="3200"/>
              <a:t>         </a:t>
            </a:r>
            <a:r>
              <a:rPr lang="pt-BR" altLang="pt-BR" sz="3200">
                <a:solidFill>
                  <a:schemeClr val="tx2"/>
                </a:solidFill>
              </a:rPr>
              <a:t>para botar na árvore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hlink"/>
                </a:solidFill>
              </a:rPr>
              <a:t>são</a:t>
            </a:r>
            <a:r>
              <a:rPr lang="pt-BR" altLang="pt-BR" sz="3200"/>
              <a:t> </a:t>
            </a:r>
            <a:r>
              <a:rPr lang="pt-BR" altLang="pt-BR" sz="3200">
                <a:solidFill>
                  <a:schemeClr val="tx2"/>
                </a:solidFill>
              </a:rPr>
              <a:t>amarela</a:t>
            </a:r>
            <a:r>
              <a:rPr lang="pt-BR" altLang="pt-BR" sz="3200">
                <a:solidFill>
                  <a:schemeClr val="hlink"/>
                </a:solidFill>
              </a:rPr>
              <a:t>s</a:t>
            </a:r>
          </a:p>
        </p:txBody>
      </p:sp>
      <p:sp>
        <p:nvSpPr>
          <p:cNvPr id="30722" name="TextBox 30721">
            <a:extLst>
              <a:ext uri="{FF2B5EF4-FFF2-40B4-BE49-F238E27FC236}">
                <a16:creationId xmlns:a16="http://schemas.microsoft.com/office/drawing/2014/main" id="{107CBDD5-9ACB-8BFD-5EFD-EFF72B75E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1" y="398464"/>
            <a:ext cx="71167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200">
                <a:solidFill>
                  <a:schemeClr val="tx2"/>
                </a:solidFill>
              </a:rPr>
              <a:t>É expressa formalmente</a:t>
            </a:r>
            <a:endParaRPr lang="en-US" altLang="pt-BR" sz="32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hape 518145">
            <a:extLst>
              <a:ext uri="{FF2B5EF4-FFF2-40B4-BE49-F238E27FC236}">
                <a16:creationId xmlns:a16="http://schemas.microsoft.com/office/drawing/2014/main" id="{0ADD9EF1-599D-FB1A-1AD5-4FE3796D9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3600"/>
              <a:t>Então, como a linguagem se desenvolve?</a:t>
            </a:r>
            <a:endParaRPr lang="en-US" altLang="pt-BR" sz="3600"/>
          </a:p>
        </p:txBody>
      </p:sp>
      <p:sp>
        <p:nvSpPr>
          <p:cNvPr id="518147" name="Shape 518146">
            <a:extLst>
              <a:ext uri="{FF2B5EF4-FFF2-40B4-BE49-F238E27FC236}">
                <a16:creationId xmlns:a16="http://schemas.microsoft.com/office/drawing/2014/main" id="{42E1E6D8-9298-F7E0-6A40-20189AFEB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68638" y="1565276"/>
            <a:ext cx="7010400" cy="1743075"/>
          </a:xfrm>
          <a:noFill/>
        </p:spPr>
        <p:txBody>
          <a:bodyPr/>
          <a:lstStyle/>
          <a:p>
            <a:r>
              <a:rPr lang="pt-BR" altLang="pt-BR"/>
              <a:t>Platão  (400 aC)</a:t>
            </a:r>
            <a:endParaRPr lang="en-US" altLang="pt-BR"/>
          </a:p>
          <a:p>
            <a:pPr>
              <a:buNone/>
            </a:pPr>
            <a:r>
              <a:rPr lang="pt-BR" altLang="pt-BR"/>
              <a:t>“Como podemos saber tanto com tão</a:t>
            </a:r>
          </a:p>
          <a:p>
            <a:pPr>
              <a:buNone/>
            </a:pPr>
            <a:r>
              <a:rPr lang="pt-BR" altLang="pt-BR"/>
              <a:t>  pouca evidência?”</a:t>
            </a:r>
            <a:endParaRPr lang="en-US" altLang="pt-BR"/>
          </a:p>
        </p:txBody>
      </p:sp>
      <p:sp>
        <p:nvSpPr>
          <p:cNvPr id="518148" name="Rectangle 518147">
            <a:extLst>
              <a:ext uri="{FF2B5EF4-FFF2-40B4-BE49-F238E27FC236}">
                <a16:creationId xmlns:a16="http://schemas.microsoft.com/office/drawing/2014/main" id="{CF3E60B6-1C04-CA38-1FB1-C75F062C6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6" y="3295651"/>
            <a:ext cx="70008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pt-BR" altLang="pt-BR" sz="3000">
                <a:solidFill>
                  <a:schemeClr val="tx2"/>
                </a:solidFill>
              </a:rPr>
              <a:t>Chomsky (1957)</a:t>
            </a:r>
            <a:endParaRPr lang="en-US" altLang="pt-BR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 sz="3000">
                <a:solidFill>
                  <a:schemeClr val="tx2"/>
                </a:solidFill>
              </a:rPr>
              <a:t>“O Problema da pobreza do estímulo”</a:t>
            </a:r>
            <a:endParaRPr lang="en-US" altLang="pt-BR" sz="3000">
              <a:solidFill>
                <a:schemeClr val="tx2"/>
              </a:solidFill>
            </a:endParaRPr>
          </a:p>
        </p:txBody>
      </p:sp>
      <p:sp>
        <p:nvSpPr>
          <p:cNvPr id="518149" name="Rectangle 518148">
            <a:extLst>
              <a:ext uri="{FF2B5EF4-FFF2-40B4-BE49-F238E27FC236}">
                <a16:creationId xmlns:a16="http://schemas.microsoft.com/office/drawing/2014/main" id="{284FDCAF-A336-3E46-0F70-D34A0773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389" y="4633913"/>
            <a:ext cx="70961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pt-BR" altLang="pt-BR" sz="3000">
                <a:solidFill>
                  <a:schemeClr val="tx2"/>
                </a:solidFill>
              </a:rPr>
              <a:t>Lenneberg (1970)</a:t>
            </a:r>
            <a:endParaRPr lang="en-US" altLang="pt-BR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 sz="3000">
                <a:solidFill>
                  <a:schemeClr val="tx2"/>
                </a:solidFill>
              </a:rPr>
              <a:t>“A linguagem é infalível como a visão binocular,  e não como a aquisição de escrita, que é facultativa.”</a:t>
            </a:r>
            <a:endParaRPr lang="en-US" altLang="pt-BR" sz="3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48" grpId="0"/>
      <p:bldP spid="5181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hape 532481">
            <a:extLst>
              <a:ext uri="{FF2B5EF4-FFF2-40B4-BE49-F238E27FC236}">
                <a16:creationId xmlns:a16="http://schemas.microsoft.com/office/drawing/2014/main" id="{8F7D95FB-B749-2168-C707-4B88E4366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3800"/>
              <a:t>Alguns cientistas pensam nas pistas que as crianças usam</a:t>
            </a:r>
            <a:endParaRPr lang="en-US" altLang="pt-BR" sz="3800"/>
          </a:p>
        </p:txBody>
      </p:sp>
      <p:sp>
        <p:nvSpPr>
          <p:cNvPr id="532483" name="Shape 532482">
            <a:extLst>
              <a:ext uri="{FF2B5EF4-FFF2-40B4-BE49-F238E27FC236}">
                <a16:creationId xmlns:a16="http://schemas.microsoft.com/office/drawing/2014/main" id="{FB476849-6B18-3472-3FE9-15799A5C5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7525" y="1576389"/>
            <a:ext cx="7010400" cy="1965325"/>
          </a:xfrm>
          <a:noFill/>
        </p:spPr>
        <p:txBody>
          <a:bodyPr/>
          <a:lstStyle/>
          <a:p>
            <a:r>
              <a:rPr lang="pt-BR" altLang="pt-BR"/>
              <a:t>Fronteira entre palavras – fonotática</a:t>
            </a:r>
            <a:endParaRPr lang="en-US" altLang="pt-BR"/>
          </a:p>
          <a:p>
            <a:pPr>
              <a:buNone/>
            </a:pPr>
            <a:r>
              <a:rPr lang="pt-BR" altLang="pt-BR"/>
              <a:t>/kax´tai</a:t>
            </a:r>
            <a:r>
              <a:rPr lang="en-US" altLang="pt-BR">
                <a:latin typeface="Comic Sans MS" panose="030F0702030302020204" pitchFamily="66" charset="0"/>
                <a:cs typeface="Arial" panose="020B0604020202020204" pitchFamily="34" charset="0"/>
              </a:rPr>
              <a:t>∫</a:t>
            </a:r>
            <a:r>
              <a:rPr lang="pt-BR" altLang="pt-BR"/>
              <a:t>dubãku/</a:t>
            </a:r>
          </a:p>
          <a:p>
            <a:pPr>
              <a:buNone/>
            </a:pPr>
            <a:endParaRPr lang="pt-BR" altLang="pt-BR" sz="1500"/>
          </a:p>
          <a:p>
            <a:r>
              <a:rPr lang="pt-BR" altLang="pt-BR"/>
              <a:t>Prosódia</a:t>
            </a:r>
          </a:p>
          <a:p>
            <a:endParaRPr lang="en-US" altLang="pt-BR"/>
          </a:p>
        </p:txBody>
      </p:sp>
      <p:sp>
        <p:nvSpPr>
          <p:cNvPr id="532486" name="Straight Connector 532485">
            <a:extLst>
              <a:ext uri="{FF2B5EF4-FFF2-40B4-BE49-F238E27FC236}">
                <a16:creationId xmlns:a16="http://schemas.microsoft.com/office/drawing/2014/main" id="{5B55E4B6-43E6-E87B-D7DD-E277BD4550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932238"/>
            <a:ext cx="1287463" cy="11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487" name="Straight Connector 532486">
            <a:extLst>
              <a:ext uri="{FF2B5EF4-FFF2-40B4-BE49-F238E27FC236}">
                <a16:creationId xmlns:a16="http://schemas.microsoft.com/office/drawing/2014/main" id="{E3AEE829-D0D3-C22D-7591-7C97F9257A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81650" y="3562351"/>
            <a:ext cx="1212850" cy="3714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488" name="Straight Connector 532487">
            <a:extLst>
              <a:ext uri="{FF2B5EF4-FFF2-40B4-BE49-F238E27FC236}">
                <a16:creationId xmlns:a16="http://schemas.microsoft.com/office/drawing/2014/main" id="{9F6C3E72-9DDF-641B-3D6C-992BC75B9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6" y="3573463"/>
            <a:ext cx="22225" cy="393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489" name="Straight Connector 532488">
            <a:extLst>
              <a:ext uri="{FF2B5EF4-FFF2-40B4-BE49-F238E27FC236}">
                <a16:creationId xmlns:a16="http://schemas.microsoft.com/office/drawing/2014/main" id="{19445D83-8D59-2157-D2A6-A28F2656A6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1" y="3795714"/>
            <a:ext cx="1285875" cy="192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869" name="Group 17">
            <a:extLst>
              <a:ext uri="{FF2B5EF4-FFF2-40B4-BE49-F238E27FC236}">
                <a16:creationId xmlns:a16="http://schemas.microsoft.com/office/drawing/2014/main" id="{7F3B3116-EE29-E28F-F900-4133A2A40ED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198938" y="4419600"/>
            <a:ext cx="4946650" cy="427038"/>
            <a:chOff x="984" y="2719"/>
            <a:chExt cx="3075" cy="335"/>
          </a:xfrm>
        </p:grpSpPr>
        <p:sp>
          <p:nvSpPr>
            <p:cNvPr id="29711" name="Straight Connector 29710">
              <a:extLst>
                <a:ext uri="{FF2B5EF4-FFF2-40B4-BE49-F238E27FC236}">
                  <a16:creationId xmlns:a16="http://schemas.microsoft.com/office/drawing/2014/main" id="{D08F83C3-BED0-AE4F-77B5-201871A05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4" y="2719"/>
              <a:ext cx="811" cy="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12" name="Straight Connector 29711">
              <a:extLst>
                <a:ext uri="{FF2B5EF4-FFF2-40B4-BE49-F238E27FC236}">
                  <a16:creationId xmlns:a16="http://schemas.microsoft.com/office/drawing/2014/main" id="{0AA2A254-E366-B1E6-5017-ECEDE1F29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6" y="2726"/>
              <a:ext cx="134" cy="3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13" name="Straight Connector 29712">
              <a:extLst>
                <a:ext uri="{FF2B5EF4-FFF2-40B4-BE49-F238E27FC236}">
                  <a16:creationId xmlns:a16="http://schemas.microsoft.com/office/drawing/2014/main" id="{D6D4EFC4-5048-6932-DAE4-27D3BE852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9" y="2746"/>
              <a:ext cx="1245" cy="30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14" name="Straight Connector 29713">
              <a:extLst>
                <a:ext uri="{FF2B5EF4-FFF2-40B4-BE49-F238E27FC236}">
                  <a16:creationId xmlns:a16="http://schemas.microsoft.com/office/drawing/2014/main" id="{5210F4B8-A8AD-20D2-BE0A-DFA4C1B3A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740"/>
              <a:ext cx="89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32496" name="Rectangle 532495">
            <a:extLst>
              <a:ext uri="{FF2B5EF4-FFF2-40B4-BE49-F238E27FC236}">
                <a16:creationId xmlns:a16="http://schemas.microsoft.com/office/drawing/2014/main" id="{F17F5E48-613B-AAA6-3F35-1C6C37C0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129214"/>
            <a:ext cx="695801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pt-BR" altLang="pt-BR" sz="3000">
                <a:solidFill>
                  <a:schemeClr val="tx2"/>
                </a:solidFill>
              </a:rPr>
              <a:t>Guia de proto semântica: 50000 conceitos inatos (Jerry Fodor) </a:t>
            </a:r>
            <a:endParaRPr lang="en-US" altLang="pt-BR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endParaRPr lang="pt-BR" altLang="pt-BR" sz="150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endParaRPr lang="en-US" altLang="pt-BR" sz="3000">
              <a:solidFill>
                <a:schemeClr val="tx2"/>
              </a:solidFill>
            </a:endParaRPr>
          </a:p>
        </p:txBody>
      </p:sp>
      <p:sp>
        <p:nvSpPr>
          <p:cNvPr id="532498" name="TextBox 532497">
            <a:extLst>
              <a:ext uri="{FF2B5EF4-FFF2-40B4-BE49-F238E27FC236}">
                <a16:creationId xmlns:a16="http://schemas.microsoft.com/office/drawing/2014/main" id="{C6B0F459-48AC-CB87-4B8A-115C58FC2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3452813"/>
            <a:ext cx="78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/>
              <a:t>alto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 b="1"/>
              <a:t>baixo</a:t>
            </a:r>
            <a:endParaRPr lang="en-US" altLang="pt-BR" b="1"/>
          </a:p>
        </p:txBody>
      </p:sp>
      <p:sp>
        <p:nvSpPr>
          <p:cNvPr id="532499" name="TextBox 532498">
            <a:extLst>
              <a:ext uri="{FF2B5EF4-FFF2-40B4-BE49-F238E27FC236}">
                <a16:creationId xmlns:a16="http://schemas.microsoft.com/office/drawing/2014/main" id="{1F5BC19D-2A69-26B4-FB11-8D3A98CA9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4275138"/>
            <a:ext cx="78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/>
              <a:t>alto</a:t>
            </a:r>
            <a:endParaRPr lang="en-US" altLang="pt-BR">
              <a:solidFill>
                <a:srgbClr val="000000"/>
              </a:solidFill>
            </a:endParaRPr>
          </a:p>
          <a:p>
            <a:r>
              <a:rPr lang="pt-BR" altLang="pt-BR" b="1"/>
              <a:t>baixo</a:t>
            </a:r>
            <a:endParaRPr lang="en-US" altLang="pt-BR" b="1"/>
          </a:p>
        </p:txBody>
      </p:sp>
      <p:sp>
        <p:nvSpPr>
          <p:cNvPr id="532500" name="Straight Connector 532499">
            <a:extLst>
              <a:ext uri="{FF2B5EF4-FFF2-40B4-BE49-F238E27FC236}">
                <a16:creationId xmlns:a16="http://schemas.microsoft.com/office/drawing/2014/main" id="{81639F1D-B738-F73C-241A-E1C919A0EE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9588" y="3170239"/>
            <a:ext cx="309562" cy="796925"/>
          </a:xfrm>
          <a:prstGeom prst="line">
            <a:avLst/>
          </a:prstGeom>
          <a:noFill/>
          <a:ln w="9525" algn="ctr">
            <a:solidFill>
              <a:srgbClr val="931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501" name="Straight Connector 532500">
            <a:extLst>
              <a:ext uri="{FF2B5EF4-FFF2-40B4-BE49-F238E27FC236}">
                <a16:creationId xmlns:a16="http://schemas.microsoft.com/office/drawing/2014/main" id="{E017D399-487E-C011-2AC0-BF8DD99B29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10376" y="2725739"/>
            <a:ext cx="309563" cy="796925"/>
          </a:xfrm>
          <a:prstGeom prst="line">
            <a:avLst/>
          </a:prstGeom>
          <a:noFill/>
          <a:ln w="9525" algn="ctr">
            <a:solidFill>
              <a:srgbClr val="931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502" name="Straight Connector 532501">
            <a:extLst>
              <a:ext uri="{FF2B5EF4-FFF2-40B4-BE49-F238E27FC236}">
                <a16:creationId xmlns:a16="http://schemas.microsoft.com/office/drawing/2014/main" id="{0A0A3C15-D607-E474-E1A2-51B9AEDEAC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6076" y="4043364"/>
            <a:ext cx="309563" cy="796925"/>
          </a:xfrm>
          <a:prstGeom prst="line">
            <a:avLst/>
          </a:prstGeom>
          <a:noFill/>
          <a:ln w="9525" algn="ctr">
            <a:solidFill>
              <a:srgbClr val="931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503" name="Straight Connector 532502">
            <a:extLst>
              <a:ext uri="{FF2B5EF4-FFF2-40B4-BE49-F238E27FC236}">
                <a16:creationId xmlns:a16="http://schemas.microsoft.com/office/drawing/2014/main" id="{8416C116-00A8-5D70-6DD5-C35CE2D8E2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56276" y="3629026"/>
            <a:ext cx="309563" cy="796925"/>
          </a:xfrm>
          <a:prstGeom prst="line">
            <a:avLst/>
          </a:prstGeom>
          <a:noFill/>
          <a:ln w="9525" algn="ctr">
            <a:solidFill>
              <a:srgbClr val="931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2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2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2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2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2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3" grpId="0" build="p"/>
      <p:bldP spid="532496" grpId="0"/>
      <p:bldP spid="532498" grpId="0"/>
      <p:bldP spid="5324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67" name="Group 3">
            <a:extLst>
              <a:ext uri="{FF2B5EF4-FFF2-40B4-BE49-F238E27FC236}">
                <a16:creationId xmlns:a16="http://schemas.microsoft.com/office/drawing/2014/main" id="{31D44D62-B188-ABDA-0E55-EF9C43ED4D43}"/>
              </a:ext>
            </a:extLst>
          </p:cNvPr>
          <p:cNvGrpSpPr>
            <a:grpSpLocks/>
          </p:cNvGrpSpPr>
          <p:nvPr/>
        </p:nvGrpSpPr>
        <p:grpSpPr bwMode="auto">
          <a:xfrm>
            <a:off x="3367088" y="1354138"/>
            <a:ext cx="5124450" cy="1814512"/>
            <a:chOff x="1545" y="721"/>
            <a:chExt cx="3228" cy="1143"/>
          </a:xfrm>
        </p:grpSpPr>
        <p:sp>
          <p:nvSpPr>
            <p:cNvPr id="31750" name="Smiley Face 31749">
              <a:extLst>
                <a:ext uri="{FF2B5EF4-FFF2-40B4-BE49-F238E27FC236}">
                  <a16:creationId xmlns:a16="http://schemas.microsoft.com/office/drawing/2014/main" id="{EE968538-4D20-E43F-5563-084AEC181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" y="1040"/>
              <a:ext cx="576" cy="824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>
                <a:solidFill>
                  <a:srgbClr val="000000"/>
                </a:solidFill>
              </a:endParaRPr>
            </a:p>
          </p:txBody>
        </p:sp>
        <p:sp>
          <p:nvSpPr>
            <p:cNvPr id="31751" name="Cloud Callout 31750">
              <a:extLst>
                <a:ext uri="{FF2B5EF4-FFF2-40B4-BE49-F238E27FC236}">
                  <a16:creationId xmlns:a16="http://schemas.microsoft.com/office/drawing/2014/main" id="{640B3AE3-014C-9F49-31D4-2408A3014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" y="721"/>
              <a:ext cx="762" cy="474"/>
            </a:xfrm>
            <a:prstGeom prst="cloudCallout">
              <a:avLst>
                <a:gd name="adj1" fmla="val -82495"/>
                <a:gd name="adj2" fmla="val 5481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L</a:t>
              </a:r>
              <a:r>
                <a:rPr lang="pt-BR" altLang="pt-BR" sz="2400" baseline="-3000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</a:t>
              </a:r>
              <a:endParaRPr lang="pt-BR" altLang="pt-BR"/>
            </a:p>
          </p:txBody>
        </p:sp>
        <p:sp>
          <p:nvSpPr>
            <p:cNvPr id="31752" name="Oval 31751">
              <a:extLst>
                <a:ext uri="{FF2B5EF4-FFF2-40B4-BE49-F238E27FC236}">
                  <a16:creationId xmlns:a16="http://schemas.microsoft.com/office/drawing/2014/main" id="{A61C1D5A-CC90-88AE-C7D2-E2F642F29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" y="1266"/>
              <a:ext cx="57" cy="156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>
                <a:solidFill>
                  <a:srgbClr val="000000"/>
                </a:solidFill>
              </a:endParaRPr>
            </a:p>
          </p:txBody>
        </p:sp>
        <p:sp>
          <p:nvSpPr>
            <p:cNvPr id="31753" name="Oval 31752">
              <a:extLst>
                <a:ext uri="{FF2B5EF4-FFF2-40B4-BE49-F238E27FC236}">
                  <a16:creationId xmlns:a16="http://schemas.microsoft.com/office/drawing/2014/main" id="{46F64D2F-F875-3AE9-264C-4245AA848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1266"/>
              <a:ext cx="57" cy="156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>
                <a:solidFill>
                  <a:srgbClr val="000000"/>
                </a:solidFill>
              </a:endParaRPr>
            </a:p>
          </p:txBody>
        </p:sp>
        <p:sp>
          <p:nvSpPr>
            <p:cNvPr id="31754" name="Straight Connector 31753">
              <a:extLst>
                <a:ext uri="{FF2B5EF4-FFF2-40B4-BE49-F238E27FC236}">
                  <a16:creationId xmlns:a16="http://schemas.microsoft.com/office/drawing/2014/main" id="{8788F1CE-B276-0A46-0E98-A9E626124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8" y="1344"/>
              <a:ext cx="77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55" name="TextBox 31754">
              <a:extLst>
                <a:ext uri="{FF2B5EF4-FFF2-40B4-BE49-F238E27FC236}">
                  <a16:creationId xmlns:a16="http://schemas.microsoft.com/office/drawing/2014/main" id="{515A64C7-0DB3-7C3E-9D50-8B39ABAE8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91958">
              <a:off x="3474" y="1110"/>
              <a:ext cx="3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10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LAD</a:t>
              </a:r>
              <a:endParaRPr lang="pt-BR" altLang="pt-BR"/>
            </a:p>
          </p:txBody>
        </p:sp>
        <p:sp>
          <p:nvSpPr>
            <p:cNvPr id="31756" name="Rectangle 31755">
              <a:extLst>
                <a:ext uri="{FF2B5EF4-FFF2-40B4-BE49-F238E27FC236}">
                  <a16:creationId xmlns:a16="http://schemas.microsoft.com/office/drawing/2014/main" id="{FCDAFA93-FF73-11EF-BCB4-829A396CF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1068"/>
              <a:ext cx="84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dados </a:t>
              </a:r>
              <a:endParaRPr lang="en-US" altLang="pt-BR">
                <a:solidFill>
                  <a:srgbClr val="000000"/>
                </a:solidFill>
              </a:endParaRPr>
            </a:p>
            <a:p>
              <a:pPr eaLnBrk="1" hangingPunct="1"/>
              <a:r>
                <a:rPr lang="pt-BR" altLang="pt-BR" sz="240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 da fala </a:t>
              </a:r>
              <a:endParaRPr lang="en-US" altLang="pt-BR" sz="1100"/>
            </a:p>
            <a:p>
              <a:endParaRPr lang="en-US" altLang="pt-BR"/>
            </a:p>
          </p:txBody>
        </p:sp>
      </p:grpSp>
      <p:grpSp>
        <p:nvGrpSpPr>
          <p:cNvPr id="17035" name="Group 11">
            <a:extLst>
              <a:ext uri="{FF2B5EF4-FFF2-40B4-BE49-F238E27FC236}">
                <a16:creationId xmlns:a16="http://schemas.microsoft.com/office/drawing/2014/main" id="{282A7F88-0838-3799-50CF-C0176D450A46}"/>
              </a:ext>
            </a:extLst>
          </p:cNvPr>
          <p:cNvGrpSpPr>
            <a:grpSpLocks/>
          </p:cNvGrpSpPr>
          <p:nvPr/>
        </p:nvGrpSpPr>
        <p:grpSpPr bwMode="auto">
          <a:xfrm>
            <a:off x="2162175" y="3176588"/>
            <a:ext cx="8015288" cy="3105150"/>
            <a:chOff x="430" y="2083"/>
            <a:chExt cx="5049" cy="1956"/>
          </a:xfrm>
        </p:grpSpPr>
        <p:sp>
          <p:nvSpPr>
            <p:cNvPr id="31748" name="Rectangle 31747">
              <a:extLst>
                <a:ext uri="{FF2B5EF4-FFF2-40B4-BE49-F238E27FC236}">
                  <a16:creationId xmlns:a16="http://schemas.microsoft.com/office/drawing/2014/main" id="{86525178-F58E-216C-2E1B-0E882CAA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2117"/>
              <a:ext cx="5049" cy="1922"/>
            </a:xfrm>
            <a:prstGeom prst="rect">
              <a:avLst/>
            </a:prstGeom>
            <a:noFill/>
            <a:ln w="38100" algn="ctr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latin typeface="Arial Rounded MT Bold" panose="020F0704030504030204" pitchFamily="34" charset="0"/>
                </a:rPr>
                <a:t>   </a:t>
              </a:r>
              <a:endParaRPr lang="en-US" altLang="pt-BR">
                <a:solidFill>
                  <a:srgbClr val="000000"/>
                </a:solidFill>
              </a:endParaRP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pt-BR" altLang="pt-BR" sz="2400">
                  <a:latin typeface="Arial Rounded MT Bold" panose="020F0704030504030204" pitchFamily="34" charset="0"/>
                </a:rPr>
                <a:t>   A linguagem é um sub-sistema da mente,  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pt-BR" altLang="pt-BR" sz="2400">
                  <a:latin typeface="Arial Rounded MT Bold" panose="020F0704030504030204" pitchFamily="34" charset="0"/>
                </a:rPr>
                <a:t>     geneticamente guiado, cujo estado inicial é apto a 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pt-BR" altLang="pt-BR" sz="2400">
                  <a:latin typeface="Arial Rounded MT Bold" panose="020F0704030504030204" pitchFamily="34" charset="0"/>
                </a:rPr>
                <a:t>     adquirir gramática de L</a:t>
              </a:r>
              <a:r>
                <a:rPr lang="pt-BR" altLang="pt-BR" sz="2400" baseline="-25000">
                  <a:latin typeface="Arial Rounded MT Bold" panose="020F0704030504030204" pitchFamily="34" charset="0"/>
                </a:rPr>
                <a:t>i</a:t>
              </a:r>
              <a:r>
                <a:rPr lang="pt-BR" altLang="pt-BR" sz="2400">
                  <a:latin typeface="Arial Rounded MT Bold" panose="020F0704030504030204" pitchFamily="34" charset="0"/>
                </a:rPr>
                <a:t>.</a:t>
              </a:r>
            </a:p>
            <a:p>
              <a:pPr eaLnBrk="1" hangingPunct="1"/>
              <a:endParaRPr lang="en-US" altLang="pt-BR" sz="2400">
                <a:latin typeface="Arial Rounded MT Bold" panose="020F0704030504030204" pitchFamily="34" charset="0"/>
              </a:endParaRP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pt-BR" altLang="pt-BR" sz="2400">
                  <a:latin typeface="Arial Rounded MT Bold" panose="020F0704030504030204" pitchFamily="34" charset="0"/>
                </a:rPr>
                <a:t>   É adquirida a partir de dados fornecidos por    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pt-BR" altLang="pt-BR" sz="2400">
                  <a:latin typeface="Arial Rounded MT Bold" panose="020F0704030504030204" pitchFamily="34" charset="0"/>
                </a:rPr>
                <a:t>     falantes de L</a:t>
              </a:r>
              <a:r>
                <a:rPr lang="pt-BR" altLang="pt-BR"/>
                <a:t>i</a:t>
              </a:r>
              <a:r>
                <a:rPr lang="pt-BR" altLang="pt-BR" sz="2400">
                  <a:latin typeface="Arial Rounded MT Bold" panose="020F0704030504030204" pitchFamily="34" charset="0"/>
                </a:rPr>
                <a:t>. Estes dados detonam na mente da 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pt-BR" altLang="pt-BR" sz="2400">
                  <a:latin typeface="Arial Rounded MT Bold" panose="020F0704030504030204" pitchFamily="34" charset="0"/>
                </a:rPr>
                <a:t>     criança a formação da gramática de L</a:t>
              </a:r>
              <a:r>
                <a:rPr lang="pt-BR" altLang="pt-BR" baseline="-25000"/>
                <a:t>i</a:t>
              </a:r>
              <a:r>
                <a:rPr lang="pt-BR" altLang="pt-BR"/>
                <a:t>. </a:t>
              </a:r>
            </a:p>
          </p:txBody>
        </p:sp>
        <p:sp>
          <p:nvSpPr>
            <p:cNvPr id="31749" name="TextBox 31748">
              <a:extLst>
                <a:ext uri="{FF2B5EF4-FFF2-40B4-BE49-F238E27FC236}">
                  <a16:creationId xmlns:a16="http://schemas.microsoft.com/office/drawing/2014/main" id="{19E51713-1088-D9A9-0058-53DF60A1E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" y="2083"/>
              <a:ext cx="109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 b="1">
                  <a:solidFill>
                    <a:schemeClr val="hlink"/>
                  </a:solidFill>
                </a:rPr>
                <a:t>Conclusão</a:t>
              </a:r>
              <a:endParaRPr lang="pt-BR" altLang="pt-BR" sz="2400"/>
            </a:p>
          </p:txBody>
        </p:sp>
      </p:grpSp>
      <p:sp>
        <p:nvSpPr>
          <p:cNvPr id="31747" name="Rectangle 31746">
            <a:extLst>
              <a:ext uri="{FF2B5EF4-FFF2-40B4-BE49-F238E27FC236}">
                <a16:creationId xmlns:a16="http://schemas.microsoft.com/office/drawing/2014/main" id="{1058A6D1-2918-4C80-3E0E-A3A035310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0501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000">
                <a:solidFill>
                  <a:schemeClr val="tx2"/>
                </a:solidFill>
              </a:rPr>
              <a:t>Como a linguagem se desenvolve?</a:t>
            </a:r>
            <a:endParaRPr lang="en-US" altLang="pt-BR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NATUREZA  OU AMBIENTE 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1535289"/>
            <a:ext cx="3488267" cy="4512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6514163" y="1690689"/>
            <a:ext cx="5675963" cy="43571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573152" y="6123543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671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898193"/>
            <a:ext cx="704240" cy="9110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11205780" y="1053592"/>
            <a:ext cx="984345" cy="7556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838199" y="1169041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6627D6-3C49-5AF1-31FD-D266F23F5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25" y="28145"/>
            <a:ext cx="1413164" cy="68298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96D225-8F9D-F511-23D7-362403658C6C}"/>
              </a:ext>
            </a:extLst>
          </p:cNvPr>
          <p:cNvSpPr txBox="1"/>
          <p:nvPr/>
        </p:nvSpPr>
        <p:spPr>
          <a:xfrm>
            <a:off x="7443628" y="3158304"/>
            <a:ext cx="565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Neodarwinismo (Stephen Jay Gould – 1941/2002 )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68D6CD-D8C4-9AD8-7325-17EDBBDCBA7D}"/>
              </a:ext>
            </a:extLst>
          </p:cNvPr>
          <p:cNvSpPr txBox="1"/>
          <p:nvPr/>
        </p:nvSpPr>
        <p:spPr>
          <a:xfrm>
            <a:off x="7415887" y="1865502"/>
            <a:ext cx="451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Darwinismo  (Charles Darwin – 1809/1882)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992CCC-B86C-8FC3-F30E-3D0B8B07284E}"/>
              </a:ext>
            </a:extLst>
          </p:cNvPr>
          <p:cNvSpPr txBox="1"/>
          <p:nvPr/>
        </p:nvSpPr>
        <p:spPr>
          <a:xfrm>
            <a:off x="7419229" y="5228932"/>
            <a:ext cx="264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+ </a:t>
            </a:r>
            <a:r>
              <a:rPr lang="pt-BR" dirty="0" err="1"/>
              <a:t>exaptação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1E183A-53EC-3890-2FE2-38E5026DDA8F}"/>
              </a:ext>
            </a:extLst>
          </p:cNvPr>
          <p:cNvSpPr txBox="1"/>
          <p:nvPr/>
        </p:nvSpPr>
        <p:spPr>
          <a:xfrm>
            <a:off x="7415887" y="2287424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BA4B67-F1BE-EF30-A2A6-25090DA54B75}"/>
              </a:ext>
            </a:extLst>
          </p:cNvPr>
          <p:cNvSpPr txBox="1"/>
          <p:nvPr/>
        </p:nvSpPr>
        <p:spPr>
          <a:xfrm>
            <a:off x="7413065" y="5724671"/>
            <a:ext cx="49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linguagem surge na espécie coincidentemente</a:t>
            </a:r>
          </a:p>
          <a:p>
            <a:r>
              <a:rPr lang="pt-BR" dirty="0"/>
              <a:t>      com criatividade nos utensílios – protolíngua 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256070-60F0-0C97-550E-C281DCC88FB9}"/>
              </a:ext>
            </a:extLst>
          </p:cNvPr>
          <p:cNvSpPr txBox="1"/>
          <p:nvPr/>
        </p:nvSpPr>
        <p:spPr>
          <a:xfrm>
            <a:off x="7443628" y="2628693"/>
            <a:ext cx="453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linguagem surge paulatinamente a partir</a:t>
            </a:r>
          </a:p>
          <a:p>
            <a:r>
              <a:rPr lang="pt-BR" dirty="0"/>
              <a:t>      da </a:t>
            </a:r>
            <a:r>
              <a:rPr lang="pt-BR" dirty="0" err="1"/>
              <a:t>deixis</a:t>
            </a:r>
            <a:r>
              <a:rPr lang="pt-BR" dirty="0"/>
              <a:t>, dos gestos - protolíngua de sinais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287502-205E-150E-E9BB-4A67FC7FFF92}"/>
              </a:ext>
            </a:extLst>
          </p:cNvPr>
          <p:cNvSpPr txBox="1"/>
          <p:nvPr/>
        </p:nvSpPr>
        <p:spPr>
          <a:xfrm>
            <a:off x="7443628" y="3557914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gramática universal (GU) dotação genética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DEDFD0-037D-FE0C-D0B0-ED6A2F3FC5C0}"/>
              </a:ext>
            </a:extLst>
          </p:cNvPr>
          <p:cNvSpPr txBox="1"/>
          <p:nvPr/>
        </p:nvSpPr>
        <p:spPr>
          <a:xfrm>
            <a:off x="7415887" y="3785665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sociabilidade inata ligada à sobrevivência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3DD92D-B60C-099F-5218-964170A9DE97}"/>
              </a:ext>
            </a:extLst>
          </p:cNvPr>
          <p:cNvSpPr txBox="1"/>
          <p:nvPr/>
        </p:nvSpPr>
        <p:spPr>
          <a:xfrm>
            <a:off x="7413065" y="5442096"/>
            <a:ext cx="356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centros de linguagem no cérebro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F6ED2B-9BBC-4469-DEA7-3AF14C65668B}"/>
              </a:ext>
            </a:extLst>
          </p:cNvPr>
          <p:cNvSpPr txBox="1"/>
          <p:nvPr/>
        </p:nvSpPr>
        <p:spPr>
          <a:xfrm>
            <a:off x="7413065" y="3357749"/>
            <a:ext cx="223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neurônios espelho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FA6DEC-48B1-1203-8778-587BBE4ACECA}"/>
              </a:ext>
            </a:extLst>
          </p:cNvPr>
          <p:cNvSpPr txBox="1"/>
          <p:nvPr/>
        </p:nvSpPr>
        <p:spPr>
          <a:xfrm>
            <a:off x="7405155" y="1613109"/>
            <a:ext cx="515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computação recursiva inata ligada à sobrevivência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95BAF97-4493-2B55-4B05-C194ECD2D903}"/>
              </a:ext>
            </a:extLst>
          </p:cNvPr>
          <p:cNvSpPr txBox="1"/>
          <p:nvPr/>
        </p:nvSpPr>
        <p:spPr>
          <a:xfrm>
            <a:off x="7413065" y="4296103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memória de uso conjunto e estatística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F825362-06AB-F562-85E9-B8F5F3CA6EA1}"/>
              </a:ext>
            </a:extLst>
          </p:cNvPr>
          <p:cNvSpPr txBox="1"/>
          <p:nvPr/>
        </p:nvSpPr>
        <p:spPr>
          <a:xfrm>
            <a:off x="7405155" y="3980031"/>
            <a:ext cx="497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GU  + dados primários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4A2CF5-9AE2-6A45-E201-EF1BEABA494A}"/>
              </a:ext>
            </a:extLst>
          </p:cNvPr>
          <p:cNvSpPr txBox="1"/>
          <p:nvPr/>
        </p:nvSpPr>
        <p:spPr>
          <a:xfrm>
            <a:off x="7410443" y="4597692"/>
            <a:ext cx="444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Teoria da Mente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5FF22D-1154-5C3F-DCD5-66298B21EABC}"/>
              </a:ext>
            </a:extLst>
          </p:cNvPr>
          <p:cNvSpPr txBox="1"/>
          <p:nvPr/>
        </p:nvSpPr>
        <p:spPr>
          <a:xfrm>
            <a:off x="515393" y="4383598"/>
            <a:ext cx="468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Ink Free" panose="03080402000500000000" pitchFamily="66" charset="0"/>
              </a:rPr>
              <a:t>“Não adianta você saber o que o outro pensa e o outro saber o que você pensa. É necessário que você saiba que ele sabe que você sabe.”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09CB7DD-4463-53F8-5857-B8355EDDC9EF}"/>
              </a:ext>
            </a:extLst>
          </p:cNvPr>
          <p:cNvSpPr txBox="1"/>
          <p:nvPr/>
        </p:nvSpPr>
        <p:spPr>
          <a:xfrm>
            <a:off x="352120" y="5470544"/>
            <a:ext cx="46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sz="2400" dirty="0">
                <a:latin typeface="Brush Script MT" panose="03060802040406070304" pitchFamily="66" charset="0"/>
              </a:rPr>
              <a:t>Aquisição não é alguma coisa que a criança faz. É algo que acontece com a criança </a:t>
            </a:r>
          </a:p>
          <a:p>
            <a:pPr algn="ctr"/>
            <a:r>
              <a:rPr lang="pt-BR" sz="2400" dirty="0">
                <a:latin typeface="Brush Script MT" panose="03060802040406070304" pitchFamily="66" charset="0"/>
              </a:rPr>
              <a:t>no seu meio</a:t>
            </a:r>
            <a:r>
              <a:rPr lang="pt-BR" dirty="0"/>
              <a:t>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AB042AF-0324-4219-A9D7-C107C8ECB7B8}"/>
              </a:ext>
            </a:extLst>
          </p:cNvPr>
          <p:cNvSpPr txBox="1"/>
          <p:nvPr/>
        </p:nvSpPr>
        <p:spPr>
          <a:xfrm>
            <a:off x="7405155" y="4809953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período crítico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7E9D86A-0F6F-1326-BCC4-9AD2DDCCCB3B}"/>
              </a:ext>
            </a:extLst>
          </p:cNvPr>
          <p:cNvSpPr txBox="1"/>
          <p:nvPr/>
        </p:nvSpPr>
        <p:spPr>
          <a:xfrm>
            <a:off x="7419229" y="5023117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treino e fala direta para criança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44"/>
            <a:ext cx="12190126" cy="1325563"/>
          </a:xfrm>
        </p:spPr>
        <p:txBody>
          <a:bodyPr/>
          <a:lstStyle/>
          <a:p>
            <a:pPr algn="ctr"/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NATUREZA     </a:t>
            </a:r>
            <a:r>
              <a:rPr lang="pt-BR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</a:t>
            </a:r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   AMBIENTE </a:t>
            </a:r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7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23FD6-A101-4D17-B7D3-72582FB1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3" y="94229"/>
            <a:ext cx="12175327" cy="15798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Então,  se o </a:t>
            </a:r>
            <a:r>
              <a:rPr lang="pt-BR" sz="3200" dirty="0" err="1"/>
              <a:t>bootstrapping</a:t>
            </a:r>
            <a:r>
              <a:rPr lang="pt-BR" sz="3200" dirty="0"/>
              <a:t> é contextual e é movido pelo social, não parte da genética + dados primários, quando e como começa?</a:t>
            </a:r>
            <a:br>
              <a:rPr lang="pt-BR" sz="3200" dirty="0"/>
            </a:br>
            <a:r>
              <a:rPr lang="pt-BR" sz="3200" dirty="0"/>
              <a:t>Inspiração pro </a:t>
            </a:r>
            <a:r>
              <a:rPr lang="pt-BR" sz="3200" dirty="0" err="1"/>
              <a:t>Tomasello</a:t>
            </a:r>
            <a:r>
              <a:rPr lang="pt-BR" sz="3200" dirty="0"/>
              <a:t> : Konrad Lorenz (Prêmio Nobel 1973)  </a:t>
            </a:r>
            <a:br>
              <a:rPr lang="pt-BR" sz="3200" dirty="0"/>
            </a:br>
            <a:r>
              <a:rPr lang="pt-BR" sz="3200" dirty="0"/>
              <a:t>e seu experimento sobre </a:t>
            </a:r>
            <a:r>
              <a:rPr lang="pt-BR" sz="3200" dirty="0" err="1"/>
              <a:t>imprinting</a:t>
            </a:r>
            <a:r>
              <a:rPr lang="pt-BR" sz="3200" dirty="0"/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11143A5-23C2-498D-9D21-E4ED4934D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7" y="3023643"/>
            <a:ext cx="5874363" cy="38343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9DE6EA-A7D1-42C6-A23A-9A21FD0DA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642"/>
            <a:ext cx="5874365" cy="383435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6F6931-7BBC-48CC-BE59-3232C2A2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7010" y="1674075"/>
            <a:ext cx="1820344" cy="134956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44F34B6-BFC3-4D08-9BD4-34FDEF49C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578" y="1576579"/>
            <a:ext cx="2316480" cy="1613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19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BCCD9-5923-4466-847C-FD548C2D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31" y="543735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Andrew </a:t>
            </a:r>
            <a:r>
              <a:rPr lang="pt-BR" dirty="0" err="1"/>
              <a:t>Meltzoff</a:t>
            </a:r>
            <a:br>
              <a:rPr lang="pt-BR" dirty="0"/>
            </a:br>
            <a:r>
              <a:rPr lang="pt-BR" dirty="0"/>
              <a:t>Washington </a:t>
            </a:r>
            <a:r>
              <a:rPr lang="pt-BR" dirty="0" err="1"/>
              <a:t>University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85CB72-05B3-49C8-99AA-DD43AD0D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58" y="1357023"/>
            <a:ext cx="6868484" cy="41439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D91CB6A-6E94-4C58-AA8D-023F081BCD3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Cognição Social: empatia</a:t>
            </a:r>
            <a:endParaRPr lang="pt-BR" sz="6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38B511-7721-4816-8BF1-40C76A5793AE}"/>
              </a:ext>
            </a:extLst>
          </p:cNvPr>
          <p:cNvSpPr txBox="1"/>
          <p:nvPr/>
        </p:nvSpPr>
        <p:spPr>
          <a:xfrm>
            <a:off x="4069080" y="849191"/>
            <a:ext cx="46538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IMITAÇÃO </a:t>
            </a:r>
            <a:r>
              <a:rPr lang="pt-BR" sz="8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602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003FA53-483B-42BF-8112-8A47EBF13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46" r="7383" b="8324"/>
          <a:stretch/>
        </p:blipFill>
        <p:spPr>
          <a:xfrm>
            <a:off x="558140" y="-2023"/>
            <a:ext cx="3574920" cy="2087753"/>
          </a:xfrm>
          <a:prstGeom prst="rect">
            <a:avLst/>
          </a:prstGeom>
        </p:spPr>
      </p:pic>
      <p:pic>
        <p:nvPicPr>
          <p:cNvPr id="4" name="baby tongue">
            <a:hlinkClick r:id="" action="ppaction://media"/>
            <a:extLst>
              <a:ext uri="{FF2B5EF4-FFF2-40B4-BE49-F238E27FC236}">
                <a16:creationId xmlns:a16="http://schemas.microsoft.com/office/drawing/2014/main" id="{BA879CBB-70CE-F719-E203-A4B98D302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7450" y="0"/>
            <a:ext cx="3707964" cy="2085730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7DA6AC13-1B52-AFF6-BD79-488C44171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25801" y="2185084"/>
            <a:ext cx="2433018" cy="1846450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5D3CF1C-4257-8295-123B-EF7C4DD3A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856" y="2182429"/>
            <a:ext cx="2433018" cy="18380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B63077-1A71-52CB-A1B4-89DCB6711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913" y="2181058"/>
            <a:ext cx="2391714" cy="18336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1DED63F-3E84-68A0-FE37-2891285D1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371" y="4643009"/>
            <a:ext cx="2415046" cy="18336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24B0AC-D128-BC8B-DC4B-540F8E1AD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1432" y="4643009"/>
            <a:ext cx="2433019" cy="1858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DB88E8-0BF3-D69F-E1B1-5600BF84A9C0}"/>
              </a:ext>
            </a:extLst>
          </p:cNvPr>
          <p:cNvSpPr txBox="1"/>
          <p:nvPr/>
        </p:nvSpPr>
        <p:spPr>
          <a:xfrm>
            <a:off x="8244524" y="-2023"/>
            <a:ext cx="39474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“Os bebês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nascem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empáticos”</a:t>
            </a:r>
          </a:p>
        </p:txBody>
      </p:sp>
    </p:spTree>
    <p:extLst>
      <p:ext uri="{BB962C8B-B14F-4D97-AF65-F5344CB8AC3E}">
        <p14:creationId xmlns:p14="http://schemas.microsoft.com/office/powerpoint/2010/main" val="6441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16307</TotalTime>
  <Words>2854</Words>
  <Application>Microsoft Office PowerPoint</Application>
  <PresentationFormat>Widescreen</PresentationFormat>
  <Paragraphs>433</Paragraphs>
  <Slides>46</Slides>
  <Notes>38</Notes>
  <HiddenSlides>0</HiddenSlides>
  <MMClips>5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46</vt:i4>
      </vt:variant>
    </vt:vector>
  </HeadingPairs>
  <TitlesOfParts>
    <vt:vector size="64" baseType="lpstr">
      <vt:lpstr>Yu Mincho</vt:lpstr>
      <vt:lpstr>Aharoni</vt:lpstr>
      <vt:lpstr>Arial</vt:lpstr>
      <vt:lpstr>Arial Rounded MT Bold</vt:lpstr>
      <vt:lpstr>Bauhaus 93</vt:lpstr>
      <vt:lpstr>Berlin Sans FB Demi</vt:lpstr>
      <vt:lpstr>Bradley Hand ITC</vt:lpstr>
      <vt:lpstr>Broadway</vt:lpstr>
      <vt:lpstr>Brush Script MT</vt:lpstr>
      <vt:lpstr>Calibri</vt:lpstr>
      <vt:lpstr>Calibri Light</vt:lpstr>
      <vt:lpstr>Comic Sans MS</vt:lpstr>
      <vt:lpstr>inherit</vt:lpstr>
      <vt:lpstr>Ink Free</vt:lpstr>
      <vt:lpstr>Times New Roman</vt:lpstr>
      <vt:lpstr>Wingdings</vt:lpstr>
      <vt:lpstr>YyvdxjSTIX-Regular</vt:lpstr>
      <vt:lpstr>Tema do Office</vt:lpstr>
      <vt:lpstr>Apresentação do PowerPoint</vt:lpstr>
      <vt:lpstr>Apresentação do PowerPoint</vt:lpstr>
      <vt:lpstr>Apresentação do PowerPoint</vt:lpstr>
      <vt:lpstr>A questão do BOOTSTRAPPING</vt:lpstr>
      <vt:lpstr>NATUREZA  OU AMBIENTE ?</vt:lpstr>
      <vt:lpstr>NATUREZA     OU   AMBIENTE ?</vt:lpstr>
      <vt:lpstr>Então,  se o bootstrapping é contextual e é movido pelo social, não parte da genética + dados primários, quando e como começa? Inspiração pro Tomasello : Konrad Lorenz (Prêmio Nobel 1973)   e seu experimento sobre imprinting.</vt:lpstr>
      <vt:lpstr>Andrew Meltzoff Washington University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Resultados:</vt:lpstr>
      <vt:lpstr>Outras coisas que aprendemos a partir do HASP</vt:lpstr>
      <vt:lpstr>que outras coisas estão organizadas neste cérebro  especial para linguagem? </vt:lpstr>
      <vt:lpstr>Calculando o PB</vt:lpstr>
      <vt:lpstr>Apresentação do PowerPoint</vt:lpstr>
      <vt:lpstr>Conclusão Interim</vt:lpstr>
      <vt:lpstr>Jacques Monod (1910/1976)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Duas decorrências lógicas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É infalível</vt:lpstr>
      <vt:lpstr>Apresentação do PowerPoint</vt:lpstr>
      <vt:lpstr>Apresentação do PowerPoint</vt:lpstr>
      <vt:lpstr>Então, como a linguagem se desenvolve?</vt:lpstr>
      <vt:lpstr>Alguns cientistas pensam nas pistas que as crianças usam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Ouça</dc:title>
  <dc:creator>Aniela Franca</dc:creator>
  <cp:lastModifiedBy>Aniela Franca</cp:lastModifiedBy>
  <cp:revision>200</cp:revision>
  <dcterms:created xsi:type="dcterms:W3CDTF">2022-03-07T19:53:04Z</dcterms:created>
  <dcterms:modified xsi:type="dcterms:W3CDTF">2023-06-29T13:01:30Z</dcterms:modified>
</cp:coreProperties>
</file>