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sldIdLst>
    <p:sldId id="256" r:id="rId2"/>
    <p:sldId id="286" r:id="rId3"/>
    <p:sldId id="460" r:id="rId4"/>
    <p:sldId id="287" r:id="rId5"/>
    <p:sldId id="281" r:id="rId6"/>
    <p:sldId id="262" r:id="rId7"/>
    <p:sldId id="268" r:id="rId8"/>
    <p:sldId id="270" r:id="rId9"/>
    <p:sldId id="265" r:id="rId10"/>
    <p:sldId id="283" r:id="rId11"/>
    <p:sldId id="282" r:id="rId12"/>
    <p:sldId id="459" r:id="rId13"/>
    <p:sldId id="267" r:id="rId14"/>
    <p:sldId id="271" r:id="rId15"/>
    <p:sldId id="272" r:id="rId16"/>
    <p:sldId id="257" r:id="rId17"/>
    <p:sldId id="289" r:id="rId18"/>
    <p:sldId id="284" r:id="rId19"/>
    <p:sldId id="458" r:id="rId20"/>
    <p:sldId id="277" r:id="rId21"/>
    <p:sldId id="279" r:id="rId22"/>
    <p:sldId id="278" r:id="rId23"/>
    <p:sldId id="260" r:id="rId24"/>
    <p:sldId id="273" r:id="rId25"/>
    <p:sldId id="274" r:id="rId26"/>
    <p:sldId id="275" r:id="rId27"/>
    <p:sldId id="276" r:id="rId28"/>
    <p:sldId id="258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FFC000"/>
    <a:srgbClr val="FF0000"/>
    <a:srgbClr val="00B0F0"/>
    <a:srgbClr val="C96731"/>
    <a:srgbClr val="ED420D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26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1642A-723C-4D0D-854F-2C1F924AD03E}" type="datetimeFigureOut">
              <a:rPr lang="pt-BR" smtClean="0"/>
              <a:t>03/05/2023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4043D-F6BB-4190-BDCD-1FA0FD8AFF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14007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1642A-723C-4D0D-854F-2C1F924AD03E}" type="datetimeFigureOut">
              <a:rPr lang="pt-BR" smtClean="0"/>
              <a:t>03/05/2023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4043D-F6BB-4190-BDCD-1FA0FD8AFF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1007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1642A-723C-4D0D-854F-2C1F924AD03E}" type="datetimeFigureOut">
              <a:rPr lang="pt-BR" smtClean="0"/>
              <a:t>03/05/2023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4043D-F6BB-4190-BDCD-1FA0FD8AFF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3898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 rtl="0"/>
            <a:endParaRPr lang="pt-BR" sz="1800" noProof="0"/>
          </a:p>
        </p:txBody>
      </p:sp>
      <p:cxnSp>
        <p:nvCxnSpPr>
          <p:cNvPr id="12" name="Conector Reto 11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ítulo 3"/>
          <p:cNvSpPr>
            <a:spLocks noGrp="1"/>
          </p:cNvSpPr>
          <p:nvPr>
            <p:ph type="title" hasCustomPrompt="1"/>
          </p:nvPr>
        </p:nvSpPr>
        <p:spPr>
          <a:xfrm>
            <a:off x="521207" y="448056"/>
            <a:ext cx="6877119" cy="640080"/>
          </a:xfrm>
        </p:spPr>
        <p:txBody>
          <a:bodyPr rtlCol="0" anchor="b" anchorCtr="0">
            <a:normAutofit/>
          </a:bodyPr>
          <a:lstStyle>
            <a:lvl1pPr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0" hasCustomPrompt="1"/>
          </p:nvPr>
        </p:nvSpPr>
        <p:spPr>
          <a:xfrm>
            <a:off x="539496" y="1435608"/>
            <a:ext cx="44165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pt-BR" noProof="0" dirty="0"/>
              <a:t>Clique para editar o texto Mestre</a:t>
            </a:r>
          </a:p>
          <a:p>
            <a:pPr marL="0" lvl="1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pt-BR" noProof="0" dirty="0"/>
              <a:t>Segundo nível</a:t>
            </a:r>
          </a:p>
          <a:p>
            <a:pPr marL="0" lvl="2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pt-BR" noProof="0" dirty="0"/>
              <a:t>Terceiro nível</a:t>
            </a:r>
          </a:p>
          <a:p>
            <a:pPr marL="0" lvl="3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pt-BR" noProof="0" dirty="0"/>
              <a:t>Quarto nível</a:t>
            </a:r>
          </a:p>
          <a:p>
            <a:pPr marL="0" lvl="4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pt-BR" noProof="0" dirty="0"/>
              <a:t>Quinto nível</a:t>
            </a:r>
          </a:p>
        </p:txBody>
      </p:sp>
      <p:sp>
        <p:nvSpPr>
          <p:cNvPr id="6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DFFABA16-A60E-4C58-9DC9-284576B05B35}" type="datetime1">
              <a:rPr lang="pt-BR" noProof="0" smtClean="0"/>
              <a:t>03/05/2023</a:t>
            </a:fld>
            <a:endParaRPr lang="pt-BR" noProof="0"/>
          </a:p>
        </p:txBody>
      </p:sp>
      <p:sp>
        <p:nvSpPr>
          <p:cNvPr id="7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8" name="Espaço Reservado para o Número do Slide 5"/>
          <p:cNvSpPr>
            <a:spLocks noGrp="1"/>
          </p:cNvSpPr>
          <p:nvPr>
            <p:ph type="sldNum" sz="quarter" idx="4"/>
          </p:nvPr>
        </p:nvSpPr>
        <p:spPr>
          <a:xfrm>
            <a:off x="837192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9860EDB8-5305-433F-BE41-D7A86D811DB3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235500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1642A-723C-4D0D-854F-2C1F924AD03E}" type="datetimeFigureOut">
              <a:rPr lang="pt-BR" smtClean="0"/>
              <a:t>03/05/2023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4043D-F6BB-4190-BDCD-1FA0FD8AFF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3148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1642A-723C-4D0D-854F-2C1F924AD03E}" type="datetimeFigureOut">
              <a:rPr lang="pt-BR" smtClean="0"/>
              <a:t>03/05/2023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4043D-F6BB-4190-BDCD-1FA0FD8AFF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86092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1642A-723C-4D0D-854F-2C1F924AD03E}" type="datetimeFigureOut">
              <a:rPr lang="pt-BR" smtClean="0"/>
              <a:t>03/05/2023</a:t>
            </a:fld>
            <a:endParaRPr lang="pt-B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4043D-F6BB-4190-BDCD-1FA0FD8AFF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76178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1642A-723C-4D0D-854F-2C1F924AD03E}" type="datetimeFigureOut">
              <a:rPr lang="pt-BR" smtClean="0"/>
              <a:t>03/05/2023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4043D-F6BB-4190-BDCD-1FA0FD8AFFE0}" type="slidenum">
              <a:rPr lang="pt-BR" smtClean="0"/>
              <a:t>‹nº›</a:t>
            </a:fld>
            <a:endParaRPr lang="pt-B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389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1642A-723C-4D0D-854F-2C1F924AD03E}" type="datetimeFigureOut">
              <a:rPr lang="pt-BR" smtClean="0"/>
              <a:t>03/05/2023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4043D-F6BB-4190-BDCD-1FA0FD8AFF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8749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1642A-723C-4D0D-854F-2C1F924AD03E}" type="datetimeFigureOut">
              <a:rPr lang="pt-BR" smtClean="0"/>
              <a:t>03/05/2023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4043D-F6BB-4190-BDCD-1FA0FD8AFF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3677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1642A-723C-4D0D-854F-2C1F924AD03E}" type="datetimeFigureOut">
              <a:rPr lang="pt-BR" smtClean="0"/>
              <a:t>03/05/2023</a:t>
            </a:fld>
            <a:endParaRPr lang="pt-B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pt-BR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4043D-F6BB-4190-BDCD-1FA0FD8AFF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16803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9AA1642A-723C-4D0D-854F-2C1F924AD03E}" type="datetimeFigureOut">
              <a:rPr lang="pt-BR" smtClean="0"/>
              <a:t>03/05/2023</a:t>
            </a:fld>
            <a:endParaRPr lang="pt-B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4043D-F6BB-4190-BDCD-1FA0FD8AFF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3854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9AA1642A-723C-4D0D-854F-2C1F924AD03E}" type="datetimeFigureOut">
              <a:rPr lang="pt-BR" smtClean="0"/>
              <a:t>03/05/2023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C5B4043D-F6BB-4190-BDCD-1FA0FD8AFF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0167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10.png"/><Relationship Id="rId3" Type="http://schemas.openxmlformats.org/officeDocument/2006/relationships/image" Target="../media/image3.wmf"/><Relationship Id="rId7" Type="http://schemas.openxmlformats.org/officeDocument/2006/relationships/image" Target="../media/image5.wmf"/><Relationship Id="rId12" Type="http://schemas.openxmlformats.org/officeDocument/2006/relationships/image" Target="../media/image9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8.png"/><Relationship Id="rId5" Type="http://schemas.openxmlformats.org/officeDocument/2006/relationships/image" Target="../media/image4.wmf"/><Relationship Id="rId10" Type="http://schemas.openxmlformats.org/officeDocument/2006/relationships/image" Target="../media/image7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6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C0606A-07F5-4FD4-BA66-12F11CB720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pt-BR" sz="20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66D9273-4905-46AA-8F08-23E8FDACE2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" t="911" r="317"/>
          <a:stretch/>
        </p:blipFill>
        <p:spPr>
          <a:xfrm>
            <a:off x="590544" y="743310"/>
            <a:ext cx="11010912" cy="537138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CEA0525-59B7-4F11-8E7E-369DC6D873C1}"/>
              </a:ext>
            </a:extLst>
          </p:cNvPr>
          <p:cNvSpPr txBox="1"/>
          <p:nvPr/>
        </p:nvSpPr>
        <p:spPr>
          <a:xfrm>
            <a:off x="1718840" y="1612900"/>
            <a:ext cx="8754320" cy="215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400" dirty="0"/>
              <a:t>FUNDAMENTOS DA LINGUÍSTICA</a:t>
            </a:r>
          </a:p>
          <a:p>
            <a:endParaRPr lang="pt-BR" dirty="0"/>
          </a:p>
          <a:p>
            <a:pPr algn="ctr"/>
            <a:r>
              <a:rPr lang="pt-BR" dirty="0"/>
              <a:t>MÓDULO 2:   A Hipótese Sapir Whorf 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Introdução</a:t>
            </a:r>
          </a:p>
          <a:p>
            <a:pPr algn="ctr"/>
            <a:r>
              <a:rPr lang="pt-BR" dirty="0"/>
              <a:t>TRANSDUÇÃO DO INPUT:  DO ANALÓGICO AO DIGITAL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127484E-063D-43CF-BA3B-21847A4004E8}"/>
              </a:ext>
            </a:extLst>
          </p:cNvPr>
          <p:cNvSpPr txBox="1"/>
          <p:nvPr/>
        </p:nvSpPr>
        <p:spPr>
          <a:xfrm>
            <a:off x="4419600" y="4598769"/>
            <a:ext cx="2797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Profa. Aniela Improta França</a:t>
            </a:r>
          </a:p>
          <a:p>
            <a:pPr algn="ctr"/>
            <a:r>
              <a:rPr lang="pt-BR" dirty="0"/>
              <a:t>UFRJ 2023-1</a:t>
            </a:r>
          </a:p>
        </p:txBody>
      </p:sp>
    </p:spTree>
    <p:extLst>
      <p:ext uri="{BB962C8B-B14F-4D97-AF65-F5344CB8AC3E}">
        <p14:creationId xmlns:p14="http://schemas.microsoft.com/office/powerpoint/2010/main" val="4019601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DEF36FB-6051-40A5-B6DC-5E29F6211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951" y="822024"/>
            <a:ext cx="8288097" cy="5420716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D9F64C26-3FBA-48EC-96BB-A0E6D29E4A62}"/>
              </a:ext>
            </a:extLst>
          </p:cNvPr>
          <p:cNvSpPr/>
          <p:nvPr/>
        </p:nvSpPr>
        <p:spPr>
          <a:xfrm>
            <a:off x="3062369" y="5175847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3C32F6C9-BC41-4F5E-B3BF-6E8F11545011}"/>
              </a:ext>
            </a:extLst>
          </p:cNvPr>
          <p:cNvSpPr/>
          <p:nvPr/>
        </p:nvSpPr>
        <p:spPr>
          <a:xfrm>
            <a:off x="8617775" y="1241096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3AAD44CF-E247-451E-9785-69EF4E8B27D8}"/>
              </a:ext>
            </a:extLst>
          </p:cNvPr>
          <p:cNvSpPr/>
          <p:nvPr/>
        </p:nvSpPr>
        <p:spPr>
          <a:xfrm>
            <a:off x="2337753" y="5503652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671E9EFF-96D2-4689-8BB1-0604C6394C57}"/>
              </a:ext>
            </a:extLst>
          </p:cNvPr>
          <p:cNvSpPr/>
          <p:nvPr/>
        </p:nvSpPr>
        <p:spPr>
          <a:xfrm>
            <a:off x="5026325" y="3127425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CBCB46B7-10A9-410A-A8F6-784FA62EA945}"/>
              </a:ext>
            </a:extLst>
          </p:cNvPr>
          <p:cNvSpPr/>
          <p:nvPr/>
        </p:nvSpPr>
        <p:spPr>
          <a:xfrm>
            <a:off x="8113120" y="1494323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C5E460DB-3CA8-473C-BB64-AE7E721952F9}"/>
              </a:ext>
            </a:extLst>
          </p:cNvPr>
          <p:cNvSpPr/>
          <p:nvPr/>
        </p:nvSpPr>
        <p:spPr>
          <a:xfrm>
            <a:off x="3407427" y="1859691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7BE63217-20B1-463A-AC45-F758A17FE554}"/>
              </a:ext>
            </a:extLst>
          </p:cNvPr>
          <p:cNvSpPr/>
          <p:nvPr/>
        </p:nvSpPr>
        <p:spPr>
          <a:xfrm>
            <a:off x="3027856" y="5814203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364BBB99-BBA4-40B4-B18F-07383B694784}"/>
              </a:ext>
            </a:extLst>
          </p:cNvPr>
          <p:cNvSpPr/>
          <p:nvPr/>
        </p:nvSpPr>
        <p:spPr>
          <a:xfrm>
            <a:off x="2794951" y="2170242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88C3BE60-FFD9-4C9E-A323-3A312D72A295}"/>
              </a:ext>
            </a:extLst>
          </p:cNvPr>
          <p:cNvSpPr/>
          <p:nvPr/>
        </p:nvSpPr>
        <p:spPr>
          <a:xfrm>
            <a:off x="9549434" y="1183772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9701D430-8786-4251-992A-003A6E028AC4}"/>
              </a:ext>
            </a:extLst>
          </p:cNvPr>
          <p:cNvSpPr/>
          <p:nvPr/>
        </p:nvSpPr>
        <p:spPr>
          <a:xfrm>
            <a:off x="9201991" y="1572796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BBA61497-CCA3-4B16-8466-3B6BDD23A275}"/>
              </a:ext>
            </a:extLst>
          </p:cNvPr>
          <p:cNvSpPr/>
          <p:nvPr/>
        </p:nvSpPr>
        <p:spPr>
          <a:xfrm>
            <a:off x="2337752" y="2493598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43592CFE-FF12-4BE3-8968-4CDF4E865D22}"/>
              </a:ext>
            </a:extLst>
          </p:cNvPr>
          <p:cNvSpPr/>
          <p:nvPr/>
        </p:nvSpPr>
        <p:spPr>
          <a:xfrm>
            <a:off x="8647957" y="1913395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E8D72A6-19F9-4FF6-B5AF-5568CB82C319}"/>
              </a:ext>
            </a:extLst>
          </p:cNvPr>
          <p:cNvSpPr/>
          <p:nvPr/>
        </p:nvSpPr>
        <p:spPr>
          <a:xfrm>
            <a:off x="5561162" y="1549140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9304974E-C00D-4D05-821E-E0ADAABD0206}"/>
              </a:ext>
            </a:extLst>
          </p:cNvPr>
          <p:cNvSpPr/>
          <p:nvPr/>
        </p:nvSpPr>
        <p:spPr>
          <a:xfrm>
            <a:off x="6115196" y="1854264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0CA139F9-2489-4F86-A305-2886BDD995E4}"/>
              </a:ext>
            </a:extLst>
          </p:cNvPr>
          <p:cNvSpPr txBox="1"/>
          <p:nvPr/>
        </p:nvSpPr>
        <p:spPr>
          <a:xfrm>
            <a:off x="2262475" y="1296964"/>
            <a:ext cx="1172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Melhorou?</a:t>
            </a:r>
          </a:p>
        </p:txBody>
      </p:sp>
    </p:spTree>
    <p:extLst>
      <p:ext uri="{BB962C8B-B14F-4D97-AF65-F5344CB8AC3E}">
        <p14:creationId xmlns:p14="http://schemas.microsoft.com/office/powerpoint/2010/main" val="3303418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DEF36FB-6051-40A5-B6DC-5E29F6211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951" y="822024"/>
            <a:ext cx="8288097" cy="5420716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D9F64C26-3FBA-48EC-96BB-A0E6D29E4A62}"/>
              </a:ext>
            </a:extLst>
          </p:cNvPr>
          <p:cNvSpPr/>
          <p:nvPr/>
        </p:nvSpPr>
        <p:spPr>
          <a:xfrm>
            <a:off x="3062369" y="5175847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3C32F6C9-BC41-4F5E-B3BF-6E8F11545011}"/>
              </a:ext>
            </a:extLst>
          </p:cNvPr>
          <p:cNvSpPr/>
          <p:nvPr/>
        </p:nvSpPr>
        <p:spPr>
          <a:xfrm>
            <a:off x="8617775" y="1241096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3AAD44CF-E247-451E-9785-69EF4E8B27D8}"/>
              </a:ext>
            </a:extLst>
          </p:cNvPr>
          <p:cNvSpPr/>
          <p:nvPr/>
        </p:nvSpPr>
        <p:spPr>
          <a:xfrm>
            <a:off x="2337753" y="5503652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671E9EFF-96D2-4689-8BB1-0604C6394C57}"/>
              </a:ext>
            </a:extLst>
          </p:cNvPr>
          <p:cNvSpPr/>
          <p:nvPr/>
        </p:nvSpPr>
        <p:spPr>
          <a:xfrm>
            <a:off x="5026325" y="3127425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CBCB46B7-10A9-410A-A8F6-784FA62EA945}"/>
              </a:ext>
            </a:extLst>
          </p:cNvPr>
          <p:cNvSpPr/>
          <p:nvPr/>
        </p:nvSpPr>
        <p:spPr>
          <a:xfrm>
            <a:off x="8113120" y="1494323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C5E460DB-3CA8-473C-BB64-AE7E721952F9}"/>
              </a:ext>
            </a:extLst>
          </p:cNvPr>
          <p:cNvSpPr/>
          <p:nvPr/>
        </p:nvSpPr>
        <p:spPr>
          <a:xfrm>
            <a:off x="3407427" y="1859691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7BE63217-20B1-463A-AC45-F758A17FE554}"/>
              </a:ext>
            </a:extLst>
          </p:cNvPr>
          <p:cNvSpPr/>
          <p:nvPr/>
        </p:nvSpPr>
        <p:spPr>
          <a:xfrm>
            <a:off x="3027856" y="5814203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364BBB99-BBA4-40B4-B18F-07383B694784}"/>
              </a:ext>
            </a:extLst>
          </p:cNvPr>
          <p:cNvSpPr/>
          <p:nvPr/>
        </p:nvSpPr>
        <p:spPr>
          <a:xfrm>
            <a:off x="2794951" y="2170242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88C3BE60-FFD9-4C9E-A323-3A312D72A295}"/>
              </a:ext>
            </a:extLst>
          </p:cNvPr>
          <p:cNvSpPr/>
          <p:nvPr/>
        </p:nvSpPr>
        <p:spPr>
          <a:xfrm>
            <a:off x="9549434" y="1183772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9701D430-8786-4251-992A-003A6E028AC4}"/>
              </a:ext>
            </a:extLst>
          </p:cNvPr>
          <p:cNvSpPr/>
          <p:nvPr/>
        </p:nvSpPr>
        <p:spPr>
          <a:xfrm>
            <a:off x="9201991" y="1572796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BBA61497-CCA3-4B16-8466-3B6BDD23A275}"/>
              </a:ext>
            </a:extLst>
          </p:cNvPr>
          <p:cNvSpPr/>
          <p:nvPr/>
        </p:nvSpPr>
        <p:spPr>
          <a:xfrm>
            <a:off x="2337752" y="2493598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43592CFE-FF12-4BE3-8968-4CDF4E865D22}"/>
              </a:ext>
            </a:extLst>
          </p:cNvPr>
          <p:cNvSpPr/>
          <p:nvPr/>
        </p:nvSpPr>
        <p:spPr>
          <a:xfrm>
            <a:off x="8647957" y="1913395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629D35A-8932-42F3-99B6-9B071C6CC484}"/>
              </a:ext>
            </a:extLst>
          </p:cNvPr>
          <p:cNvSpPr txBox="1"/>
          <p:nvPr/>
        </p:nvSpPr>
        <p:spPr>
          <a:xfrm>
            <a:off x="6226837" y="2663312"/>
            <a:ext cx="385743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Por que facilita?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Agrupamentos (sintaxe); a estrutura me faz lidar com 5 ao invés de 14.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Percepção de unidades, de limites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Ajuda na memória (Miller, 1956)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Conformidade com a propagação da informação na célula nervosa que é digital.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E8D72A6-19F9-4FF6-B5AF-5568CB82C319}"/>
              </a:ext>
            </a:extLst>
          </p:cNvPr>
          <p:cNvSpPr/>
          <p:nvPr/>
        </p:nvSpPr>
        <p:spPr>
          <a:xfrm>
            <a:off x="5561162" y="1549140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9304974E-C00D-4D05-821E-E0ADAABD0206}"/>
              </a:ext>
            </a:extLst>
          </p:cNvPr>
          <p:cNvSpPr/>
          <p:nvPr/>
        </p:nvSpPr>
        <p:spPr>
          <a:xfrm>
            <a:off x="6115196" y="1854264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A6059E93-0110-4C5D-9207-27F31B781B39}"/>
              </a:ext>
            </a:extLst>
          </p:cNvPr>
          <p:cNvSpPr txBox="1"/>
          <p:nvPr/>
        </p:nvSpPr>
        <p:spPr>
          <a:xfrm>
            <a:off x="4144048" y="5212563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0" strike="noStrike" dirty="0"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Miller, G. A.</a:t>
            </a:r>
            <a:r>
              <a:rPr lang="en-US" dirty="0">
                <a:solidFill>
                  <a:srgbClr val="00B0F0"/>
                </a:solidFill>
                <a:latin typeface="Arial" panose="020B0604020202020204" pitchFamily="34" charset="0"/>
              </a:rPr>
              <a:t> (1956) "The magical number seven, plus or minus two: Some limits on our capacity for processing information". Psychological Review. 63 (2): 81–97. </a:t>
            </a:r>
            <a:endParaRPr lang="pt-BR" dirty="0">
              <a:solidFill>
                <a:srgbClr val="00B0F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612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DEF36FB-6051-40A5-B6DC-5E29F6211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951" y="822024"/>
            <a:ext cx="8288097" cy="5420716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D9F64C26-3FBA-48EC-96BB-A0E6D29E4A62}"/>
              </a:ext>
            </a:extLst>
          </p:cNvPr>
          <p:cNvSpPr/>
          <p:nvPr/>
        </p:nvSpPr>
        <p:spPr>
          <a:xfrm>
            <a:off x="3062369" y="5175847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3C32F6C9-BC41-4F5E-B3BF-6E8F11545011}"/>
              </a:ext>
            </a:extLst>
          </p:cNvPr>
          <p:cNvSpPr/>
          <p:nvPr/>
        </p:nvSpPr>
        <p:spPr>
          <a:xfrm>
            <a:off x="8617775" y="1241096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3AAD44CF-E247-451E-9785-69EF4E8B27D8}"/>
              </a:ext>
            </a:extLst>
          </p:cNvPr>
          <p:cNvSpPr/>
          <p:nvPr/>
        </p:nvSpPr>
        <p:spPr>
          <a:xfrm>
            <a:off x="2337753" y="5503652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671E9EFF-96D2-4689-8BB1-0604C6394C57}"/>
              </a:ext>
            </a:extLst>
          </p:cNvPr>
          <p:cNvSpPr/>
          <p:nvPr/>
        </p:nvSpPr>
        <p:spPr>
          <a:xfrm>
            <a:off x="5026325" y="3127425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CBCB46B7-10A9-410A-A8F6-784FA62EA945}"/>
              </a:ext>
            </a:extLst>
          </p:cNvPr>
          <p:cNvSpPr/>
          <p:nvPr/>
        </p:nvSpPr>
        <p:spPr>
          <a:xfrm>
            <a:off x="8113120" y="1494323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C5E460DB-3CA8-473C-BB64-AE7E721952F9}"/>
              </a:ext>
            </a:extLst>
          </p:cNvPr>
          <p:cNvSpPr/>
          <p:nvPr/>
        </p:nvSpPr>
        <p:spPr>
          <a:xfrm>
            <a:off x="3407427" y="1859691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7BE63217-20B1-463A-AC45-F758A17FE554}"/>
              </a:ext>
            </a:extLst>
          </p:cNvPr>
          <p:cNvSpPr/>
          <p:nvPr/>
        </p:nvSpPr>
        <p:spPr>
          <a:xfrm>
            <a:off x="3027856" y="5814203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364BBB99-BBA4-40B4-B18F-07383B694784}"/>
              </a:ext>
            </a:extLst>
          </p:cNvPr>
          <p:cNvSpPr/>
          <p:nvPr/>
        </p:nvSpPr>
        <p:spPr>
          <a:xfrm>
            <a:off x="2794951" y="2170242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88C3BE60-FFD9-4C9E-A323-3A312D72A295}"/>
              </a:ext>
            </a:extLst>
          </p:cNvPr>
          <p:cNvSpPr/>
          <p:nvPr/>
        </p:nvSpPr>
        <p:spPr>
          <a:xfrm>
            <a:off x="9549434" y="1183772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9701D430-8786-4251-992A-003A6E028AC4}"/>
              </a:ext>
            </a:extLst>
          </p:cNvPr>
          <p:cNvSpPr/>
          <p:nvPr/>
        </p:nvSpPr>
        <p:spPr>
          <a:xfrm>
            <a:off x="9201991" y="1572796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BBA61497-CCA3-4B16-8466-3B6BDD23A275}"/>
              </a:ext>
            </a:extLst>
          </p:cNvPr>
          <p:cNvSpPr/>
          <p:nvPr/>
        </p:nvSpPr>
        <p:spPr>
          <a:xfrm>
            <a:off x="2337752" y="2493598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43592CFE-FF12-4BE3-8968-4CDF4E865D22}"/>
              </a:ext>
            </a:extLst>
          </p:cNvPr>
          <p:cNvSpPr/>
          <p:nvPr/>
        </p:nvSpPr>
        <p:spPr>
          <a:xfrm>
            <a:off x="8647957" y="1913395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E8D72A6-19F9-4FF6-B5AF-5568CB82C319}"/>
              </a:ext>
            </a:extLst>
          </p:cNvPr>
          <p:cNvSpPr/>
          <p:nvPr/>
        </p:nvSpPr>
        <p:spPr>
          <a:xfrm>
            <a:off x="5561162" y="1549140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9304974E-C00D-4D05-821E-E0ADAABD0206}"/>
              </a:ext>
            </a:extLst>
          </p:cNvPr>
          <p:cNvSpPr/>
          <p:nvPr/>
        </p:nvSpPr>
        <p:spPr>
          <a:xfrm>
            <a:off x="6115196" y="1854264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A6059E93-0110-4C5D-9207-27F31B781B39}"/>
              </a:ext>
            </a:extLst>
          </p:cNvPr>
          <p:cNvSpPr txBox="1"/>
          <p:nvPr/>
        </p:nvSpPr>
        <p:spPr>
          <a:xfrm>
            <a:off x="3942264" y="5212563"/>
            <a:ext cx="62977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0" strike="noStrike" dirty="0"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Miller, G. A.</a:t>
            </a:r>
            <a:r>
              <a:rPr lang="en-US" dirty="0">
                <a:solidFill>
                  <a:srgbClr val="00B0F0"/>
                </a:solidFill>
                <a:latin typeface="Arial" panose="020B0604020202020204" pitchFamily="34" charset="0"/>
              </a:rPr>
              <a:t> (1956) "The magical number seven, plus or minus two: Some limits on our capacity for processing information". Psychological Review. 63 (2): 81–97. </a:t>
            </a:r>
            <a:endParaRPr lang="pt-BR" dirty="0">
              <a:solidFill>
                <a:srgbClr val="00B0F0"/>
              </a:solidFill>
              <a:latin typeface="Arial" panose="020B0604020202020204" pitchFamily="34" charset="0"/>
            </a:endParaRPr>
          </a:p>
        </p:txBody>
      </p:sp>
      <p:pic>
        <p:nvPicPr>
          <p:cNvPr id="2050" name="Picture 2" descr="George A. Miller, Cognitive Psychology Pioneer, Dies at 92 - The New York  Times">
            <a:extLst>
              <a:ext uri="{FF2B5EF4-FFF2-40B4-BE49-F238E27FC236}">
                <a16:creationId xmlns:a16="http://schemas.microsoft.com/office/drawing/2014/main" id="{A5F78FF9-C6D6-3671-A477-2CA0048E3C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3"/>
          <a:stretch/>
        </p:blipFill>
        <p:spPr bwMode="auto">
          <a:xfrm>
            <a:off x="8380538" y="2751554"/>
            <a:ext cx="1800225" cy="24846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015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DEF36FB-6051-40A5-B6DC-5E29F6211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951" y="822024"/>
            <a:ext cx="8288097" cy="54207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5758743-1C50-4FF1-9AE8-0112D281256B}"/>
              </a:ext>
            </a:extLst>
          </p:cNvPr>
          <p:cNvSpPr txBox="1"/>
          <p:nvPr/>
        </p:nvSpPr>
        <p:spPr>
          <a:xfrm>
            <a:off x="3131388" y="2958015"/>
            <a:ext cx="61718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ED420D"/>
                </a:solidFill>
                <a:latin typeface="Kristen ITC" panose="03050502040202030202" pitchFamily="66" charset="0"/>
                <a:cs typeface="Leelawadee UI" panose="020B0502040204020203" pitchFamily="34" charset="-34"/>
              </a:rPr>
              <a:t>Analógico  </a:t>
            </a:r>
            <a:r>
              <a:rPr lang="pt-BR" sz="4400" b="1" dirty="0" err="1">
                <a:solidFill>
                  <a:srgbClr val="ED420D"/>
                </a:solidFill>
                <a:latin typeface="Kristen ITC" panose="03050502040202030202" pitchFamily="66" charset="0"/>
                <a:cs typeface="Leelawadee UI" panose="020B0502040204020203" pitchFamily="34" charset="-34"/>
              </a:rPr>
              <a:t>Vs</a:t>
            </a:r>
            <a:r>
              <a:rPr lang="pt-BR" sz="4400" b="1" dirty="0">
                <a:solidFill>
                  <a:srgbClr val="ED420D"/>
                </a:solidFill>
                <a:latin typeface="Kristen ITC" panose="03050502040202030202" pitchFamily="66" charset="0"/>
                <a:cs typeface="Leelawadee UI" panose="020B0502040204020203" pitchFamily="34" charset="-34"/>
              </a:rPr>
              <a:t>  Digital</a:t>
            </a:r>
          </a:p>
        </p:txBody>
      </p:sp>
    </p:spTree>
    <p:extLst>
      <p:ext uri="{BB962C8B-B14F-4D97-AF65-F5344CB8AC3E}">
        <p14:creationId xmlns:p14="http://schemas.microsoft.com/office/powerpoint/2010/main" val="765240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DEF36FB-6051-40A5-B6DC-5E29F6211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434" y="830651"/>
            <a:ext cx="8288097" cy="54207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5758743-1C50-4FF1-9AE8-0112D281256B}"/>
              </a:ext>
            </a:extLst>
          </p:cNvPr>
          <p:cNvSpPr txBox="1"/>
          <p:nvPr/>
        </p:nvSpPr>
        <p:spPr>
          <a:xfrm>
            <a:off x="2622429" y="1423771"/>
            <a:ext cx="63418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ED420D"/>
                </a:solidFill>
                <a:latin typeface="Kristen ITC" panose="03050502040202030202" pitchFamily="66" charset="0"/>
                <a:cs typeface="Leelawadee UI" panose="020B0502040204020203" pitchFamily="34" charset="-34"/>
              </a:rPr>
              <a:t>Analógico  </a:t>
            </a:r>
            <a:r>
              <a:rPr lang="pt-BR" sz="4400" b="1" dirty="0" err="1">
                <a:solidFill>
                  <a:srgbClr val="ED420D"/>
                </a:solidFill>
                <a:latin typeface="Kristen ITC" panose="03050502040202030202" pitchFamily="66" charset="0"/>
                <a:cs typeface="Leelawadee UI" panose="020B0502040204020203" pitchFamily="34" charset="-34"/>
              </a:rPr>
              <a:t>Vs</a:t>
            </a:r>
            <a:r>
              <a:rPr lang="pt-BR" sz="4400" b="1" dirty="0">
                <a:solidFill>
                  <a:srgbClr val="ED420D"/>
                </a:solidFill>
                <a:latin typeface="Kristen ITC" panose="03050502040202030202" pitchFamily="66" charset="0"/>
                <a:cs typeface="Leelawadee UI" panose="020B0502040204020203" pitchFamily="34" charset="-34"/>
              </a:rPr>
              <a:t> </a:t>
            </a:r>
            <a:r>
              <a:rPr lang="pt-BR" sz="4400" b="1" dirty="0">
                <a:solidFill>
                  <a:srgbClr val="ED420D"/>
                </a:solidFill>
                <a:latin typeface="Ink Free" panose="03080402000500000000" pitchFamily="66" charset="0"/>
                <a:cs typeface="Leelawadee UI" panose="020B0502040204020203" pitchFamily="34" charset="-34"/>
              </a:rPr>
              <a:t> </a:t>
            </a:r>
            <a:r>
              <a:rPr lang="pt-BR" sz="4400" b="1" dirty="0">
                <a:solidFill>
                  <a:srgbClr val="ED420D"/>
                </a:solidFill>
                <a:latin typeface="Kristen ITC" panose="03050502040202030202" pitchFamily="66" charset="0"/>
                <a:cs typeface="Leelawadee UI" panose="020B0502040204020203" pitchFamily="34" charset="-34"/>
              </a:rPr>
              <a:t> Digital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F10BC4E3-25D7-412E-B0EB-39A390443DDD}"/>
              </a:ext>
            </a:extLst>
          </p:cNvPr>
          <p:cNvCxnSpPr/>
          <p:nvPr/>
        </p:nvCxnSpPr>
        <p:spPr>
          <a:xfrm>
            <a:off x="2622429" y="2907102"/>
            <a:ext cx="6064370" cy="0"/>
          </a:xfrm>
          <a:prstGeom prst="line">
            <a:avLst/>
          </a:prstGeom>
          <a:ln w="12700">
            <a:headEnd type="oval" w="med" len="med"/>
            <a:tailEnd type="oval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9" name="Imagem 8">
            <a:extLst>
              <a:ext uri="{FF2B5EF4-FFF2-40B4-BE49-F238E27FC236}">
                <a16:creationId xmlns:a16="http://schemas.microsoft.com/office/drawing/2014/main" id="{8B6AD12E-A2F3-4E83-9055-AA04DE0CD54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7148" y="2269872"/>
            <a:ext cx="2432364" cy="127113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EAED0BF-A650-4F68-A249-96EC13AA6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6204" y="3937252"/>
            <a:ext cx="6163124" cy="229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035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DEF36FB-6051-40A5-B6DC-5E29F6211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594" y="870921"/>
            <a:ext cx="8288097" cy="54207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5758743-1C50-4FF1-9AE8-0112D281256B}"/>
              </a:ext>
            </a:extLst>
          </p:cNvPr>
          <p:cNvSpPr txBox="1"/>
          <p:nvPr/>
        </p:nvSpPr>
        <p:spPr>
          <a:xfrm>
            <a:off x="2622429" y="1423771"/>
            <a:ext cx="63418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ED420D"/>
                </a:solidFill>
                <a:latin typeface="Kristen ITC" panose="03050502040202030202" pitchFamily="66" charset="0"/>
                <a:cs typeface="Leelawadee UI" panose="020B0502040204020203" pitchFamily="34" charset="-34"/>
              </a:rPr>
              <a:t>Analógico  </a:t>
            </a:r>
            <a:r>
              <a:rPr lang="pt-BR" sz="4400" b="1" dirty="0" err="1">
                <a:solidFill>
                  <a:srgbClr val="ED420D"/>
                </a:solidFill>
                <a:latin typeface="Kristen ITC" panose="03050502040202030202" pitchFamily="66" charset="0"/>
                <a:cs typeface="Leelawadee UI" panose="020B0502040204020203" pitchFamily="34" charset="-34"/>
              </a:rPr>
              <a:t>Vs</a:t>
            </a:r>
            <a:r>
              <a:rPr lang="pt-BR" sz="4400" b="1" dirty="0">
                <a:solidFill>
                  <a:srgbClr val="ED420D"/>
                </a:solidFill>
                <a:latin typeface="Kristen ITC" panose="03050502040202030202" pitchFamily="66" charset="0"/>
                <a:cs typeface="Leelawadee UI" panose="020B0502040204020203" pitchFamily="34" charset="-34"/>
              </a:rPr>
              <a:t> </a:t>
            </a:r>
            <a:r>
              <a:rPr lang="pt-BR" sz="4400" b="1" dirty="0">
                <a:solidFill>
                  <a:srgbClr val="ED420D"/>
                </a:solidFill>
                <a:latin typeface="Ink Free" panose="03080402000500000000" pitchFamily="66" charset="0"/>
                <a:cs typeface="Leelawadee UI" panose="020B0502040204020203" pitchFamily="34" charset="-34"/>
              </a:rPr>
              <a:t> </a:t>
            </a:r>
            <a:r>
              <a:rPr lang="pt-BR" sz="4400" b="1" dirty="0">
                <a:solidFill>
                  <a:srgbClr val="ED420D"/>
                </a:solidFill>
                <a:latin typeface="Kristen ITC" panose="03050502040202030202" pitchFamily="66" charset="0"/>
                <a:cs typeface="Leelawadee UI" panose="020B0502040204020203" pitchFamily="34" charset="-34"/>
              </a:rPr>
              <a:t> Digital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F10BC4E3-25D7-412E-B0EB-39A390443DDD}"/>
              </a:ext>
            </a:extLst>
          </p:cNvPr>
          <p:cNvCxnSpPr/>
          <p:nvPr/>
        </p:nvCxnSpPr>
        <p:spPr>
          <a:xfrm>
            <a:off x="2622429" y="2907102"/>
            <a:ext cx="6064370" cy="0"/>
          </a:xfrm>
          <a:prstGeom prst="line">
            <a:avLst/>
          </a:prstGeom>
          <a:ln w="12700">
            <a:headEnd type="oval" w="med" len="med"/>
            <a:tailEnd type="oval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9" name="Imagem 8">
            <a:extLst>
              <a:ext uri="{FF2B5EF4-FFF2-40B4-BE49-F238E27FC236}">
                <a16:creationId xmlns:a16="http://schemas.microsoft.com/office/drawing/2014/main" id="{8B6AD12E-A2F3-4E83-9055-AA04DE0CD54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7148" y="2269872"/>
            <a:ext cx="2432364" cy="127113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EAED0BF-A650-4F68-A249-96EC13AA6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6204" y="3937252"/>
            <a:ext cx="6163124" cy="229863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8334403-0626-4466-BFE5-76722C23B61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8919" y="4617785"/>
            <a:ext cx="1199217" cy="93757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D7C15E5-8A88-44E5-8DA5-7C8CCFC8E12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61656" y="2291209"/>
            <a:ext cx="1199217" cy="116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63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F8F4D0-85FD-40B3-8422-79D0B8D70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747300"/>
            <a:ext cx="7729728" cy="1188720"/>
          </a:xfrm>
        </p:spPr>
        <p:txBody>
          <a:bodyPr/>
          <a:lstStyle/>
          <a:p>
            <a:r>
              <a:rPr lang="pt-BR" dirty="0"/>
              <a:t>O caminho da percepção:</a:t>
            </a:r>
            <a:br>
              <a:rPr lang="pt-BR" dirty="0"/>
            </a:br>
            <a:r>
              <a:rPr lang="pt-BR" dirty="0"/>
              <a:t>a transdução do input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9BD5033-D42B-450A-BBA2-1A80EB1A64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7350DB5-E2C9-4174-9812-BA166639F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250" y="2566268"/>
            <a:ext cx="7820614" cy="353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109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Conteúdo 6">
            <a:extLst>
              <a:ext uri="{FF2B5EF4-FFF2-40B4-BE49-F238E27FC236}">
                <a16:creationId xmlns:a16="http://schemas.microsoft.com/office/drawing/2014/main" id="{0FE3F1CF-FE2C-8418-E3CB-43DBBF291A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" r="6915"/>
          <a:stretch/>
        </p:blipFill>
        <p:spPr>
          <a:xfrm>
            <a:off x="0" y="-1"/>
            <a:ext cx="9144000" cy="687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692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4DE993-154E-4810-8262-2108AE50F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F749B94-B511-4AF9-B5F5-5E6233F6A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Colours in NanoPhotonics | Colours in NanoPhotonics for the 2011 Royal  Society Summer Exhibition">
            <a:extLst>
              <a:ext uri="{FF2B5EF4-FFF2-40B4-BE49-F238E27FC236}">
                <a16:creationId xmlns:a16="http://schemas.microsoft.com/office/drawing/2014/main" id="{67F74B91-8706-4F3E-B3BC-BF6D654AA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565"/>
            <a:ext cx="12052299" cy="692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9775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tonotopia.jpg">
            <a:extLst>
              <a:ext uri="{FF2B5EF4-FFF2-40B4-BE49-F238E27FC236}">
                <a16:creationId xmlns:a16="http://schemas.microsoft.com/office/drawing/2014/main" id="{7482C9AC-D85D-2C87-E0D6-1B03D8426D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07" y="2884303"/>
            <a:ext cx="4791419" cy="342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BBB757E-31B8-4589-63B9-CB06442EF127}"/>
              </a:ext>
            </a:extLst>
          </p:cNvPr>
          <p:cNvSpPr txBox="1"/>
          <p:nvPr/>
        </p:nvSpPr>
        <p:spPr>
          <a:xfrm>
            <a:off x="603085" y="1260836"/>
            <a:ext cx="4536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George Von Békésy, Nobel em 1961: </a:t>
            </a:r>
            <a:r>
              <a:rPr lang="pt-BR" dirty="0" err="1"/>
              <a:t>Tonotopia</a:t>
            </a:r>
            <a:endParaRPr lang="pt-BR" dirty="0"/>
          </a:p>
          <a:p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F0364DE-5AE9-2359-B42C-E017CB3666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480"/>
          <a:stretch/>
        </p:blipFill>
        <p:spPr>
          <a:xfrm>
            <a:off x="521207" y="1618837"/>
            <a:ext cx="1521602" cy="118659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60E9024-5948-7B90-94BB-620EF717A4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8145" y="1802868"/>
            <a:ext cx="2862325" cy="1626132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FADE9EC7-DAC6-8E96-EFB2-260BD3E1F762}"/>
              </a:ext>
            </a:extLst>
          </p:cNvPr>
          <p:cNvSpPr txBox="1"/>
          <p:nvPr/>
        </p:nvSpPr>
        <p:spPr>
          <a:xfrm>
            <a:off x="6351629" y="1277293"/>
            <a:ext cx="4355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Hubel e Wiesel, Prêmio Nobel  em 1981: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B94014F7-ABF1-5AA9-9E0E-F34C65E2AC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8001" y="1802867"/>
            <a:ext cx="2690730" cy="1626131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D41F0FBC-2BCE-35DE-A676-B9CAB1C14B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3867128"/>
            <a:ext cx="3005846" cy="2071991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1DE90388-0106-E2F9-3899-E36EB3F897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8001" y="5287616"/>
            <a:ext cx="2690730" cy="1303007"/>
          </a:xfrm>
          <a:prstGeom prst="rect">
            <a:avLst/>
          </a:prstGeom>
        </p:spPr>
      </p:pic>
      <p:pic>
        <p:nvPicPr>
          <p:cNvPr id="15" name="HUBEL SINGLE NEURON">
            <a:hlinkClick r:id="" action="ppaction://media"/>
            <a:extLst>
              <a:ext uri="{FF2B5EF4-FFF2-40B4-BE49-F238E27FC236}">
                <a16:creationId xmlns:a16="http://schemas.microsoft.com/office/drawing/2014/main" id="{B9DAB980-5462-9F33-A3FB-83DD3C29A9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98001" y="3461609"/>
            <a:ext cx="2690730" cy="189476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4E129C7-EE85-9B74-7905-D84B7C02F48E}"/>
              </a:ext>
            </a:extLst>
          </p:cNvPr>
          <p:cNvSpPr txBox="1"/>
          <p:nvPr/>
        </p:nvSpPr>
        <p:spPr>
          <a:xfrm>
            <a:off x="10245635" y="1277293"/>
            <a:ext cx="127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Retinotopia</a:t>
            </a:r>
            <a:endParaRPr lang="pt-BR" dirty="0"/>
          </a:p>
        </p:txBody>
      </p:sp>
      <p:pic>
        <p:nvPicPr>
          <p:cNvPr id="1026" name="Picture 2" descr="20 Things You Didn't Know About ... Color | Discover Magazine">
            <a:extLst>
              <a:ext uri="{FF2B5EF4-FFF2-40B4-BE49-F238E27FC236}">
                <a16:creationId xmlns:a16="http://schemas.microsoft.com/office/drawing/2014/main" id="{63487371-C639-6D5F-22DC-09CB5E40E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17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EFCE5D7-A57C-58AF-235D-BEA451B9D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619" y="256142"/>
            <a:ext cx="10997533" cy="820759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Organização da percepção</a:t>
            </a:r>
          </a:p>
        </p:txBody>
      </p:sp>
    </p:spTree>
    <p:extLst>
      <p:ext uri="{BB962C8B-B14F-4D97-AF65-F5344CB8AC3E}">
        <p14:creationId xmlns:p14="http://schemas.microsoft.com/office/powerpoint/2010/main" val="1536000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48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1EBF51A-EB32-C227-E297-398C16CF6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95"/>
            <a:ext cx="12192000" cy="682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272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F3F929-C078-4032-A351-9B8FDB55F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846" y="982110"/>
            <a:ext cx="7931009" cy="1188720"/>
          </a:xfrm>
        </p:spPr>
        <p:txBody>
          <a:bodyPr/>
          <a:lstStyle/>
          <a:p>
            <a:pPr algn="r"/>
            <a:r>
              <a:rPr lang="pt-BR" dirty="0"/>
              <a:t>WILDER PENFIELD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75BB9E5-4DEE-438A-AA22-1783BB56E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0020" y="2381239"/>
            <a:ext cx="4238625" cy="449200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EEA8BE0-5F87-4BED-A363-81AFB3B30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60" y="2377444"/>
            <a:ext cx="6150504" cy="44958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A91517B-201C-49D3-8184-8B4BA17B47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39" t="2517" r="2239"/>
          <a:stretch/>
        </p:blipFill>
        <p:spPr>
          <a:xfrm>
            <a:off x="43545" y="26826"/>
            <a:ext cx="3344092" cy="212658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476111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8630FB-A02A-4718-BDF4-AC89A602F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AE1AEDB-DCD3-49AC-8B20-CA41B4CD95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C80F167-9283-4685-A605-F8CBFABC3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84" y="0"/>
            <a:ext cx="12241440" cy="692757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8CB0134-ADD5-41DB-9691-7E2DAB1A3C38}"/>
              </a:ext>
            </a:extLst>
          </p:cNvPr>
          <p:cNvSpPr txBox="1"/>
          <p:nvPr/>
        </p:nvSpPr>
        <p:spPr>
          <a:xfrm>
            <a:off x="0" y="0"/>
            <a:ext cx="6005170" cy="646331"/>
          </a:xfrm>
          <a:prstGeom prst="rect">
            <a:avLst/>
          </a:prstGeom>
          <a:solidFill>
            <a:srgbClr val="C00000">
              <a:alpha val="20000"/>
            </a:srgbClr>
          </a:solidFill>
        </p:spPr>
        <p:txBody>
          <a:bodyPr wrap="none" rtlCol="0">
            <a:spAutoFit/>
          </a:bodyPr>
          <a:lstStyle/>
          <a:p>
            <a:r>
              <a:rPr lang="pt-BR" sz="3600" dirty="0"/>
              <a:t>HOMÚNCULO DE PENFIELD</a:t>
            </a:r>
          </a:p>
        </p:txBody>
      </p:sp>
    </p:spTree>
    <p:extLst>
      <p:ext uri="{BB962C8B-B14F-4D97-AF65-F5344CB8AC3E}">
        <p14:creationId xmlns:p14="http://schemas.microsoft.com/office/powerpoint/2010/main" val="15897848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3D860F-BCB0-4440-A955-2A43F4E0C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A7435D4-7ECC-486C-A387-151F0F759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21" y="149087"/>
            <a:ext cx="9869557" cy="671102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A41F2F4-54C7-4C70-A177-047D2355C614}"/>
              </a:ext>
            </a:extLst>
          </p:cNvPr>
          <p:cNvSpPr txBox="1"/>
          <p:nvPr/>
        </p:nvSpPr>
        <p:spPr>
          <a:xfrm>
            <a:off x="0" y="0"/>
            <a:ext cx="6005170" cy="646331"/>
          </a:xfrm>
          <a:prstGeom prst="rect">
            <a:avLst/>
          </a:prstGeom>
          <a:solidFill>
            <a:srgbClr val="C00000">
              <a:alpha val="20000"/>
            </a:srgbClr>
          </a:solidFill>
        </p:spPr>
        <p:txBody>
          <a:bodyPr wrap="none" rtlCol="0">
            <a:spAutoFit/>
          </a:bodyPr>
          <a:lstStyle/>
          <a:p>
            <a:r>
              <a:rPr lang="pt-BR" sz="3600" dirty="0"/>
              <a:t>HOMÚNCULO DE PENFIELD</a:t>
            </a:r>
          </a:p>
        </p:txBody>
      </p:sp>
    </p:spTree>
    <p:extLst>
      <p:ext uri="{BB962C8B-B14F-4D97-AF65-F5344CB8AC3E}">
        <p14:creationId xmlns:p14="http://schemas.microsoft.com/office/powerpoint/2010/main" val="37066697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5834C5-CDD0-4580-9CFB-019E57DB1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455" y="355092"/>
            <a:ext cx="9299013" cy="1188720"/>
          </a:xfrm>
          <a:solidFill>
            <a:srgbClr val="FFC000">
              <a:alpha val="40000"/>
            </a:srgbClr>
          </a:solidFill>
          <a:ln>
            <a:noFill/>
          </a:ln>
          <a:effectLst>
            <a:softEdge rad="317500"/>
          </a:effectLst>
        </p:spPr>
        <p:txBody>
          <a:bodyPr/>
          <a:lstStyle/>
          <a:p>
            <a:r>
              <a:rPr lang="pt-BR" dirty="0"/>
              <a:t>As vogais nas 6000 línguas naturais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0FA15D0-9678-4ED1-A2DE-4F6C6055C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9614" y="2197408"/>
            <a:ext cx="6179870" cy="420097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B820B6B-F67A-491D-B2E7-21EF7D35B2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12" r="4157" b="5088"/>
          <a:stretch/>
        </p:blipFill>
        <p:spPr>
          <a:xfrm>
            <a:off x="-1" y="0"/>
            <a:ext cx="1649897" cy="169959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1452D35E-2B50-48D6-ACA8-D72CB35DA78D}"/>
              </a:ext>
            </a:extLst>
          </p:cNvPr>
          <p:cNvSpPr txBox="1"/>
          <p:nvPr/>
        </p:nvSpPr>
        <p:spPr>
          <a:xfrm>
            <a:off x="2759614" y="1614489"/>
            <a:ext cx="3650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IPA (</a:t>
            </a:r>
            <a:r>
              <a:rPr lang="pt-BR" dirty="0" err="1"/>
              <a:t>International</a:t>
            </a:r>
            <a:r>
              <a:rPr lang="pt-BR" dirty="0"/>
              <a:t> </a:t>
            </a:r>
            <a:r>
              <a:rPr lang="pt-BR" dirty="0" err="1"/>
              <a:t>Phonetic</a:t>
            </a:r>
            <a:r>
              <a:rPr lang="pt-BR" dirty="0"/>
              <a:t> </a:t>
            </a:r>
            <a:r>
              <a:rPr lang="pt-BR" dirty="0" err="1"/>
              <a:t>Alphabet</a:t>
            </a:r>
            <a:r>
              <a:rPr lang="pt-B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575927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5834C5-CDD0-4580-9CFB-019E57DB1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5673" y="541315"/>
            <a:ext cx="7729728" cy="1188720"/>
          </a:xfrm>
          <a:solidFill>
            <a:srgbClr val="00B050">
              <a:alpha val="20000"/>
            </a:srgbClr>
          </a:solidFill>
          <a:ln>
            <a:noFill/>
          </a:ln>
          <a:effectLst>
            <a:softEdge rad="317500"/>
          </a:effectLst>
        </p:spPr>
        <p:txBody>
          <a:bodyPr/>
          <a:lstStyle/>
          <a:p>
            <a:r>
              <a:rPr lang="pt-BR" dirty="0"/>
              <a:t>As vogais em português brasileiro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820B6B-F67A-491D-B2E7-21EF7D35B2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2" r="4157" b="5088"/>
          <a:stretch/>
        </p:blipFill>
        <p:spPr>
          <a:xfrm>
            <a:off x="10542103" y="810000"/>
            <a:ext cx="1649897" cy="169959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8704254-92DF-46DA-92E9-79911DAD9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2347" y="2587968"/>
            <a:ext cx="4183653" cy="325955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A227812-17F5-4E4D-9FDF-49982AC63D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2109" y="2587968"/>
            <a:ext cx="5482277" cy="372675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BF86CFD4-4053-42FF-9D61-DD0F9BF19B0C}"/>
              </a:ext>
            </a:extLst>
          </p:cNvPr>
          <p:cNvSpPr txBox="1"/>
          <p:nvPr/>
        </p:nvSpPr>
        <p:spPr>
          <a:xfrm>
            <a:off x="6442109" y="2218636"/>
            <a:ext cx="494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IPA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D0E90E0-6FBD-46C1-BF9E-5A382557AE4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0679" y="2218636"/>
            <a:ext cx="1199217" cy="93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5269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5834C5-CDD0-4580-9CFB-019E57DB1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6642" y="463381"/>
            <a:ext cx="7729728" cy="1188720"/>
          </a:xfrm>
          <a:solidFill>
            <a:srgbClr val="FF0000">
              <a:alpha val="20000"/>
            </a:srgbClr>
          </a:solidFill>
          <a:ln>
            <a:noFill/>
          </a:ln>
          <a:effectLst>
            <a:softEdge rad="317500"/>
          </a:effectLst>
        </p:spPr>
        <p:txBody>
          <a:bodyPr/>
          <a:lstStyle/>
          <a:p>
            <a:r>
              <a:rPr lang="pt-BR" dirty="0"/>
              <a:t>As vogais em Francês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820B6B-F67A-491D-B2E7-21EF7D35B2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2" r="4157" b="5088"/>
          <a:stretch/>
        </p:blipFill>
        <p:spPr>
          <a:xfrm>
            <a:off x="10542103" y="893441"/>
            <a:ext cx="1649897" cy="169959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A227812-17F5-4E4D-9FDF-49982AC63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2109" y="2587968"/>
            <a:ext cx="5482277" cy="372675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31C2A5F-283B-4DB8-9E4A-4B8F9EAA5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845" y="2514388"/>
            <a:ext cx="5049583" cy="3873917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4DC1AE8-D869-4494-A631-4BE262288BAA}"/>
              </a:ext>
            </a:extLst>
          </p:cNvPr>
          <p:cNvSpPr txBox="1"/>
          <p:nvPr/>
        </p:nvSpPr>
        <p:spPr>
          <a:xfrm>
            <a:off x="6442109" y="2218636"/>
            <a:ext cx="494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IPA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90DFC52-9500-43A5-9327-0FEBEA6620F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1691" y="2060567"/>
            <a:ext cx="1199217" cy="93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576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5834C5-CDD0-4580-9CFB-019E57DB1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63" y="360655"/>
            <a:ext cx="11251474" cy="1188720"/>
          </a:xfrm>
          <a:solidFill>
            <a:srgbClr val="00B0F0">
              <a:alpha val="20000"/>
            </a:srgbClr>
          </a:solidFill>
          <a:ln>
            <a:noFill/>
          </a:ln>
          <a:effectLst>
            <a:softEdge rad="127000"/>
          </a:effectLst>
        </p:spPr>
        <p:txBody>
          <a:bodyPr/>
          <a:lstStyle/>
          <a:p>
            <a:r>
              <a:rPr lang="pt-BR" dirty="0"/>
              <a:t>As vogais em português brasileiro x FRANCÊS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8704254-92DF-46DA-92E9-79911DAD9B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2347" y="2587968"/>
            <a:ext cx="4183653" cy="325955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A5A2524-E292-4D8E-80AA-FD5F7B9089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0585" y="2494511"/>
            <a:ext cx="4442886" cy="340847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E5B238A-78A9-4597-A507-1C2BCFB516E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1299" y="2153412"/>
            <a:ext cx="1199217" cy="93757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E5EFF22E-DFE8-4062-BDB8-079566DCC12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63471" y="2153412"/>
            <a:ext cx="1199217" cy="93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1599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5834C5-CDD0-4580-9CFB-019E57DB1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875" y="387704"/>
            <a:ext cx="7729728" cy="1188720"/>
          </a:xfrm>
          <a:solidFill>
            <a:srgbClr val="C96731">
              <a:alpha val="20000"/>
            </a:srgbClr>
          </a:solidFill>
          <a:ln>
            <a:noFill/>
          </a:ln>
          <a:effectLst>
            <a:softEdge rad="317500"/>
          </a:effectLst>
        </p:spPr>
        <p:txBody>
          <a:bodyPr/>
          <a:lstStyle/>
          <a:p>
            <a:r>
              <a:rPr lang="pt-BR" dirty="0"/>
              <a:t>ESPAÇO DA ALOFONIA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820B6B-F67A-491D-B2E7-21EF7D35B2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2" r="4157" b="5088"/>
          <a:stretch/>
        </p:blipFill>
        <p:spPr>
          <a:xfrm>
            <a:off x="-1" y="0"/>
            <a:ext cx="1649897" cy="169959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8704254-92DF-46DA-92E9-79911DAD9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2347" y="2587968"/>
            <a:ext cx="4183653" cy="325955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A5A2524-E292-4D8E-80AA-FD5F7B908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0585" y="2494511"/>
            <a:ext cx="4442886" cy="340847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D535599-9533-4289-AC0F-2513E749E4D5}"/>
              </a:ext>
            </a:extLst>
          </p:cNvPr>
          <p:cNvSpPr txBox="1"/>
          <p:nvPr/>
        </p:nvSpPr>
        <p:spPr>
          <a:xfrm>
            <a:off x="4422913" y="4790661"/>
            <a:ext cx="785191" cy="964096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F2AC335-52A1-4B1B-A190-F5E0EDE0E710}"/>
              </a:ext>
            </a:extLst>
          </p:cNvPr>
          <p:cNvSpPr txBox="1"/>
          <p:nvPr/>
        </p:nvSpPr>
        <p:spPr>
          <a:xfrm>
            <a:off x="4315627" y="5847521"/>
            <a:ext cx="999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</a:t>
            </a:r>
            <a:r>
              <a:rPr lang="pt-BR" dirty="0">
                <a:solidFill>
                  <a:srgbClr val="ED420D"/>
                </a:solidFill>
              </a:rPr>
              <a:t>A</a:t>
            </a:r>
            <a:r>
              <a:rPr lang="pt-BR" dirty="0"/>
              <a:t>NELA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2A0E3A1-29DD-4035-ACF7-D58A7D621314}"/>
              </a:ext>
            </a:extLst>
          </p:cNvPr>
          <p:cNvSpPr txBox="1"/>
          <p:nvPr/>
        </p:nvSpPr>
        <p:spPr>
          <a:xfrm>
            <a:off x="1912347" y="2309845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PB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16B820D-1D11-4D32-A10A-4D46C707DC70}"/>
              </a:ext>
            </a:extLst>
          </p:cNvPr>
          <p:cNvSpPr txBox="1"/>
          <p:nvPr/>
        </p:nvSpPr>
        <p:spPr>
          <a:xfrm>
            <a:off x="6328634" y="2309845"/>
            <a:ext cx="115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FRANCÊS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3DD32D70-8E22-42F4-A7D8-8CD81F609B8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0837" y="2025726"/>
            <a:ext cx="1199217" cy="93757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E7A6F89D-F6D9-4BA0-8938-958EBCD639D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69451" y="2119183"/>
            <a:ext cx="1199217" cy="93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7096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E37AD-44F9-48EF-BD22-462C892A2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15903"/>
            <a:ext cx="7729728" cy="1188720"/>
          </a:xfrm>
          <a:solidFill>
            <a:srgbClr val="00B050">
              <a:alpha val="20000"/>
            </a:srgbClr>
          </a:solidFill>
          <a:effectLst>
            <a:softEdge rad="317500"/>
          </a:effectLst>
        </p:spPr>
        <p:txBody>
          <a:bodyPr/>
          <a:lstStyle/>
          <a:p>
            <a:r>
              <a:rPr lang="pt-BR" dirty="0"/>
              <a:t>O caminho da percepção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631001C-62CD-43D3-9650-CF27B52EC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1793313"/>
            <a:ext cx="7729728" cy="431139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2000" dirty="0"/>
              <a:t>A sensação e a percepção estão entre o campos de estudos mais  antigos e continuam sendo um dos mais importantes até os dias de hoje. As pessoas estão equipadas com sentidos como visão, audição, tato, olfato e paladar e essas sensações ajudam a compreender o mundo. </a:t>
            </a:r>
          </a:p>
          <a:p>
            <a:pPr marL="0" indent="0" algn="just">
              <a:buNone/>
            </a:pPr>
            <a:r>
              <a:rPr lang="pt-BR" sz="2000" b="1" dirty="0">
                <a:solidFill>
                  <a:srgbClr val="ED42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 as sensações NÃO SÃO o mundo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São apenas uma </a:t>
            </a:r>
            <a:r>
              <a:rPr lang="pt-BR" sz="2000" b="1" dirty="0">
                <a:solidFill>
                  <a:srgbClr val="ED42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REPRESENTAÇÃO do mundo no cérebro</a:t>
            </a:r>
            <a:r>
              <a:rPr lang="pt-BR" sz="2000" dirty="0"/>
              <a:t>.  </a:t>
            </a:r>
          </a:p>
          <a:p>
            <a:pPr marL="0" indent="0" algn="just">
              <a:buNone/>
            </a:pPr>
            <a:r>
              <a:rPr lang="pt-BR" sz="2000" dirty="0"/>
              <a:t>Surpreendentemente, nossos sentidos têm a capacidade de converter informações do mundo real em informações eletroquímicas que podem ser processadas pelo cérebro. A maneira como interpretamos essas informações - nossas percepções -  é ligada ao bicho que somos e também ao que vivemos e esses dois fatores – genéticos e contextuais – nos levam ao nosso </a:t>
            </a:r>
            <a:r>
              <a:rPr lang="pt-BR" sz="2000" b="1" dirty="0">
                <a:solidFill>
                  <a:srgbClr val="ED42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conhecimento do mundo e também nos levam a ser o que somos: um mundo em cada um de nós. 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43794F3-BEA9-8F34-FECB-E43A2BAB12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2" r="4157" b="5088"/>
          <a:stretch/>
        </p:blipFill>
        <p:spPr>
          <a:xfrm>
            <a:off x="-1" y="0"/>
            <a:ext cx="1649897" cy="169959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92EEA36-EA45-BFEB-1217-E2A087DC90D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42104" y="563408"/>
            <a:ext cx="1199217" cy="937570"/>
          </a:xfrm>
          <a:prstGeom prst="rect">
            <a:avLst/>
          </a:prstGeom>
        </p:spPr>
      </p:pic>
      <p:sp>
        <p:nvSpPr>
          <p:cNvPr id="7" name="Forma Livre: Forma 6">
            <a:extLst>
              <a:ext uri="{FF2B5EF4-FFF2-40B4-BE49-F238E27FC236}">
                <a16:creationId xmlns:a16="http://schemas.microsoft.com/office/drawing/2014/main" id="{327490EC-874B-C1CE-FD89-2384EE22DC3F}"/>
              </a:ext>
            </a:extLst>
          </p:cNvPr>
          <p:cNvSpPr/>
          <p:nvPr/>
        </p:nvSpPr>
        <p:spPr>
          <a:xfrm>
            <a:off x="1654629" y="196049"/>
            <a:ext cx="8934994" cy="631265"/>
          </a:xfrm>
          <a:custGeom>
            <a:avLst/>
            <a:gdLst>
              <a:gd name="connsiteX0" fmla="*/ 0 w 8934994"/>
              <a:gd name="connsiteY0" fmla="*/ 465802 h 631265"/>
              <a:gd name="connsiteX1" fmla="*/ 862148 w 8934994"/>
              <a:gd name="connsiteY1" fmla="*/ 108751 h 631265"/>
              <a:gd name="connsiteX2" fmla="*/ 2917371 w 8934994"/>
              <a:gd name="connsiteY2" fmla="*/ 21665 h 631265"/>
              <a:gd name="connsiteX3" fmla="*/ 5434148 w 8934994"/>
              <a:gd name="connsiteY3" fmla="*/ 12957 h 631265"/>
              <a:gd name="connsiteX4" fmla="*/ 7680960 w 8934994"/>
              <a:gd name="connsiteY4" fmla="*/ 178420 h 631265"/>
              <a:gd name="connsiteX5" fmla="*/ 8934994 w 8934994"/>
              <a:gd name="connsiteY5" fmla="*/ 631265 h 63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34994" h="631265">
                <a:moveTo>
                  <a:pt x="0" y="465802"/>
                </a:moveTo>
                <a:cubicBezTo>
                  <a:pt x="187960" y="324288"/>
                  <a:pt x="375920" y="182774"/>
                  <a:pt x="862148" y="108751"/>
                </a:cubicBezTo>
                <a:cubicBezTo>
                  <a:pt x="1348376" y="34728"/>
                  <a:pt x="2155371" y="37631"/>
                  <a:pt x="2917371" y="21665"/>
                </a:cubicBezTo>
                <a:cubicBezTo>
                  <a:pt x="3679371" y="5699"/>
                  <a:pt x="4640217" y="-13169"/>
                  <a:pt x="5434148" y="12957"/>
                </a:cubicBezTo>
                <a:cubicBezTo>
                  <a:pt x="6228080" y="39083"/>
                  <a:pt x="7097486" y="75369"/>
                  <a:pt x="7680960" y="178420"/>
                </a:cubicBezTo>
                <a:cubicBezTo>
                  <a:pt x="8264434" y="281471"/>
                  <a:pt x="8599714" y="456368"/>
                  <a:pt x="8934994" y="631265"/>
                </a:cubicBezTo>
              </a:path>
            </a:pathLst>
          </a:custGeom>
          <a:ln w="19050">
            <a:prstDash val="lgDash"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9177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06F1D9-9385-2625-391D-C1AA92D12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Um mistério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2B32EB4-CC13-1A94-ECC4-08C63A7E0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569030"/>
            <a:ext cx="7853390" cy="2751908"/>
          </a:xfrm>
          <a:solidFill>
            <a:srgbClr val="00B050">
              <a:alpha val="18039"/>
            </a:srgb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i="1" dirty="0"/>
              <a:t>Melinda tomou seu lanche e o total deu R$ 11,75. Esticou o braço pro atendente com uma nota de R$20. Melinda esperou o troco um pouco e depois perguntou ao atendente pelo troco de R$8,25. Ele ficou calado e logo entrou para a parte interna da lanchonete. Melinda se dirigiu ao colega do atendente que balançou os ombros: “Isso é lá com o Antônio”. Melinda esperou um pouco mais mas quando ela ia explodir, se deu conta de que havia um guarda na lanchonete.  Naquele momento,  Antônio retornou lá de dentro. </a:t>
            </a:r>
          </a:p>
          <a:p>
            <a:pPr marL="0" indent="0" algn="just">
              <a:buNone/>
            </a:pPr>
            <a:r>
              <a:rPr lang="pt-BR" i="1" dirty="0"/>
              <a:t>Melinda: “Seu guarda, esse cara aqui, atendente, está se recusando a me dar meu troco de R$8,25.  Quando eu confrontei ele, ele me xingou de tudo quanto foi nome e ainda disse que ia lá dentro pegar um porrete para dar em mim.”</a:t>
            </a:r>
          </a:p>
        </p:txBody>
      </p:sp>
    </p:spTree>
    <p:extLst>
      <p:ext uri="{BB962C8B-B14F-4D97-AF65-F5344CB8AC3E}">
        <p14:creationId xmlns:p14="http://schemas.microsoft.com/office/powerpoint/2010/main" val="883822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58DDFA98-9390-2568-476F-08B5A74078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4410582"/>
              </p:ext>
            </p:extLst>
          </p:nvPr>
        </p:nvGraphicFramePr>
        <p:xfrm>
          <a:off x="4367213" y="1989138"/>
          <a:ext cx="8636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863280" imgH="964800" progId="">
                  <p:embed/>
                </p:oleObj>
              </mc:Choice>
              <mc:Fallback>
                <p:oleObj r:id="rId2" imgW="863280" imgH="9648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367213" y="1989138"/>
                        <a:ext cx="863600" cy="965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607D1912-57FB-24F9-462D-07B335EFF6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6971088"/>
              </p:ext>
            </p:extLst>
          </p:nvPr>
        </p:nvGraphicFramePr>
        <p:xfrm>
          <a:off x="10728886" y="4700401"/>
          <a:ext cx="10795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079280" imgH="1066320" progId="">
                  <p:embed/>
                </p:oleObj>
              </mc:Choice>
              <mc:Fallback>
                <p:oleObj r:id="rId4" imgW="1079280" imgH="10663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728886" y="4700401"/>
                        <a:ext cx="1079500" cy="106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20F32E27-0021-AE8B-FACB-33A33D55C1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2623659"/>
              </p:ext>
            </p:extLst>
          </p:nvPr>
        </p:nvGraphicFramePr>
        <p:xfrm>
          <a:off x="7024688" y="1835150"/>
          <a:ext cx="8255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825120" imgH="863280" progId="">
                  <p:embed/>
                </p:oleObj>
              </mc:Choice>
              <mc:Fallback>
                <p:oleObj r:id="rId6" imgW="825120" imgH="863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024688" y="1835150"/>
                        <a:ext cx="825500" cy="86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2C1AB6C8-1AB5-D7FA-9AED-32CFEBAB63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3335438"/>
              </p:ext>
            </p:extLst>
          </p:nvPr>
        </p:nvGraphicFramePr>
        <p:xfrm>
          <a:off x="1569514" y="5489295"/>
          <a:ext cx="885825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885600" imgH="914040" progId="">
                  <p:embed/>
                </p:oleObj>
              </mc:Choice>
              <mc:Fallback>
                <p:oleObj r:id="rId8" imgW="885600" imgH="9140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69514" y="5489295"/>
                        <a:ext cx="885825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Balão de Pensamento: Nuvem 7">
            <a:extLst>
              <a:ext uri="{FF2B5EF4-FFF2-40B4-BE49-F238E27FC236}">
                <a16:creationId xmlns:a16="http://schemas.microsoft.com/office/drawing/2014/main" id="{5F47FB82-5E19-BA01-1EF7-BDCB24FB1E78}"/>
              </a:ext>
            </a:extLst>
          </p:cNvPr>
          <p:cNvSpPr/>
          <p:nvPr/>
        </p:nvSpPr>
        <p:spPr>
          <a:xfrm>
            <a:off x="8561854" y="797859"/>
            <a:ext cx="2250141" cy="1900425"/>
          </a:xfrm>
          <a:prstGeom prst="cloudCallout">
            <a:avLst>
              <a:gd name="adj1" fmla="val -92148"/>
              <a:gd name="adj2" fmla="val 320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Balão de Pensamento: Nuvem 8">
            <a:extLst>
              <a:ext uri="{FF2B5EF4-FFF2-40B4-BE49-F238E27FC236}">
                <a16:creationId xmlns:a16="http://schemas.microsoft.com/office/drawing/2014/main" id="{FC8724B2-1327-8B99-9EFE-F58BD644C528}"/>
              </a:ext>
            </a:extLst>
          </p:cNvPr>
          <p:cNvSpPr/>
          <p:nvPr/>
        </p:nvSpPr>
        <p:spPr>
          <a:xfrm>
            <a:off x="8055346" y="3399118"/>
            <a:ext cx="2250141" cy="1655482"/>
          </a:xfrm>
          <a:prstGeom prst="cloudCallout">
            <a:avLst>
              <a:gd name="adj1" fmla="val 86338"/>
              <a:gd name="adj2" fmla="val 505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Balão de Pensamento: Nuvem 9">
            <a:extLst>
              <a:ext uri="{FF2B5EF4-FFF2-40B4-BE49-F238E27FC236}">
                <a16:creationId xmlns:a16="http://schemas.microsoft.com/office/drawing/2014/main" id="{99E1949A-46F4-1A55-2C10-30329617B6F3}"/>
              </a:ext>
            </a:extLst>
          </p:cNvPr>
          <p:cNvSpPr/>
          <p:nvPr/>
        </p:nvSpPr>
        <p:spPr>
          <a:xfrm>
            <a:off x="2679456" y="3603812"/>
            <a:ext cx="2250141" cy="1772117"/>
          </a:xfrm>
          <a:prstGeom prst="cloudCallout">
            <a:avLst>
              <a:gd name="adj1" fmla="val -73423"/>
              <a:gd name="adj2" fmla="val 691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Balão de Pensamento: Nuvem 10">
            <a:extLst>
              <a:ext uri="{FF2B5EF4-FFF2-40B4-BE49-F238E27FC236}">
                <a16:creationId xmlns:a16="http://schemas.microsoft.com/office/drawing/2014/main" id="{7DED1ACB-B84F-D434-5AF8-7A6B1BCE7438}"/>
              </a:ext>
            </a:extLst>
          </p:cNvPr>
          <p:cNvSpPr/>
          <p:nvPr/>
        </p:nvSpPr>
        <p:spPr>
          <a:xfrm>
            <a:off x="1406468" y="935318"/>
            <a:ext cx="2250141" cy="1426976"/>
          </a:xfrm>
          <a:prstGeom prst="cloudCallout">
            <a:avLst>
              <a:gd name="adj1" fmla="val 91518"/>
              <a:gd name="adj2" fmla="val 468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567C8754-B82A-0299-3644-BCB24CDB26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704" y="3648123"/>
            <a:ext cx="1367427" cy="1052278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9DDD11C5-E93F-197C-722C-60E3617CE4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414" y="935318"/>
            <a:ext cx="1334247" cy="1334247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D6DA41F0-DEC1-2036-7F9A-FFDD7173CEB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178" y="935318"/>
            <a:ext cx="1655482" cy="1655482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65A6D9B-6A5A-25E8-62A2-4F89F4E71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182" y="3881322"/>
            <a:ext cx="1902688" cy="100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172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C0606A-07F5-4FD4-BA66-12F11CB720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pt-BR" sz="20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66D9273-4905-46AA-8F08-23E8FDACE2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" t="911" r="317"/>
          <a:stretch/>
        </p:blipFill>
        <p:spPr>
          <a:xfrm>
            <a:off x="590544" y="743310"/>
            <a:ext cx="11010912" cy="537138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E56E4CE-1DE8-B7AE-966C-AACA63B090CF}"/>
              </a:ext>
            </a:extLst>
          </p:cNvPr>
          <p:cNvSpPr txBox="1"/>
          <p:nvPr/>
        </p:nvSpPr>
        <p:spPr>
          <a:xfrm>
            <a:off x="2978331" y="3570999"/>
            <a:ext cx="67944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Impressões Inexatidões Impressões </a:t>
            </a:r>
            <a:r>
              <a:rPr lang="pt-BR" dirty="0" err="1"/>
              <a:t>InexatidõesImpressões</a:t>
            </a:r>
            <a:r>
              <a:rPr lang="pt-BR" dirty="0"/>
              <a:t> Inexatidões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53860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DEF36FB-6051-40A5-B6DC-5E29F6211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951" y="822024"/>
            <a:ext cx="8288097" cy="5420716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AACB63C2-C9D5-4ECF-88F6-8D2A1E21870F}"/>
              </a:ext>
            </a:extLst>
          </p:cNvPr>
          <p:cNvSpPr/>
          <p:nvPr/>
        </p:nvSpPr>
        <p:spPr>
          <a:xfrm>
            <a:off x="5564034" y="5814203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C179ADB4-3932-4093-8315-C58BB5DC7191}"/>
              </a:ext>
            </a:extLst>
          </p:cNvPr>
          <p:cNvSpPr/>
          <p:nvPr/>
        </p:nvSpPr>
        <p:spPr>
          <a:xfrm>
            <a:off x="5564033" y="5377039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3803AB5-FFA2-4016-A0A8-44E619480B1A}"/>
              </a:ext>
            </a:extLst>
          </p:cNvPr>
          <p:cNvSpPr txBox="1"/>
          <p:nvPr/>
        </p:nvSpPr>
        <p:spPr>
          <a:xfrm>
            <a:off x="2603500" y="1117600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É fácil contar?</a:t>
            </a:r>
          </a:p>
        </p:txBody>
      </p:sp>
    </p:spTree>
    <p:extLst>
      <p:ext uri="{BB962C8B-B14F-4D97-AF65-F5344CB8AC3E}">
        <p14:creationId xmlns:p14="http://schemas.microsoft.com/office/powerpoint/2010/main" val="30805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DEF36FB-6051-40A5-B6DC-5E29F6211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951" y="822024"/>
            <a:ext cx="8288097" cy="5420716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AACB63C2-C9D5-4ECF-88F6-8D2A1E21870F}"/>
              </a:ext>
            </a:extLst>
          </p:cNvPr>
          <p:cNvSpPr/>
          <p:nvPr/>
        </p:nvSpPr>
        <p:spPr>
          <a:xfrm>
            <a:off x="5555408" y="5814203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C179ADB4-3932-4093-8315-C58BB5DC7191}"/>
              </a:ext>
            </a:extLst>
          </p:cNvPr>
          <p:cNvSpPr/>
          <p:nvPr/>
        </p:nvSpPr>
        <p:spPr>
          <a:xfrm>
            <a:off x="5555407" y="5377039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32AB9992-C7F9-4039-8167-6CAB98605229}"/>
              </a:ext>
            </a:extLst>
          </p:cNvPr>
          <p:cNvSpPr/>
          <p:nvPr/>
        </p:nvSpPr>
        <p:spPr>
          <a:xfrm>
            <a:off x="5555407" y="4939875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B064B3B7-6EE7-4412-85A4-40C6F7FF457D}"/>
              </a:ext>
            </a:extLst>
          </p:cNvPr>
          <p:cNvSpPr/>
          <p:nvPr/>
        </p:nvSpPr>
        <p:spPr>
          <a:xfrm>
            <a:off x="5555406" y="4502711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0E42C2A-BB27-4FA0-A55C-F7DE5806B0F4}"/>
              </a:ext>
            </a:extLst>
          </p:cNvPr>
          <p:cNvSpPr txBox="1"/>
          <p:nvPr/>
        </p:nvSpPr>
        <p:spPr>
          <a:xfrm>
            <a:off x="2603500" y="1117600"/>
            <a:ext cx="988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A agora?</a:t>
            </a:r>
          </a:p>
        </p:txBody>
      </p:sp>
    </p:spTree>
    <p:extLst>
      <p:ext uri="{BB962C8B-B14F-4D97-AF65-F5344CB8AC3E}">
        <p14:creationId xmlns:p14="http://schemas.microsoft.com/office/powerpoint/2010/main" val="605844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DEF36FB-6051-40A5-B6DC-5E29F6211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951" y="822024"/>
            <a:ext cx="8288097" cy="5420716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AACB63C2-C9D5-4ECF-88F6-8D2A1E21870F}"/>
              </a:ext>
            </a:extLst>
          </p:cNvPr>
          <p:cNvSpPr/>
          <p:nvPr/>
        </p:nvSpPr>
        <p:spPr>
          <a:xfrm>
            <a:off x="5555408" y="5814203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C179ADB4-3932-4093-8315-C58BB5DC7191}"/>
              </a:ext>
            </a:extLst>
          </p:cNvPr>
          <p:cNvSpPr/>
          <p:nvPr/>
        </p:nvSpPr>
        <p:spPr>
          <a:xfrm>
            <a:off x="5555407" y="5377039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32AB9992-C7F9-4039-8167-6CAB98605229}"/>
              </a:ext>
            </a:extLst>
          </p:cNvPr>
          <p:cNvSpPr/>
          <p:nvPr/>
        </p:nvSpPr>
        <p:spPr>
          <a:xfrm>
            <a:off x="5555407" y="4939875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B064B3B7-6EE7-4412-85A4-40C6F7FF457D}"/>
              </a:ext>
            </a:extLst>
          </p:cNvPr>
          <p:cNvSpPr/>
          <p:nvPr/>
        </p:nvSpPr>
        <p:spPr>
          <a:xfrm>
            <a:off x="5555406" y="4502711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35158C38-2B2B-4E88-8C3F-872EA41913BA}"/>
              </a:ext>
            </a:extLst>
          </p:cNvPr>
          <p:cNvSpPr/>
          <p:nvPr/>
        </p:nvSpPr>
        <p:spPr>
          <a:xfrm>
            <a:off x="5555406" y="4074174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5207B47C-DF4F-4ADF-ADB3-50E4192DF513}"/>
              </a:ext>
            </a:extLst>
          </p:cNvPr>
          <p:cNvSpPr/>
          <p:nvPr/>
        </p:nvSpPr>
        <p:spPr>
          <a:xfrm>
            <a:off x="5555406" y="3637010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5821673B-F1B5-42D5-8DE8-D4550F788576}"/>
              </a:ext>
            </a:extLst>
          </p:cNvPr>
          <p:cNvSpPr/>
          <p:nvPr/>
        </p:nvSpPr>
        <p:spPr>
          <a:xfrm>
            <a:off x="5555405" y="3199846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3AE4203F-9719-4711-AC02-1ACC565B15DE}"/>
              </a:ext>
            </a:extLst>
          </p:cNvPr>
          <p:cNvSpPr/>
          <p:nvPr/>
        </p:nvSpPr>
        <p:spPr>
          <a:xfrm>
            <a:off x="5555405" y="2762682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63F4903F-A09E-469E-96B9-A151D3F154A2}"/>
              </a:ext>
            </a:extLst>
          </p:cNvPr>
          <p:cNvSpPr/>
          <p:nvPr/>
        </p:nvSpPr>
        <p:spPr>
          <a:xfrm>
            <a:off x="5555404" y="2325518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9EF03E84-8B63-442D-803D-FD0CD9DAE6E6}"/>
              </a:ext>
            </a:extLst>
          </p:cNvPr>
          <p:cNvSpPr/>
          <p:nvPr/>
        </p:nvSpPr>
        <p:spPr>
          <a:xfrm>
            <a:off x="5555404" y="1896981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7B7D6F6C-9B6D-4997-9A1C-249BEA74FBAA}"/>
              </a:ext>
            </a:extLst>
          </p:cNvPr>
          <p:cNvSpPr/>
          <p:nvPr/>
        </p:nvSpPr>
        <p:spPr>
          <a:xfrm>
            <a:off x="5555404" y="1459817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0EF760A1-21D2-48EA-966B-0BEB6051763B}"/>
              </a:ext>
            </a:extLst>
          </p:cNvPr>
          <p:cNvSpPr/>
          <p:nvPr/>
        </p:nvSpPr>
        <p:spPr>
          <a:xfrm>
            <a:off x="5555403" y="1022653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D41A7E56-4001-4113-A632-22829DFEAAA6}"/>
              </a:ext>
            </a:extLst>
          </p:cNvPr>
          <p:cNvSpPr txBox="1"/>
          <p:nvPr/>
        </p:nvSpPr>
        <p:spPr>
          <a:xfrm>
            <a:off x="2425700" y="1177928"/>
            <a:ext cx="2394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Consegue ainda, direto?</a:t>
            </a:r>
          </a:p>
        </p:txBody>
      </p:sp>
    </p:spTree>
    <p:extLst>
      <p:ext uri="{BB962C8B-B14F-4D97-AF65-F5344CB8AC3E}">
        <p14:creationId xmlns:p14="http://schemas.microsoft.com/office/powerpoint/2010/main" val="731862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DEF36FB-6051-40A5-B6DC-5E29F6211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951" y="822024"/>
            <a:ext cx="8288097" cy="5420716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5F71C361-30D3-400E-A336-99E9C39A47C4}"/>
              </a:ext>
            </a:extLst>
          </p:cNvPr>
          <p:cNvSpPr/>
          <p:nvPr/>
        </p:nvSpPr>
        <p:spPr>
          <a:xfrm>
            <a:off x="5555408" y="5814203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F502BBE2-C20A-41E6-B367-90C8360AAC98}"/>
              </a:ext>
            </a:extLst>
          </p:cNvPr>
          <p:cNvSpPr/>
          <p:nvPr/>
        </p:nvSpPr>
        <p:spPr>
          <a:xfrm>
            <a:off x="6944260" y="4435928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15504E2D-BA87-480E-A07D-78589C9D455E}"/>
              </a:ext>
            </a:extLst>
          </p:cNvPr>
          <p:cNvSpPr/>
          <p:nvPr/>
        </p:nvSpPr>
        <p:spPr>
          <a:xfrm>
            <a:off x="8617775" y="1241096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369662CC-680F-4C2B-8766-390DF064463E}"/>
              </a:ext>
            </a:extLst>
          </p:cNvPr>
          <p:cNvSpPr/>
          <p:nvPr/>
        </p:nvSpPr>
        <p:spPr>
          <a:xfrm>
            <a:off x="2337753" y="5503652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790DFC97-9762-4564-9D6F-9CC7AB5D12E3}"/>
              </a:ext>
            </a:extLst>
          </p:cNvPr>
          <p:cNvSpPr/>
          <p:nvPr/>
        </p:nvSpPr>
        <p:spPr>
          <a:xfrm>
            <a:off x="9158863" y="5273106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74999FF9-9DD9-4C77-9C1F-DC548C88CD8C}"/>
              </a:ext>
            </a:extLst>
          </p:cNvPr>
          <p:cNvSpPr/>
          <p:nvPr/>
        </p:nvSpPr>
        <p:spPr>
          <a:xfrm>
            <a:off x="5124085" y="3007562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6CA8845D-012E-4D16-AD0E-A1867B779CF8}"/>
              </a:ext>
            </a:extLst>
          </p:cNvPr>
          <p:cNvSpPr/>
          <p:nvPr/>
        </p:nvSpPr>
        <p:spPr>
          <a:xfrm>
            <a:off x="6551756" y="1355745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1D5BEFFB-EA1D-4BC8-A6C1-B4C0A0F2565B}"/>
              </a:ext>
            </a:extLst>
          </p:cNvPr>
          <p:cNvSpPr/>
          <p:nvPr/>
        </p:nvSpPr>
        <p:spPr>
          <a:xfrm>
            <a:off x="3554077" y="1004845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62D1AF01-A271-49C0-9214-F12AE7B83176}"/>
              </a:ext>
            </a:extLst>
          </p:cNvPr>
          <p:cNvSpPr/>
          <p:nvPr/>
        </p:nvSpPr>
        <p:spPr>
          <a:xfrm>
            <a:off x="3407427" y="4591204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9C9D6D46-D3F5-43FC-9994-3C30053C1274}"/>
              </a:ext>
            </a:extLst>
          </p:cNvPr>
          <p:cNvSpPr/>
          <p:nvPr/>
        </p:nvSpPr>
        <p:spPr>
          <a:xfrm>
            <a:off x="2794951" y="2170242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DE1B708C-EAA4-4BA6-83B7-06556476E462}"/>
              </a:ext>
            </a:extLst>
          </p:cNvPr>
          <p:cNvSpPr/>
          <p:nvPr/>
        </p:nvSpPr>
        <p:spPr>
          <a:xfrm>
            <a:off x="9549434" y="1183772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41EB7240-C664-4A6C-8194-650711251B2D}"/>
              </a:ext>
            </a:extLst>
          </p:cNvPr>
          <p:cNvSpPr/>
          <p:nvPr/>
        </p:nvSpPr>
        <p:spPr>
          <a:xfrm>
            <a:off x="8100196" y="3073233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0AE19BC2-D86C-4A99-8EAC-B2FCF2D1E437}"/>
              </a:ext>
            </a:extLst>
          </p:cNvPr>
          <p:cNvSpPr/>
          <p:nvPr/>
        </p:nvSpPr>
        <p:spPr>
          <a:xfrm>
            <a:off x="2329123" y="3318113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47221F50-0446-4979-8F74-BC2282C5CBF8}"/>
              </a:ext>
            </a:extLst>
          </p:cNvPr>
          <p:cNvSpPr/>
          <p:nvPr/>
        </p:nvSpPr>
        <p:spPr>
          <a:xfrm>
            <a:off x="8934573" y="4241970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D0B61864-4C69-45AA-9F46-3E53E8E7298E}"/>
              </a:ext>
            </a:extLst>
          </p:cNvPr>
          <p:cNvSpPr txBox="1"/>
          <p:nvPr/>
        </p:nvSpPr>
        <p:spPr>
          <a:xfrm>
            <a:off x="2262475" y="1296964"/>
            <a:ext cx="988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A agora?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C5D082E5-D229-4E76-A700-DC58CCF5ADD0}"/>
              </a:ext>
            </a:extLst>
          </p:cNvPr>
          <p:cNvSpPr txBox="1"/>
          <p:nvPr/>
        </p:nvSpPr>
        <p:spPr>
          <a:xfrm>
            <a:off x="6894985" y="5728532"/>
            <a:ext cx="2798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00B0F0"/>
                </a:solidFill>
              </a:rPr>
              <a:t>É ruim com tudo espalhado!</a:t>
            </a:r>
          </a:p>
        </p:txBody>
      </p:sp>
    </p:spTree>
    <p:extLst>
      <p:ext uri="{BB962C8B-B14F-4D97-AF65-F5344CB8AC3E}">
        <p14:creationId xmlns:p14="http://schemas.microsoft.com/office/powerpoint/2010/main" val="2507335932"/>
      </p:ext>
    </p:extLst>
  </p:cSld>
  <p:clrMapOvr>
    <a:masterClrMapping/>
  </p:clrMapOvr>
</p:sld>
</file>

<file path=ppt/theme/theme1.xml><?xml version="1.0" encoding="utf-8"?>
<a:theme xmlns:a="http://schemas.openxmlformats.org/drawingml/2006/main" name="Pacote">
  <a:themeElements>
    <a:clrScheme name="Pacote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cote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cot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TM10001115[[fn=Pacote]]</Template>
  <TotalTime>819</TotalTime>
  <Words>574</Words>
  <Application>Microsoft Office PowerPoint</Application>
  <PresentationFormat>Widescreen</PresentationFormat>
  <Paragraphs>52</Paragraphs>
  <Slides>28</Slides>
  <Notes>0</Notes>
  <HiddenSlides>0</HiddenSlides>
  <MMClips>1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0</vt:i4>
      </vt:variant>
      <vt:variant>
        <vt:lpstr>Títulos de slides</vt:lpstr>
      </vt:variant>
      <vt:variant>
        <vt:i4>28</vt:i4>
      </vt:variant>
    </vt:vector>
  </HeadingPairs>
  <TitlesOfParts>
    <vt:vector size="33" baseType="lpstr">
      <vt:lpstr>Arial</vt:lpstr>
      <vt:lpstr>Gill Sans MT</vt:lpstr>
      <vt:lpstr>Ink Free</vt:lpstr>
      <vt:lpstr>Kristen ITC</vt:lpstr>
      <vt:lpstr>Pacote</vt:lpstr>
      <vt:lpstr>Apresentação do PowerPoint</vt:lpstr>
      <vt:lpstr>Apresentação do PowerPoint</vt:lpstr>
      <vt:lpstr>Um mistério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caminho da percepção: a transdução do input</vt:lpstr>
      <vt:lpstr>Apresentação do PowerPoint</vt:lpstr>
      <vt:lpstr>Apresentação do PowerPoint</vt:lpstr>
      <vt:lpstr>Organização da percepção</vt:lpstr>
      <vt:lpstr>WILDER PENFIELD</vt:lpstr>
      <vt:lpstr>Apresentação do PowerPoint</vt:lpstr>
      <vt:lpstr>Apresentação do PowerPoint</vt:lpstr>
      <vt:lpstr>As vogais nas 6000 línguas naturais </vt:lpstr>
      <vt:lpstr>As vogais em português brasileiro</vt:lpstr>
      <vt:lpstr>As vogais em Francês</vt:lpstr>
      <vt:lpstr>As vogais em português brasileiro x FRANCÊS</vt:lpstr>
      <vt:lpstr>ESPAÇO DA ALOFONIA</vt:lpstr>
      <vt:lpstr>O caminho da percepção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Revisor 1</dc:creator>
  <cp:lastModifiedBy>Aniela Franca</cp:lastModifiedBy>
  <cp:revision>19</cp:revision>
  <dcterms:created xsi:type="dcterms:W3CDTF">2021-09-16T11:40:15Z</dcterms:created>
  <dcterms:modified xsi:type="dcterms:W3CDTF">2023-05-03T22:23:23Z</dcterms:modified>
</cp:coreProperties>
</file>