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70" r:id="rId14"/>
    <p:sldId id="269"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0CA1D6-0A9E-4BC9-A451-B61D3C4C0271}" v="4" dt="2023-09-20T19:12:03.2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nardo Cabral" userId="ae4c81d6352d96a2" providerId="LiveId" clId="{AC0CA1D6-0A9E-4BC9-A451-B61D3C4C0271}"/>
    <pc:docChg chg="undo redo custSel addSld modSld">
      <pc:chgData name="Leonardo Cabral" userId="ae4c81d6352d96a2" providerId="LiveId" clId="{AC0CA1D6-0A9E-4BC9-A451-B61D3C4C0271}" dt="2023-09-20T19:12:58.686" v="230" actId="20577"/>
      <pc:docMkLst>
        <pc:docMk/>
      </pc:docMkLst>
      <pc:sldChg chg="addSp modSp mod setBg">
        <pc:chgData name="Leonardo Cabral" userId="ae4c81d6352d96a2" providerId="LiveId" clId="{AC0CA1D6-0A9E-4BC9-A451-B61D3C4C0271}" dt="2023-09-20T17:05:48.070" v="0" actId="26606"/>
        <pc:sldMkLst>
          <pc:docMk/>
          <pc:sldMk cId="154255964" sldId="257"/>
        </pc:sldMkLst>
        <pc:spChg chg="mod">
          <ac:chgData name="Leonardo Cabral" userId="ae4c81d6352d96a2" providerId="LiveId" clId="{AC0CA1D6-0A9E-4BC9-A451-B61D3C4C0271}" dt="2023-09-20T17:05:48.070" v="0" actId="26606"/>
          <ac:spMkLst>
            <pc:docMk/>
            <pc:sldMk cId="154255964" sldId="257"/>
            <ac:spMk id="2" creationId="{ABE02A00-6006-C3FE-A795-092C3A283148}"/>
          </ac:spMkLst>
        </pc:spChg>
        <pc:spChg chg="mod">
          <ac:chgData name="Leonardo Cabral" userId="ae4c81d6352d96a2" providerId="LiveId" clId="{AC0CA1D6-0A9E-4BC9-A451-B61D3C4C0271}" dt="2023-09-20T17:05:48.070" v="0" actId="26606"/>
          <ac:spMkLst>
            <pc:docMk/>
            <pc:sldMk cId="154255964" sldId="257"/>
            <ac:spMk id="3" creationId="{DF4A547E-2DDB-BF94-3C45-513E6A125518}"/>
          </ac:spMkLst>
        </pc:spChg>
        <pc:spChg chg="add">
          <ac:chgData name="Leonardo Cabral" userId="ae4c81d6352d96a2" providerId="LiveId" clId="{AC0CA1D6-0A9E-4BC9-A451-B61D3C4C0271}" dt="2023-09-20T17:05:48.070" v="0" actId="26606"/>
          <ac:spMkLst>
            <pc:docMk/>
            <pc:sldMk cId="154255964" sldId="257"/>
            <ac:spMk id="8" creationId="{8E8DBDA3-652C-4F87-B53B-7F73AC8F4FF9}"/>
          </ac:spMkLst>
        </pc:spChg>
        <pc:spChg chg="add">
          <ac:chgData name="Leonardo Cabral" userId="ae4c81d6352d96a2" providerId="LiveId" clId="{AC0CA1D6-0A9E-4BC9-A451-B61D3C4C0271}" dt="2023-09-20T17:05:48.070" v="0" actId="26606"/>
          <ac:spMkLst>
            <pc:docMk/>
            <pc:sldMk cId="154255964" sldId="257"/>
            <ac:spMk id="10" creationId="{42187232-3845-418F-A17C-C138F01D98AB}"/>
          </ac:spMkLst>
        </pc:spChg>
      </pc:sldChg>
      <pc:sldChg chg="modSp mod">
        <pc:chgData name="Leonardo Cabral" userId="ae4c81d6352d96a2" providerId="LiveId" clId="{AC0CA1D6-0A9E-4BC9-A451-B61D3C4C0271}" dt="2023-09-20T17:06:46.245" v="4" actId="207"/>
        <pc:sldMkLst>
          <pc:docMk/>
          <pc:sldMk cId="3359037415" sldId="261"/>
        </pc:sldMkLst>
        <pc:spChg chg="mod">
          <ac:chgData name="Leonardo Cabral" userId="ae4c81d6352d96a2" providerId="LiveId" clId="{AC0CA1D6-0A9E-4BC9-A451-B61D3C4C0271}" dt="2023-09-20T17:06:46.245" v="4" actId="207"/>
          <ac:spMkLst>
            <pc:docMk/>
            <pc:sldMk cId="3359037415" sldId="261"/>
            <ac:spMk id="3" creationId="{C098E3C9-59CD-473F-8534-4A8B4361F4F0}"/>
          </ac:spMkLst>
        </pc:spChg>
        <pc:spChg chg="mod">
          <ac:chgData name="Leonardo Cabral" userId="ae4c81d6352d96a2" providerId="LiveId" clId="{AC0CA1D6-0A9E-4BC9-A451-B61D3C4C0271}" dt="2023-09-20T17:06:25.985" v="1" actId="1076"/>
          <ac:spMkLst>
            <pc:docMk/>
            <pc:sldMk cId="3359037415" sldId="261"/>
            <ac:spMk id="6" creationId="{F4003657-39D1-A422-EFFC-008EC2131243}"/>
          </ac:spMkLst>
        </pc:spChg>
      </pc:sldChg>
      <pc:sldChg chg="modSp mod">
        <pc:chgData name="Leonardo Cabral" userId="ae4c81d6352d96a2" providerId="LiveId" clId="{AC0CA1D6-0A9E-4BC9-A451-B61D3C4C0271}" dt="2023-09-20T19:12:58.686" v="230" actId="20577"/>
        <pc:sldMkLst>
          <pc:docMk/>
          <pc:sldMk cId="2501298377" sldId="268"/>
        </pc:sldMkLst>
        <pc:spChg chg="mod">
          <ac:chgData name="Leonardo Cabral" userId="ae4c81d6352d96a2" providerId="LiveId" clId="{AC0CA1D6-0A9E-4BC9-A451-B61D3C4C0271}" dt="2023-09-20T19:12:58.686" v="230" actId="20577"/>
          <ac:spMkLst>
            <pc:docMk/>
            <pc:sldMk cId="2501298377" sldId="268"/>
            <ac:spMk id="3" creationId="{FC449629-0B0A-29A5-C181-E29AB71CAE13}"/>
          </ac:spMkLst>
        </pc:spChg>
      </pc:sldChg>
      <pc:sldChg chg="modSp mod">
        <pc:chgData name="Leonardo Cabral" userId="ae4c81d6352d96a2" providerId="LiveId" clId="{AC0CA1D6-0A9E-4BC9-A451-B61D3C4C0271}" dt="2023-09-20T19:12:21.494" v="221" actId="20577"/>
        <pc:sldMkLst>
          <pc:docMk/>
          <pc:sldMk cId="3515049267" sldId="271"/>
        </pc:sldMkLst>
        <pc:spChg chg="mod">
          <ac:chgData name="Leonardo Cabral" userId="ae4c81d6352d96a2" providerId="LiveId" clId="{AC0CA1D6-0A9E-4BC9-A451-B61D3C4C0271}" dt="2023-09-20T19:12:21.494" v="221" actId="20577"/>
          <ac:spMkLst>
            <pc:docMk/>
            <pc:sldMk cId="3515049267" sldId="271"/>
            <ac:spMk id="3" creationId="{E019D609-000F-55EE-A5AE-555DF26FE4A7}"/>
          </ac:spMkLst>
        </pc:spChg>
      </pc:sldChg>
      <pc:sldChg chg="modSp">
        <pc:chgData name="Leonardo Cabral" userId="ae4c81d6352d96a2" providerId="LiveId" clId="{AC0CA1D6-0A9E-4BC9-A451-B61D3C4C0271}" dt="2023-09-20T19:12:03.293" v="219" actId="20577"/>
        <pc:sldMkLst>
          <pc:docMk/>
          <pc:sldMk cId="1933985285" sldId="273"/>
        </pc:sldMkLst>
        <pc:graphicFrameChg chg="mod">
          <ac:chgData name="Leonardo Cabral" userId="ae4c81d6352d96a2" providerId="LiveId" clId="{AC0CA1D6-0A9E-4BC9-A451-B61D3C4C0271}" dt="2023-09-20T19:12:03.293" v="219" actId="20577"/>
          <ac:graphicFrameMkLst>
            <pc:docMk/>
            <pc:sldMk cId="1933985285" sldId="273"/>
            <ac:graphicFrameMk id="5" creationId="{4F541D5A-0AF2-488D-DF15-B6C9956F5852}"/>
          </ac:graphicFrameMkLst>
        </pc:graphicFrameChg>
      </pc:sldChg>
      <pc:sldChg chg="modSp mod">
        <pc:chgData name="Leonardo Cabral" userId="ae4c81d6352d96a2" providerId="LiveId" clId="{AC0CA1D6-0A9E-4BC9-A451-B61D3C4C0271}" dt="2023-09-20T19:11:53.062" v="216" actId="20577"/>
        <pc:sldMkLst>
          <pc:docMk/>
          <pc:sldMk cId="11851196" sldId="274"/>
        </pc:sldMkLst>
        <pc:spChg chg="mod">
          <ac:chgData name="Leonardo Cabral" userId="ae4c81d6352d96a2" providerId="LiveId" clId="{AC0CA1D6-0A9E-4BC9-A451-B61D3C4C0271}" dt="2023-09-20T19:11:53.062" v="216" actId="20577"/>
          <ac:spMkLst>
            <pc:docMk/>
            <pc:sldMk cId="11851196" sldId="274"/>
            <ac:spMk id="3" creationId="{B19F309E-5730-4D9F-2BC8-255E3B2D11DA}"/>
          </ac:spMkLst>
        </pc:spChg>
      </pc:sldChg>
      <pc:sldChg chg="addSp modSp new mod setBg modClrScheme chgLayout">
        <pc:chgData name="Leonardo Cabral" userId="ae4c81d6352d96a2" providerId="LiveId" clId="{AC0CA1D6-0A9E-4BC9-A451-B61D3C4C0271}" dt="2023-09-20T17:18:55.841" v="214" actId="26606"/>
        <pc:sldMkLst>
          <pc:docMk/>
          <pc:sldMk cId="2285325612" sldId="276"/>
        </pc:sldMkLst>
        <pc:spChg chg="mod ord">
          <ac:chgData name="Leonardo Cabral" userId="ae4c81d6352d96a2" providerId="LiveId" clId="{AC0CA1D6-0A9E-4BC9-A451-B61D3C4C0271}" dt="2023-09-20T17:18:55.841" v="214" actId="26606"/>
          <ac:spMkLst>
            <pc:docMk/>
            <pc:sldMk cId="2285325612" sldId="276"/>
            <ac:spMk id="2" creationId="{BE79357E-9179-817B-1514-7CA6212A0A36}"/>
          </ac:spMkLst>
        </pc:spChg>
        <pc:spChg chg="add mod ord">
          <ac:chgData name="Leonardo Cabral" userId="ae4c81d6352d96a2" providerId="LiveId" clId="{AC0CA1D6-0A9E-4BC9-A451-B61D3C4C0271}" dt="2023-09-20T17:18:55.841" v="214" actId="26606"/>
          <ac:spMkLst>
            <pc:docMk/>
            <pc:sldMk cId="2285325612" sldId="276"/>
            <ac:spMk id="3" creationId="{024ADB0C-5ABC-A64E-CFFB-81307F569B47}"/>
          </ac:spMkLst>
        </pc:spChg>
        <pc:spChg chg="add">
          <ac:chgData name="Leonardo Cabral" userId="ae4c81d6352d96a2" providerId="LiveId" clId="{AC0CA1D6-0A9E-4BC9-A451-B61D3C4C0271}" dt="2023-09-20T17:18:55.841" v="214" actId="26606"/>
          <ac:spMkLst>
            <pc:docMk/>
            <pc:sldMk cId="2285325612" sldId="276"/>
            <ac:spMk id="8" creationId="{8E8DBDA3-652C-4F87-B53B-7F73AC8F4FF9}"/>
          </ac:spMkLst>
        </pc:spChg>
        <pc:spChg chg="add">
          <ac:chgData name="Leonardo Cabral" userId="ae4c81d6352d96a2" providerId="LiveId" clId="{AC0CA1D6-0A9E-4BC9-A451-B61D3C4C0271}" dt="2023-09-20T17:18:55.841" v="214" actId="26606"/>
          <ac:spMkLst>
            <pc:docMk/>
            <pc:sldMk cId="2285325612" sldId="276"/>
            <ac:spMk id="10" creationId="{42187232-3845-418F-A17C-C138F01D98AB}"/>
          </ac:spMkLst>
        </pc:spChg>
      </pc:sldChg>
    </pc:docChg>
  </pc:docChgLst>
</pc:chgInfo>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F30154-5C1E-405E-926C-9B25D29876D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347BBA58-C665-479C-BD18-BF20E92CC0A0}">
      <dgm:prSet/>
      <dgm:spPr/>
      <dgm:t>
        <a:bodyPr/>
        <a:lstStyle/>
        <a:p>
          <a:r>
            <a:rPr lang="pt-BR"/>
            <a:t>Em estudos experimentais, nós usamos uma determinada medida para encontrar efeitos de processamento e quais fatores afetam essa medida.</a:t>
          </a:r>
          <a:endParaRPr lang="en-US"/>
        </a:p>
      </dgm:t>
    </dgm:pt>
    <dgm:pt modelId="{BD914138-57C5-4F82-8407-86ED45DE0E21}" type="parTrans" cxnId="{E7DCFC37-F650-4027-8647-AAC6A51473B9}">
      <dgm:prSet/>
      <dgm:spPr/>
      <dgm:t>
        <a:bodyPr/>
        <a:lstStyle/>
        <a:p>
          <a:endParaRPr lang="en-US"/>
        </a:p>
      </dgm:t>
    </dgm:pt>
    <dgm:pt modelId="{620AD2F0-FFA3-4E48-A1EF-1CF655AE05D6}" type="sibTrans" cxnId="{E7DCFC37-F650-4027-8647-AAC6A51473B9}">
      <dgm:prSet/>
      <dgm:spPr/>
      <dgm:t>
        <a:bodyPr/>
        <a:lstStyle/>
        <a:p>
          <a:endParaRPr lang="en-US"/>
        </a:p>
      </dgm:t>
    </dgm:pt>
    <dgm:pt modelId="{98FC8E7C-5D85-447F-A004-0DAFBC3BB221}">
      <dgm:prSet/>
      <dgm:spPr/>
      <dgm:t>
        <a:bodyPr/>
        <a:lstStyle/>
        <a:p>
          <a:r>
            <a:rPr lang="pt-BR"/>
            <a:t>A medida (p. ex.: Tempo de Resposta, ou TR, a uma tarefa) é a </a:t>
          </a:r>
          <a:r>
            <a:rPr lang="pt-BR" b="1"/>
            <a:t>variável dependente</a:t>
          </a:r>
          <a:r>
            <a:rPr lang="pt-BR"/>
            <a:t>.</a:t>
          </a:r>
          <a:endParaRPr lang="en-US"/>
        </a:p>
      </dgm:t>
    </dgm:pt>
    <dgm:pt modelId="{A1938325-6BCA-4AE3-8BF0-991DB9657EF3}" type="parTrans" cxnId="{1A0D8370-888A-4C4E-8175-4EDFD2C08663}">
      <dgm:prSet/>
      <dgm:spPr/>
      <dgm:t>
        <a:bodyPr/>
        <a:lstStyle/>
        <a:p>
          <a:endParaRPr lang="en-US"/>
        </a:p>
      </dgm:t>
    </dgm:pt>
    <dgm:pt modelId="{2C7E26A6-5535-408B-A497-98296EF6E817}" type="sibTrans" cxnId="{1A0D8370-888A-4C4E-8175-4EDFD2C08663}">
      <dgm:prSet/>
      <dgm:spPr/>
      <dgm:t>
        <a:bodyPr/>
        <a:lstStyle/>
        <a:p>
          <a:endParaRPr lang="en-US"/>
        </a:p>
      </dgm:t>
    </dgm:pt>
    <dgm:pt modelId="{84E6EC52-AFA0-43ED-A771-3A2EA2D03321}">
      <dgm:prSet/>
      <dgm:spPr/>
      <dgm:t>
        <a:bodyPr/>
        <a:lstStyle/>
        <a:p>
          <a:r>
            <a:rPr lang="pt-BR"/>
            <a:t>Os “fatores” que podem afetar essa medida são as </a:t>
          </a:r>
          <a:r>
            <a:rPr lang="pt-BR" b="1"/>
            <a:t>variáveis independentes</a:t>
          </a:r>
          <a:r>
            <a:rPr lang="pt-BR"/>
            <a:t>.</a:t>
          </a:r>
          <a:endParaRPr lang="en-US"/>
        </a:p>
      </dgm:t>
    </dgm:pt>
    <dgm:pt modelId="{AEA3AB70-E8EF-481B-984F-0873D97B77FE}" type="parTrans" cxnId="{5D4A8664-517B-4238-AE5B-B4A368DEB4D6}">
      <dgm:prSet/>
      <dgm:spPr/>
      <dgm:t>
        <a:bodyPr/>
        <a:lstStyle/>
        <a:p>
          <a:endParaRPr lang="en-US"/>
        </a:p>
      </dgm:t>
    </dgm:pt>
    <dgm:pt modelId="{D0F3A071-FF4B-46EE-8EB0-84CF7AB53DC0}" type="sibTrans" cxnId="{5D4A8664-517B-4238-AE5B-B4A368DEB4D6}">
      <dgm:prSet/>
      <dgm:spPr/>
      <dgm:t>
        <a:bodyPr/>
        <a:lstStyle/>
        <a:p>
          <a:endParaRPr lang="en-US"/>
        </a:p>
      </dgm:t>
    </dgm:pt>
    <dgm:pt modelId="{CAB305F4-6A18-4B9E-99D8-F3DA4D91C716}" type="pres">
      <dgm:prSet presAssocID="{24F30154-5C1E-405E-926C-9B25D29876DE}" presName="linear" presStyleCnt="0">
        <dgm:presLayoutVars>
          <dgm:animLvl val="lvl"/>
          <dgm:resizeHandles val="exact"/>
        </dgm:presLayoutVars>
      </dgm:prSet>
      <dgm:spPr/>
    </dgm:pt>
    <dgm:pt modelId="{CEE5E71D-D141-4DC1-B9F8-DF685E18C69E}" type="pres">
      <dgm:prSet presAssocID="{347BBA58-C665-479C-BD18-BF20E92CC0A0}" presName="parentText" presStyleLbl="node1" presStyleIdx="0" presStyleCnt="3">
        <dgm:presLayoutVars>
          <dgm:chMax val="0"/>
          <dgm:bulletEnabled val="1"/>
        </dgm:presLayoutVars>
      </dgm:prSet>
      <dgm:spPr/>
    </dgm:pt>
    <dgm:pt modelId="{3AB62A5F-0FEC-4A19-B4F6-73FFC7E98641}" type="pres">
      <dgm:prSet presAssocID="{620AD2F0-FFA3-4E48-A1EF-1CF655AE05D6}" presName="spacer" presStyleCnt="0"/>
      <dgm:spPr/>
    </dgm:pt>
    <dgm:pt modelId="{1B45F2E6-924B-458B-8154-6B2E21CFC6C5}" type="pres">
      <dgm:prSet presAssocID="{98FC8E7C-5D85-447F-A004-0DAFBC3BB221}" presName="parentText" presStyleLbl="node1" presStyleIdx="1" presStyleCnt="3">
        <dgm:presLayoutVars>
          <dgm:chMax val="0"/>
          <dgm:bulletEnabled val="1"/>
        </dgm:presLayoutVars>
      </dgm:prSet>
      <dgm:spPr/>
    </dgm:pt>
    <dgm:pt modelId="{95B8F3BC-1C9A-41A4-9DF1-4F91E8D52ED2}" type="pres">
      <dgm:prSet presAssocID="{2C7E26A6-5535-408B-A497-98296EF6E817}" presName="spacer" presStyleCnt="0"/>
      <dgm:spPr/>
    </dgm:pt>
    <dgm:pt modelId="{8D2856DF-9723-46B8-89A0-02A0D4572ADE}" type="pres">
      <dgm:prSet presAssocID="{84E6EC52-AFA0-43ED-A771-3A2EA2D03321}" presName="parentText" presStyleLbl="node1" presStyleIdx="2" presStyleCnt="3">
        <dgm:presLayoutVars>
          <dgm:chMax val="0"/>
          <dgm:bulletEnabled val="1"/>
        </dgm:presLayoutVars>
      </dgm:prSet>
      <dgm:spPr/>
    </dgm:pt>
  </dgm:ptLst>
  <dgm:cxnLst>
    <dgm:cxn modelId="{E7DCFC37-F650-4027-8647-AAC6A51473B9}" srcId="{24F30154-5C1E-405E-926C-9B25D29876DE}" destId="{347BBA58-C665-479C-BD18-BF20E92CC0A0}" srcOrd="0" destOrd="0" parTransId="{BD914138-57C5-4F82-8407-86ED45DE0E21}" sibTransId="{620AD2F0-FFA3-4E48-A1EF-1CF655AE05D6}"/>
    <dgm:cxn modelId="{5D4A8664-517B-4238-AE5B-B4A368DEB4D6}" srcId="{24F30154-5C1E-405E-926C-9B25D29876DE}" destId="{84E6EC52-AFA0-43ED-A771-3A2EA2D03321}" srcOrd="2" destOrd="0" parTransId="{AEA3AB70-E8EF-481B-984F-0873D97B77FE}" sibTransId="{D0F3A071-FF4B-46EE-8EB0-84CF7AB53DC0}"/>
    <dgm:cxn modelId="{3840066E-BA69-4F28-B7E2-ED73EBB78948}" type="presOf" srcId="{84E6EC52-AFA0-43ED-A771-3A2EA2D03321}" destId="{8D2856DF-9723-46B8-89A0-02A0D4572ADE}" srcOrd="0" destOrd="0" presId="urn:microsoft.com/office/officeart/2005/8/layout/vList2"/>
    <dgm:cxn modelId="{1A0D8370-888A-4C4E-8175-4EDFD2C08663}" srcId="{24F30154-5C1E-405E-926C-9B25D29876DE}" destId="{98FC8E7C-5D85-447F-A004-0DAFBC3BB221}" srcOrd="1" destOrd="0" parTransId="{A1938325-6BCA-4AE3-8BF0-991DB9657EF3}" sibTransId="{2C7E26A6-5535-408B-A497-98296EF6E817}"/>
    <dgm:cxn modelId="{8994D487-7FAE-4827-9DF2-AF185727E797}" type="presOf" srcId="{98FC8E7C-5D85-447F-A004-0DAFBC3BB221}" destId="{1B45F2E6-924B-458B-8154-6B2E21CFC6C5}" srcOrd="0" destOrd="0" presId="urn:microsoft.com/office/officeart/2005/8/layout/vList2"/>
    <dgm:cxn modelId="{3408B793-455F-43CA-9C9A-1D67CCDC2436}" type="presOf" srcId="{24F30154-5C1E-405E-926C-9B25D29876DE}" destId="{CAB305F4-6A18-4B9E-99D8-F3DA4D91C716}" srcOrd="0" destOrd="0" presId="urn:microsoft.com/office/officeart/2005/8/layout/vList2"/>
    <dgm:cxn modelId="{C4D517E4-144A-44CB-BAF8-7E32F2519CB0}" type="presOf" srcId="{347BBA58-C665-479C-BD18-BF20E92CC0A0}" destId="{CEE5E71D-D141-4DC1-B9F8-DF685E18C69E}" srcOrd="0" destOrd="0" presId="urn:microsoft.com/office/officeart/2005/8/layout/vList2"/>
    <dgm:cxn modelId="{A9144DD9-19D0-42E4-8873-583DBD1737B1}" type="presParOf" srcId="{CAB305F4-6A18-4B9E-99D8-F3DA4D91C716}" destId="{CEE5E71D-D141-4DC1-B9F8-DF685E18C69E}" srcOrd="0" destOrd="0" presId="urn:microsoft.com/office/officeart/2005/8/layout/vList2"/>
    <dgm:cxn modelId="{652C6E0F-1F47-4F36-9561-1266E477E0F9}" type="presParOf" srcId="{CAB305F4-6A18-4B9E-99D8-F3DA4D91C716}" destId="{3AB62A5F-0FEC-4A19-B4F6-73FFC7E98641}" srcOrd="1" destOrd="0" presId="urn:microsoft.com/office/officeart/2005/8/layout/vList2"/>
    <dgm:cxn modelId="{50BB06EA-A455-43FC-9BB2-E38F3A655EC3}" type="presParOf" srcId="{CAB305F4-6A18-4B9E-99D8-F3DA4D91C716}" destId="{1B45F2E6-924B-458B-8154-6B2E21CFC6C5}" srcOrd="2" destOrd="0" presId="urn:microsoft.com/office/officeart/2005/8/layout/vList2"/>
    <dgm:cxn modelId="{00E5F896-091C-4CA7-8F81-C814BE438F08}" type="presParOf" srcId="{CAB305F4-6A18-4B9E-99D8-F3DA4D91C716}" destId="{95B8F3BC-1C9A-41A4-9DF1-4F91E8D52ED2}" srcOrd="3" destOrd="0" presId="urn:microsoft.com/office/officeart/2005/8/layout/vList2"/>
    <dgm:cxn modelId="{27A4D6D2-4917-48AF-9B91-7E7B211DB206}" type="presParOf" srcId="{CAB305F4-6A18-4B9E-99D8-F3DA4D91C716}" destId="{8D2856DF-9723-46B8-89A0-02A0D4572AD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109790-1AAC-4D9F-AA06-E179E992A32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7279D7CA-412B-4CE9-8CFE-FCDD3544BEBE}">
      <dgm:prSet/>
      <dgm:spPr/>
      <dgm:t>
        <a:bodyPr/>
        <a:lstStyle/>
        <a:p>
          <a:r>
            <a:rPr lang="pt-BR"/>
            <a:t>As principais variáveis lexicais e sublexicais, mencionadas anteriormente, foram investigadas neste estudo. Eis algumas ponderações:</a:t>
          </a:r>
          <a:endParaRPr lang="en-US"/>
        </a:p>
      </dgm:t>
    </dgm:pt>
    <dgm:pt modelId="{4AA75C1B-016B-4226-821F-BB2AE0608E70}" type="parTrans" cxnId="{F8C3100C-9690-429B-B7AC-17C28B2F8721}">
      <dgm:prSet/>
      <dgm:spPr/>
      <dgm:t>
        <a:bodyPr/>
        <a:lstStyle/>
        <a:p>
          <a:endParaRPr lang="en-US"/>
        </a:p>
      </dgm:t>
    </dgm:pt>
    <dgm:pt modelId="{FB2B0F86-08A9-44E0-BA34-4D3046B34C05}" type="sibTrans" cxnId="{F8C3100C-9690-429B-B7AC-17C28B2F8721}">
      <dgm:prSet/>
      <dgm:spPr/>
      <dgm:t>
        <a:bodyPr/>
        <a:lstStyle/>
        <a:p>
          <a:endParaRPr lang="en-US"/>
        </a:p>
      </dgm:t>
    </dgm:pt>
    <dgm:pt modelId="{BC001E06-B610-4213-BF2F-80729DCEFE6C}">
      <dgm:prSet/>
      <dgm:spPr/>
      <dgm:t>
        <a:bodyPr/>
        <a:lstStyle/>
        <a:p>
          <a:r>
            <a:rPr lang="pt-BR"/>
            <a:t>A forma típica de medir a frequência de palavras é através de </a:t>
          </a:r>
          <a:r>
            <a:rPr lang="pt-BR" i="1"/>
            <a:t>corpora </a:t>
          </a:r>
          <a:r>
            <a:rPr lang="pt-BR"/>
            <a:t>de textos escritos, mas agora é possível obter medidas mais representativas da oralidade com </a:t>
          </a:r>
          <a:r>
            <a:rPr lang="pt-BR" i="1"/>
            <a:t>corpora </a:t>
          </a:r>
          <a:r>
            <a:rPr lang="pt-BR"/>
            <a:t>de legendas de filmes.</a:t>
          </a:r>
          <a:endParaRPr lang="en-US"/>
        </a:p>
      </dgm:t>
    </dgm:pt>
    <dgm:pt modelId="{0F56BEB9-702D-4794-900F-08AEDF4D586B}" type="parTrans" cxnId="{EF9BD554-A5E2-4091-B404-F36862436535}">
      <dgm:prSet/>
      <dgm:spPr/>
      <dgm:t>
        <a:bodyPr/>
        <a:lstStyle/>
        <a:p>
          <a:endParaRPr lang="en-US"/>
        </a:p>
      </dgm:t>
    </dgm:pt>
    <dgm:pt modelId="{D046764D-0732-4EFF-ACE2-A80C9E9F6B60}" type="sibTrans" cxnId="{EF9BD554-A5E2-4091-B404-F36862436535}">
      <dgm:prSet/>
      <dgm:spPr/>
      <dgm:t>
        <a:bodyPr/>
        <a:lstStyle/>
        <a:p>
          <a:endParaRPr lang="en-US"/>
        </a:p>
      </dgm:t>
    </dgm:pt>
    <dgm:pt modelId="{EC0D1678-958D-4E47-BB24-E2DFEA840269}">
      <dgm:prSet/>
      <dgm:spPr/>
      <dgm:t>
        <a:bodyPr/>
        <a:lstStyle/>
        <a:p>
          <a:r>
            <a:rPr lang="pt-BR"/>
            <a:t>A Idade de Aquisição pode ser medida de forma “subjetiva” (participante indica com que idade aprendeu uma palavra) e de forma “objetiva” (verificar a partir de que idade crianças usam corretamente certas palavras). Como há indício na literatura de que ambas as medições estão correlacionadas, opta-se pela medida “subjetiva”, mais fácil de se obter.</a:t>
          </a:r>
          <a:endParaRPr lang="en-US"/>
        </a:p>
      </dgm:t>
    </dgm:pt>
    <dgm:pt modelId="{E1C9FC39-C9EC-4CF5-A990-DE779CCD0933}" type="parTrans" cxnId="{472C9BCD-C75B-4D43-8025-33722FE0CBC5}">
      <dgm:prSet/>
      <dgm:spPr/>
      <dgm:t>
        <a:bodyPr/>
        <a:lstStyle/>
        <a:p>
          <a:endParaRPr lang="en-US"/>
        </a:p>
      </dgm:t>
    </dgm:pt>
    <dgm:pt modelId="{A89BE9E7-C04D-4035-8083-23721E46AAFB}" type="sibTrans" cxnId="{472C9BCD-C75B-4D43-8025-33722FE0CBC5}">
      <dgm:prSet/>
      <dgm:spPr/>
      <dgm:t>
        <a:bodyPr/>
        <a:lstStyle/>
        <a:p>
          <a:endParaRPr lang="en-US"/>
        </a:p>
      </dgm:t>
    </dgm:pt>
    <dgm:pt modelId="{4F8B1AA0-21CB-476F-A3C8-4D5D44CE3627}">
      <dgm:prSet/>
      <dgm:spPr/>
      <dgm:t>
        <a:bodyPr/>
        <a:lstStyle/>
        <a:p>
          <a:r>
            <a:rPr lang="pt-BR"/>
            <a:t>A imageabilidade afeta a latência (ou seja, “tamanho”/”duração”) do TR, com palavras altamente imageáveis eliciando TRs mais curtos. Imageabilidade tipicamente é ranqueada através de escalas Likert de 1 a 7, em que 1 representa “conceito muito difícil de imaginar” e 7 representa “palavras facilmente imagináveis”.</a:t>
          </a:r>
          <a:endParaRPr lang="en-US"/>
        </a:p>
      </dgm:t>
    </dgm:pt>
    <dgm:pt modelId="{14DD98B9-92F0-44DE-90FB-92896E706709}" type="parTrans" cxnId="{7BA229A1-07C7-4840-8D11-40604D655002}">
      <dgm:prSet/>
      <dgm:spPr/>
      <dgm:t>
        <a:bodyPr/>
        <a:lstStyle/>
        <a:p>
          <a:endParaRPr lang="en-US"/>
        </a:p>
      </dgm:t>
    </dgm:pt>
    <dgm:pt modelId="{9D725B9A-1799-497C-8AE1-8D7BA65DF10B}" type="sibTrans" cxnId="{7BA229A1-07C7-4840-8D11-40604D655002}">
      <dgm:prSet/>
      <dgm:spPr/>
      <dgm:t>
        <a:bodyPr/>
        <a:lstStyle/>
        <a:p>
          <a:endParaRPr lang="en-US"/>
        </a:p>
      </dgm:t>
    </dgm:pt>
    <dgm:pt modelId="{2B6BC85D-AF9E-4AB5-8BD8-7341EEAF2F8B}">
      <dgm:prSet/>
      <dgm:spPr/>
      <dgm:t>
        <a:bodyPr/>
        <a:lstStyle/>
        <a:p>
          <a:r>
            <a:rPr lang="pt-BR"/>
            <a:t>Vizinhança ortográfica é uma variável com dois efeitos diferentes: um de densidade (impacto da quantidade de vizinhos) e outro de frequência dos vizinhos.</a:t>
          </a:r>
          <a:endParaRPr lang="en-US"/>
        </a:p>
      </dgm:t>
    </dgm:pt>
    <dgm:pt modelId="{27FAD3B0-81F8-4587-98FF-9D301C4155C9}" type="parTrans" cxnId="{2BA7E508-F52E-40AD-BECE-D75E772BA22C}">
      <dgm:prSet/>
      <dgm:spPr/>
      <dgm:t>
        <a:bodyPr/>
        <a:lstStyle/>
        <a:p>
          <a:endParaRPr lang="en-US"/>
        </a:p>
      </dgm:t>
    </dgm:pt>
    <dgm:pt modelId="{A84EA6B6-43CA-433C-97F6-021D4B42C163}" type="sibTrans" cxnId="{2BA7E508-F52E-40AD-BECE-D75E772BA22C}">
      <dgm:prSet/>
      <dgm:spPr/>
      <dgm:t>
        <a:bodyPr/>
        <a:lstStyle/>
        <a:p>
          <a:endParaRPr lang="en-US"/>
        </a:p>
      </dgm:t>
    </dgm:pt>
    <dgm:pt modelId="{8E12826A-4591-4157-94B9-B21F706583E9}">
      <dgm:prSet/>
      <dgm:spPr/>
      <dgm:t>
        <a:bodyPr/>
        <a:lstStyle/>
        <a:p>
          <a:r>
            <a:rPr lang="pt-BR"/>
            <a:t>Extensão da palavra afeta tanto sistemas ortográficos transparentes (caso do Espanhol) como opacos (caso do inglês)</a:t>
          </a:r>
          <a:endParaRPr lang="en-US"/>
        </a:p>
      </dgm:t>
    </dgm:pt>
    <dgm:pt modelId="{54024FF6-B754-4C21-90F6-911BFDCF5C71}" type="parTrans" cxnId="{EDED9AD5-C30A-484B-BCFE-BF5A019352A5}">
      <dgm:prSet/>
      <dgm:spPr/>
      <dgm:t>
        <a:bodyPr/>
        <a:lstStyle/>
        <a:p>
          <a:endParaRPr lang="en-US"/>
        </a:p>
      </dgm:t>
    </dgm:pt>
    <dgm:pt modelId="{7247FB96-D104-4566-925C-B231E8445AEA}" type="sibTrans" cxnId="{EDED9AD5-C30A-484B-BCFE-BF5A019352A5}">
      <dgm:prSet/>
      <dgm:spPr/>
      <dgm:t>
        <a:bodyPr/>
        <a:lstStyle/>
        <a:p>
          <a:endParaRPr lang="en-US"/>
        </a:p>
      </dgm:t>
    </dgm:pt>
    <dgm:pt modelId="{2B2E14CD-B9AE-4341-B451-8EF39AE19562}" type="pres">
      <dgm:prSet presAssocID="{FB109790-1AAC-4D9F-AA06-E179E992A326}" presName="linear" presStyleCnt="0">
        <dgm:presLayoutVars>
          <dgm:animLvl val="lvl"/>
          <dgm:resizeHandles val="exact"/>
        </dgm:presLayoutVars>
      </dgm:prSet>
      <dgm:spPr/>
    </dgm:pt>
    <dgm:pt modelId="{3966A3FE-B517-45DF-967D-605843FB1F11}" type="pres">
      <dgm:prSet presAssocID="{7279D7CA-412B-4CE9-8CFE-FCDD3544BEBE}" presName="parentText" presStyleLbl="node1" presStyleIdx="0" presStyleCnt="6">
        <dgm:presLayoutVars>
          <dgm:chMax val="0"/>
          <dgm:bulletEnabled val="1"/>
        </dgm:presLayoutVars>
      </dgm:prSet>
      <dgm:spPr/>
    </dgm:pt>
    <dgm:pt modelId="{8E4503B8-DA61-43E7-9BF3-5A4EABC07100}" type="pres">
      <dgm:prSet presAssocID="{FB2B0F86-08A9-44E0-BA34-4D3046B34C05}" presName="spacer" presStyleCnt="0"/>
      <dgm:spPr/>
    </dgm:pt>
    <dgm:pt modelId="{493F92B1-63CA-4053-9CD9-50AAE955259E}" type="pres">
      <dgm:prSet presAssocID="{BC001E06-B610-4213-BF2F-80729DCEFE6C}" presName="parentText" presStyleLbl="node1" presStyleIdx="1" presStyleCnt="6">
        <dgm:presLayoutVars>
          <dgm:chMax val="0"/>
          <dgm:bulletEnabled val="1"/>
        </dgm:presLayoutVars>
      </dgm:prSet>
      <dgm:spPr/>
    </dgm:pt>
    <dgm:pt modelId="{778766F1-83E9-478C-AA9C-9139693EDED7}" type="pres">
      <dgm:prSet presAssocID="{D046764D-0732-4EFF-ACE2-A80C9E9F6B60}" presName="spacer" presStyleCnt="0"/>
      <dgm:spPr/>
    </dgm:pt>
    <dgm:pt modelId="{EA0A4DFF-AE5B-493F-BB82-C47DAD92FE91}" type="pres">
      <dgm:prSet presAssocID="{EC0D1678-958D-4E47-BB24-E2DFEA840269}" presName="parentText" presStyleLbl="node1" presStyleIdx="2" presStyleCnt="6">
        <dgm:presLayoutVars>
          <dgm:chMax val="0"/>
          <dgm:bulletEnabled val="1"/>
        </dgm:presLayoutVars>
      </dgm:prSet>
      <dgm:spPr/>
    </dgm:pt>
    <dgm:pt modelId="{D2439FA5-3245-4C7C-839C-E3F8532A06D8}" type="pres">
      <dgm:prSet presAssocID="{A89BE9E7-C04D-4035-8083-23721E46AAFB}" presName="spacer" presStyleCnt="0"/>
      <dgm:spPr/>
    </dgm:pt>
    <dgm:pt modelId="{AA23AE7B-D527-44A5-8605-B3797E1B4D72}" type="pres">
      <dgm:prSet presAssocID="{4F8B1AA0-21CB-476F-A3C8-4D5D44CE3627}" presName="parentText" presStyleLbl="node1" presStyleIdx="3" presStyleCnt="6">
        <dgm:presLayoutVars>
          <dgm:chMax val="0"/>
          <dgm:bulletEnabled val="1"/>
        </dgm:presLayoutVars>
      </dgm:prSet>
      <dgm:spPr/>
    </dgm:pt>
    <dgm:pt modelId="{CDF7410C-F3C6-4E9F-ACD8-EBB48F059C1B}" type="pres">
      <dgm:prSet presAssocID="{9D725B9A-1799-497C-8AE1-8D7BA65DF10B}" presName="spacer" presStyleCnt="0"/>
      <dgm:spPr/>
    </dgm:pt>
    <dgm:pt modelId="{160DC9CC-816C-4479-A8FE-66A40B085929}" type="pres">
      <dgm:prSet presAssocID="{2B6BC85D-AF9E-4AB5-8BD8-7341EEAF2F8B}" presName="parentText" presStyleLbl="node1" presStyleIdx="4" presStyleCnt="6">
        <dgm:presLayoutVars>
          <dgm:chMax val="0"/>
          <dgm:bulletEnabled val="1"/>
        </dgm:presLayoutVars>
      </dgm:prSet>
      <dgm:spPr/>
    </dgm:pt>
    <dgm:pt modelId="{B32742D2-5F93-47EE-8C59-82DC0BC5DFCB}" type="pres">
      <dgm:prSet presAssocID="{A84EA6B6-43CA-433C-97F6-021D4B42C163}" presName="spacer" presStyleCnt="0"/>
      <dgm:spPr/>
    </dgm:pt>
    <dgm:pt modelId="{5CE90D00-FED4-4DD4-A4EE-11D88A60D26E}" type="pres">
      <dgm:prSet presAssocID="{8E12826A-4591-4157-94B9-B21F706583E9}" presName="parentText" presStyleLbl="node1" presStyleIdx="5" presStyleCnt="6">
        <dgm:presLayoutVars>
          <dgm:chMax val="0"/>
          <dgm:bulletEnabled val="1"/>
        </dgm:presLayoutVars>
      </dgm:prSet>
      <dgm:spPr/>
    </dgm:pt>
  </dgm:ptLst>
  <dgm:cxnLst>
    <dgm:cxn modelId="{58F43C04-AE81-499C-ABB9-ECDC0DF508FD}" type="presOf" srcId="{FB109790-1AAC-4D9F-AA06-E179E992A326}" destId="{2B2E14CD-B9AE-4341-B451-8EF39AE19562}" srcOrd="0" destOrd="0" presId="urn:microsoft.com/office/officeart/2005/8/layout/vList2"/>
    <dgm:cxn modelId="{2BA7E508-F52E-40AD-BECE-D75E772BA22C}" srcId="{FB109790-1AAC-4D9F-AA06-E179E992A326}" destId="{2B6BC85D-AF9E-4AB5-8BD8-7341EEAF2F8B}" srcOrd="4" destOrd="0" parTransId="{27FAD3B0-81F8-4587-98FF-9D301C4155C9}" sibTransId="{A84EA6B6-43CA-433C-97F6-021D4B42C163}"/>
    <dgm:cxn modelId="{F8C3100C-9690-429B-B7AC-17C28B2F8721}" srcId="{FB109790-1AAC-4D9F-AA06-E179E992A326}" destId="{7279D7CA-412B-4CE9-8CFE-FCDD3544BEBE}" srcOrd="0" destOrd="0" parTransId="{4AA75C1B-016B-4226-821F-BB2AE0608E70}" sibTransId="{FB2B0F86-08A9-44E0-BA34-4D3046B34C05}"/>
    <dgm:cxn modelId="{7E93AA29-EAFC-4213-9C4D-6677A720C883}" type="presOf" srcId="{4F8B1AA0-21CB-476F-A3C8-4D5D44CE3627}" destId="{AA23AE7B-D527-44A5-8605-B3797E1B4D72}" srcOrd="0" destOrd="0" presId="urn:microsoft.com/office/officeart/2005/8/layout/vList2"/>
    <dgm:cxn modelId="{F269623F-3A4D-4B22-9889-42C2470FDEAE}" type="presOf" srcId="{BC001E06-B610-4213-BF2F-80729DCEFE6C}" destId="{493F92B1-63CA-4053-9CD9-50AAE955259E}" srcOrd="0" destOrd="0" presId="urn:microsoft.com/office/officeart/2005/8/layout/vList2"/>
    <dgm:cxn modelId="{66E2AB49-EFB6-4FD3-BF1E-3DF00D58142E}" type="presOf" srcId="{2B6BC85D-AF9E-4AB5-8BD8-7341EEAF2F8B}" destId="{160DC9CC-816C-4479-A8FE-66A40B085929}" srcOrd="0" destOrd="0" presId="urn:microsoft.com/office/officeart/2005/8/layout/vList2"/>
    <dgm:cxn modelId="{EF9BD554-A5E2-4091-B404-F36862436535}" srcId="{FB109790-1AAC-4D9F-AA06-E179E992A326}" destId="{BC001E06-B610-4213-BF2F-80729DCEFE6C}" srcOrd="1" destOrd="0" parTransId="{0F56BEB9-702D-4794-900F-08AEDF4D586B}" sibTransId="{D046764D-0732-4EFF-ACE2-A80C9E9F6B60}"/>
    <dgm:cxn modelId="{E49B309B-95D9-4844-96D2-4527D41F6029}" type="presOf" srcId="{EC0D1678-958D-4E47-BB24-E2DFEA840269}" destId="{EA0A4DFF-AE5B-493F-BB82-C47DAD92FE91}" srcOrd="0" destOrd="0" presId="urn:microsoft.com/office/officeart/2005/8/layout/vList2"/>
    <dgm:cxn modelId="{7BA229A1-07C7-4840-8D11-40604D655002}" srcId="{FB109790-1AAC-4D9F-AA06-E179E992A326}" destId="{4F8B1AA0-21CB-476F-A3C8-4D5D44CE3627}" srcOrd="3" destOrd="0" parTransId="{14DD98B9-92F0-44DE-90FB-92896E706709}" sibTransId="{9D725B9A-1799-497C-8AE1-8D7BA65DF10B}"/>
    <dgm:cxn modelId="{472C9BCD-C75B-4D43-8025-33722FE0CBC5}" srcId="{FB109790-1AAC-4D9F-AA06-E179E992A326}" destId="{EC0D1678-958D-4E47-BB24-E2DFEA840269}" srcOrd="2" destOrd="0" parTransId="{E1C9FC39-C9EC-4CF5-A990-DE779CCD0933}" sibTransId="{A89BE9E7-C04D-4035-8083-23721E46AAFB}"/>
    <dgm:cxn modelId="{6AB343D5-6DBE-44B3-BB0B-1DF3F679143C}" type="presOf" srcId="{7279D7CA-412B-4CE9-8CFE-FCDD3544BEBE}" destId="{3966A3FE-B517-45DF-967D-605843FB1F11}" srcOrd="0" destOrd="0" presId="urn:microsoft.com/office/officeart/2005/8/layout/vList2"/>
    <dgm:cxn modelId="{EDED9AD5-C30A-484B-BCFE-BF5A019352A5}" srcId="{FB109790-1AAC-4D9F-AA06-E179E992A326}" destId="{8E12826A-4591-4157-94B9-B21F706583E9}" srcOrd="5" destOrd="0" parTransId="{54024FF6-B754-4C21-90F6-911BFDCF5C71}" sibTransId="{7247FB96-D104-4566-925C-B231E8445AEA}"/>
    <dgm:cxn modelId="{16026BED-D8D5-47F2-BC77-F16E75F87995}" type="presOf" srcId="{8E12826A-4591-4157-94B9-B21F706583E9}" destId="{5CE90D00-FED4-4DD4-A4EE-11D88A60D26E}" srcOrd="0" destOrd="0" presId="urn:microsoft.com/office/officeart/2005/8/layout/vList2"/>
    <dgm:cxn modelId="{4ABE1375-6956-4680-B9EE-D2BE6A4FEDC3}" type="presParOf" srcId="{2B2E14CD-B9AE-4341-B451-8EF39AE19562}" destId="{3966A3FE-B517-45DF-967D-605843FB1F11}" srcOrd="0" destOrd="0" presId="urn:microsoft.com/office/officeart/2005/8/layout/vList2"/>
    <dgm:cxn modelId="{FFB0B378-9DE3-4682-AF11-D0E435AFCE18}" type="presParOf" srcId="{2B2E14CD-B9AE-4341-B451-8EF39AE19562}" destId="{8E4503B8-DA61-43E7-9BF3-5A4EABC07100}" srcOrd="1" destOrd="0" presId="urn:microsoft.com/office/officeart/2005/8/layout/vList2"/>
    <dgm:cxn modelId="{03254AAD-A0AB-4BA5-B41C-7E4E6852E85C}" type="presParOf" srcId="{2B2E14CD-B9AE-4341-B451-8EF39AE19562}" destId="{493F92B1-63CA-4053-9CD9-50AAE955259E}" srcOrd="2" destOrd="0" presId="urn:microsoft.com/office/officeart/2005/8/layout/vList2"/>
    <dgm:cxn modelId="{31051619-5F36-4AD1-A3D6-94F7FA838482}" type="presParOf" srcId="{2B2E14CD-B9AE-4341-B451-8EF39AE19562}" destId="{778766F1-83E9-478C-AA9C-9139693EDED7}" srcOrd="3" destOrd="0" presId="urn:microsoft.com/office/officeart/2005/8/layout/vList2"/>
    <dgm:cxn modelId="{1FAFE5AE-A3B1-4274-B4B3-EACBC4974931}" type="presParOf" srcId="{2B2E14CD-B9AE-4341-B451-8EF39AE19562}" destId="{EA0A4DFF-AE5B-493F-BB82-C47DAD92FE91}" srcOrd="4" destOrd="0" presId="urn:microsoft.com/office/officeart/2005/8/layout/vList2"/>
    <dgm:cxn modelId="{8A9B725E-2E21-4698-B8D9-B82819B71739}" type="presParOf" srcId="{2B2E14CD-B9AE-4341-B451-8EF39AE19562}" destId="{D2439FA5-3245-4C7C-839C-E3F8532A06D8}" srcOrd="5" destOrd="0" presId="urn:microsoft.com/office/officeart/2005/8/layout/vList2"/>
    <dgm:cxn modelId="{6DDA348A-9036-4518-8EC9-BA072F52370C}" type="presParOf" srcId="{2B2E14CD-B9AE-4341-B451-8EF39AE19562}" destId="{AA23AE7B-D527-44A5-8605-B3797E1B4D72}" srcOrd="6" destOrd="0" presId="urn:microsoft.com/office/officeart/2005/8/layout/vList2"/>
    <dgm:cxn modelId="{8B78645E-828E-4632-A65D-53E348505070}" type="presParOf" srcId="{2B2E14CD-B9AE-4341-B451-8EF39AE19562}" destId="{CDF7410C-F3C6-4E9F-ACD8-EBB48F059C1B}" srcOrd="7" destOrd="0" presId="urn:microsoft.com/office/officeart/2005/8/layout/vList2"/>
    <dgm:cxn modelId="{50A2B0C7-8EE2-45BC-891A-2AD4551BABB5}" type="presParOf" srcId="{2B2E14CD-B9AE-4341-B451-8EF39AE19562}" destId="{160DC9CC-816C-4479-A8FE-66A40B085929}" srcOrd="8" destOrd="0" presId="urn:microsoft.com/office/officeart/2005/8/layout/vList2"/>
    <dgm:cxn modelId="{9910CBAB-8F69-43DD-8FAF-5067045ADAAD}" type="presParOf" srcId="{2B2E14CD-B9AE-4341-B451-8EF39AE19562}" destId="{B32742D2-5F93-47EE-8C59-82DC0BC5DFCB}" srcOrd="9" destOrd="0" presId="urn:microsoft.com/office/officeart/2005/8/layout/vList2"/>
    <dgm:cxn modelId="{ABA76888-F7E0-4DF8-B318-EA68E76FB27A}" type="presParOf" srcId="{2B2E14CD-B9AE-4341-B451-8EF39AE19562}" destId="{5CE90D00-FED4-4DD4-A4EE-11D88A60D26E}"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629263-6006-46F7-910F-CE054805190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4192B1CD-8C61-4366-ADDF-571FF34BA982}">
      <dgm:prSet/>
      <dgm:spPr/>
      <dgm:t>
        <a:bodyPr/>
        <a:lstStyle/>
        <a:p>
          <a:r>
            <a:rPr lang="pt-BR"/>
            <a:t>Análise por regressão linear de efeitos mistos. Vantagem por permitir generalizações para além da amostra por incluir análise de variáveis aleatórias (neste estudo, “participante” e “item”).</a:t>
          </a:r>
          <a:endParaRPr lang="en-US"/>
        </a:p>
      </dgm:t>
    </dgm:pt>
    <dgm:pt modelId="{042DCA4B-F344-4DE3-981C-F5FD80087FEB}" type="parTrans" cxnId="{9E0B387D-57F2-4E29-929F-9D7B691E3DBB}">
      <dgm:prSet/>
      <dgm:spPr/>
      <dgm:t>
        <a:bodyPr/>
        <a:lstStyle/>
        <a:p>
          <a:endParaRPr lang="en-US"/>
        </a:p>
      </dgm:t>
    </dgm:pt>
    <dgm:pt modelId="{C5C98B8A-2C75-4C88-AF37-2934A92BF5C8}" type="sibTrans" cxnId="{9E0B387D-57F2-4E29-929F-9D7B691E3DBB}">
      <dgm:prSet/>
      <dgm:spPr/>
      <dgm:t>
        <a:bodyPr/>
        <a:lstStyle/>
        <a:p>
          <a:endParaRPr lang="en-US"/>
        </a:p>
      </dgm:t>
    </dgm:pt>
    <dgm:pt modelId="{25332B4A-1D2A-4A19-8CD1-6F41A582F8CA}">
      <dgm:prSet/>
      <dgm:spPr/>
      <dgm:t>
        <a:bodyPr/>
        <a:lstStyle/>
        <a:p>
          <a:r>
            <a:rPr lang="pt-BR" b="1"/>
            <a:t>Participantes: </a:t>
          </a:r>
          <a:r>
            <a:rPr lang="pt-BR"/>
            <a:t>36 estudantes no primeiro ano de psicologia. Idades entre 17 e 23 anos (média 18.6).</a:t>
          </a:r>
          <a:endParaRPr lang="en-US"/>
        </a:p>
      </dgm:t>
    </dgm:pt>
    <dgm:pt modelId="{53120ED8-FA09-44CA-A7CB-7C95381D1500}" type="parTrans" cxnId="{2CB843A7-CBA0-407D-A651-B59DB1FBB999}">
      <dgm:prSet/>
      <dgm:spPr/>
      <dgm:t>
        <a:bodyPr/>
        <a:lstStyle/>
        <a:p>
          <a:endParaRPr lang="en-US"/>
        </a:p>
      </dgm:t>
    </dgm:pt>
    <dgm:pt modelId="{88529F97-E90D-4A22-96C4-F95011F65C59}" type="sibTrans" cxnId="{2CB843A7-CBA0-407D-A651-B59DB1FBB999}">
      <dgm:prSet/>
      <dgm:spPr/>
      <dgm:t>
        <a:bodyPr/>
        <a:lstStyle/>
        <a:p>
          <a:endParaRPr lang="en-US"/>
        </a:p>
      </dgm:t>
    </dgm:pt>
    <dgm:pt modelId="{873A001E-E6EA-4459-A296-ADC14E982D2D}">
      <dgm:prSet/>
      <dgm:spPr/>
      <dgm:t>
        <a:bodyPr/>
        <a:lstStyle/>
        <a:p>
          <a:r>
            <a:rPr lang="pt-BR" b="1"/>
            <a:t>Estímulos: </a:t>
          </a:r>
          <a:r>
            <a:rPr lang="pt-BR"/>
            <a:t>5.530 estímulos, extensão de 3 a 10 letras. Metade eram palavras de estudo anterior e metade eram pseudopalavras, obtidas mudando uma letra de outras palavras que eram compatíveis em frequência com as palavras do estudo. Valores de frequência, extensão, vizinhança ortográfica e imageabilidade obtidos de outras fontes. Idade de aquisição subjetiva obtida a partir de questionários preenchidos por 25 estudantes, que não participarem deste estudo</a:t>
          </a:r>
          <a:endParaRPr lang="en-US"/>
        </a:p>
      </dgm:t>
    </dgm:pt>
    <dgm:pt modelId="{1E1B0C90-51E8-49E4-B4C4-9DC1DB48FFDC}" type="parTrans" cxnId="{18A51945-219E-4BCC-B1C6-F74114A545FA}">
      <dgm:prSet/>
      <dgm:spPr/>
      <dgm:t>
        <a:bodyPr/>
        <a:lstStyle/>
        <a:p>
          <a:endParaRPr lang="en-US"/>
        </a:p>
      </dgm:t>
    </dgm:pt>
    <dgm:pt modelId="{99D5D882-901E-4741-A731-C94C62981C52}" type="sibTrans" cxnId="{18A51945-219E-4BCC-B1C6-F74114A545FA}">
      <dgm:prSet/>
      <dgm:spPr/>
      <dgm:t>
        <a:bodyPr/>
        <a:lstStyle/>
        <a:p>
          <a:endParaRPr lang="en-US"/>
        </a:p>
      </dgm:t>
    </dgm:pt>
    <dgm:pt modelId="{009F436F-FB48-4B36-A1F5-D7E90375C5F3}" type="pres">
      <dgm:prSet presAssocID="{07629263-6006-46F7-910F-CE054805190B}" presName="root" presStyleCnt="0">
        <dgm:presLayoutVars>
          <dgm:dir/>
          <dgm:resizeHandles val="exact"/>
        </dgm:presLayoutVars>
      </dgm:prSet>
      <dgm:spPr/>
    </dgm:pt>
    <dgm:pt modelId="{7F9097DA-B368-4D10-ACF6-B7F79145E66D}" type="pres">
      <dgm:prSet presAssocID="{4192B1CD-8C61-4366-ADDF-571FF34BA982}" presName="compNode" presStyleCnt="0"/>
      <dgm:spPr/>
    </dgm:pt>
    <dgm:pt modelId="{32843544-47B7-4094-B5B1-698732B1BC4A}" type="pres">
      <dgm:prSet presAssocID="{4192B1CD-8C61-4366-ADDF-571FF34BA982}" presName="bgRect" presStyleLbl="bgShp" presStyleIdx="0" presStyleCnt="3"/>
      <dgm:spPr/>
    </dgm:pt>
    <dgm:pt modelId="{FD628B85-9FFA-4035-9E50-65852AA966C6}" type="pres">
      <dgm:prSet presAssocID="{4192B1CD-8C61-4366-ADDF-571FF34BA98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statísticas"/>
        </a:ext>
      </dgm:extLst>
    </dgm:pt>
    <dgm:pt modelId="{DD88D8CF-18DD-4423-B4C7-87C92B686C79}" type="pres">
      <dgm:prSet presAssocID="{4192B1CD-8C61-4366-ADDF-571FF34BA982}" presName="spaceRect" presStyleCnt="0"/>
      <dgm:spPr/>
    </dgm:pt>
    <dgm:pt modelId="{B881461F-0F3F-4ACD-B124-90441D867E71}" type="pres">
      <dgm:prSet presAssocID="{4192B1CD-8C61-4366-ADDF-571FF34BA982}" presName="parTx" presStyleLbl="revTx" presStyleIdx="0" presStyleCnt="3">
        <dgm:presLayoutVars>
          <dgm:chMax val="0"/>
          <dgm:chPref val="0"/>
        </dgm:presLayoutVars>
      </dgm:prSet>
      <dgm:spPr/>
    </dgm:pt>
    <dgm:pt modelId="{242A38D5-C174-4512-B900-1881AFE9548A}" type="pres">
      <dgm:prSet presAssocID="{C5C98B8A-2C75-4C88-AF37-2934A92BF5C8}" presName="sibTrans" presStyleCnt="0"/>
      <dgm:spPr/>
    </dgm:pt>
    <dgm:pt modelId="{79BB9460-FF8A-471F-82E6-AF577122A284}" type="pres">
      <dgm:prSet presAssocID="{25332B4A-1D2A-4A19-8CD1-6F41A582F8CA}" presName="compNode" presStyleCnt="0"/>
      <dgm:spPr/>
    </dgm:pt>
    <dgm:pt modelId="{04AA9255-D732-4A03-A52E-5E7DFB6686FA}" type="pres">
      <dgm:prSet presAssocID="{25332B4A-1D2A-4A19-8CD1-6F41A582F8CA}" presName="bgRect" presStyleLbl="bgShp" presStyleIdx="1" presStyleCnt="3"/>
      <dgm:spPr/>
    </dgm:pt>
    <dgm:pt modelId="{2C85A4BA-63AC-475D-8421-A0D9EC82EEDE}" type="pres">
      <dgm:prSet presAssocID="{25332B4A-1D2A-4A19-8CD1-6F41A582F8C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upo"/>
        </a:ext>
      </dgm:extLst>
    </dgm:pt>
    <dgm:pt modelId="{E93E22ED-1F14-410F-B793-16DE16A8F3BB}" type="pres">
      <dgm:prSet presAssocID="{25332B4A-1D2A-4A19-8CD1-6F41A582F8CA}" presName="spaceRect" presStyleCnt="0"/>
      <dgm:spPr/>
    </dgm:pt>
    <dgm:pt modelId="{7932027A-6EC3-48BA-8D26-38658B14E6A0}" type="pres">
      <dgm:prSet presAssocID="{25332B4A-1D2A-4A19-8CD1-6F41A582F8CA}" presName="parTx" presStyleLbl="revTx" presStyleIdx="1" presStyleCnt="3">
        <dgm:presLayoutVars>
          <dgm:chMax val="0"/>
          <dgm:chPref val="0"/>
        </dgm:presLayoutVars>
      </dgm:prSet>
      <dgm:spPr/>
    </dgm:pt>
    <dgm:pt modelId="{6A66965A-BDD4-41FC-BFF5-210567318CD3}" type="pres">
      <dgm:prSet presAssocID="{88529F97-E90D-4A22-96C4-F95011F65C59}" presName="sibTrans" presStyleCnt="0"/>
      <dgm:spPr/>
    </dgm:pt>
    <dgm:pt modelId="{F58C2E43-A231-4910-A45F-73E067B2BCF5}" type="pres">
      <dgm:prSet presAssocID="{873A001E-E6EA-4459-A296-ADC14E982D2D}" presName="compNode" presStyleCnt="0"/>
      <dgm:spPr/>
    </dgm:pt>
    <dgm:pt modelId="{E12E7E05-A895-47FD-9083-C3DFED6E37F4}" type="pres">
      <dgm:prSet presAssocID="{873A001E-E6EA-4459-A296-ADC14E982D2D}" presName="bgRect" presStyleLbl="bgShp" presStyleIdx="2" presStyleCnt="3"/>
      <dgm:spPr/>
    </dgm:pt>
    <dgm:pt modelId="{C6779879-6886-4849-AECB-1547657EACC3}" type="pres">
      <dgm:prSet presAssocID="{873A001E-E6EA-4459-A296-ADC14E982D2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usic Notes"/>
        </a:ext>
      </dgm:extLst>
    </dgm:pt>
    <dgm:pt modelId="{1E9210E2-F741-4E61-81E5-2AB3FCBB104E}" type="pres">
      <dgm:prSet presAssocID="{873A001E-E6EA-4459-A296-ADC14E982D2D}" presName="spaceRect" presStyleCnt="0"/>
      <dgm:spPr/>
    </dgm:pt>
    <dgm:pt modelId="{EB78FBDD-E153-44D8-BF49-C43A1C9D776B}" type="pres">
      <dgm:prSet presAssocID="{873A001E-E6EA-4459-A296-ADC14E982D2D}" presName="parTx" presStyleLbl="revTx" presStyleIdx="2" presStyleCnt="3">
        <dgm:presLayoutVars>
          <dgm:chMax val="0"/>
          <dgm:chPref val="0"/>
        </dgm:presLayoutVars>
      </dgm:prSet>
      <dgm:spPr/>
    </dgm:pt>
  </dgm:ptLst>
  <dgm:cxnLst>
    <dgm:cxn modelId="{1FFE7031-C7B9-4583-835D-8F02FD43B9BC}" type="presOf" srcId="{07629263-6006-46F7-910F-CE054805190B}" destId="{009F436F-FB48-4B36-A1F5-D7E90375C5F3}" srcOrd="0" destOrd="0" presId="urn:microsoft.com/office/officeart/2018/2/layout/IconVerticalSolidList"/>
    <dgm:cxn modelId="{18A51945-219E-4BCC-B1C6-F74114A545FA}" srcId="{07629263-6006-46F7-910F-CE054805190B}" destId="{873A001E-E6EA-4459-A296-ADC14E982D2D}" srcOrd="2" destOrd="0" parTransId="{1E1B0C90-51E8-49E4-B4C4-9DC1DB48FFDC}" sibTransId="{99D5D882-901E-4741-A731-C94C62981C52}"/>
    <dgm:cxn modelId="{13F60B78-77E4-4989-9F40-E85471A0C706}" type="presOf" srcId="{873A001E-E6EA-4459-A296-ADC14E982D2D}" destId="{EB78FBDD-E153-44D8-BF49-C43A1C9D776B}" srcOrd="0" destOrd="0" presId="urn:microsoft.com/office/officeart/2018/2/layout/IconVerticalSolidList"/>
    <dgm:cxn modelId="{9E0B387D-57F2-4E29-929F-9D7B691E3DBB}" srcId="{07629263-6006-46F7-910F-CE054805190B}" destId="{4192B1CD-8C61-4366-ADDF-571FF34BA982}" srcOrd="0" destOrd="0" parTransId="{042DCA4B-F344-4DE3-981C-F5FD80087FEB}" sibTransId="{C5C98B8A-2C75-4C88-AF37-2934A92BF5C8}"/>
    <dgm:cxn modelId="{73205D86-65A4-4EB4-899C-418C547A4CE7}" type="presOf" srcId="{4192B1CD-8C61-4366-ADDF-571FF34BA982}" destId="{B881461F-0F3F-4ACD-B124-90441D867E71}" srcOrd="0" destOrd="0" presId="urn:microsoft.com/office/officeart/2018/2/layout/IconVerticalSolidList"/>
    <dgm:cxn modelId="{2CB843A7-CBA0-407D-A651-B59DB1FBB999}" srcId="{07629263-6006-46F7-910F-CE054805190B}" destId="{25332B4A-1D2A-4A19-8CD1-6F41A582F8CA}" srcOrd="1" destOrd="0" parTransId="{53120ED8-FA09-44CA-A7CB-7C95381D1500}" sibTransId="{88529F97-E90D-4A22-96C4-F95011F65C59}"/>
    <dgm:cxn modelId="{6D4AD2DF-F58D-456C-822C-983ED81B453C}" type="presOf" srcId="{25332B4A-1D2A-4A19-8CD1-6F41A582F8CA}" destId="{7932027A-6EC3-48BA-8D26-38658B14E6A0}" srcOrd="0" destOrd="0" presId="urn:microsoft.com/office/officeart/2018/2/layout/IconVerticalSolidList"/>
    <dgm:cxn modelId="{1987A1C1-EBB0-47B5-A100-24971E1590FE}" type="presParOf" srcId="{009F436F-FB48-4B36-A1F5-D7E90375C5F3}" destId="{7F9097DA-B368-4D10-ACF6-B7F79145E66D}" srcOrd="0" destOrd="0" presId="urn:microsoft.com/office/officeart/2018/2/layout/IconVerticalSolidList"/>
    <dgm:cxn modelId="{EEBE3135-F2CE-4BCF-A2B4-CE7944028564}" type="presParOf" srcId="{7F9097DA-B368-4D10-ACF6-B7F79145E66D}" destId="{32843544-47B7-4094-B5B1-698732B1BC4A}" srcOrd="0" destOrd="0" presId="urn:microsoft.com/office/officeart/2018/2/layout/IconVerticalSolidList"/>
    <dgm:cxn modelId="{A590A8C2-9B3E-400B-9C2D-26F4CE6C2253}" type="presParOf" srcId="{7F9097DA-B368-4D10-ACF6-B7F79145E66D}" destId="{FD628B85-9FFA-4035-9E50-65852AA966C6}" srcOrd="1" destOrd="0" presId="urn:microsoft.com/office/officeart/2018/2/layout/IconVerticalSolidList"/>
    <dgm:cxn modelId="{0B3FB9F8-0941-45CD-B8EC-9E6914BEC804}" type="presParOf" srcId="{7F9097DA-B368-4D10-ACF6-B7F79145E66D}" destId="{DD88D8CF-18DD-4423-B4C7-87C92B686C79}" srcOrd="2" destOrd="0" presId="urn:microsoft.com/office/officeart/2018/2/layout/IconVerticalSolidList"/>
    <dgm:cxn modelId="{D31E794C-0994-48BF-AE7A-B48BA77B22FE}" type="presParOf" srcId="{7F9097DA-B368-4D10-ACF6-B7F79145E66D}" destId="{B881461F-0F3F-4ACD-B124-90441D867E71}" srcOrd="3" destOrd="0" presId="urn:microsoft.com/office/officeart/2018/2/layout/IconVerticalSolidList"/>
    <dgm:cxn modelId="{D579BF31-7FD3-4720-811C-778C67163DA0}" type="presParOf" srcId="{009F436F-FB48-4B36-A1F5-D7E90375C5F3}" destId="{242A38D5-C174-4512-B900-1881AFE9548A}" srcOrd="1" destOrd="0" presId="urn:microsoft.com/office/officeart/2018/2/layout/IconVerticalSolidList"/>
    <dgm:cxn modelId="{D7EAACF4-DE88-48FD-BB39-27B95CC34953}" type="presParOf" srcId="{009F436F-FB48-4B36-A1F5-D7E90375C5F3}" destId="{79BB9460-FF8A-471F-82E6-AF577122A284}" srcOrd="2" destOrd="0" presId="urn:microsoft.com/office/officeart/2018/2/layout/IconVerticalSolidList"/>
    <dgm:cxn modelId="{118A9D6F-49E9-4044-A976-BEC11E04C05B}" type="presParOf" srcId="{79BB9460-FF8A-471F-82E6-AF577122A284}" destId="{04AA9255-D732-4A03-A52E-5E7DFB6686FA}" srcOrd="0" destOrd="0" presId="urn:microsoft.com/office/officeart/2018/2/layout/IconVerticalSolidList"/>
    <dgm:cxn modelId="{990D490A-F1EE-4CF0-8CCE-C2B6E73C66D6}" type="presParOf" srcId="{79BB9460-FF8A-471F-82E6-AF577122A284}" destId="{2C85A4BA-63AC-475D-8421-A0D9EC82EEDE}" srcOrd="1" destOrd="0" presId="urn:microsoft.com/office/officeart/2018/2/layout/IconVerticalSolidList"/>
    <dgm:cxn modelId="{C8D5E5B1-434F-4837-B273-7BA2712AAE75}" type="presParOf" srcId="{79BB9460-FF8A-471F-82E6-AF577122A284}" destId="{E93E22ED-1F14-410F-B793-16DE16A8F3BB}" srcOrd="2" destOrd="0" presId="urn:microsoft.com/office/officeart/2018/2/layout/IconVerticalSolidList"/>
    <dgm:cxn modelId="{EB7EDEEA-396B-4338-B666-5732450B6DD1}" type="presParOf" srcId="{79BB9460-FF8A-471F-82E6-AF577122A284}" destId="{7932027A-6EC3-48BA-8D26-38658B14E6A0}" srcOrd="3" destOrd="0" presId="urn:microsoft.com/office/officeart/2018/2/layout/IconVerticalSolidList"/>
    <dgm:cxn modelId="{D73CDBDA-CE86-409C-8A5E-0411C6D3338D}" type="presParOf" srcId="{009F436F-FB48-4B36-A1F5-D7E90375C5F3}" destId="{6A66965A-BDD4-41FC-BFF5-210567318CD3}" srcOrd="3" destOrd="0" presId="urn:microsoft.com/office/officeart/2018/2/layout/IconVerticalSolidList"/>
    <dgm:cxn modelId="{A3EA38E6-F705-48D3-B260-0082B20BC6E0}" type="presParOf" srcId="{009F436F-FB48-4B36-A1F5-D7E90375C5F3}" destId="{F58C2E43-A231-4910-A45F-73E067B2BCF5}" srcOrd="4" destOrd="0" presId="urn:microsoft.com/office/officeart/2018/2/layout/IconVerticalSolidList"/>
    <dgm:cxn modelId="{622C5466-C62C-4E63-BE13-C5C5D014FC92}" type="presParOf" srcId="{F58C2E43-A231-4910-A45F-73E067B2BCF5}" destId="{E12E7E05-A895-47FD-9083-C3DFED6E37F4}" srcOrd="0" destOrd="0" presId="urn:microsoft.com/office/officeart/2018/2/layout/IconVerticalSolidList"/>
    <dgm:cxn modelId="{FBB07B85-6B78-4A11-A77D-C19733D30C06}" type="presParOf" srcId="{F58C2E43-A231-4910-A45F-73E067B2BCF5}" destId="{C6779879-6886-4849-AECB-1547657EACC3}" srcOrd="1" destOrd="0" presId="urn:microsoft.com/office/officeart/2018/2/layout/IconVerticalSolidList"/>
    <dgm:cxn modelId="{5DD3E3AF-ADFA-4384-8A18-4D70A298D335}" type="presParOf" srcId="{F58C2E43-A231-4910-A45F-73E067B2BCF5}" destId="{1E9210E2-F741-4E61-81E5-2AB3FCBB104E}" srcOrd="2" destOrd="0" presId="urn:microsoft.com/office/officeart/2018/2/layout/IconVerticalSolidList"/>
    <dgm:cxn modelId="{04CFAC3F-41F6-4AE6-9206-3C65CC3EACA8}" type="presParOf" srcId="{F58C2E43-A231-4910-A45F-73E067B2BCF5}" destId="{EB78FBDD-E153-44D8-BF49-C43A1C9D776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1C85767-8E79-49ED-9945-8CD8DC936F80}"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en-US"/>
        </a:p>
      </dgm:t>
    </dgm:pt>
    <dgm:pt modelId="{5CFB1C6A-9141-4358-8A64-6070AEC0EE63}">
      <dgm:prSet/>
      <dgm:spPr/>
      <dgm:t>
        <a:bodyPr/>
        <a:lstStyle/>
        <a:p>
          <a:r>
            <a:rPr lang="pt-BR"/>
            <a:t>Autores mostraram que há peculiaridades em línguas a depender de seu sistema de escrita no que concerne o efeito de variáveis psicolinguísticas.</a:t>
          </a:r>
          <a:endParaRPr lang="en-US"/>
        </a:p>
      </dgm:t>
    </dgm:pt>
    <dgm:pt modelId="{C312C4B3-9378-4FC2-88AF-0560055453CF}" type="parTrans" cxnId="{49A268B4-6B8A-4A53-9B5C-BD0D9043E855}">
      <dgm:prSet/>
      <dgm:spPr/>
      <dgm:t>
        <a:bodyPr/>
        <a:lstStyle/>
        <a:p>
          <a:endParaRPr lang="en-US"/>
        </a:p>
      </dgm:t>
    </dgm:pt>
    <dgm:pt modelId="{32FEC309-BEA9-4B74-883B-5649C6A3312E}" type="sibTrans" cxnId="{49A268B4-6B8A-4A53-9B5C-BD0D9043E855}">
      <dgm:prSet/>
      <dgm:spPr/>
      <dgm:t>
        <a:bodyPr/>
        <a:lstStyle/>
        <a:p>
          <a:endParaRPr lang="en-US"/>
        </a:p>
      </dgm:t>
    </dgm:pt>
    <dgm:pt modelId="{DE81A643-D63A-4F11-BA12-DE45C97993FD}">
      <dgm:prSet/>
      <dgm:spPr/>
      <dgm:t>
        <a:bodyPr/>
        <a:lstStyle/>
        <a:p>
          <a:r>
            <a:rPr lang="pt-BR" dirty="0"/>
            <a:t>Estudos com desenho fatorial podem influenciar os resultados e não serem generalizáveis.</a:t>
          </a:r>
          <a:endParaRPr lang="en-US" dirty="0"/>
        </a:p>
      </dgm:t>
    </dgm:pt>
    <dgm:pt modelId="{CDEDD8B3-116B-4CD7-8E6C-D11DE8EDA993}" type="parTrans" cxnId="{E5FA8E3F-D5D4-4165-883C-4D8B09341371}">
      <dgm:prSet/>
      <dgm:spPr/>
      <dgm:t>
        <a:bodyPr/>
        <a:lstStyle/>
        <a:p>
          <a:endParaRPr lang="en-US"/>
        </a:p>
      </dgm:t>
    </dgm:pt>
    <dgm:pt modelId="{E85D29BB-0102-4CFF-B6AE-9D47B3514BED}" type="sibTrans" cxnId="{E5FA8E3F-D5D4-4165-883C-4D8B09341371}">
      <dgm:prSet/>
      <dgm:spPr/>
      <dgm:t>
        <a:bodyPr/>
        <a:lstStyle/>
        <a:p>
          <a:endParaRPr lang="en-US"/>
        </a:p>
      </dgm:t>
    </dgm:pt>
    <dgm:pt modelId="{077AB7D8-B00B-47CC-A70E-AF66FB583999}">
      <dgm:prSet/>
      <dgm:spPr/>
      <dgm:t>
        <a:bodyPr/>
        <a:lstStyle/>
        <a:p>
          <a:r>
            <a:rPr lang="pt-BR" dirty="0"/>
            <a:t>A rota lexical é importante até em línguas com transparência ortográfica.</a:t>
          </a:r>
          <a:endParaRPr lang="en-US" dirty="0"/>
        </a:p>
      </dgm:t>
    </dgm:pt>
    <dgm:pt modelId="{EF56322D-FEC8-43E3-BA14-3C7791FF7490}" type="parTrans" cxnId="{FFF6826F-DF24-429E-B389-A0625C1778D5}">
      <dgm:prSet/>
      <dgm:spPr/>
      <dgm:t>
        <a:bodyPr/>
        <a:lstStyle/>
        <a:p>
          <a:endParaRPr lang="en-US"/>
        </a:p>
      </dgm:t>
    </dgm:pt>
    <dgm:pt modelId="{0D5C2285-D51F-4540-A4B8-DD2F355844D6}" type="sibTrans" cxnId="{FFF6826F-DF24-429E-B389-A0625C1778D5}">
      <dgm:prSet/>
      <dgm:spPr/>
      <dgm:t>
        <a:bodyPr/>
        <a:lstStyle/>
        <a:p>
          <a:endParaRPr lang="en-US"/>
        </a:p>
      </dgm:t>
    </dgm:pt>
    <dgm:pt modelId="{439FF3F9-D3BF-45DF-A273-B9F35E27572F}" type="pres">
      <dgm:prSet presAssocID="{61C85767-8E79-49ED-9945-8CD8DC936F80}" presName="outerComposite" presStyleCnt="0">
        <dgm:presLayoutVars>
          <dgm:chMax val="5"/>
          <dgm:dir/>
          <dgm:resizeHandles val="exact"/>
        </dgm:presLayoutVars>
      </dgm:prSet>
      <dgm:spPr/>
    </dgm:pt>
    <dgm:pt modelId="{B7EAC115-B26B-43ED-9A95-9FC937A68F08}" type="pres">
      <dgm:prSet presAssocID="{61C85767-8E79-49ED-9945-8CD8DC936F80}" presName="dummyMaxCanvas" presStyleCnt="0">
        <dgm:presLayoutVars/>
      </dgm:prSet>
      <dgm:spPr/>
    </dgm:pt>
    <dgm:pt modelId="{314D24FD-ADCF-4FC5-99BB-26383D6EAE36}" type="pres">
      <dgm:prSet presAssocID="{61C85767-8E79-49ED-9945-8CD8DC936F80}" presName="ThreeNodes_1" presStyleLbl="node1" presStyleIdx="0" presStyleCnt="3">
        <dgm:presLayoutVars>
          <dgm:bulletEnabled val="1"/>
        </dgm:presLayoutVars>
      </dgm:prSet>
      <dgm:spPr/>
    </dgm:pt>
    <dgm:pt modelId="{A7CDDD13-B7D1-47C1-AC8A-92836B2935FD}" type="pres">
      <dgm:prSet presAssocID="{61C85767-8E79-49ED-9945-8CD8DC936F80}" presName="ThreeNodes_2" presStyleLbl="node1" presStyleIdx="1" presStyleCnt="3">
        <dgm:presLayoutVars>
          <dgm:bulletEnabled val="1"/>
        </dgm:presLayoutVars>
      </dgm:prSet>
      <dgm:spPr/>
    </dgm:pt>
    <dgm:pt modelId="{FBA64634-2CA6-4D69-8D3E-CDD69D9E89CA}" type="pres">
      <dgm:prSet presAssocID="{61C85767-8E79-49ED-9945-8CD8DC936F80}" presName="ThreeNodes_3" presStyleLbl="node1" presStyleIdx="2" presStyleCnt="3">
        <dgm:presLayoutVars>
          <dgm:bulletEnabled val="1"/>
        </dgm:presLayoutVars>
      </dgm:prSet>
      <dgm:spPr/>
    </dgm:pt>
    <dgm:pt modelId="{3F51A19C-197D-4B5C-BCA0-5A6473FF5739}" type="pres">
      <dgm:prSet presAssocID="{61C85767-8E79-49ED-9945-8CD8DC936F80}" presName="ThreeConn_1-2" presStyleLbl="fgAccFollowNode1" presStyleIdx="0" presStyleCnt="2">
        <dgm:presLayoutVars>
          <dgm:bulletEnabled val="1"/>
        </dgm:presLayoutVars>
      </dgm:prSet>
      <dgm:spPr/>
    </dgm:pt>
    <dgm:pt modelId="{DC263F40-E54B-450A-8D07-6B0A992512DB}" type="pres">
      <dgm:prSet presAssocID="{61C85767-8E79-49ED-9945-8CD8DC936F80}" presName="ThreeConn_2-3" presStyleLbl="fgAccFollowNode1" presStyleIdx="1" presStyleCnt="2">
        <dgm:presLayoutVars>
          <dgm:bulletEnabled val="1"/>
        </dgm:presLayoutVars>
      </dgm:prSet>
      <dgm:spPr/>
    </dgm:pt>
    <dgm:pt modelId="{F99163CD-7F98-40C2-A1C7-64599132D04B}" type="pres">
      <dgm:prSet presAssocID="{61C85767-8E79-49ED-9945-8CD8DC936F80}" presName="ThreeNodes_1_text" presStyleLbl="node1" presStyleIdx="2" presStyleCnt="3">
        <dgm:presLayoutVars>
          <dgm:bulletEnabled val="1"/>
        </dgm:presLayoutVars>
      </dgm:prSet>
      <dgm:spPr/>
    </dgm:pt>
    <dgm:pt modelId="{77531609-F2F6-4472-BBB3-7726484C9BE5}" type="pres">
      <dgm:prSet presAssocID="{61C85767-8E79-49ED-9945-8CD8DC936F80}" presName="ThreeNodes_2_text" presStyleLbl="node1" presStyleIdx="2" presStyleCnt="3">
        <dgm:presLayoutVars>
          <dgm:bulletEnabled val="1"/>
        </dgm:presLayoutVars>
      </dgm:prSet>
      <dgm:spPr/>
    </dgm:pt>
    <dgm:pt modelId="{A2688201-8B77-4A61-B97A-5644B3CF2C49}" type="pres">
      <dgm:prSet presAssocID="{61C85767-8E79-49ED-9945-8CD8DC936F80}" presName="ThreeNodes_3_text" presStyleLbl="node1" presStyleIdx="2" presStyleCnt="3">
        <dgm:presLayoutVars>
          <dgm:bulletEnabled val="1"/>
        </dgm:presLayoutVars>
      </dgm:prSet>
      <dgm:spPr/>
    </dgm:pt>
  </dgm:ptLst>
  <dgm:cxnLst>
    <dgm:cxn modelId="{AAF6081E-C956-4B7C-95EB-DA34B4F6221D}" type="presOf" srcId="{32FEC309-BEA9-4B74-883B-5649C6A3312E}" destId="{3F51A19C-197D-4B5C-BCA0-5A6473FF5739}" srcOrd="0" destOrd="0" presId="urn:microsoft.com/office/officeart/2005/8/layout/vProcess5"/>
    <dgm:cxn modelId="{EDABA324-B603-4615-B13E-A80D704BB003}" type="presOf" srcId="{077AB7D8-B00B-47CC-A70E-AF66FB583999}" destId="{A2688201-8B77-4A61-B97A-5644B3CF2C49}" srcOrd="1" destOrd="0" presId="urn:microsoft.com/office/officeart/2005/8/layout/vProcess5"/>
    <dgm:cxn modelId="{E24AC63D-A790-4D93-B1B1-A8220B4E8BAA}" type="presOf" srcId="{DE81A643-D63A-4F11-BA12-DE45C97993FD}" destId="{A7CDDD13-B7D1-47C1-AC8A-92836B2935FD}" srcOrd="0" destOrd="0" presId="urn:microsoft.com/office/officeart/2005/8/layout/vProcess5"/>
    <dgm:cxn modelId="{E5FA8E3F-D5D4-4165-883C-4D8B09341371}" srcId="{61C85767-8E79-49ED-9945-8CD8DC936F80}" destId="{DE81A643-D63A-4F11-BA12-DE45C97993FD}" srcOrd="1" destOrd="0" parTransId="{CDEDD8B3-116B-4CD7-8E6C-D11DE8EDA993}" sibTransId="{E85D29BB-0102-4CFF-B6AE-9D47B3514BED}"/>
    <dgm:cxn modelId="{C5D94C40-08EB-417A-AA51-D3A6764FBED4}" type="presOf" srcId="{DE81A643-D63A-4F11-BA12-DE45C97993FD}" destId="{77531609-F2F6-4472-BBB3-7726484C9BE5}" srcOrd="1" destOrd="0" presId="urn:microsoft.com/office/officeart/2005/8/layout/vProcess5"/>
    <dgm:cxn modelId="{FFF6826F-DF24-429E-B389-A0625C1778D5}" srcId="{61C85767-8E79-49ED-9945-8CD8DC936F80}" destId="{077AB7D8-B00B-47CC-A70E-AF66FB583999}" srcOrd="2" destOrd="0" parTransId="{EF56322D-FEC8-43E3-BA14-3C7791FF7490}" sibTransId="{0D5C2285-D51F-4540-A4B8-DD2F355844D6}"/>
    <dgm:cxn modelId="{4243E64F-063C-46B5-AA1A-119B42A435FA}" type="presOf" srcId="{5CFB1C6A-9141-4358-8A64-6070AEC0EE63}" destId="{F99163CD-7F98-40C2-A1C7-64599132D04B}" srcOrd="1" destOrd="0" presId="urn:microsoft.com/office/officeart/2005/8/layout/vProcess5"/>
    <dgm:cxn modelId="{87A30289-DC03-4551-A0A8-3AAC017A2202}" type="presOf" srcId="{5CFB1C6A-9141-4358-8A64-6070AEC0EE63}" destId="{314D24FD-ADCF-4FC5-99BB-26383D6EAE36}" srcOrd="0" destOrd="0" presId="urn:microsoft.com/office/officeart/2005/8/layout/vProcess5"/>
    <dgm:cxn modelId="{FDE7C4A0-2C38-411D-82FB-8A7D7216C9EF}" type="presOf" srcId="{077AB7D8-B00B-47CC-A70E-AF66FB583999}" destId="{FBA64634-2CA6-4D69-8D3E-CDD69D9E89CA}" srcOrd="0" destOrd="0" presId="urn:microsoft.com/office/officeart/2005/8/layout/vProcess5"/>
    <dgm:cxn modelId="{49A268B4-6B8A-4A53-9B5C-BD0D9043E855}" srcId="{61C85767-8E79-49ED-9945-8CD8DC936F80}" destId="{5CFB1C6A-9141-4358-8A64-6070AEC0EE63}" srcOrd="0" destOrd="0" parTransId="{C312C4B3-9378-4FC2-88AF-0560055453CF}" sibTransId="{32FEC309-BEA9-4B74-883B-5649C6A3312E}"/>
    <dgm:cxn modelId="{75F915BF-2758-499E-9FE9-15B96B8B62FA}" type="presOf" srcId="{61C85767-8E79-49ED-9945-8CD8DC936F80}" destId="{439FF3F9-D3BF-45DF-A273-B9F35E27572F}" srcOrd="0" destOrd="0" presId="urn:microsoft.com/office/officeart/2005/8/layout/vProcess5"/>
    <dgm:cxn modelId="{5FC4D7FF-17D9-4433-85BC-1F4614695BE8}" type="presOf" srcId="{E85D29BB-0102-4CFF-B6AE-9D47B3514BED}" destId="{DC263F40-E54B-450A-8D07-6B0A992512DB}" srcOrd="0" destOrd="0" presId="urn:microsoft.com/office/officeart/2005/8/layout/vProcess5"/>
    <dgm:cxn modelId="{2B0D84C8-0A25-453B-9380-0BDDBC27636B}" type="presParOf" srcId="{439FF3F9-D3BF-45DF-A273-B9F35E27572F}" destId="{B7EAC115-B26B-43ED-9A95-9FC937A68F08}" srcOrd="0" destOrd="0" presId="urn:microsoft.com/office/officeart/2005/8/layout/vProcess5"/>
    <dgm:cxn modelId="{7FF8E234-E775-47F8-A84A-6F100EB048A7}" type="presParOf" srcId="{439FF3F9-D3BF-45DF-A273-B9F35E27572F}" destId="{314D24FD-ADCF-4FC5-99BB-26383D6EAE36}" srcOrd="1" destOrd="0" presId="urn:microsoft.com/office/officeart/2005/8/layout/vProcess5"/>
    <dgm:cxn modelId="{20A07D2F-FEEA-40C5-924A-C82FA0DFED3F}" type="presParOf" srcId="{439FF3F9-D3BF-45DF-A273-B9F35E27572F}" destId="{A7CDDD13-B7D1-47C1-AC8A-92836B2935FD}" srcOrd="2" destOrd="0" presId="urn:microsoft.com/office/officeart/2005/8/layout/vProcess5"/>
    <dgm:cxn modelId="{B2C2C4BD-C855-4389-9497-0D3D17F759E7}" type="presParOf" srcId="{439FF3F9-D3BF-45DF-A273-B9F35E27572F}" destId="{FBA64634-2CA6-4D69-8D3E-CDD69D9E89CA}" srcOrd="3" destOrd="0" presId="urn:microsoft.com/office/officeart/2005/8/layout/vProcess5"/>
    <dgm:cxn modelId="{B953BFB3-3AA4-479F-A8A9-5F52087371D3}" type="presParOf" srcId="{439FF3F9-D3BF-45DF-A273-B9F35E27572F}" destId="{3F51A19C-197D-4B5C-BCA0-5A6473FF5739}" srcOrd="4" destOrd="0" presId="urn:microsoft.com/office/officeart/2005/8/layout/vProcess5"/>
    <dgm:cxn modelId="{520F4924-1CFC-4F0C-89BF-178320E295BB}" type="presParOf" srcId="{439FF3F9-D3BF-45DF-A273-B9F35E27572F}" destId="{DC263F40-E54B-450A-8D07-6B0A992512DB}" srcOrd="5" destOrd="0" presId="urn:microsoft.com/office/officeart/2005/8/layout/vProcess5"/>
    <dgm:cxn modelId="{0E61D51A-4E61-4411-9CB8-C41B30C469A7}" type="presParOf" srcId="{439FF3F9-D3BF-45DF-A273-B9F35E27572F}" destId="{F99163CD-7F98-40C2-A1C7-64599132D04B}" srcOrd="6" destOrd="0" presId="urn:microsoft.com/office/officeart/2005/8/layout/vProcess5"/>
    <dgm:cxn modelId="{6B03C84D-1DA8-4F3E-B024-4B2CC34E4D4D}" type="presParOf" srcId="{439FF3F9-D3BF-45DF-A273-B9F35E27572F}" destId="{77531609-F2F6-4472-BBB3-7726484C9BE5}" srcOrd="7" destOrd="0" presId="urn:microsoft.com/office/officeart/2005/8/layout/vProcess5"/>
    <dgm:cxn modelId="{F82166E5-F89C-4C82-B583-9CB6D1E998E6}" type="presParOf" srcId="{439FF3F9-D3BF-45DF-A273-B9F35E27572F}" destId="{A2688201-8B77-4A61-B97A-5644B3CF2C49}"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E5E71D-D141-4DC1-B9F8-DF685E18C69E}">
      <dsp:nvSpPr>
        <dsp:cNvPr id="0" name=""/>
        <dsp:cNvSpPr/>
      </dsp:nvSpPr>
      <dsp:spPr>
        <a:xfrm>
          <a:off x="0" y="355913"/>
          <a:ext cx="6451943" cy="120978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pt-BR" sz="2200" kern="1200"/>
            <a:t>Em estudos experimentais, nós usamos uma determinada medida para encontrar efeitos de processamento e quais fatores afetam essa medida.</a:t>
          </a:r>
          <a:endParaRPr lang="en-US" sz="2200" kern="1200"/>
        </a:p>
      </dsp:txBody>
      <dsp:txXfrm>
        <a:off x="59057" y="414970"/>
        <a:ext cx="6333829" cy="1091666"/>
      </dsp:txXfrm>
    </dsp:sp>
    <dsp:sp modelId="{1B45F2E6-924B-458B-8154-6B2E21CFC6C5}">
      <dsp:nvSpPr>
        <dsp:cNvPr id="0" name=""/>
        <dsp:cNvSpPr/>
      </dsp:nvSpPr>
      <dsp:spPr>
        <a:xfrm>
          <a:off x="0" y="1629053"/>
          <a:ext cx="6451943" cy="1209780"/>
        </a:xfrm>
        <a:prstGeom prst="roundRect">
          <a:avLst/>
        </a:prstGeom>
        <a:solidFill>
          <a:schemeClr val="accent2">
            <a:hueOff val="-729781"/>
            <a:satOff val="-6367"/>
            <a:lumOff val="-823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pt-BR" sz="2200" kern="1200"/>
            <a:t>A medida (p. ex.: Tempo de Resposta, ou TR, a uma tarefa) é a </a:t>
          </a:r>
          <a:r>
            <a:rPr lang="pt-BR" sz="2200" b="1" kern="1200"/>
            <a:t>variável dependente</a:t>
          </a:r>
          <a:r>
            <a:rPr lang="pt-BR" sz="2200" kern="1200"/>
            <a:t>.</a:t>
          </a:r>
          <a:endParaRPr lang="en-US" sz="2200" kern="1200"/>
        </a:p>
      </dsp:txBody>
      <dsp:txXfrm>
        <a:off x="59057" y="1688110"/>
        <a:ext cx="6333829" cy="1091666"/>
      </dsp:txXfrm>
    </dsp:sp>
    <dsp:sp modelId="{8D2856DF-9723-46B8-89A0-02A0D4572ADE}">
      <dsp:nvSpPr>
        <dsp:cNvPr id="0" name=""/>
        <dsp:cNvSpPr/>
      </dsp:nvSpPr>
      <dsp:spPr>
        <a:xfrm>
          <a:off x="0" y="2902193"/>
          <a:ext cx="6451943" cy="1209780"/>
        </a:xfrm>
        <a:prstGeom prst="roundRect">
          <a:avLst/>
        </a:prstGeom>
        <a:solidFill>
          <a:schemeClr val="accent2">
            <a:hueOff val="-1459563"/>
            <a:satOff val="-12734"/>
            <a:lumOff val="-1647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pt-BR" sz="2200" kern="1200"/>
            <a:t>Os “fatores” que podem afetar essa medida são as </a:t>
          </a:r>
          <a:r>
            <a:rPr lang="pt-BR" sz="2200" b="1" kern="1200"/>
            <a:t>variáveis independentes</a:t>
          </a:r>
          <a:r>
            <a:rPr lang="pt-BR" sz="2200" kern="1200"/>
            <a:t>.</a:t>
          </a:r>
          <a:endParaRPr lang="en-US" sz="2200" kern="1200"/>
        </a:p>
      </dsp:txBody>
      <dsp:txXfrm>
        <a:off x="59057" y="2961250"/>
        <a:ext cx="6333829" cy="10916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66A3FE-B517-45DF-967D-605843FB1F11}">
      <dsp:nvSpPr>
        <dsp:cNvPr id="0" name=""/>
        <dsp:cNvSpPr/>
      </dsp:nvSpPr>
      <dsp:spPr>
        <a:xfrm>
          <a:off x="0" y="483724"/>
          <a:ext cx="6451943" cy="559406"/>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pt-BR" sz="1000" kern="1200"/>
            <a:t>As principais variáveis lexicais e sublexicais, mencionadas anteriormente, foram investigadas neste estudo. Eis algumas ponderações:</a:t>
          </a:r>
          <a:endParaRPr lang="en-US" sz="1000" kern="1200"/>
        </a:p>
      </dsp:txBody>
      <dsp:txXfrm>
        <a:off x="27308" y="511032"/>
        <a:ext cx="6397327" cy="504790"/>
      </dsp:txXfrm>
    </dsp:sp>
    <dsp:sp modelId="{493F92B1-63CA-4053-9CD9-50AAE955259E}">
      <dsp:nvSpPr>
        <dsp:cNvPr id="0" name=""/>
        <dsp:cNvSpPr/>
      </dsp:nvSpPr>
      <dsp:spPr>
        <a:xfrm>
          <a:off x="0" y="1071931"/>
          <a:ext cx="6451943" cy="559406"/>
        </a:xfrm>
        <a:prstGeom prst="roundRect">
          <a:avLst/>
        </a:prstGeom>
        <a:solidFill>
          <a:schemeClr val="accent2">
            <a:hueOff val="-291913"/>
            <a:satOff val="-2547"/>
            <a:lumOff val="-329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pt-BR" sz="1000" kern="1200"/>
            <a:t>A forma típica de medir a frequência de palavras é através de </a:t>
          </a:r>
          <a:r>
            <a:rPr lang="pt-BR" sz="1000" i="1" kern="1200"/>
            <a:t>corpora </a:t>
          </a:r>
          <a:r>
            <a:rPr lang="pt-BR" sz="1000" kern="1200"/>
            <a:t>de textos escritos, mas agora é possível obter medidas mais representativas da oralidade com </a:t>
          </a:r>
          <a:r>
            <a:rPr lang="pt-BR" sz="1000" i="1" kern="1200"/>
            <a:t>corpora </a:t>
          </a:r>
          <a:r>
            <a:rPr lang="pt-BR" sz="1000" kern="1200"/>
            <a:t>de legendas de filmes.</a:t>
          </a:r>
          <a:endParaRPr lang="en-US" sz="1000" kern="1200"/>
        </a:p>
      </dsp:txBody>
      <dsp:txXfrm>
        <a:off x="27308" y="1099239"/>
        <a:ext cx="6397327" cy="504790"/>
      </dsp:txXfrm>
    </dsp:sp>
    <dsp:sp modelId="{EA0A4DFF-AE5B-493F-BB82-C47DAD92FE91}">
      <dsp:nvSpPr>
        <dsp:cNvPr id="0" name=""/>
        <dsp:cNvSpPr/>
      </dsp:nvSpPr>
      <dsp:spPr>
        <a:xfrm>
          <a:off x="0" y="1660137"/>
          <a:ext cx="6451943" cy="559406"/>
        </a:xfrm>
        <a:prstGeom prst="roundRect">
          <a:avLst/>
        </a:prstGeom>
        <a:solidFill>
          <a:schemeClr val="accent2">
            <a:hueOff val="-583825"/>
            <a:satOff val="-5094"/>
            <a:lumOff val="-658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pt-BR" sz="1000" kern="1200"/>
            <a:t>A Idade de Aquisição pode ser medida de forma “subjetiva” (participante indica com que idade aprendeu uma palavra) e de forma “objetiva” (verificar a partir de que idade crianças usam corretamente certas palavras). Como há indício na literatura de que ambas as medições estão correlacionadas, opta-se pela medida “subjetiva”, mais fácil de se obter.</a:t>
          </a:r>
          <a:endParaRPr lang="en-US" sz="1000" kern="1200"/>
        </a:p>
      </dsp:txBody>
      <dsp:txXfrm>
        <a:off x="27308" y="1687445"/>
        <a:ext cx="6397327" cy="504790"/>
      </dsp:txXfrm>
    </dsp:sp>
    <dsp:sp modelId="{AA23AE7B-D527-44A5-8605-B3797E1B4D72}">
      <dsp:nvSpPr>
        <dsp:cNvPr id="0" name=""/>
        <dsp:cNvSpPr/>
      </dsp:nvSpPr>
      <dsp:spPr>
        <a:xfrm>
          <a:off x="0" y="2248343"/>
          <a:ext cx="6451943" cy="559406"/>
        </a:xfrm>
        <a:prstGeom prst="roundRect">
          <a:avLst/>
        </a:prstGeom>
        <a:solidFill>
          <a:schemeClr val="accent2">
            <a:hueOff val="-875738"/>
            <a:satOff val="-7640"/>
            <a:lumOff val="-988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pt-BR" sz="1000" kern="1200"/>
            <a:t>A imageabilidade afeta a latência (ou seja, “tamanho”/”duração”) do TR, com palavras altamente imageáveis eliciando TRs mais curtos. Imageabilidade tipicamente é ranqueada através de escalas Likert de 1 a 7, em que 1 representa “conceito muito difícil de imaginar” e 7 representa “palavras facilmente imagináveis”.</a:t>
          </a:r>
          <a:endParaRPr lang="en-US" sz="1000" kern="1200"/>
        </a:p>
      </dsp:txBody>
      <dsp:txXfrm>
        <a:off x="27308" y="2275651"/>
        <a:ext cx="6397327" cy="504790"/>
      </dsp:txXfrm>
    </dsp:sp>
    <dsp:sp modelId="{160DC9CC-816C-4479-A8FE-66A40B085929}">
      <dsp:nvSpPr>
        <dsp:cNvPr id="0" name=""/>
        <dsp:cNvSpPr/>
      </dsp:nvSpPr>
      <dsp:spPr>
        <a:xfrm>
          <a:off x="0" y="2836549"/>
          <a:ext cx="6451943" cy="559406"/>
        </a:xfrm>
        <a:prstGeom prst="roundRect">
          <a:avLst/>
        </a:prstGeom>
        <a:solidFill>
          <a:schemeClr val="accent2">
            <a:hueOff val="-1167650"/>
            <a:satOff val="-10187"/>
            <a:lumOff val="-1317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pt-BR" sz="1000" kern="1200"/>
            <a:t>Vizinhança ortográfica é uma variável com dois efeitos diferentes: um de densidade (impacto da quantidade de vizinhos) e outro de frequência dos vizinhos.</a:t>
          </a:r>
          <a:endParaRPr lang="en-US" sz="1000" kern="1200"/>
        </a:p>
      </dsp:txBody>
      <dsp:txXfrm>
        <a:off x="27308" y="2863857"/>
        <a:ext cx="6397327" cy="504790"/>
      </dsp:txXfrm>
    </dsp:sp>
    <dsp:sp modelId="{5CE90D00-FED4-4DD4-A4EE-11D88A60D26E}">
      <dsp:nvSpPr>
        <dsp:cNvPr id="0" name=""/>
        <dsp:cNvSpPr/>
      </dsp:nvSpPr>
      <dsp:spPr>
        <a:xfrm>
          <a:off x="0" y="3424756"/>
          <a:ext cx="6451943" cy="559406"/>
        </a:xfrm>
        <a:prstGeom prst="roundRect">
          <a:avLst/>
        </a:prstGeom>
        <a:solidFill>
          <a:schemeClr val="accent2">
            <a:hueOff val="-1459563"/>
            <a:satOff val="-12734"/>
            <a:lumOff val="-1647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pt-BR" sz="1000" kern="1200"/>
            <a:t>Extensão da palavra afeta tanto sistemas ortográficos transparentes (caso do Espanhol) como opacos (caso do inglês)</a:t>
          </a:r>
          <a:endParaRPr lang="en-US" sz="1000" kern="1200"/>
        </a:p>
      </dsp:txBody>
      <dsp:txXfrm>
        <a:off x="27308" y="3452064"/>
        <a:ext cx="6397327" cy="5047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843544-47B7-4094-B5B1-698732B1BC4A}">
      <dsp:nvSpPr>
        <dsp:cNvPr id="0" name=""/>
        <dsp:cNvSpPr/>
      </dsp:nvSpPr>
      <dsp:spPr>
        <a:xfrm>
          <a:off x="0" y="3324"/>
          <a:ext cx="9872663" cy="109544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628B85-9FFA-4035-9E50-65852AA966C6}">
      <dsp:nvSpPr>
        <dsp:cNvPr id="0" name=""/>
        <dsp:cNvSpPr/>
      </dsp:nvSpPr>
      <dsp:spPr>
        <a:xfrm>
          <a:off x="331372" y="249800"/>
          <a:ext cx="603085" cy="6024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881461F-0F3F-4ACD-B124-90441D867E71}">
      <dsp:nvSpPr>
        <dsp:cNvPr id="0" name=""/>
        <dsp:cNvSpPr/>
      </dsp:nvSpPr>
      <dsp:spPr>
        <a:xfrm>
          <a:off x="1265830" y="3324"/>
          <a:ext cx="8523296" cy="10965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048" tIns="116048" rIns="116048" bIns="116048" numCol="1" spcCol="1270" anchor="ctr" anchorCtr="0">
          <a:noAutofit/>
        </a:bodyPr>
        <a:lstStyle/>
        <a:p>
          <a:pPr marL="0" lvl="0" indent="0" algn="l" defTabSz="622300">
            <a:lnSpc>
              <a:spcPct val="90000"/>
            </a:lnSpc>
            <a:spcBef>
              <a:spcPct val="0"/>
            </a:spcBef>
            <a:spcAft>
              <a:spcPct val="35000"/>
            </a:spcAft>
            <a:buNone/>
          </a:pPr>
          <a:r>
            <a:rPr lang="pt-BR" sz="1400" kern="1200"/>
            <a:t>Análise por regressão linear de efeitos mistos. Vantagem por permitir generalizações para além da amostra por incluir análise de variáveis aleatórias (neste estudo, “participante” e “item”).</a:t>
          </a:r>
          <a:endParaRPr lang="en-US" sz="1400" kern="1200"/>
        </a:p>
      </dsp:txBody>
      <dsp:txXfrm>
        <a:off x="1265830" y="3324"/>
        <a:ext cx="8523296" cy="1096518"/>
      </dsp:txXfrm>
    </dsp:sp>
    <dsp:sp modelId="{04AA9255-D732-4A03-A52E-5E7DFB6686FA}">
      <dsp:nvSpPr>
        <dsp:cNvPr id="0" name=""/>
        <dsp:cNvSpPr/>
      </dsp:nvSpPr>
      <dsp:spPr>
        <a:xfrm>
          <a:off x="0" y="1350475"/>
          <a:ext cx="9872663" cy="109544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85A4BA-63AC-475D-8421-A0D9EC82EEDE}">
      <dsp:nvSpPr>
        <dsp:cNvPr id="0" name=""/>
        <dsp:cNvSpPr/>
      </dsp:nvSpPr>
      <dsp:spPr>
        <a:xfrm>
          <a:off x="331372" y="1596951"/>
          <a:ext cx="603085" cy="60249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932027A-6EC3-48BA-8D26-38658B14E6A0}">
      <dsp:nvSpPr>
        <dsp:cNvPr id="0" name=""/>
        <dsp:cNvSpPr/>
      </dsp:nvSpPr>
      <dsp:spPr>
        <a:xfrm>
          <a:off x="1265830" y="1350475"/>
          <a:ext cx="8523296" cy="10965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048" tIns="116048" rIns="116048" bIns="116048" numCol="1" spcCol="1270" anchor="ctr" anchorCtr="0">
          <a:noAutofit/>
        </a:bodyPr>
        <a:lstStyle/>
        <a:p>
          <a:pPr marL="0" lvl="0" indent="0" algn="l" defTabSz="622300">
            <a:lnSpc>
              <a:spcPct val="90000"/>
            </a:lnSpc>
            <a:spcBef>
              <a:spcPct val="0"/>
            </a:spcBef>
            <a:spcAft>
              <a:spcPct val="35000"/>
            </a:spcAft>
            <a:buNone/>
          </a:pPr>
          <a:r>
            <a:rPr lang="pt-BR" sz="1400" b="1" kern="1200"/>
            <a:t>Participantes: </a:t>
          </a:r>
          <a:r>
            <a:rPr lang="pt-BR" sz="1400" kern="1200"/>
            <a:t>36 estudantes no primeiro ano de psicologia. Idades entre 17 e 23 anos (média 18.6).</a:t>
          </a:r>
          <a:endParaRPr lang="en-US" sz="1400" kern="1200"/>
        </a:p>
      </dsp:txBody>
      <dsp:txXfrm>
        <a:off x="1265830" y="1350475"/>
        <a:ext cx="8523296" cy="1096518"/>
      </dsp:txXfrm>
    </dsp:sp>
    <dsp:sp modelId="{E12E7E05-A895-47FD-9083-C3DFED6E37F4}">
      <dsp:nvSpPr>
        <dsp:cNvPr id="0" name=""/>
        <dsp:cNvSpPr/>
      </dsp:nvSpPr>
      <dsp:spPr>
        <a:xfrm>
          <a:off x="0" y="2697626"/>
          <a:ext cx="9872663" cy="109544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779879-6886-4849-AECB-1547657EACC3}">
      <dsp:nvSpPr>
        <dsp:cNvPr id="0" name=""/>
        <dsp:cNvSpPr/>
      </dsp:nvSpPr>
      <dsp:spPr>
        <a:xfrm>
          <a:off x="331696" y="2944102"/>
          <a:ext cx="603085" cy="60249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B78FBDD-E153-44D8-BF49-C43A1C9D776B}">
      <dsp:nvSpPr>
        <dsp:cNvPr id="0" name=""/>
        <dsp:cNvSpPr/>
      </dsp:nvSpPr>
      <dsp:spPr>
        <a:xfrm>
          <a:off x="1266478" y="2697626"/>
          <a:ext cx="8523296" cy="10965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048" tIns="116048" rIns="116048" bIns="116048" numCol="1" spcCol="1270" anchor="ctr" anchorCtr="0">
          <a:noAutofit/>
        </a:bodyPr>
        <a:lstStyle/>
        <a:p>
          <a:pPr marL="0" lvl="0" indent="0" algn="l" defTabSz="622300">
            <a:lnSpc>
              <a:spcPct val="90000"/>
            </a:lnSpc>
            <a:spcBef>
              <a:spcPct val="0"/>
            </a:spcBef>
            <a:spcAft>
              <a:spcPct val="35000"/>
            </a:spcAft>
            <a:buNone/>
          </a:pPr>
          <a:r>
            <a:rPr lang="pt-BR" sz="1400" b="1" kern="1200"/>
            <a:t>Estímulos: </a:t>
          </a:r>
          <a:r>
            <a:rPr lang="pt-BR" sz="1400" kern="1200"/>
            <a:t>5.530 estímulos, extensão de 3 a 10 letras. Metade eram palavras de estudo anterior e metade eram pseudopalavras, obtidas mudando uma letra de outras palavras que eram compatíveis em frequência com as palavras do estudo. Valores de frequência, extensão, vizinhança ortográfica e imageabilidade obtidos de outras fontes. Idade de aquisição subjetiva obtida a partir de questionários preenchidos por 25 estudantes, que não participarem deste estudo</a:t>
          </a:r>
          <a:endParaRPr lang="en-US" sz="1400" kern="1200"/>
        </a:p>
      </dsp:txBody>
      <dsp:txXfrm>
        <a:off x="1266478" y="2697626"/>
        <a:ext cx="8523296" cy="10965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4D24FD-ADCF-4FC5-99BB-26383D6EAE36}">
      <dsp:nvSpPr>
        <dsp:cNvPr id="0" name=""/>
        <dsp:cNvSpPr/>
      </dsp:nvSpPr>
      <dsp:spPr>
        <a:xfrm>
          <a:off x="0" y="0"/>
          <a:ext cx="5484151" cy="1340366"/>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t-BR" sz="1800" kern="1200"/>
            <a:t>Autores mostraram que há peculiaridades em línguas a depender de seu sistema de escrita no que concerne o efeito de variáveis psicolinguísticas.</a:t>
          </a:r>
          <a:endParaRPr lang="en-US" sz="1800" kern="1200"/>
        </a:p>
      </dsp:txBody>
      <dsp:txXfrm>
        <a:off x="39258" y="39258"/>
        <a:ext cx="4037791" cy="1261850"/>
      </dsp:txXfrm>
    </dsp:sp>
    <dsp:sp modelId="{A7CDDD13-B7D1-47C1-AC8A-92836B2935FD}">
      <dsp:nvSpPr>
        <dsp:cNvPr id="0" name=""/>
        <dsp:cNvSpPr/>
      </dsp:nvSpPr>
      <dsp:spPr>
        <a:xfrm>
          <a:off x="483895" y="1563760"/>
          <a:ext cx="5484151" cy="1340366"/>
        </a:xfrm>
        <a:prstGeom prst="roundRect">
          <a:avLst>
            <a:gd name="adj" fmla="val 10000"/>
          </a:avLst>
        </a:prstGeom>
        <a:solidFill>
          <a:schemeClr val="accent5">
            <a:hueOff val="-180005"/>
            <a:satOff val="-8623"/>
            <a:lumOff val="-705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t-BR" sz="1800" kern="1200" dirty="0"/>
            <a:t>Estudos com desenho fatorial podem influenciar os resultados e não serem generalizáveis.</a:t>
          </a:r>
          <a:endParaRPr lang="en-US" sz="1800" kern="1200" dirty="0"/>
        </a:p>
      </dsp:txBody>
      <dsp:txXfrm>
        <a:off x="523153" y="1603018"/>
        <a:ext cx="4050501" cy="1261850"/>
      </dsp:txXfrm>
    </dsp:sp>
    <dsp:sp modelId="{FBA64634-2CA6-4D69-8D3E-CDD69D9E89CA}">
      <dsp:nvSpPr>
        <dsp:cNvPr id="0" name=""/>
        <dsp:cNvSpPr/>
      </dsp:nvSpPr>
      <dsp:spPr>
        <a:xfrm>
          <a:off x="967791" y="3127520"/>
          <a:ext cx="5484151" cy="1340366"/>
        </a:xfrm>
        <a:prstGeom prst="roundRect">
          <a:avLst>
            <a:gd name="adj" fmla="val 10000"/>
          </a:avLst>
        </a:prstGeom>
        <a:solidFill>
          <a:schemeClr val="accent5">
            <a:hueOff val="-360011"/>
            <a:satOff val="-17245"/>
            <a:lumOff val="-1411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t-BR" sz="1800" kern="1200" dirty="0"/>
            <a:t>A rota lexical é importante até em línguas com transparência ortográfica.</a:t>
          </a:r>
          <a:endParaRPr lang="en-US" sz="1800" kern="1200" dirty="0"/>
        </a:p>
      </dsp:txBody>
      <dsp:txXfrm>
        <a:off x="1007049" y="3166778"/>
        <a:ext cx="4050501" cy="1261850"/>
      </dsp:txXfrm>
    </dsp:sp>
    <dsp:sp modelId="{3F51A19C-197D-4B5C-BCA0-5A6473FF5739}">
      <dsp:nvSpPr>
        <dsp:cNvPr id="0" name=""/>
        <dsp:cNvSpPr/>
      </dsp:nvSpPr>
      <dsp:spPr>
        <a:xfrm>
          <a:off x="4612913" y="1016444"/>
          <a:ext cx="871237" cy="871237"/>
        </a:xfrm>
        <a:prstGeom prst="downArrow">
          <a:avLst>
            <a:gd name="adj1" fmla="val 55000"/>
            <a:gd name="adj2" fmla="val 45000"/>
          </a:avLst>
        </a:prstGeom>
        <a:solidFill>
          <a:schemeClr val="accent5">
            <a:tint val="40000"/>
            <a:alpha val="90000"/>
            <a:hueOff val="0"/>
            <a:satOff val="0"/>
            <a:lumOff val="0"/>
            <a:alphaOff val="0"/>
          </a:schemeClr>
        </a:solidFill>
        <a:ln w="1905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808941" y="1016444"/>
        <a:ext cx="479181" cy="655606"/>
      </dsp:txXfrm>
    </dsp:sp>
    <dsp:sp modelId="{DC263F40-E54B-450A-8D07-6B0A992512DB}">
      <dsp:nvSpPr>
        <dsp:cNvPr id="0" name=""/>
        <dsp:cNvSpPr/>
      </dsp:nvSpPr>
      <dsp:spPr>
        <a:xfrm>
          <a:off x="5096809" y="2571268"/>
          <a:ext cx="871237" cy="871237"/>
        </a:xfrm>
        <a:prstGeom prst="downArrow">
          <a:avLst>
            <a:gd name="adj1" fmla="val 55000"/>
            <a:gd name="adj2" fmla="val 45000"/>
          </a:avLst>
        </a:prstGeom>
        <a:solidFill>
          <a:schemeClr val="accent5">
            <a:tint val="40000"/>
            <a:alpha val="90000"/>
            <a:hueOff val="-424952"/>
            <a:satOff val="-15141"/>
            <a:lumOff val="-3320"/>
            <a:alphaOff val="0"/>
          </a:schemeClr>
        </a:solidFill>
        <a:ln w="1905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292837" y="2571268"/>
        <a:ext cx="479181" cy="65560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pt-BR"/>
              <a:t>Clique para editar o título Mestre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36DD7CE-D6E5-460A-936E-5FBB6CCA383B}" type="datetimeFigureOut">
              <a:rPr lang="pt-BR" smtClean="0"/>
              <a:t>20/09/2023</a:t>
            </a:fld>
            <a:endParaRPr lang="pt-BR"/>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pt-B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82F47C7-45A9-4C5F-9E88-955AA8FABF9A}" type="slidenum">
              <a:rPr lang="pt-BR" smtClean="0"/>
              <a:t>‹nº›</a:t>
            </a:fld>
            <a:endParaRPr lang="pt-BR"/>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5095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36DD7CE-D6E5-460A-936E-5FBB6CCA383B}" type="datetimeFigureOut">
              <a:rPr lang="pt-BR" smtClean="0"/>
              <a:t>20/09/2023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82F47C7-45A9-4C5F-9E88-955AA8FABF9A}" type="slidenum">
              <a:rPr lang="pt-BR" smtClean="0"/>
              <a:t>‹nº›</a:t>
            </a:fld>
            <a:endParaRPr lang="pt-BR"/>
          </a:p>
        </p:txBody>
      </p:sp>
    </p:spTree>
    <p:extLst>
      <p:ext uri="{BB962C8B-B14F-4D97-AF65-F5344CB8AC3E}">
        <p14:creationId xmlns:p14="http://schemas.microsoft.com/office/powerpoint/2010/main" val="1129452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36DD7CE-D6E5-460A-936E-5FBB6CCA383B}" type="datetimeFigureOut">
              <a:rPr lang="pt-BR" smtClean="0"/>
              <a:t>20/09/2023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82F47C7-45A9-4C5F-9E88-955AA8FABF9A}" type="slidenum">
              <a:rPr lang="pt-BR" smtClean="0"/>
              <a:t>‹nº›</a:t>
            </a:fld>
            <a:endParaRPr lang="pt-BR"/>
          </a:p>
        </p:txBody>
      </p:sp>
    </p:spTree>
    <p:extLst>
      <p:ext uri="{BB962C8B-B14F-4D97-AF65-F5344CB8AC3E}">
        <p14:creationId xmlns:p14="http://schemas.microsoft.com/office/powerpoint/2010/main" val="2835454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36DD7CE-D6E5-460A-936E-5FBB6CCA383B}" type="datetimeFigureOut">
              <a:rPr lang="pt-BR" smtClean="0"/>
              <a:t>20/09/2023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82F47C7-45A9-4C5F-9E88-955AA8FABF9A}" type="slidenum">
              <a:rPr lang="pt-BR" smtClean="0"/>
              <a:t>‹nº›</a:t>
            </a:fld>
            <a:endParaRPr lang="pt-BR"/>
          </a:p>
        </p:txBody>
      </p:sp>
    </p:spTree>
    <p:extLst>
      <p:ext uri="{BB962C8B-B14F-4D97-AF65-F5344CB8AC3E}">
        <p14:creationId xmlns:p14="http://schemas.microsoft.com/office/powerpoint/2010/main" val="3280821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pt-BR"/>
              <a:t>Clique para editar o título Mestre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236DD7CE-D6E5-460A-936E-5FBB6CCA383B}" type="datetimeFigureOut">
              <a:rPr lang="pt-BR" smtClean="0"/>
              <a:t>20/09/2023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82F47C7-45A9-4C5F-9E88-955AA8FABF9A}" type="slidenum">
              <a:rPr lang="pt-BR" smtClean="0"/>
              <a:t>‹nº›</a:t>
            </a:fld>
            <a:endParaRPr lang="pt-BR"/>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3895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236DD7CE-D6E5-460A-936E-5FBB6CCA383B}" type="datetimeFigureOut">
              <a:rPr lang="pt-BR" smtClean="0"/>
              <a:t>20/09/2023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82F47C7-45A9-4C5F-9E88-955AA8FABF9A}" type="slidenum">
              <a:rPr lang="pt-BR" smtClean="0"/>
              <a:t>‹nº›</a:t>
            </a:fld>
            <a:endParaRPr lang="pt-BR"/>
          </a:p>
        </p:txBody>
      </p:sp>
    </p:spTree>
    <p:extLst>
      <p:ext uri="{BB962C8B-B14F-4D97-AF65-F5344CB8AC3E}">
        <p14:creationId xmlns:p14="http://schemas.microsoft.com/office/powerpoint/2010/main" val="1700153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236DD7CE-D6E5-460A-936E-5FBB6CCA383B}" type="datetimeFigureOut">
              <a:rPr lang="pt-BR" smtClean="0"/>
              <a:t>20/09/2023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282F47C7-45A9-4C5F-9E88-955AA8FABF9A}" type="slidenum">
              <a:rPr lang="pt-BR" smtClean="0"/>
              <a:t>‹nº›</a:t>
            </a:fld>
            <a:endParaRPr lang="pt-BR"/>
          </a:p>
        </p:txBody>
      </p:sp>
    </p:spTree>
    <p:extLst>
      <p:ext uri="{BB962C8B-B14F-4D97-AF65-F5344CB8AC3E}">
        <p14:creationId xmlns:p14="http://schemas.microsoft.com/office/powerpoint/2010/main" val="2603427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236DD7CE-D6E5-460A-936E-5FBB6CCA383B}" type="datetimeFigureOut">
              <a:rPr lang="pt-BR" smtClean="0"/>
              <a:t>20/09/2023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282F47C7-45A9-4C5F-9E88-955AA8FABF9A}" type="slidenum">
              <a:rPr lang="pt-BR" smtClean="0"/>
              <a:t>‹nº›</a:t>
            </a:fld>
            <a:endParaRPr lang="pt-BR"/>
          </a:p>
        </p:txBody>
      </p:sp>
    </p:spTree>
    <p:extLst>
      <p:ext uri="{BB962C8B-B14F-4D97-AF65-F5344CB8AC3E}">
        <p14:creationId xmlns:p14="http://schemas.microsoft.com/office/powerpoint/2010/main" val="1810481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6DD7CE-D6E5-460A-936E-5FBB6CCA383B}" type="datetimeFigureOut">
              <a:rPr lang="pt-BR" smtClean="0"/>
              <a:t>20/09/2023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282F47C7-45A9-4C5F-9E88-955AA8FABF9A}" type="slidenum">
              <a:rPr lang="pt-BR" smtClean="0"/>
              <a:t>‹nº›</a:t>
            </a:fld>
            <a:endParaRPr lang="pt-BR"/>
          </a:p>
        </p:txBody>
      </p:sp>
    </p:spTree>
    <p:extLst>
      <p:ext uri="{BB962C8B-B14F-4D97-AF65-F5344CB8AC3E}">
        <p14:creationId xmlns:p14="http://schemas.microsoft.com/office/powerpoint/2010/main" val="2680506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pt-BR"/>
              <a:t>Clique para editar o título Mestre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236DD7CE-D6E5-460A-936E-5FBB6CCA383B}" type="datetimeFigureOut">
              <a:rPr lang="pt-BR" smtClean="0"/>
              <a:t>20/09/2023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82F47C7-45A9-4C5F-9E88-955AA8FABF9A}" type="slidenum">
              <a:rPr lang="pt-BR" smtClean="0"/>
              <a:t>‹nº›</a:t>
            </a:fld>
            <a:endParaRPr lang="pt-BR"/>
          </a:p>
        </p:txBody>
      </p:sp>
    </p:spTree>
    <p:extLst>
      <p:ext uri="{BB962C8B-B14F-4D97-AF65-F5344CB8AC3E}">
        <p14:creationId xmlns:p14="http://schemas.microsoft.com/office/powerpoint/2010/main" val="2603988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236DD7CE-D6E5-460A-936E-5FBB6CCA383B}" type="datetimeFigureOut">
              <a:rPr lang="pt-BR" smtClean="0"/>
              <a:t>20/09/2023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82F47C7-45A9-4C5F-9E88-955AA8FABF9A}" type="slidenum">
              <a:rPr lang="pt-BR" smtClean="0"/>
              <a:t>‹nº›</a:t>
            </a:fld>
            <a:endParaRPr lang="pt-BR"/>
          </a:p>
        </p:txBody>
      </p:sp>
    </p:spTree>
    <p:extLst>
      <p:ext uri="{BB962C8B-B14F-4D97-AF65-F5344CB8AC3E}">
        <p14:creationId xmlns:p14="http://schemas.microsoft.com/office/powerpoint/2010/main" val="3630876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36DD7CE-D6E5-460A-936E-5FBB6CCA383B}" type="datetimeFigureOut">
              <a:rPr lang="pt-BR" smtClean="0"/>
              <a:t>20/09/2023</a:t>
            </a:fld>
            <a:endParaRPr lang="pt-BR"/>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pt-BR"/>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282F47C7-45A9-4C5F-9E88-955AA8FABF9A}" type="slidenum">
              <a:rPr lang="pt-BR" smtClean="0"/>
              <a:t>‹nº›</a:t>
            </a:fld>
            <a:endParaRPr lang="pt-BR"/>
          </a:p>
        </p:txBody>
      </p:sp>
    </p:spTree>
    <p:extLst>
      <p:ext uri="{BB962C8B-B14F-4D97-AF65-F5344CB8AC3E}">
        <p14:creationId xmlns:p14="http://schemas.microsoft.com/office/powerpoint/2010/main" val="25917143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B69155-6D8A-CC4F-F861-19E922A31E60}"/>
              </a:ext>
            </a:extLst>
          </p:cNvPr>
          <p:cNvSpPr>
            <a:spLocks noGrp="1"/>
          </p:cNvSpPr>
          <p:nvPr>
            <p:ph type="ctrTitle"/>
          </p:nvPr>
        </p:nvSpPr>
        <p:spPr/>
        <p:txBody>
          <a:bodyPr>
            <a:normAutofit fontScale="90000"/>
          </a:bodyPr>
          <a:lstStyle/>
          <a:p>
            <a:r>
              <a:rPr lang="pt-BR" dirty="0"/>
              <a:t>Variáveis psicolinguísticas no reconhecimento visual de palavras</a:t>
            </a:r>
          </a:p>
        </p:txBody>
      </p:sp>
      <p:sp>
        <p:nvSpPr>
          <p:cNvPr id="3" name="Subtítulo 2">
            <a:extLst>
              <a:ext uri="{FF2B5EF4-FFF2-40B4-BE49-F238E27FC236}">
                <a16:creationId xmlns:a16="http://schemas.microsoft.com/office/drawing/2014/main" id="{CFED499A-F90F-5F37-ACD6-40F23F0063AF}"/>
              </a:ext>
            </a:extLst>
          </p:cNvPr>
          <p:cNvSpPr>
            <a:spLocks noGrp="1"/>
          </p:cNvSpPr>
          <p:nvPr>
            <p:ph type="subTitle" idx="1"/>
          </p:nvPr>
        </p:nvSpPr>
        <p:spPr/>
        <p:txBody>
          <a:bodyPr>
            <a:normAutofit fontScale="77500" lnSpcReduction="20000"/>
          </a:bodyPr>
          <a:lstStyle/>
          <a:p>
            <a:r>
              <a:rPr lang="pt-BR" b="1" i="0" dirty="0">
                <a:solidFill>
                  <a:srgbClr val="000000"/>
                </a:solidFill>
                <a:effectLst/>
                <a:latin typeface="Arial" panose="020B0604020202020204" pitchFamily="34" charset="0"/>
              </a:rPr>
              <a:t>González-</a:t>
            </a:r>
            <a:r>
              <a:rPr lang="pt-BR" b="1" i="0" dirty="0" err="1">
                <a:solidFill>
                  <a:srgbClr val="000000"/>
                </a:solidFill>
                <a:effectLst/>
                <a:latin typeface="Arial" panose="020B0604020202020204" pitchFamily="34" charset="0"/>
              </a:rPr>
              <a:t>Nosti</a:t>
            </a:r>
            <a:r>
              <a:rPr lang="pt-BR" b="1" i="0" dirty="0">
                <a:solidFill>
                  <a:srgbClr val="000000"/>
                </a:solidFill>
                <a:effectLst/>
                <a:latin typeface="Arial" panose="020B0604020202020204" pitchFamily="34" charset="0"/>
              </a:rPr>
              <a:t>, </a:t>
            </a:r>
            <a:r>
              <a:rPr lang="pt-BR" b="1" i="0" dirty="0" err="1">
                <a:solidFill>
                  <a:srgbClr val="000000"/>
                </a:solidFill>
                <a:effectLst/>
                <a:latin typeface="Arial" panose="020B0604020202020204" pitchFamily="34" charset="0"/>
              </a:rPr>
              <a:t>Barbón</a:t>
            </a:r>
            <a:r>
              <a:rPr lang="pt-BR" b="1" i="0" dirty="0">
                <a:solidFill>
                  <a:srgbClr val="000000"/>
                </a:solidFill>
                <a:effectLst/>
                <a:latin typeface="Arial" panose="020B0604020202020204" pitchFamily="34" charset="0"/>
              </a:rPr>
              <a:t>, Rodríguez-Ferreiro e </a:t>
            </a:r>
            <a:r>
              <a:rPr lang="pt-BR" b="1" i="0" dirty="0" err="1">
                <a:solidFill>
                  <a:srgbClr val="000000"/>
                </a:solidFill>
                <a:effectLst/>
                <a:latin typeface="Arial" panose="020B0604020202020204" pitchFamily="34" charset="0"/>
              </a:rPr>
              <a:t>Cuetos</a:t>
            </a:r>
            <a:r>
              <a:rPr lang="pt-BR" b="1" i="0" dirty="0">
                <a:solidFill>
                  <a:srgbClr val="000000"/>
                </a:solidFill>
                <a:effectLst/>
                <a:latin typeface="Arial" panose="020B0604020202020204" pitchFamily="34" charset="0"/>
              </a:rPr>
              <a:t> (2014). </a:t>
            </a:r>
            <a:r>
              <a:rPr lang="pt-BR" b="1" i="0" dirty="0" err="1">
                <a:solidFill>
                  <a:srgbClr val="000000"/>
                </a:solidFill>
                <a:effectLst/>
                <a:latin typeface="Arial" panose="020B0604020202020204" pitchFamily="34" charset="0"/>
              </a:rPr>
              <a:t>Effects</a:t>
            </a:r>
            <a:r>
              <a:rPr lang="pt-BR" b="1" i="0" dirty="0">
                <a:solidFill>
                  <a:srgbClr val="000000"/>
                </a:solidFill>
                <a:effectLst/>
                <a:latin typeface="Arial" panose="020B0604020202020204" pitchFamily="34" charset="0"/>
              </a:rPr>
              <a:t> </a:t>
            </a:r>
            <a:r>
              <a:rPr lang="pt-BR" b="1" i="0" dirty="0" err="1">
                <a:solidFill>
                  <a:srgbClr val="000000"/>
                </a:solidFill>
                <a:effectLst/>
                <a:latin typeface="Arial" panose="020B0604020202020204" pitchFamily="34" charset="0"/>
              </a:rPr>
              <a:t>of</a:t>
            </a:r>
            <a:r>
              <a:rPr lang="pt-BR" b="1" i="0" dirty="0">
                <a:solidFill>
                  <a:srgbClr val="000000"/>
                </a:solidFill>
                <a:effectLst/>
                <a:latin typeface="Arial" panose="020B0604020202020204" pitchFamily="34" charset="0"/>
              </a:rPr>
              <a:t> </a:t>
            </a:r>
            <a:r>
              <a:rPr lang="pt-BR" b="1" i="0" dirty="0" err="1">
                <a:solidFill>
                  <a:srgbClr val="000000"/>
                </a:solidFill>
                <a:effectLst/>
                <a:latin typeface="Arial" panose="020B0604020202020204" pitchFamily="34" charset="0"/>
              </a:rPr>
              <a:t>the</a:t>
            </a:r>
            <a:r>
              <a:rPr lang="pt-BR" b="1" i="0" dirty="0">
                <a:solidFill>
                  <a:srgbClr val="000000"/>
                </a:solidFill>
                <a:effectLst/>
                <a:latin typeface="Arial" panose="020B0604020202020204" pitchFamily="34" charset="0"/>
              </a:rPr>
              <a:t> </a:t>
            </a:r>
            <a:r>
              <a:rPr lang="pt-BR" b="1" i="0" dirty="0" err="1">
                <a:solidFill>
                  <a:srgbClr val="000000"/>
                </a:solidFill>
                <a:effectLst/>
                <a:latin typeface="Arial" panose="020B0604020202020204" pitchFamily="34" charset="0"/>
              </a:rPr>
              <a:t>psycholinguistic</a:t>
            </a:r>
            <a:r>
              <a:rPr lang="pt-BR" b="1" i="0" dirty="0">
                <a:solidFill>
                  <a:srgbClr val="000000"/>
                </a:solidFill>
                <a:effectLst/>
                <a:latin typeface="Arial" panose="020B0604020202020204" pitchFamily="34" charset="0"/>
              </a:rPr>
              <a:t> </a:t>
            </a:r>
            <a:r>
              <a:rPr lang="pt-BR" b="1" i="0" dirty="0" err="1">
                <a:solidFill>
                  <a:srgbClr val="000000"/>
                </a:solidFill>
                <a:effectLst/>
                <a:latin typeface="Arial" panose="020B0604020202020204" pitchFamily="34" charset="0"/>
              </a:rPr>
              <a:t>variables</a:t>
            </a:r>
            <a:r>
              <a:rPr lang="pt-BR" b="1" i="0" dirty="0">
                <a:solidFill>
                  <a:srgbClr val="000000"/>
                </a:solidFill>
                <a:effectLst/>
                <a:latin typeface="Arial" panose="020B0604020202020204" pitchFamily="34" charset="0"/>
              </a:rPr>
              <a:t> </a:t>
            </a:r>
            <a:r>
              <a:rPr lang="pt-BR" b="1" i="0" dirty="0" err="1">
                <a:solidFill>
                  <a:srgbClr val="000000"/>
                </a:solidFill>
                <a:effectLst/>
                <a:latin typeface="Arial" panose="020B0604020202020204" pitchFamily="34" charset="0"/>
              </a:rPr>
              <a:t>on</a:t>
            </a:r>
            <a:r>
              <a:rPr lang="pt-BR" b="1" i="0" dirty="0">
                <a:solidFill>
                  <a:srgbClr val="000000"/>
                </a:solidFill>
                <a:effectLst/>
                <a:latin typeface="Arial" panose="020B0604020202020204" pitchFamily="34" charset="0"/>
              </a:rPr>
              <a:t> </a:t>
            </a:r>
            <a:r>
              <a:rPr lang="pt-BR" b="1" i="0" dirty="0" err="1">
                <a:solidFill>
                  <a:srgbClr val="000000"/>
                </a:solidFill>
                <a:effectLst/>
                <a:latin typeface="Arial" panose="020B0604020202020204" pitchFamily="34" charset="0"/>
              </a:rPr>
              <a:t>the</a:t>
            </a:r>
            <a:r>
              <a:rPr lang="pt-BR" b="1" i="0" dirty="0">
                <a:solidFill>
                  <a:srgbClr val="000000"/>
                </a:solidFill>
                <a:effectLst/>
                <a:latin typeface="Arial" panose="020B0604020202020204" pitchFamily="34" charset="0"/>
              </a:rPr>
              <a:t> lexical </a:t>
            </a:r>
            <a:r>
              <a:rPr lang="pt-BR" b="1" i="0" dirty="0" err="1">
                <a:solidFill>
                  <a:srgbClr val="000000"/>
                </a:solidFill>
                <a:effectLst/>
                <a:latin typeface="Arial" panose="020B0604020202020204" pitchFamily="34" charset="0"/>
              </a:rPr>
              <a:t>decision</a:t>
            </a:r>
            <a:r>
              <a:rPr lang="pt-BR" b="1" i="0" dirty="0">
                <a:solidFill>
                  <a:srgbClr val="000000"/>
                </a:solidFill>
                <a:effectLst/>
                <a:latin typeface="Arial" panose="020B0604020202020204" pitchFamily="34" charset="0"/>
              </a:rPr>
              <a:t> </a:t>
            </a:r>
            <a:r>
              <a:rPr lang="pt-BR" b="1" i="0" dirty="0" err="1">
                <a:solidFill>
                  <a:srgbClr val="000000"/>
                </a:solidFill>
                <a:effectLst/>
                <a:latin typeface="Arial" panose="020B0604020202020204" pitchFamily="34" charset="0"/>
              </a:rPr>
              <a:t>task</a:t>
            </a:r>
            <a:r>
              <a:rPr lang="pt-BR" b="1" i="0" dirty="0">
                <a:solidFill>
                  <a:srgbClr val="000000"/>
                </a:solidFill>
                <a:effectLst/>
                <a:latin typeface="Arial" panose="020B0604020202020204" pitchFamily="34" charset="0"/>
              </a:rPr>
              <a:t> in Spanish: A </a:t>
            </a:r>
            <a:r>
              <a:rPr lang="pt-BR" b="1" i="0" dirty="0" err="1">
                <a:solidFill>
                  <a:srgbClr val="000000"/>
                </a:solidFill>
                <a:effectLst/>
                <a:latin typeface="Arial" panose="020B0604020202020204" pitchFamily="34" charset="0"/>
              </a:rPr>
              <a:t>study</a:t>
            </a:r>
            <a:r>
              <a:rPr lang="pt-BR" b="1" i="0" dirty="0">
                <a:solidFill>
                  <a:srgbClr val="000000"/>
                </a:solidFill>
                <a:effectLst/>
                <a:latin typeface="Arial" panose="020B0604020202020204" pitchFamily="34" charset="0"/>
              </a:rPr>
              <a:t> </a:t>
            </a:r>
            <a:r>
              <a:rPr lang="pt-BR" b="1" i="0" dirty="0" err="1">
                <a:solidFill>
                  <a:srgbClr val="000000"/>
                </a:solidFill>
                <a:effectLst/>
                <a:latin typeface="Arial" panose="020B0604020202020204" pitchFamily="34" charset="0"/>
              </a:rPr>
              <a:t>with</a:t>
            </a:r>
            <a:r>
              <a:rPr lang="pt-BR" b="1" i="0" dirty="0">
                <a:solidFill>
                  <a:srgbClr val="000000"/>
                </a:solidFill>
                <a:effectLst/>
                <a:latin typeface="Arial" panose="020B0604020202020204" pitchFamily="34" charset="0"/>
              </a:rPr>
              <a:t> 2,765 words. </a:t>
            </a:r>
            <a:r>
              <a:rPr lang="pt-BR" b="1" i="0" dirty="0" err="1">
                <a:solidFill>
                  <a:srgbClr val="000000"/>
                </a:solidFill>
                <a:effectLst/>
                <a:latin typeface="Arial" panose="020B0604020202020204" pitchFamily="34" charset="0"/>
              </a:rPr>
              <a:t>Behavioral</a:t>
            </a:r>
            <a:r>
              <a:rPr lang="pt-BR" b="1" i="0" dirty="0">
                <a:solidFill>
                  <a:srgbClr val="000000"/>
                </a:solidFill>
                <a:effectLst/>
                <a:latin typeface="Arial" panose="020B0604020202020204" pitchFamily="34" charset="0"/>
              </a:rPr>
              <a:t> </a:t>
            </a:r>
            <a:r>
              <a:rPr lang="pt-BR" b="1" i="0" dirty="0" err="1">
                <a:solidFill>
                  <a:srgbClr val="000000"/>
                </a:solidFill>
                <a:effectLst/>
                <a:latin typeface="Arial" panose="020B0604020202020204" pitchFamily="34" charset="0"/>
              </a:rPr>
              <a:t>Research</a:t>
            </a:r>
            <a:r>
              <a:rPr lang="pt-BR" b="1" i="0" dirty="0">
                <a:solidFill>
                  <a:srgbClr val="000000"/>
                </a:solidFill>
                <a:effectLst/>
                <a:latin typeface="Arial" panose="020B0604020202020204" pitchFamily="34" charset="0"/>
              </a:rPr>
              <a:t> 46:517-525</a:t>
            </a:r>
          </a:p>
          <a:p>
            <a:endParaRPr lang="pt-BR" b="1" dirty="0">
              <a:solidFill>
                <a:srgbClr val="000000"/>
              </a:solidFill>
              <a:latin typeface="Arial" panose="020B0604020202020204" pitchFamily="34" charset="0"/>
            </a:endParaRPr>
          </a:p>
          <a:p>
            <a:r>
              <a:rPr lang="pt-BR" b="1" dirty="0">
                <a:solidFill>
                  <a:srgbClr val="000000"/>
                </a:solidFill>
                <a:latin typeface="Arial" panose="020B0604020202020204" pitchFamily="34" charset="0"/>
              </a:rPr>
              <a:t>Apresentador: Leonardo Cabral</a:t>
            </a:r>
            <a:endParaRPr lang="pt-BR" dirty="0"/>
          </a:p>
        </p:txBody>
      </p:sp>
    </p:spTree>
    <p:extLst>
      <p:ext uri="{BB962C8B-B14F-4D97-AF65-F5344CB8AC3E}">
        <p14:creationId xmlns:p14="http://schemas.microsoft.com/office/powerpoint/2010/main" val="721151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F6E24C-26C0-8A83-40DF-FBEE38EB9735}"/>
              </a:ext>
            </a:extLst>
          </p:cNvPr>
          <p:cNvSpPr>
            <a:spLocks noGrp="1"/>
          </p:cNvSpPr>
          <p:nvPr>
            <p:ph type="title"/>
          </p:nvPr>
        </p:nvSpPr>
        <p:spPr>
          <a:xfrm>
            <a:off x="1143000" y="609600"/>
            <a:ext cx="9875520" cy="1356360"/>
          </a:xfrm>
        </p:spPr>
        <p:txBody>
          <a:bodyPr>
            <a:normAutofit/>
          </a:bodyPr>
          <a:lstStyle/>
          <a:p>
            <a:r>
              <a:rPr lang="pt-BR" dirty="0"/>
              <a:t>Metodologia</a:t>
            </a:r>
          </a:p>
        </p:txBody>
      </p:sp>
      <p:graphicFrame>
        <p:nvGraphicFramePr>
          <p:cNvPr id="5" name="Espaço Reservado para Conteúdo 2">
            <a:extLst>
              <a:ext uri="{FF2B5EF4-FFF2-40B4-BE49-F238E27FC236}">
                <a16:creationId xmlns:a16="http://schemas.microsoft.com/office/drawing/2014/main" id="{3B4A5740-3EEE-2208-5058-B7239F675095}"/>
              </a:ext>
            </a:extLst>
          </p:cNvPr>
          <p:cNvGraphicFramePr>
            <a:graphicFrameLocks noGrp="1"/>
          </p:cNvGraphicFramePr>
          <p:nvPr>
            <p:ph idx="1"/>
            <p:extLst>
              <p:ext uri="{D42A27DB-BD31-4B8C-83A1-F6EECF244321}">
                <p14:modId xmlns:p14="http://schemas.microsoft.com/office/powerpoint/2010/main" val="116336237"/>
              </p:ext>
            </p:extLst>
          </p:nvPr>
        </p:nvGraphicFramePr>
        <p:xfrm>
          <a:off x="1143000" y="2298530"/>
          <a:ext cx="9872663" cy="3797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4532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2452CA-53C1-1FD1-7088-2CC1FA211B21}"/>
              </a:ext>
            </a:extLst>
          </p:cNvPr>
          <p:cNvSpPr>
            <a:spLocks noGrp="1"/>
          </p:cNvSpPr>
          <p:nvPr>
            <p:ph type="title"/>
          </p:nvPr>
        </p:nvSpPr>
        <p:spPr>
          <a:xfrm>
            <a:off x="1143000" y="609600"/>
            <a:ext cx="9875520" cy="1356360"/>
          </a:xfrm>
        </p:spPr>
        <p:txBody>
          <a:bodyPr>
            <a:normAutofit/>
          </a:bodyPr>
          <a:lstStyle/>
          <a:p>
            <a:r>
              <a:rPr lang="pt-BR"/>
              <a:t>Metodologia</a:t>
            </a:r>
            <a:endParaRPr lang="pt-BR" dirty="0"/>
          </a:p>
        </p:txBody>
      </p:sp>
      <p:pic>
        <p:nvPicPr>
          <p:cNvPr id="5" name="Picture 4" descr="Close de um teclado">
            <a:extLst>
              <a:ext uri="{FF2B5EF4-FFF2-40B4-BE49-F238E27FC236}">
                <a16:creationId xmlns:a16="http://schemas.microsoft.com/office/drawing/2014/main" id="{10040CFD-F179-0185-0F95-BA784C7EC660}"/>
              </a:ext>
            </a:extLst>
          </p:cNvPr>
          <p:cNvPicPr>
            <a:picLocks noChangeAspect="1"/>
          </p:cNvPicPr>
          <p:nvPr/>
        </p:nvPicPr>
        <p:blipFill rotWithShape="1">
          <a:blip r:embed="rId2"/>
          <a:srcRect l="13341" r="33374" b="-4"/>
          <a:stretch/>
        </p:blipFill>
        <p:spPr>
          <a:xfrm>
            <a:off x="1316621" y="2093789"/>
            <a:ext cx="2896569" cy="3519934"/>
          </a:xfrm>
          <a:prstGeom prst="rect">
            <a:avLst/>
          </a:prstGeom>
        </p:spPr>
      </p:pic>
      <p:sp>
        <p:nvSpPr>
          <p:cNvPr id="3" name="Espaço Reservado para Conteúdo 2">
            <a:extLst>
              <a:ext uri="{FF2B5EF4-FFF2-40B4-BE49-F238E27FC236}">
                <a16:creationId xmlns:a16="http://schemas.microsoft.com/office/drawing/2014/main" id="{1D48767B-4B61-10D0-D6D6-02AB02FB8601}"/>
              </a:ext>
            </a:extLst>
          </p:cNvPr>
          <p:cNvSpPr>
            <a:spLocks noGrp="1"/>
          </p:cNvSpPr>
          <p:nvPr>
            <p:ph idx="1"/>
          </p:nvPr>
        </p:nvSpPr>
        <p:spPr>
          <a:xfrm>
            <a:off x="4490977" y="2057400"/>
            <a:ext cx="6524894" cy="4038600"/>
          </a:xfrm>
        </p:spPr>
        <p:txBody>
          <a:bodyPr>
            <a:normAutofit/>
          </a:bodyPr>
          <a:lstStyle/>
          <a:p>
            <a:r>
              <a:rPr lang="pt-BR" b="1"/>
              <a:t>Procedimentos: </a:t>
            </a:r>
            <a:r>
              <a:rPr lang="pt-BR"/>
              <a:t>6 sessões, cada sessão com 922 estímulos. Cada sessão foi dividida em 4 blocos, com pausa entre eles. Todos os participantes participarem de todos os blocos. Tarefa de decisão lexical em teclado: “z” para pseudopalavra, “m” para palavra.</a:t>
            </a:r>
          </a:p>
          <a:p>
            <a:endParaRPr lang="pt-BR" dirty="0"/>
          </a:p>
        </p:txBody>
      </p:sp>
    </p:spTree>
    <p:extLst>
      <p:ext uri="{BB962C8B-B14F-4D97-AF65-F5344CB8AC3E}">
        <p14:creationId xmlns:p14="http://schemas.microsoft.com/office/powerpoint/2010/main" val="1714522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ítulo 1">
            <a:extLst>
              <a:ext uri="{FF2B5EF4-FFF2-40B4-BE49-F238E27FC236}">
                <a16:creationId xmlns:a16="http://schemas.microsoft.com/office/drawing/2014/main" id="{97DAF70E-5E1B-4247-C315-E975A2DECCD6}"/>
              </a:ext>
            </a:extLst>
          </p:cNvPr>
          <p:cNvSpPr>
            <a:spLocks noGrp="1"/>
          </p:cNvSpPr>
          <p:nvPr>
            <p:ph type="title"/>
          </p:nvPr>
        </p:nvSpPr>
        <p:spPr>
          <a:xfrm>
            <a:off x="441009" y="873457"/>
            <a:ext cx="3273042" cy="5222543"/>
          </a:xfrm>
        </p:spPr>
        <p:txBody>
          <a:bodyPr>
            <a:normAutofit/>
          </a:bodyPr>
          <a:lstStyle/>
          <a:p>
            <a:r>
              <a:rPr lang="pt-BR" sz="2800">
                <a:solidFill>
                  <a:srgbClr val="FFFFFF"/>
                </a:solidFill>
              </a:rPr>
              <a:t>Resultados</a:t>
            </a:r>
          </a:p>
        </p:txBody>
      </p:sp>
      <p:sp>
        <p:nvSpPr>
          <p:cNvPr id="3" name="Espaço Reservado para Conteúdo 2">
            <a:extLst>
              <a:ext uri="{FF2B5EF4-FFF2-40B4-BE49-F238E27FC236}">
                <a16:creationId xmlns:a16="http://schemas.microsoft.com/office/drawing/2014/main" id="{FC449629-0B0A-29A5-C181-E29AB71CAE13}"/>
              </a:ext>
            </a:extLst>
          </p:cNvPr>
          <p:cNvSpPr>
            <a:spLocks noGrp="1"/>
          </p:cNvSpPr>
          <p:nvPr>
            <p:ph idx="1"/>
          </p:nvPr>
        </p:nvSpPr>
        <p:spPr>
          <a:xfrm>
            <a:off x="4995081" y="873457"/>
            <a:ext cx="6020790" cy="5222543"/>
          </a:xfrm>
        </p:spPr>
        <p:txBody>
          <a:bodyPr anchor="ctr">
            <a:normAutofit/>
          </a:bodyPr>
          <a:lstStyle/>
          <a:p>
            <a:r>
              <a:rPr lang="pt-BR" sz="1300" dirty="0">
                <a:solidFill>
                  <a:schemeClr val="tx1"/>
                </a:solidFill>
              </a:rPr>
              <a:t>Remoção de dados referentes à respostas erradas (13,36%). Remoção de latências extremas (maiores ou menores que 3 vezes o desvio padrão), 0,57% do total.</a:t>
            </a:r>
          </a:p>
          <a:p>
            <a:r>
              <a:rPr lang="pt-BR" sz="1300" dirty="0">
                <a:solidFill>
                  <a:schemeClr val="tx1"/>
                </a:solidFill>
              </a:rPr>
              <a:t>RT médio geral de 566ms (SD: 44ms).</a:t>
            </a:r>
          </a:p>
          <a:p>
            <a:r>
              <a:rPr lang="pt-BR" sz="1300" dirty="0">
                <a:solidFill>
                  <a:schemeClr val="tx1"/>
                </a:solidFill>
              </a:rPr>
              <a:t>RT médio de palavras 548ms (SD: 44ms).</a:t>
            </a:r>
          </a:p>
          <a:p>
            <a:r>
              <a:rPr lang="pt-BR" sz="1300" dirty="0">
                <a:solidFill>
                  <a:schemeClr val="tx1"/>
                </a:solidFill>
              </a:rPr>
              <a:t>RT médio de </a:t>
            </a:r>
            <a:r>
              <a:rPr lang="pt-BR" sz="1300" dirty="0" err="1">
                <a:solidFill>
                  <a:schemeClr val="tx1"/>
                </a:solidFill>
              </a:rPr>
              <a:t>pseudopalavras</a:t>
            </a:r>
            <a:r>
              <a:rPr lang="pt-BR" sz="1300" dirty="0">
                <a:solidFill>
                  <a:schemeClr val="tx1"/>
                </a:solidFill>
              </a:rPr>
              <a:t> 584ms (SD: 37ms).</a:t>
            </a:r>
          </a:p>
          <a:p>
            <a:r>
              <a:rPr lang="pt-BR" sz="1300" dirty="0">
                <a:solidFill>
                  <a:schemeClr val="tx1"/>
                </a:solidFill>
              </a:rPr>
              <a:t>Valores de RT e das variáveis transformados </a:t>
            </a:r>
            <a:r>
              <a:rPr lang="pt-BR" sz="1300" dirty="0" err="1">
                <a:solidFill>
                  <a:schemeClr val="tx1"/>
                </a:solidFill>
              </a:rPr>
              <a:t>logaritmicamente</a:t>
            </a:r>
            <a:r>
              <a:rPr lang="pt-BR" sz="1300" dirty="0">
                <a:solidFill>
                  <a:schemeClr val="tx1"/>
                </a:solidFill>
              </a:rPr>
              <a:t> para aproximação de normalização. Exceção de vizinhança ortográfica, por possuir valores nulos. Segundo referências no estudo, no entanto, normalização não seria exatamente um problema, devido ao tamanho da amostragem.</a:t>
            </a:r>
          </a:p>
          <a:p>
            <a:r>
              <a:rPr lang="pt-BR" sz="1300" dirty="0">
                <a:solidFill>
                  <a:schemeClr val="tx1"/>
                </a:solidFill>
              </a:rPr>
              <a:t>Após aplicação do modelo: todas as variáveis influenciaram o TR, exceto extensão. Mas houve interação entre “extensão da palavra” X “Idade de </a:t>
            </a:r>
            <a:r>
              <a:rPr lang="pt-BR" sz="1300">
                <a:solidFill>
                  <a:schemeClr val="tx1"/>
                </a:solidFill>
              </a:rPr>
              <a:t>Aquisição e </a:t>
            </a:r>
            <a:r>
              <a:rPr lang="pt-BR" sz="1300" dirty="0">
                <a:solidFill>
                  <a:schemeClr val="tx1"/>
                </a:solidFill>
              </a:rPr>
              <a:t>vizinhança ortográfica”.</a:t>
            </a:r>
          </a:p>
          <a:p>
            <a:r>
              <a:rPr lang="pt-BR" sz="1300" dirty="0">
                <a:solidFill>
                  <a:schemeClr val="tx1"/>
                </a:solidFill>
              </a:rPr>
              <a:t>Interação entre “Idade de Aquisição” e “frequência”: efeito de Idade de Aquisição é mais evidente em palavras de baixa frequência.</a:t>
            </a:r>
          </a:p>
          <a:p>
            <a:r>
              <a:rPr lang="pt-BR" sz="1300" dirty="0">
                <a:solidFill>
                  <a:schemeClr val="tx1"/>
                </a:solidFill>
              </a:rPr>
              <a:t>Efeito similar com “</a:t>
            </a:r>
            <a:r>
              <a:rPr lang="pt-BR" sz="1300" dirty="0" err="1">
                <a:solidFill>
                  <a:schemeClr val="tx1"/>
                </a:solidFill>
              </a:rPr>
              <a:t>imageabilidade</a:t>
            </a:r>
            <a:r>
              <a:rPr lang="pt-BR" sz="1300" dirty="0">
                <a:solidFill>
                  <a:schemeClr val="tx1"/>
                </a:solidFill>
              </a:rPr>
              <a:t>”: efeito maior dessa variável com palavras de baixa frequência e Idade de Aquisição tardia.</a:t>
            </a:r>
          </a:p>
          <a:p>
            <a:r>
              <a:rPr lang="pt-BR" sz="1300" dirty="0">
                <a:solidFill>
                  <a:schemeClr val="tx1"/>
                </a:solidFill>
              </a:rPr>
              <a:t>Interação entre “vizinhança ortográfica” e “</a:t>
            </a:r>
            <a:r>
              <a:rPr lang="pt-BR" sz="1300" dirty="0" err="1">
                <a:solidFill>
                  <a:schemeClr val="tx1"/>
                </a:solidFill>
              </a:rPr>
              <a:t>imageabilidade</a:t>
            </a:r>
            <a:r>
              <a:rPr lang="pt-BR" sz="1300" dirty="0">
                <a:solidFill>
                  <a:schemeClr val="tx1"/>
                </a:solidFill>
              </a:rPr>
              <a:t>”: vizinhança ortográfica afeta mais palavras de baixa </a:t>
            </a:r>
            <a:r>
              <a:rPr lang="pt-BR" sz="1300" dirty="0" err="1">
                <a:solidFill>
                  <a:schemeClr val="tx1"/>
                </a:solidFill>
              </a:rPr>
              <a:t>imageabilidade</a:t>
            </a:r>
            <a:r>
              <a:rPr lang="pt-BR" sz="1300" dirty="0">
                <a:solidFill>
                  <a:schemeClr val="tx1"/>
                </a:solidFill>
              </a:rPr>
              <a:t>.</a:t>
            </a:r>
          </a:p>
          <a:p>
            <a:endParaRPr lang="pt-BR" sz="1300" dirty="0">
              <a:solidFill>
                <a:schemeClr val="tx1"/>
              </a:solidFill>
            </a:endParaRPr>
          </a:p>
        </p:txBody>
      </p:sp>
    </p:spTree>
    <p:extLst>
      <p:ext uri="{BB962C8B-B14F-4D97-AF65-F5344CB8AC3E}">
        <p14:creationId xmlns:p14="http://schemas.microsoft.com/office/powerpoint/2010/main" val="2501298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09C0BCD-BEE9-423F-A51C-BCCD8E5EAA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sp>
        <p:nvSpPr>
          <p:cNvPr id="14" name="Rectangle 13">
            <a:extLst>
              <a:ext uri="{FF2B5EF4-FFF2-40B4-BE49-F238E27FC236}">
                <a16:creationId xmlns:a16="http://schemas.microsoft.com/office/drawing/2014/main" id="{9998D094-42B2-42BA-AA14-E8FBE073A5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cxnSp>
        <p:nvCxnSpPr>
          <p:cNvPr id="16" name="Straight Connector 15">
            <a:extLst>
              <a:ext uri="{FF2B5EF4-FFF2-40B4-BE49-F238E27FC236}">
                <a16:creationId xmlns:a16="http://schemas.microsoft.com/office/drawing/2014/main" id="{8465D64B-59F4-4BDC-B833-A17EF1E046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63FE6F10-B3AD-4403-94CA-F51155286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210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sp useBgFill="1">
        <p:nvSpPr>
          <p:cNvPr id="20" name="Rectangle 19">
            <a:extLst>
              <a:ext uri="{FF2B5EF4-FFF2-40B4-BE49-F238E27FC236}">
                <a16:creationId xmlns:a16="http://schemas.microsoft.com/office/drawing/2014/main" id="{364D6A39-A4F7-4B00-9F42-3BC67177DB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944" y="246887"/>
            <a:ext cx="4397755" cy="6377939"/>
          </a:xfrm>
          <a:prstGeom prst="rect">
            <a:avLst/>
          </a:prstGeom>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cxnSp>
        <p:nvCxnSpPr>
          <p:cNvPr id="22" name="Straight Connector 21">
            <a:extLst>
              <a:ext uri="{FF2B5EF4-FFF2-40B4-BE49-F238E27FC236}">
                <a16:creationId xmlns:a16="http://schemas.microsoft.com/office/drawing/2014/main" id="{13553ADF-88A1-4645-B819-890CA3DF7D5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370284" y="4405863"/>
            <a:ext cx="2763075"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B5D0D97D-7911-4A25-88E2-4D81FD4AB2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6888"/>
            <a:ext cx="1172464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sp>
        <p:nvSpPr>
          <p:cNvPr id="2" name="Título 1">
            <a:extLst>
              <a:ext uri="{FF2B5EF4-FFF2-40B4-BE49-F238E27FC236}">
                <a16:creationId xmlns:a16="http://schemas.microsoft.com/office/drawing/2014/main" id="{97DAF70E-5E1B-4247-C315-E975A2DECCD6}"/>
              </a:ext>
            </a:extLst>
          </p:cNvPr>
          <p:cNvSpPr>
            <a:spLocks noGrp="1"/>
          </p:cNvSpPr>
          <p:nvPr>
            <p:ph type="title"/>
          </p:nvPr>
        </p:nvSpPr>
        <p:spPr>
          <a:xfrm>
            <a:off x="8195138" y="857675"/>
            <a:ext cx="3113366" cy="3622844"/>
          </a:xfrm>
        </p:spPr>
        <p:txBody>
          <a:bodyPr vert="horz" lIns="91440" tIns="45720" rIns="91440" bIns="45720" rtlCol="0" anchor="b">
            <a:normAutofit/>
          </a:bodyPr>
          <a:lstStyle/>
          <a:p>
            <a:pPr algn="ctr">
              <a:lnSpc>
                <a:spcPct val="85000"/>
              </a:lnSpc>
            </a:pPr>
            <a:r>
              <a:rPr lang="en-US" sz="3800" b="1" cap="all">
                <a:solidFill>
                  <a:srgbClr val="FFFFFF"/>
                </a:solidFill>
              </a:rPr>
              <a:t>Resultados</a:t>
            </a:r>
          </a:p>
        </p:txBody>
      </p:sp>
      <p:pic>
        <p:nvPicPr>
          <p:cNvPr id="7" name="Imagem 6">
            <a:extLst>
              <a:ext uri="{FF2B5EF4-FFF2-40B4-BE49-F238E27FC236}">
                <a16:creationId xmlns:a16="http://schemas.microsoft.com/office/drawing/2014/main" id="{18A34779-D039-CBA9-123F-F1086B012C2E}"/>
              </a:ext>
            </a:extLst>
          </p:cNvPr>
          <p:cNvPicPr>
            <a:picLocks noChangeAspect="1"/>
          </p:cNvPicPr>
          <p:nvPr/>
        </p:nvPicPr>
        <p:blipFill rotWithShape="1">
          <a:blip r:embed="rId2"/>
          <a:srcRect t="2249" r="2" b="2"/>
          <a:stretch/>
        </p:blipFill>
        <p:spPr>
          <a:xfrm>
            <a:off x="872064" y="857675"/>
            <a:ext cx="6045576" cy="5140669"/>
          </a:xfrm>
          <a:prstGeom prst="rect">
            <a:avLst/>
          </a:prstGeom>
        </p:spPr>
      </p:pic>
    </p:spTree>
    <p:extLst>
      <p:ext uri="{BB962C8B-B14F-4D97-AF65-F5344CB8AC3E}">
        <p14:creationId xmlns:p14="http://schemas.microsoft.com/office/powerpoint/2010/main" val="333441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ítulo 1">
            <a:extLst>
              <a:ext uri="{FF2B5EF4-FFF2-40B4-BE49-F238E27FC236}">
                <a16:creationId xmlns:a16="http://schemas.microsoft.com/office/drawing/2014/main" id="{97DAF70E-5E1B-4247-C315-E975A2DECCD6}"/>
              </a:ext>
            </a:extLst>
          </p:cNvPr>
          <p:cNvSpPr>
            <a:spLocks noGrp="1"/>
          </p:cNvSpPr>
          <p:nvPr>
            <p:ph type="title"/>
          </p:nvPr>
        </p:nvSpPr>
        <p:spPr>
          <a:xfrm>
            <a:off x="441009" y="873457"/>
            <a:ext cx="3273042" cy="5222543"/>
          </a:xfrm>
        </p:spPr>
        <p:txBody>
          <a:bodyPr>
            <a:normAutofit/>
          </a:bodyPr>
          <a:lstStyle/>
          <a:p>
            <a:r>
              <a:rPr lang="pt-BR" sz="2800">
                <a:solidFill>
                  <a:srgbClr val="FFFFFF"/>
                </a:solidFill>
              </a:rPr>
              <a:t>Resultados – análise por tamanho</a:t>
            </a:r>
          </a:p>
        </p:txBody>
      </p:sp>
      <p:sp>
        <p:nvSpPr>
          <p:cNvPr id="3" name="Espaço Reservado para Conteúdo 2">
            <a:extLst>
              <a:ext uri="{FF2B5EF4-FFF2-40B4-BE49-F238E27FC236}">
                <a16:creationId xmlns:a16="http://schemas.microsoft.com/office/drawing/2014/main" id="{FC449629-0B0A-29A5-C181-E29AB71CAE13}"/>
              </a:ext>
            </a:extLst>
          </p:cNvPr>
          <p:cNvSpPr>
            <a:spLocks noGrp="1"/>
          </p:cNvSpPr>
          <p:nvPr>
            <p:ph idx="1"/>
          </p:nvPr>
        </p:nvSpPr>
        <p:spPr>
          <a:xfrm>
            <a:off x="4995081" y="873457"/>
            <a:ext cx="6020790" cy="5222543"/>
          </a:xfrm>
        </p:spPr>
        <p:txBody>
          <a:bodyPr anchor="ctr">
            <a:normAutofit/>
          </a:bodyPr>
          <a:lstStyle/>
          <a:p>
            <a:r>
              <a:rPr lang="pt-BR" sz="1600">
                <a:solidFill>
                  <a:schemeClr val="tx1"/>
                </a:solidFill>
              </a:rPr>
              <a:t>Na maioria dos estudos fatoriais até então, variável foi controlada ao invés de manipulada.</a:t>
            </a:r>
          </a:p>
          <a:p>
            <a:r>
              <a:rPr lang="pt-BR" sz="1600">
                <a:solidFill>
                  <a:schemeClr val="tx1"/>
                </a:solidFill>
              </a:rPr>
              <a:t>Estímulos foram divididos em dois grupos: palavras curtas (3-6 letras) e longas (7-10 letras). (ué, e a crítica?!)</a:t>
            </a:r>
          </a:p>
          <a:p>
            <a:r>
              <a:rPr lang="pt-BR" sz="1600">
                <a:solidFill>
                  <a:schemeClr val="tx1"/>
                </a:solidFill>
              </a:rPr>
              <a:t>RT médio de palavras curtas: 536ms (DP: 41ms), entre 451-657ms.</a:t>
            </a:r>
          </a:p>
          <a:p>
            <a:r>
              <a:rPr lang="pt-BR" sz="1600">
                <a:solidFill>
                  <a:schemeClr val="tx1"/>
                </a:solidFill>
              </a:rPr>
              <a:t>RT médio de palavras longas: 564ms (DP: 42ms), entre 472-751ms.</a:t>
            </a:r>
          </a:p>
          <a:p>
            <a:r>
              <a:rPr lang="pt-BR" sz="1600">
                <a:solidFill>
                  <a:schemeClr val="tx1"/>
                </a:solidFill>
              </a:rPr>
              <a:t>Na análise de efeitos mistos para o grupo “palavras curtas”: efeitos significativos de todas as variáveis, exceto “extensão”. Interações similares à análise anterior, com exceção de uma interação encontrada entre “vizinhança” e “imageabilidade”: vizinhança afetava mais palavras de baixa imageabilidade.</a:t>
            </a:r>
          </a:p>
          <a:p>
            <a:r>
              <a:rPr lang="pt-BR" sz="1600">
                <a:solidFill>
                  <a:schemeClr val="tx1"/>
                </a:solidFill>
              </a:rPr>
              <a:t>Na análise de efeitos mistos para o grupo “palavras longas”: houve, sim(!), efeito significativo de extensão de palavra, mas não de vizinhança ortográfica. Nas interações: efeitos de Idade de Aquisição mais evidentes em palavras de baixa-frequência, efeito de imageabilidade maior em palavras de baixa frequência e aquisição precoce (???).</a:t>
            </a:r>
          </a:p>
          <a:p>
            <a:endParaRPr lang="pt-BR" sz="1600">
              <a:solidFill>
                <a:schemeClr val="tx1"/>
              </a:solidFill>
            </a:endParaRPr>
          </a:p>
          <a:p>
            <a:endParaRPr lang="pt-BR" sz="1600">
              <a:solidFill>
                <a:schemeClr val="tx1"/>
              </a:solidFill>
            </a:endParaRPr>
          </a:p>
          <a:p>
            <a:endParaRPr lang="pt-BR" sz="1600">
              <a:solidFill>
                <a:schemeClr val="tx1"/>
              </a:solidFill>
            </a:endParaRPr>
          </a:p>
        </p:txBody>
      </p:sp>
    </p:spTree>
    <p:extLst>
      <p:ext uri="{BB962C8B-B14F-4D97-AF65-F5344CB8AC3E}">
        <p14:creationId xmlns:p14="http://schemas.microsoft.com/office/powerpoint/2010/main" val="3199785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ítulo 1">
            <a:extLst>
              <a:ext uri="{FF2B5EF4-FFF2-40B4-BE49-F238E27FC236}">
                <a16:creationId xmlns:a16="http://schemas.microsoft.com/office/drawing/2014/main" id="{42E8300D-EF7C-A9C9-39F4-3268F33DCEE9}"/>
              </a:ext>
            </a:extLst>
          </p:cNvPr>
          <p:cNvSpPr>
            <a:spLocks noGrp="1"/>
          </p:cNvSpPr>
          <p:nvPr>
            <p:ph type="title"/>
          </p:nvPr>
        </p:nvSpPr>
        <p:spPr>
          <a:xfrm>
            <a:off x="441009" y="873457"/>
            <a:ext cx="3273042" cy="5222543"/>
          </a:xfrm>
        </p:spPr>
        <p:txBody>
          <a:bodyPr>
            <a:normAutofit/>
          </a:bodyPr>
          <a:lstStyle/>
          <a:p>
            <a:r>
              <a:rPr lang="pt-BR" sz="2800">
                <a:solidFill>
                  <a:srgbClr val="FFFFFF"/>
                </a:solidFill>
              </a:rPr>
              <a:t>Discussão</a:t>
            </a:r>
          </a:p>
        </p:txBody>
      </p:sp>
      <p:sp>
        <p:nvSpPr>
          <p:cNvPr id="3" name="Espaço Reservado para Conteúdo 2">
            <a:extLst>
              <a:ext uri="{FF2B5EF4-FFF2-40B4-BE49-F238E27FC236}">
                <a16:creationId xmlns:a16="http://schemas.microsoft.com/office/drawing/2014/main" id="{E019D609-000F-55EE-A5AE-555DF26FE4A7}"/>
              </a:ext>
            </a:extLst>
          </p:cNvPr>
          <p:cNvSpPr>
            <a:spLocks noGrp="1"/>
          </p:cNvSpPr>
          <p:nvPr>
            <p:ph idx="1"/>
          </p:nvPr>
        </p:nvSpPr>
        <p:spPr>
          <a:xfrm>
            <a:off x="4995081" y="873457"/>
            <a:ext cx="6020790" cy="5222543"/>
          </a:xfrm>
        </p:spPr>
        <p:txBody>
          <a:bodyPr anchor="ctr">
            <a:normAutofit/>
          </a:bodyPr>
          <a:lstStyle/>
          <a:p>
            <a:r>
              <a:rPr lang="pt-BR" sz="1400" dirty="0">
                <a:solidFill>
                  <a:schemeClr val="tx1"/>
                </a:solidFill>
              </a:rPr>
              <a:t>Estudos anteriores de decisão lexical não encontraram efeitos de </a:t>
            </a:r>
            <a:r>
              <a:rPr lang="pt-BR" sz="1400" dirty="0" err="1">
                <a:solidFill>
                  <a:schemeClr val="tx1"/>
                </a:solidFill>
              </a:rPr>
              <a:t>imageabilidade</a:t>
            </a:r>
            <a:r>
              <a:rPr lang="pt-BR" sz="1400" dirty="0">
                <a:solidFill>
                  <a:schemeClr val="tx1"/>
                </a:solidFill>
              </a:rPr>
              <a:t>, apenas de frequência e idade de aquisição. Resultado intriga já que a </a:t>
            </a:r>
            <a:r>
              <a:rPr lang="pt-BR" sz="1400" dirty="0" err="1">
                <a:solidFill>
                  <a:schemeClr val="tx1"/>
                </a:solidFill>
              </a:rPr>
              <a:t>imageabilidade</a:t>
            </a:r>
            <a:r>
              <a:rPr lang="pt-BR" sz="1400" dirty="0">
                <a:solidFill>
                  <a:schemeClr val="tx1"/>
                </a:solidFill>
              </a:rPr>
              <a:t> tem forte relação com a semântica, que influencia a decisão entre palavras e não-palavras.</a:t>
            </a:r>
          </a:p>
          <a:p>
            <a:r>
              <a:rPr lang="pt-BR" sz="1400" dirty="0">
                <a:solidFill>
                  <a:schemeClr val="tx1"/>
                </a:solidFill>
              </a:rPr>
              <a:t>Mas o efeito de </a:t>
            </a:r>
            <a:r>
              <a:rPr lang="pt-BR" sz="1400" dirty="0" err="1">
                <a:solidFill>
                  <a:schemeClr val="tx1"/>
                </a:solidFill>
              </a:rPr>
              <a:t>imageabilidade</a:t>
            </a:r>
            <a:r>
              <a:rPr lang="pt-BR" sz="1400" dirty="0">
                <a:solidFill>
                  <a:schemeClr val="tx1"/>
                </a:solidFill>
              </a:rPr>
              <a:t> não é esperando em tarefas de nomeação de palavras, já que em línguas com ortografia transparente basta a conversão grafema-fonema. Em estudo de </a:t>
            </a:r>
            <a:r>
              <a:rPr lang="pt-BR" sz="1400" dirty="0" err="1">
                <a:solidFill>
                  <a:schemeClr val="tx1"/>
                </a:solidFill>
              </a:rPr>
              <a:t>Cuetos</a:t>
            </a:r>
            <a:r>
              <a:rPr lang="pt-BR" sz="1400" dirty="0">
                <a:solidFill>
                  <a:schemeClr val="tx1"/>
                </a:solidFill>
              </a:rPr>
              <a:t> e </a:t>
            </a:r>
            <a:r>
              <a:rPr lang="pt-BR" sz="1400" dirty="0" err="1">
                <a:solidFill>
                  <a:schemeClr val="tx1"/>
                </a:solidFill>
              </a:rPr>
              <a:t>Barbón</a:t>
            </a:r>
            <a:r>
              <a:rPr lang="pt-BR" sz="1400" dirty="0">
                <a:solidFill>
                  <a:schemeClr val="tx1"/>
                </a:solidFill>
              </a:rPr>
              <a:t> (2006), os melhores preditores do TR foram “Idade de Aquisição” e “extensão”, o contrário do presente estudo.</a:t>
            </a:r>
          </a:p>
          <a:p>
            <a:r>
              <a:rPr lang="pt-BR" sz="1400" dirty="0">
                <a:solidFill>
                  <a:schemeClr val="tx1"/>
                </a:solidFill>
              </a:rPr>
              <a:t>Contudo, um outro estudo em espanhol, com a mesma tarefa, mostrou que conhecimento semântico influenciou </a:t>
            </a:r>
            <a:r>
              <a:rPr lang="pt-BR" sz="1400" dirty="0" err="1">
                <a:solidFill>
                  <a:schemeClr val="tx1"/>
                </a:solidFill>
              </a:rPr>
              <a:t>TRs</a:t>
            </a:r>
            <a:r>
              <a:rPr lang="pt-BR" sz="1400" dirty="0">
                <a:solidFill>
                  <a:schemeClr val="tx1"/>
                </a:solidFill>
              </a:rPr>
              <a:t>, apesar da alta transparência ortográfica do Espanhol.</a:t>
            </a:r>
          </a:p>
          <a:p>
            <a:r>
              <a:rPr lang="pt-BR" sz="1400" dirty="0">
                <a:solidFill>
                  <a:schemeClr val="tx1"/>
                </a:solidFill>
              </a:rPr>
              <a:t>Os resultados deste último estudo e do presente estudo mostram a influência, sim, da semântica no reconhecimento de palavras regulares, o que contradiz modelo de </a:t>
            </a:r>
            <a:r>
              <a:rPr lang="pt-BR" sz="1400" dirty="0" err="1">
                <a:solidFill>
                  <a:schemeClr val="tx1"/>
                </a:solidFill>
              </a:rPr>
              <a:t>Coltheart</a:t>
            </a:r>
            <a:r>
              <a:rPr lang="pt-BR" sz="1400" dirty="0">
                <a:solidFill>
                  <a:schemeClr val="tx1"/>
                </a:solidFill>
              </a:rPr>
              <a:t>, que seria mais adequado para explicar o inglês. O mesmo é indicado pelo efeito de frequência.</a:t>
            </a:r>
          </a:p>
          <a:p>
            <a:r>
              <a:rPr lang="pt-BR" sz="1400" dirty="0">
                <a:solidFill>
                  <a:schemeClr val="tx1"/>
                </a:solidFill>
              </a:rPr>
              <a:t>De forma resumida (</a:t>
            </a:r>
            <a:r>
              <a:rPr lang="pt-BR" sz="1400" dirty="0" err="1">
                <a:solidFill>
                  <a:schemeClr val="tx1"/>
                </a:solidFill>
              </a:rPr>
              <a:t>resumão</a:t>
            </a:r>
            <a:r>
              <a:rPr lang="pt-BR" sz="1400" dirty="0">
                <a:solidFill>
                  <a:schemeClr val="tx1"/>
                </a:solidFill>
              </a:rPr>
              <a:t> meu): o que todas as interações entre variáveis mostraram foi que o efeito facilitador de uma variável “mascara” outros efeitos facilitadores (o que explica “extensão” não afetar palavras de alta frequência e aquisição precoce), e na ausência da facilitação no processamento (</a:t>
            </a:r>
            <a:r>
              <a:rPr lang="pt-BR" sz="1400" i="1" dirty="0">
                <a:solidFill>
                  <a:schemeClr val="tx1"/>
                </a:solidFill>
              </a:rPr>
              <a:t>i.e.</a:t>
            </a:r>
            <a:r>
              <a:rPr lang="pt-BR" sz="1400" dirty="0">
                <a:solidFill>
                  <a:schemeClr val="tx1"/>
                </a:solidFill>
              </a:rPr>
              <a:t>, </a:t>
            </a:r>
            <a:r>
              <a:rPr lang="pt-BR" sz="1400" dirty="0" err="1">
                <a:solidFill>
                  <a:schemeClr val="tx1"/>
                </a:solidFill>
              </a:rPr>
              <a:t>TRs</a:t>
            </a:r>
            <a:r>
              <a:rPr lang="pt-BR" sz="1400" dirty="0">
                <a:solidFill>
                  <a:schemeClr val="tx1"/>
                </a:solidFill>
              </a:rPr>
              <a:t> menores) em decorrência de uma variável (ex.: frequência), outra variável “compensa”, exercendo facilitação (ex.: efeito de alta </a:t>
            </a:r>
            <a:r>
              <a:rPr lang="pt-BR" sz="1400" dirty="0" err="1">
                <a:solidFill>
                  <a:schemeClr val="tx1"/>
                </a:solidFill>
              </a:rPr>
              <a:t>imageabilidade</a:t>
            </a:r>
            <a:r>
              <a:rPr lang="pt-BR" sz="1400" dirty="0">
                <a:solidFill>
                  <a:schemeClr val="tx1"/>
                </a:solidFill>
              </a:rPr>
              <a:t> em palavras de baixa frequência).</a:t>
            </a:r>
          </a:p>
          <a:p>
            <a:endParaRPr lang="pt-BR" sz="1400" dirty="0">
              <a:solidFill>
                <a:schemeClr val="tx1"/>
              </a:solidFill>
            </a:endParaRPr>
          </a:p>
        </p:txBody>
      </p:sp>
    </p:spTree>
    <p:extLst>
      <p:ext uri="{BB962C8B-B14F-4D97-AF65-F5344CB8AC3E}">
        <p14:creationId xmlns:p14="http://schemas.microsoft.com/office/powerpoint/2010/main" val="3515049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ítulo 1">
            <a:extLst>
              <a:ext uri="{FF2B5EF4-FFF2-40B4-BE49-F238E27FC236}">
                <a16:creationId xmlns:a16="http://schemas.microsoft.com/office/drawing/2014/main" id="{42E8300D-EF7C-A9C9-39F4-3268F33DCEE9}"/>
              </a:ext>
            </a:extLst>
          </p:cNvPr>
          <p:cNvSpPr>
            <a:spLocks noGrp="1"/>
          </p:cNvSpPr>
          <p:nvPr>
            <p:ph type="title"/>
          </p:nvPr>
        </p:nvSpPr>
        <p:spPr>
          <a:xfrm>
            <a:off x="441009" y="873457"/>
            <a:ext cx="3273042" cy="5222543"/>
          </a:xfrm>
        </p:spPr>
        <p:txBody>
          <a:bodyPr>
            <a:normAutofit/>
          </a:bodyPr>
          <a:lstStyle/>
          <a:p>
            <a:r>
              <a:rPr lang="pt-BR" sz="2800">
                <a:solidFill>
                  <a:srgbClr val="FFFFFF"/>
                </a:solidFill>
              </a:rPr>
              <a:t>Discussão</a:t>
            </a:r>
          </a:p>
        </p:txBody>
      </p:sp>
      <p:sp>
        <p:nvSpPr>
          <p:cNvPr id="3" name="Espaço Reservado para Conteúdo 2">
            <a:extLst>
              <a:ext uri="{FF2B5EF4-FFF2-40B4-BE49-F238E27FC236}">
                <a16:creationId xmlns:a16="http://schemas.microsoft.com/office/drawing/2014/main" id="{E019D609-000F-55EE-A5AE-555DF26FE4A7}"/>
              </a:ext>
            </a:extLst>
          </p:cNvPr>
          <p:cNvSpPr>
            <a:spLocks noGrp="1"/>
          </p:cNvSpPr>
          <p:nvPr>
            <p:ph idx="1"/>
          </p:nvPr>
        </p:nvSpPr>
        <p:spPr>
          <a:xfrm>
            <a:off x="4995081" y="873457"/>
            <a:ext cx="6020790" cy="5222543"/>
          </a:xfrm>
        </p:spPr>
        <p:txBody>
          <a:bodyPr anchor="ctr">
            <a:normAutofit/>
          </a:bodyPr>
          <a:lstStyle/>
          <a:p>
            <a:r>
              <a:rPr lang="pt-BR" sz="1600">
                <a:solidFill>
                  <a:schemeClr val="tx1"/>
                </a:solidFill>
              </a:rPr>
              <a:t>Vizinhança ortográfica afetou apenas o grupo de palavras curtas (o que não seria surpreendente, e já é reportado na literatura), já que elas tendem a ter mais vizinhos.</a:t>
            </a:r>
          </a:p>
          <a:p>
            <a:r>
              <a:rPr lang="pt-BR" sz="1600">
                <a:solidFill>
                  <a:schemeClr val="tx1"/>
                </a:solidFill>
              </a:rPr>
              <a:t>Na análise geral, não houve efeito de “extensão”, mas ter havido interações significativas mostram que este efeito estava mascarado em algumas condições. Além disso, houve efeito de “extensão” quando a análise foi dividida em grupos por tamanho de palavra, com a extensão sendo efeito significativo em palavras longas. O efeito substancial de “extensão” mostra que apenas controlar esta variável pode ser apropriado para estudo de inglês, mas não de espanhol. (ou seja, se determinados efeitos influenciam o processamento de palavras curtas mas não longas, dados obtidos de um estudo que manteve todas as palavras em tamanho curto não podem ser generalizados).</a:t>
            </a:r>
          </a:p>
          <a:p>
            <a:r>
              <a:rPr lang="pt-BR" sz="1600">
                <a:solidFill>
                  <a:schemeClr val="tx1"/>
                </a:solidFill>
              </a:rPr>
              <a:t>Outro ponto que mostra a importância de levar em consideração características particulares de cada língua é o “efeito U”: em estudo de New e colegas (2006), o TR diminuía em palavras de 3-5 letras, se mantinha constante em palavras de 5-8 letras e aumentava em palavras maiores que 8 letras. Este efeito não ocorre no presente estudo, em que o Tempo de Reação aumenta de forma linear considerando a extensão das palavras.</a:t>
            </a:r>
          </a:p>
          <a:p>
            <a:endParaRPr lang="pt-BR" sz="1600">
              <a:solidFill>
                <a:schemeClr val="tx1"/>
              </a:solidFill>
            </a:endParaRPr>
          </a:p>
        </p:txBody>
      </p:sp>
    </p:spTree>
    <p:extLst>
      <p:ext uri="{BB962C8B-B14F-4D97-AF65-F5344CB8AC3E}">
        <p14:creationId xmlns:p14="http://schemas.microsoft.com/office/powerpoint/2010/main" val="4018585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E8300D-EF7C-A9C9-39F4-3268F33DCEE9}"/>
              </a:ext>
            </a:extLst>
          </p:cNvPr>
          <p:cNvSpPr>
            <a:spLocks noGrp="1"/>
          </p:cNvSpPr>
          <p:nvPr>
            <p:ph type="title"/>
          </p:nvPr>
        </p:nvSpPr>
        <p:spPr>
          <a:xfrm>
            <a:off x="653145" y="609599"/>
            <a:ext cx="3364378" cy="5606143"/>
          </a:xfrm>
        </p:spPr>
        <p:txBody>
          <a:bodyPr>
            <a:normAutofit/>
          </a:bodyPr>
          <a:lstStyle/>
          <a:p>
            <a:r>
              <a:rPr lang="pt-BR" sz="4800"/>
              <a:t>Conclusão (do estudo)</a:t>
            </a:r>
          </a:p>
        </p:txBody>
      </p:sp>
      <p:graphicFrame>
        <p:nvGraphicFramePr>
          <p:cNvPr id="5" name="Espaço Reservado para Conteúdo 2">
            <a:extLst>
              <a:ext uri="{FF2B5EF4-FFF2-40B4-BE49-F238E27FC236}">
                <a16:creationId xmlns:a16="http://schemas.microsoft.com/office/drawing/2014/main" id="{4F541D5A-0AF2-488D-DF15-B6C9956F5852}"/>
              </a:ext>
            </a:extLst>
          </p:cNvPr>
          <p:cNvGraphicFramePr>
            <a:graphicFrameLocks noGrp="1"/>
          </p:cNvGraphicFramePr>
          <p:nvPr>
            <p:ph idx="1"/>
            <p:extLst>
              <p:ext uri="{D42A27DB-BD31-4B8C-83A1-F6EECF244321}">
                <p14:modId xmlns:p14="http://schemas.microsoft.com/office/powerpoint/2010/main" val="4229334481"/>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3985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ítulo 1">
            <a:extLst>
              <a:ext uri="{FF2B5EF4-FFF2-40B4-BE49-F238E27FC236}">
                <a16:creationId xmlns:a16="http://schemas.microsoft.com/office/drawing/2014/main" id="{89B27AF3-2255-3AE9-305D-DD6C9E5FB6AF}"/>
              </a:ext>
            </a:extLst>
          </p:cNvPr>
          <p:cNvSpPr>
            <a:spLocks noGrp="1"/>
          </p:cNvSpPr>
          <p:nvPr>
            <p:ph type="title"/>
          </p:nvPr>
        </p:nvSpPr>
        <p:spPr>
          <a:xfrm>
            <a:off x="441009" y="873457"/>
            <a:ext cx="3273042" cy="5222543"/>
          </a:xfrm>
        </p:spPr>
        <p:txBody>
          <a:bodyPr>
            <a:normAutofit/>
          </a:bodyPr>
          <a:lstStyle/>
          <a:p>
            <a:r>
              <a:rPr lang="pt-BR" sz="2800">
                <a:solidFill>
                  <a:srgbClr val="FFFFFF"/>
                </a:solidFill>
              </a:rPr>
              <a:t>Considerações finais (da apresentação)</a:t>
            </a:r>
          </a:p>
        </p:txBody>
      </p:sp>
      <p:sp>
        <p:nvSpPr>
          <p:cNvPr id="3" name="Espaço Reservado para Conteúdo 2">
            <a:extLst>
              <a:ext uri="{FF2B5EF4-FFF2-40B4-BE49-F238E27FC236}">
                <a16:creationId xmlns:a16="http://schemas.microsoft.com/office/drawing/2014/main" id="{B19F309E-5730-4D9F-2BC8-255E3B2D11DA}"/>
              </a:ext>
            </a:extLst>
          </p:cNvPr>
          <p:cNvSpPr>
            <a:spLocks noGrp="1"/>
          </p:cNvSpPr>
          <p:nvPr>
            <p:ph idx="1"/>
          </p:nvPr>
        </p:nvSpPr>
        <p:spPr>
          <a:xfrm>
            <a:off x="4995081" y="873457"/>
            <a:ext cx="6020790" cy="5222543"/>
          </a:xfrm>
        </p:spPr>
        <p:txBody>
          <a:bodyPr anchor="ctr">
            <a:normAutofit/>
          </a:bodyPr>
          <a:lstStyle/>
          <a:p>
            <a:r>
              <a:rPr lang="pt-BR" sz="2000" dirty="0">
                <a:solidFill>
                  <a:schemeClr val="tx1"/>
                </a:solidFill>
              </a:rPr>
              <a:t>Há, ainda, outras variáveis que afetam/podem afetar o processamento de palavras não abordadas neste estudo:</a:t>
            </a:r>
          </a:p>
          <a:p>
            <a:pPr lvl="1"/>
            <a:r>
              <a:rPr lang="pt-BR" dirty="0">
                <a:solidFill>
                  <a:schemeClr val="tx1"/>
                </a:solidFill>
              </a:rPr>
              <a:t>Morfologia (palavras simples X complexas)</a:t>
            </a:r>
          </a:p>
          <a:p>
            <a:pPr lvl="1"/>
            <a:r>
              <a:rPr lang="pt-BR" dirty="0">
                <a:solidFill>
                  <a:schemeClr val="tx1"/>
                </a:solidFill>
              </a:rPr>
              <a:t>Regularidade (no sentido morfológico)</a:t>
            </a:r>
          </a:p>
          <a:p>
            <a:pPr lvl="1"/>
            <a:r>
              <a:rPr lang="pt-BR" dirty="0">
                <a:solidFill>
                  <a:schemeClr val="tx1"/>
                </a:solidFill>
              </a:rPr>
              <a:t>Tamanho de família morfológica</a:t>
            </a:r>
          </a:p>
          <a:p>
            <a:pPr lvl="1"/>
            <a:r>
              <a:rPr lang="pt-BR" dirty="0">
                <a:solidFill>
                  <a:schemeClr val="tx1"/>
                </a:solidFill>
              </a:rPr>
              <a:t>Frequência relativa (a razão entre frequência de raiz e de afixos)</a:t>
            </a:r>
          </a:p>
          <a:p>
            <a:pPr lvl="1"/>
            <a:r>
              <a:rPr lang="pt-BR" dirty="0">
                <a:solidFill>
                  <a:schemeClr val="tx1"/>
                </a:solidFill>
              </a:rPr>
              <a:t>Frequência de </a:t>
            </a:r>
            <a:r>
              <a:rPr lang="pt-BR" dirty="0" err="1">
                <a:solidFill>
                  <a:schemeClr val="tx1"/>
                </a:solidFill>
              </a:rPr>
              <a:t>bi-grama</a:t>
            </a:r>
            <a:endParaRPr lang="pt-BR" dirty="0">
              <a:solidFill>
                <a:schemeClr val="tx1"/>
              </a:solidFill>
            </a:endParaRPr>
          </a:p>
          <a:p>
            <a:pPr lvl="1"/>
            <a:r>
              <a:rPr lang="pt-BR" dirty="0">
                <a:solidFill>
                  <a:schemeClr val="tx1"/>
                </a:solidFill>
              </a:rPr>
              <a:t>Classe de conjugação (no caso de verbos)</a:t>
            </a:r>
          </a:p>
          <a:p>
            <a:pPr lvl="1"/>
            <a:r>
              <a:rPr lang="pt-BR" dirty="0">
                <a:solidFill>
                  <a:schemeClr val="tx1"/>
                </a:solidFill>
              </a:rPr>
              <a:t>Concretude</a:t>
            </a:r>
          </a:p>
          <a:p>
            <a:pPr lvl="1"/>
            <a:r>
              <a:rPr lang="pt-BR" dirty="0">
                <a:solidFill>
                  <a:schemeClr val="tx1"/>
                </a:solidFill>
              </a:rPr>
              <a:t>Categoria gramatical (substantivo X verbos)</a:t>
            </a:r>
          </a:p>
        </p:txBody>
      </p:sp>
    </p:spTree>
    <p:extLst>
      <p:ext uri="{BB962C8B-B14F-4D97-AF65-F5344CB8AC3E}">
        <p14:creationId xmlns:p14="http://schemas.microsoft.com/office/powerpoint/2010/main" val="11851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9" name="Rectangle 8">
            <a:extLst>
              <a:ext uri="{FF2B5EF4-FFF2-40B4-BE49-F238E27FC236}">
                <a16:creationId xmlns:a16="http://schemas.microsoft.com/office/drawing/2014/main" id="{00C4F1C3-3ADD-491F-8C66-57912A2421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sp>
        <p:nvSpPr>
          <p:cNvPr id="20" name="Rectangle 10">
            <a:extLst>
              <a:ext uri="{FF2B5EF4-FFF2-40B4-BE49-F238E27FC236}">
                <a16:creationId xmlns:a16="http://schemas.microsoft.com/office/drawing/2014/main" id="{0B323FE0-DFB0-4368-A3C2-FC1402A98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cxnSp>
        <p:nvCxnSpPr>
          <p:cNvPr id="21" name="Straight Connector 12">
            <a:extLst>
              <a:ext uri="{FF2B5EF4-FFF2-40B4-BE49-F238E27FC236}">
                <a16:creationId xmlns:a16="http://schemas.microsoft.com/office/drawing/2014/main" id="{E4BCA77F-6A46-46C1-822E-DF8DB6F08D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useBgFill="1">
        <p:nvSpPr>
          <p:cNvPr id="22" name="Rectangle 14">
            <a:extLst>
              <a:ext uri="{FF2B5EF4-FFF2-40B4-BE49-F238E27FC236}">
                <a16:creationId xmlns:a16="http://schemas.microsoft.com/office/drawing/2014/main" id="{081F6FA6-833E-4D1F-940A-F1B20F46B9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sp>
        <p:nvSpPr>
          <p:cNvPr id="4" name="Título 3">
            <a:extLst>
              <a:ext uri="{FF2B5EF4-FFF2-40B4-BE49-F238E27FC236}">
                <a16:creationId xmlns:a16="http://schemas.microsoft.com/office/drawing/2014/main" id="{25782C45-D699-C66C-411D-8CFCB5291280}"/>
              </a:ext>
            </a:extLst>
          </p:cNvPr>
          <p:cNvSpPr>
            <a:spLocks noGrp="1"/>
          </p:cNvSpPr>
          <p:nvPr>
            <p:ph type="title"/>
          </p:nvPr>
        </p:nvSpPr>
        <p:spPr>
          <a:xfrm>
            <a:off x="874605" y="799786"/>
            <a:ext cx="6579473" cy="5258429"/>
          </a:xfrm>
          <a:noFill/>
          <a:ln w="12700" cmpd="sng">
            <a:noFill/>
          </a:ln>
        </p:spPr>
        <p:txBody>
          <a:bodyPr vert="horz" lIns="91440" tIns="45720" rIns="91440" bIns="45720" rtlCol="0" anchor="ctr">
            <a:normAutofit/>
          </a:bodyPr>
          <a:lstStyle/>
          <a:p>
            <a:pPr algn="r">
              <a:lnSpc>
                <a:spcPct val="85000"/>
              </a:lnSpc>
            </a:pPr>
            <a:r>
              <a:rPr lang="en-US" sz="5400" b="1" cap="all">
                <a:solidFill>
                  <a:schemeClr val="tx1"/>
                </a:solidFill>
              </a:rPr>
              <a:t>Obrigado a todos!</a:t>
            </a:r>
          </a:p>
        </p:txBody>
      </p:sp>
      <p:cxnSp>
        <p:nvCxnSpPr>
          <p:cNvPr id="23" name="Straight Connector 16">
            <a:extLst>
              <a:ext uri="{FF2B5EF4-FFF2-40B4-BE49-F238E27FC236}">
                <a16:creationId xmlns:a16="http://schemas.microsoft.com/office/drawing/2014/main" id="{B1CD8161-0AD4-4028-BFAE-15F7A069C9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92872" y="2213688"/>
            <a:ext cx="0" cy="243062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636138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ítulo 1">
            <a:extLst>
              <a:ext uri="{FF2B5EF4-FFF2-40B4-BE49-F238E27FC236}">
                <a16:creationId xmlns:a16="http://schemas.microsoft.com/office/drawing/2014/main" id="{ABE02A00-6006-C3FE-A795-092C3A283148}"/>
              </a:ext>
            </a:extLst>
          </p:cNvPr>
          <p:cNvSpPr>
            <a:spLocks noGrp="1"/>
          </p:cNvSpPr>
          <p:nvPr>
            <p:ph type="title"/>
          </p:nvPr>
        </p:nvSpPr>
        <p:spPr>
          <a:xfrm>
            <a:off x="441009" y="873457"/>
            <a:ext cx="3273042" cy="5222543"/>
          </a:xfrm>
        </p:spPr>
        <p:txBody>
          <a:bodyPr>
            <a:normAutofit/>
          </a:bodyPr>
          <a:lstStyle/>
          <a:p>
            <a:r>
              <a:rPr lang="pt-BR" sz="2800">
                <a:solidFill>
                  <a:srgbClr val="FFFFFF"/>
                </a:solidFill>
              </a:rPr>
              <a:t>Introdução</a:t>
            </a:r>
          </a:p>
        </p:txBody>
      </p:sp>
      <p:sp>
        <p:nvSpPr>
          <p:cNvPr id="3" name="Espaço Reservado para Conteúdo 2">
            <a:extLst>
              <a:ext uri="{FF2B5EF4-FFF2-40B4-BE49-F238E27FC236}">
                <a16:creationId xmlns:a16="http://schemas.microsoft.com/office/drawing/2014/main" id="{DF4A547E-2DDB-BF94-3C45-513E6A125518}"/>
              </a:ext>
            </a:extLst>
          </p:cNvPr>
          <p:cNvSpPr>
            <a:spLocks noGrp="1"/>
          </p:cNvSpPr>
          <p:nvPr>
            <p:ph idx="1"/>
          </p:nvPr>
        </p:nvSpPr>
        <p:spPr>
          <a:xfrm>
            <a:off x="4995081" y="873457"/>
            <a:ext cx="6020790" cy="5222543"/>
          </a:xfrm>
        </p:spPr>
        <p:txBody>
          <a:bodyPr anchor="ctr">
            <a:normAutofit/>
          </a:bodyPr>
          <a:lstStyle/>
          <a:p>
            <a:r>
              <a:rPr lang="pt-BR" sz="2000" dirty="0">
                <a:solidFill>
                  <a:schemeClr val="tx1"/>
                </a:solidFill>
              </a:rPr>
              <a:t>Objetivo da apresentação é (i) apresentar o artigo de González-</a:t>
            </a:r>
            <a:r>
              <a:rPr lang="pt-BR" sz="2000" dirty="0" err="1">
                <a:solidFill>
                  <a:schemeClr val="tx1"/>
                </a:solidFill>
              </a:rPr>
              <a:t>Nosti</a:t>
            </a:r>
            <a:r>
              <a:rPr lang="pt-BR" sz="2000" dirty="0">
                <a:solidFill>
                  <a:schemeClr val="tx1"/>
                </a:solidFill>
              </a:rPr>
              <a:t> </a:t>
            </a:r>
            <a:r>
              <a:rPr lang="pt-BR" sz="2000" i="1" dirty="0">
                <a:solidFill>
                  <a:schemeClr val="tx1"/>
                </a:solidFill>
              </a:rPr>
              <a:t>et al</a:t>
            </a:r>
            <a:r>
              <a:rPr lang="pt-BR" sz="2000" dirty="0">
                <a:solidFill>
                  <a:schemeClr val="tx1"/>
                </a:solidFill>
              </a:rPr>
              <a:t> (2014) e, como consequência, (</a:t>
            </a:r>
            <a:r>
              <a:rPr lang="pt-BR" sz="2000" dirty="0" err="1">
                <a:solidFill>
                  <a:schemeClr val="tx1"/>
                </a:solidFill>
              </a:rPr>
              <a:t>ii</a:t>
            </a:r>
            <a:r>
              <a:rPr lang="pt-BR" sz="2000" dirty="0">
                <a:solidFill>
                  <a:schemeClr val="tx1"/>
                </a:solidFill>
              </a:rPr>
              <a:t>) fazer uma revisão e reflexão sobre variáveis que afetam a leitura de palavras.</a:t>
            </a:r>
          </a:p>
          <a:p>
            <a:endParaRPr lang="pt-BR" sz="2000" dirty="0">
              <a:solidFill>
                <a:schemeClr val="tx1"/>
              </a:solidFill>
            </a:endParaRPr>
          </a:p>
          <a:p>
            <a:r>
              <a:rPr lang="pt-BR" sz="2000" i="1" dirty="0">
                <a:solidFill>
                  <a:schemeClr val="tx1"/>
                </a:solidFill>
              </a:rPr>
              <a:t>Spoiler</a:t>
            </a:r>
            <a:r>
              <a:rPr lang="pt-BR" sz="2000" dirty="0">
                <a:solidFill>
                  <a:schemeClr val="tx1"/>
                </a:solidFill>
              </a:rPr>
              <a:t>: estudo, conduzido em espanhol, mostrará que variáveis consideradas “da psicolinguística” afetam sistemas de ortografia específicos de formas diferentes. O principal diferencial está no efeito de extensão da palavra, que afeta línguas com ortografia transparente de forma linear (ou seja, quanto maior a palavra, maior o tempo de leitura).</a:t>
            </a:r>
            <a:endParaRPr lang="pt-BR" sz="2000" i="1" dirty="0">
              <a:solidFill>
                <a:schemeClr val="tx1"/>
              </a:solidFill>
            </a:endParaRPr>
          </a:p>
        </p:txBody>
      </p:sp>
    </p:spTree>
    <p:extLst>
      <p:ext uri="{BB962C8B-B14F-4D97-AF65-F5344CB8AC3E}">
        <p14:creationId xmlns:p14="http://schemas.microsoft.com/office/powerpoint/2010/main" val="154255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ítulo 1">
            <a:extLst>
              <a:ext uri="{FF2B5EF4-FFF2-40B4-BE49-F238E27FC236}">
                <a16:creationId xmlns:a16="http://schemas.microsoft.com/office/drawing/2014/main" id="{BE79357E-9179-817B-1514-7CA6212A0A36}"/>
              </a:ext>
            </a:extLst>
          </p:cNvPr>
          <p:cNvSpPr>
            <a:spLocks noGrp="1"/>
          </p:cNvSpPr>
          <p:nvPr>
            <p:ph type="title"/>
          </p:nvPr>
        </p:nvSpPr>
        <p:spPr>
          <a:xfrm>
            <a:off x="441009" y="873457"/>
            <a:ext cx="3273042" cy="5222543"/>
          </a:xfrm>
        </p:spPr>
        <p:txBody>
          <a:bodyPr>
            <a:normAutofit/>
          </a:bodyPr>
          <a:lstStyle/>
          <a:p>
            <a:r>
              <a:rPr lang="pt-BR" sz="2800" dirty="0">
                <a:solidFill>
                  <a:srgbClr val="FFFFFF"/>
                </a:solidFill>
              </a:rPr>
              <a:t>REFERÊNCIAS</a:t>
            </a:r>
          </a:p>
        </p:txBody>
      </p:sp>
      <p:sp>
        <p:nvSpPr>
          <p:cNvPr id="3" name="Espaço Reservado para Conteúdo 2">
            <a:extLst>
              <a:ext uri="{FF2B5EF4-FFF2-40B4-BE49-F238E27FC236}">
                <a16:creationId xmlns:a16="http://schemas.microsoft.com/office/drawing/2014/main" id="{024ADB0C-5ABC-A64E-CFFB-81307F569B47}"/>
              </a:ext>
            </a:extLst>
          </p:cNvPr>
          <p:cNvSpPr>
            <a:spLocks noGrp="1"/>
          </p:cNvSpPr>
          <p:nvPr>
            <p:ph idx="1"/>
          </p:nvPr>
        </p:nvSpPr>
        <p:spPr>
          <a:xfrm>
            <a:off x="4995081" y="873457"/>
            <a:ext cx="6020790" cy="5222543"/>
          </a:xfrm>
        </p:spPr>
        <p:txBody>
          <a:bodyPr anchor="ctr">
            <a:normAutofit/>
          </a:bodyPr>
          <a:lstStyle/>
          <a:p>
            <a:pPr marL="45720" indent="0">
              <a:buNone/>
            </a:pPr>
            <a:r>
              <a:rPr lang="pt-BR" sz="1400">
                <a:solidFill>
                  <a:schemeClr val="tx1"/>
                </a:solidFill>
              </a:rPr>
              <a:t>BARBOSA, M. F. M. </a:t>
            </a:r>
            <a:r>
              <a:rPr lang="pt-BR" sz="1400" i="1">
                <a:solidFill>
                  <a:schemeClr val="tx1"/>
                </a:solidFill>
              </a:rPr>
              <a:t>Processamento e Representação de Palavras Derivadas por sufixação no Português Brasileiro</a:t>
            </a:r>
            <a:r>
              <a:rPr lang="pt-BR" sz="1400">
                <a:solidFill>
                  <a:schemeClr val="tx1"/>
                </a:solidFill>
              </a:rPr>
              <a:t>. Tese (Doutrado em Linguística) – Universidade Federal do Rio de Janeiro, Rio de Janeiro, 2017.</a:t>
            </a:r>
          </a:p>
          <a:p>
            <a:pPr marL="45720" indent="0">
              <a:buNone/>
            </a:pPr>
            <a:r>
              <a:rPr lang="pt-BR" sz="1400">
                <a:solidFill>
                  <a:schemeClr val="tx1"/>
                </a:solidFill>
              </a:rPr>
              <a:t>ESTIVALET, G. L. Variáveis lexicais e ortográficas no acesso lexical das palavras do português brasileiro. </a:t>
            </a:r>
            <a:r>
              <a:rPr lang="pt-BR" sz="1400" i="1">
                <a:solidFill>
                  <a:schemeClr val="tx1"/>
                </a:solidFill>
              </a:rPr>
              <a:t>Revista Linguística</a:t>
            </a:r>
            <a:r>
              <a:rPr lang="pt-BR" sz="1400">
                <a:solidFill>
                  <a:schemeClr val="tx1"/>
                </a:solidFill>
              </a:rPr>
              <a:t>, Rio de Janeiro, v. 16, n. 1, p. 264-277, 2020.</a:t>
            </a:r>
          </a:p>
          <a:p>
            <a:pPr marL="45720" indent="0">
              <a:buNone/>
            </a:pPr>
            <a:r>
              <a:rPr lang="pt-BR" sz="1400">
                <a:solidFill>
                  <a:schemeClr val="tx1"/>
                </a:solidFill>
              </a:rPr>
              <a:t>GONZÁLEZ-NOSTI, M.; BARBÓN, A.; RODRÍGUEZ-FERREIRO, J.; CUETOS, F. Effects of the psycholinguistic variables on the lexical decision task in Spanish: A study with 2,765 words. </a:t>
            </a:r>
            <a:r>
              <a:rPr lang="pt-BR" sz="1400" i="1">
                <a:solidFill>
                  <a:schemeClr val="tx1"/>
                </a:solidFill>
              </a:rPr>
              <a:t>Behavioral Research</a:t>
            </a:r>
            <a:r>
              <a:rPr lang="pt-BR" sz="1400">
                <a:solidFill>
                  <a:schemeClr val="tx1"/>
                </a:solidFill>
              </a:rPr>
              <a:t>, v. 46, p. 517-525, 2014.</a:t>
            </a:r>
          </a:p>
          <a:p>
            <a:pPr marL="45720" indent="0">
              <a:buNone/>
            </a:pPr>
            <a:r>
              <a:rPr lang="en-US" sz="1400">
                <a:solidFill>
                  <a:schemeClr val="tx1"/>
                </a:solidFill>
              </a:rPr>
              <a:t>HAY, J. Lexical frequency in morphology: Is everything relative?. </a:t>
            </a:r>
            <a:r>
              <a:rPr lang="en-US" sz="1400" i="1">
                <a:solidFill>
                  <a:schemeClr val="tx1"/>
                </a:solidFill>
              </a:rPr>
              <a:t>Linguistics</a:t>
            </a:r>
            <a:r>
              <a:rPr lang="en-US" sz="1400">
                <a:solidFill>
                  <a:schemeClr val="tx1"/>
                </a:solidFill>
              </a:rPr>
              <a:t>, v. 39, n. 6, p. 1041–1070, 2001.</a:t>
            </a:r>
          </a:p>
          <a:p>
            <a:pPr marL="45720" indent="0">
              <a:buNone/>
            </a:pPr>
            <a:r>
              <a:rPr lang="pt-BR" sz="1400">
                <a:solidFill>
                  <a:schemeClr val="tx1"/>
                </a:solidFill>
              </a:rPr>
              <a:t>JUSTINO, J.; MOTA, M. Processamento da morfologia flexional verbal do português brasileiro: um estudo com rastreamento ocular. Diacrítica, v. 33, n. 2, p. 69-88, 2019.</a:t>
            </a:r>
            <a:endParaRPr lang="en-US" sz="1400">
              <a:solidFill>
                <a:schemeClr val="tx1"/>
              </a:solidFill>
            </a:endParaRPr>
          </a:p>
          <a:p>
            <a:pPr marL="45720" indent="0">
              <a:buNone/>
            </a:pPr>
            <a:r>
              <a:rPr lang="en-US" sz="1400">
                <a:solidFill>
                  <a:schemeClr val="tx1"/>
                </a:solidFill>
              </a:rPr>
              <a:t>PYLKKÄNEN, L.; FEINTUCH, S.; HOPKINS, E.; MARANTZ, A. Neural correlates of the effects of morphological family frequency and family size: an MEG study. Cognition, v. 91, p. 35-45, 2004.</a:t>
            </a:r>
          </a:p>
          <a:p>
            <a:pPr marL="45720" indent="0">
              <a:buNone/>
            </a:pPr>
            <a:r>
              <a:rPr lang="en-US" sz="1400">
                <a:solidFill>
                  <a:schemeClr val="tx1"/>
                </a:solidFill>
              </a:rPr>
              <a:t>TAFT, M.; FORSTER, K. Lexical storage and retrieval of prefixed words. Journal of Verbal </a:t>
            </a:r>
            <a:r>
              <a:rPr lang="en-US" sz="1400" i="1">
                <a:solidFill>
                  <a:schemeClr val="tx1"/>
                </a:solidFill>
              </a:rPr>
              <a:t>Learning and Verbal Behavior</a:t>
            </a:r>
            <a:r>
              <a:rPr lang="en-US" sz="1400">
                <a:solidFill>
                  <a:schemeClr val="tx1"/>
                </a:solidFill>
              </a:rPr>
              <a:t>, v. 14, n. 6, p. 638-647, 1980.</a:t>
            </a:r>
            <a:endParaRPr lang="pt-BR" sz="1400">
              <a:solidFill>
                <a:schemeClr val="tx1"/>
              </a:solidFill>
            </a:endParaRPr>
          </a:p>
        </p:txBody>
      </p:sp>
    </p:spTree>
    <p:extLst>
      <p:ext uri="{BB962C8B-B14F-4D97-AF65-F5344CB8AC3E}">
        <p14:creationId xmlns:p14="http://schemas.microsoft.com/office/powerpoint/2010/main" val="2285325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A4C127-63B9-6504-3AE4-2E9E60817F01}"/>
              </a:ext>
            </a:extLst>
          </p:cNvPr>
          <p:cNvSpPr>
            <a:spLocks noGrp="1"/>
          </p:cNvSpPr>
          <p:nvPr>
            <p:ph type="title"/>
          </p:nvPr>
        </p:nvSpPr>
        <p:spPr>
          <a:xfrm>
            <a:off x="653145" y="609599"/>
            <a:ext cx="3364378" cy="5606143"/>
          </a:xfrm>
        </p:spPr>
        <p:txBody>
          <a:bodyPr>
            <a:normAutofit/>
          </a:bodyPr>
          <a:lstStyle/>
          <a:p>
            <a:r>
              <a:rPr lang="pt-BR" sz="3700" dirty="0"/>
              <a:t>Variáveis dependentes e independentes</a:t>
            </a:r>
          </a:p>
        </p:txBody>
      </p:sp>
      <p:graphicFrame>
        <p:nvGraphicFramePr>
          <p:cNvPr id="5" name="Espaço Reservado para Conteúdo 2">
            <a:extLst>
              <a:ext uri="{FF2B5EF4-FFF2-40B4-BE49-F238E27FC236}">
                <a16:creationId xmlns:a16="http://schemas.microsoft.com/office/drawing/2014/main" id="{18D1352E-CD95-90B5-D601-0B406EB731E9}"/>
              </a:ext>
            </a:extLst>
          </p:cNvPr>
          <p:cNvGraphicFramePr>
            <a:graphicFrameLocks noGrp="1"/>
          </p:cNvGraphicFramePr>
          <p:nvPr>
            <p:ph idx="1"/>
            <p:extLst>
              <p:ext uri="{D42A27DB-BD31-4B8C-83A1-F6EECF244321}">
                <p14:modId xmlns:p14="http://schemas.microsoft.com/office/powerpoint/2010/main" val="3892423520"/>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7299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A4C127-63B9-6504-3AE4-2E9E60817F01}"/>
              </a:ext>
            </a:extLst>
          </p:cNvPr>
          <p:cNvSpPr>
            <a:spLocks noGrp="1"/>
          </p:cNvSpPr>
          <p:nvPr>
            <p:ph type="title"/>
          </p:nvPr>
        </p:nvSpPr>
        <p:spPr/>
        <p:txBody>
          <a:bodyPr/>
          <a:lstStyle/>
          <a:p>
            <a:r>
              <a:rPr lang="pt-BR" dirty="0"/>
              <a:t>Exemplo</a:t>
            </a:r>
          </a:p>
        </p:txBody>
      </p:sp>
      <p:sp>
        <p:nvSpPr>
          <p:cNvPr id="3" name="Espaço Reservado para Conteúdo 2">
            <a:extLst>
              <a:ext uri="{FF2B5EF4-FFF2-40B4-BE49-F238E27FC236}">
                <a16:creationId xmlns:a16="http://schemas.microsoft.com/office/drawing/2014/main" id="{6A63518B-FCB8-903F-8741-1632EC50EFB2}"/>
              </a:ext>
            </a:extLst>
          </p:cNvPr>
          <p:cNvSpPr>
            <a:spLocks noGrp="1"/>
          </p:cNvSpPr>
          <p:nvPr>
            <p:ph idx="1"/>
          </p:nvPr>
        </p:nvSpPr>
        <p:spPr>
          <a:xfrm>
            <a:off x="838200" y="1825625"/>
            <a:ext cx="5257800" cy="4351338"/>
          </a:xfrm>
        </p:spPr>
        <p:txBody>
          <a:bodyPr>
            <a:normAutofit fontScale="92500"/>
          </a:bodyPr>
          <a:lstStyle/>
          <a:p>
            <a:r>
              <a:rPr lang="pt-BR" dirty="0"/>
              <a:t>Em minha pesquisa de mestrado (resumidamente), eu quis saber se palavras no particípio passado são processadas mais rápido a depender, por exemplo, da frequência (alta ou baixa). Para “medir” o processamento, utilizamos uma tarefa de decisão lexical que os participantes deveriam responder, ficando registrado o tempo de resposta/reação (TR) à tarefa, a medida usada.</a:t>
            </a:r>
          </a:p>
          <a:p>
            <a:r>
              <a:rPr lang="pt-BR" dirty="0"/>
              <a:t>A variável dependente foi TR.</a:t>
            </a:r>
          </a:p>
          <a:p>
            <a:r>
              <a:rPr lang="pt-BR" dirty="0"/>
              <a:t>A variável independente, que afetaria a leitura/forma de processar a palavra, seria (i) frequência (alta ou baixa).</a:t>
            </a:r>
          </a:p>
          <a:p>
            <a:endParaRPr lang="pt-BR" dirty="0"/>
          </a:p>
        </p:txBody>
      </p:sp>
      <p:pic>
        <p:nvPicPr>
          <p:cNvPr id="5" name="Imagem 4">
            <a:extLst>
              <a:ext uri="{FF2B5EF4-FFF2-40B4-BE49-F238E27FC236}">
                <a16:creationId xmlns:a16="http://schemas.microsoft.com/office/drawing/2014/main" id="{6BEC5937-9D71-6EE5-13BB-1150042148C9}"/>
              </a:ext>
            </a:extLst>
          </p:cNvPr>
          <p:cNvPicPr>
            <a:picLocks noChangeAspect="1"/>
          </p:cNvPicPr>
          <p:nvPr/>
        </p:nvPicPr>
        <p:blipFill>
          <a:blip r:embed="rId2"/>
          <a:stretch>
            <a:fillRect/>
          </a:stretch>
        </p:blipFill>
        <p:spPr>
          <a:xfrm>
            <a:off x="6534238" y="2189559"/>
            <a:ext cx="5257800" cy="2478881"/>
          </a:xfrm>
          <a:prstGeom prst="rect">
            <a:avLst/>
          </a:prstGeom>
        </p:spPr>
      </p:pic>
    </p:spTree>
    <p:extLst>
      <p:ext uri="{BB962C8B-B14F-4D97-AF65-F5344CB8AC3E}">
        <p14:creationId xmlns:p14="http://schemas.microsoft.com/office/powerpoint/2010/main" val="1662709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ítulo 1">
            <a:extLst>
              <a:ext uri="{FF2B5EF4-FFF2-40B4-BE49-F238E27FC236}">
                <a16:creationId xmlns:a16="http://schemas.microsoft.com/office/drawing/2014/main" id="{808AE504-507C-0C60-3305-FD2307696745}"/>
              </a:ext>
            </a:extLst>
          </p:cNvPr>
          <p:cNvSpPr>
            <a:spLocks noGrp="1"/>
          </p:cNvSpPr>
          <p:nvPr>
            <p:ph type="title"/>
          </p:nvPr>
        </p:nvSpPr>
        <p:spPr>
          <a:xfrm>
            <a:off x="441009" y="873457"/>
            <a:ext cx="3273042" cy="5222543"/>
          </a:xfrm>
        </p:spPr>
        <p:txBody>
          <a:bodyPr>
            <a:normAutofit/>
          </a:bodyPr>
          <a:lstStyle/>
          <a:p>
            <a:r>
              <a:rPr lang="pt-BR" sz="2800">
                <a:solidFill>
                  <a:srgbClr val="FFFFFF"/>
                </a:solidFill>
              </a:rPr>
              <a:t>O estudo de González-Nosti </a:t>
            </a:r>
            <a:r>
              <a:rPr lang="pt-BR" sz="2800" i="1">
                <a:solidFill>
                  <a:srgbClr val="FFFFFF"/>
                </a:solidFill>
              </a:rPr>
              <a:t>et al</a:t>
            </a:r>
            <a:r>
              <a:rPr lang="pt-BR" sz="2800">
                <a:solidFill>
                  <a:srgbClr val="FFFFFF"/>
                </a:solidFill>
              </a:rPr>
              <a:t> (2014)</a:t>
            </a:r>
          </a:p>
        </p:txBody>
      </p:sp>
      <p:sp>
        <p:nvSpPr>
          <p:cNvPr id="3" name="Espaço Reservado para Conteúdo 2">
            <a:extLst>
              <a:ext uri="{FF2B5EF4-FFF2-40B4-BE49-F238E27FC236}">
                <a16:creationId xmlns:a16="http://schemas.microsoft.com/office/drawing/2014/main" id="{C098E3C9-59CD-473F-8534-4A8B4361F4F0}"/>
              </a:ext>
            </a:extLst>
          </p:cNvPr>
          <p:cNvSpPr>
            <a:spLocks noGrp="1"/>
          </p:cNvSpPr>
          <p:nvPr>
            <p:ph idx="1"/>
          </p:nvPr>
        </p:nvSpPr>
        <p:spPr>
          <a:xfrm>
            <a:off x="4995081" y="873457"/>
            <a:ext cx="6020790" cy="5222543"/>
          </a:xfrm>
        </p:spPr>
        <p:txBody>
          <a:bodyPr anchor="ctr">
            <a:normAutofit/>
          </a:bodyPr>
          <a:lstStyle/>
          <a:p>
            <a:r>
              <a:rPr lang="pt-BR" sz="1700">
                <a:solidFill>
                  <a:schemeClr val="tx1"/>
                </a:solidFill>
              </a:rPr>
              <a:t>Como a língua mais investigada, tipicamente, é o inglês, e com variações nos desenhos experimentais que afetam os resultados, os autores decidiram fazer um estudo em um número alto de palavrassem espanhol para observar os efeitos das seguintes variáveis psicolinguísticas no reconhecimento visual de palavras:</a:t>
            </a:r>
          </a:p>
          <a:p>
            <a:pPr marL="971550" lvl="1" indent="-514350">
              <a:buFont typeface="+mj-lt"/>
              <a:buAutoNum type="arabicPeriod"/>
            </a:pPr>
            <a:r>
              <a:rPr lang="pt-BR" sz="1700" b="1">
                <a:solidFill>
                  <a:schemeClr val="tx1"/>
                </a:solidFill>
              </a:rPr>
              <a:t>Frequência</a:t>
            </a:r>
            <a:r>
              <a:rPr lang="pt-BR" sz="1700">
                <a:solidFill>
                  <a:schemeClr val="tx1"/>
                </a:solidFill>
              </a:rPr>
              <a:t>: com que frequência/quantas vezes uma palavra ocorre em uma determinada língua</a:t>
            </a:r>
          </a:p>
          <a:p>
            <a:pPr marL="971550" lvl="1" indent="-514350">
              <a:buFont typeface="+mj-lt"/>
              <a:buAutoNum type="arabicPeriod"/>
            </a:pPr>
            <a:r>
              <a:rPr lang="pt-BR" sz="1700" b="1">
                <a:solidFill>
                  <a:schemeClr val="tx1"/>
                </a:solidFill>
              </a:rPr>
              <a:t>Idade de Aquisição (</a:t>
            </a:r>
            <a:r>
              <a:rPr lang="pt-BR" sz="1700" b="1" i="1">
                <a:solidFill>
                  <a:schemeClr val="tx1"/>
                </a:solidFill>
              </a:rPr>
              <a:t>Age of Acquisition</a:t>
            </a:r>
            <a:r>
              <a:rPr lang="pt-BR" sz="1700" b="1">
                <a:solidFill>
                  <a:schemeClr val="tx1"/>
                </a:solidFill>
              </a:rPr>
              <a:t>, </a:t>
            </a:r>
            <a:r>
              <a:rPr lang="pt-BR" sz="1700" b="1" i="1">
                <a:solidFill>
                  <a:schemeClr val="tx1"/>
                </a:solidFill>
              </a:rPr>
              <a:t>AoA</a:t>
            </a:r>
            <a:r>
              <a:rPr lang="pt-BR" sz="1700" i="1">
                <a:solidFill>
                  <a:schemeClr val="tx1"/>
                </a:solidFill>
              </a:rPr>
              <a:t>)</a:t>
            </a:r>
            <a:r>
              <a:rPr lang="pt-BR" sz="1700">
                <a:solidFill>
                  <a:schemeClr val="tx1"/>
                </a:solidFill>
              </a:rPr>
              <a:t>: com qual idade uma dada palavra foi adquirida/aprendida (quanto mais cedo, mais facilmente processada)</a:t>
            </a:r>
          </a:p>
          <a:p>
            <a:pPr marL="971550" lvl="1" indent="-514350">
              <a:buFont typeface="+mj-lt"/>
              <a:buAutoNum type="arabicPeriod"/>
            </a:pPr>
            <a:r>
              <a:rPr lang="pt-BR" sz="1700" b="1">
                <a:solidFill>
                  <a:schemeClr val="tx1"/>
                </a:solidFill>
              </a:rPr>
              <a:t>Extensão</a:t>
            </a:r>
            <a:r>
              <a:rPr lang="pt-BR" sz="1700">
                <a:solidFill>
                  <a:schemeClr val="tx1"/>
                </a:solidFill>
              </a:rPr>
              <a:t>: quantas letras (grafemas ou fonemas) uma palavra tem</a:t>
            </a:r>
          </a:p>
          <a:p>
            <a:pPr marL="971550" lvl="1" indent="-514350">
              <a:buFont typeface="+mj-lt"/>
              <a:buAutoNum type="arabicPeriod"/>
            </a:pPr>
            <a:r>
              <a:rPr lang="pt-BR" sz="1700" b="1">
                <a:solidFill>
                  <a:schemeClr val="tx1"/>
                </a:solidFill>
              </a:rPr>
              <a:t>Vizinhança ortográfica</a:t>
            </a:r>
            <a:r>
              <a:rPr lang="pt-BR" sz="1700">
                <a:solidFill>
                  <a:schemeClr val="tx1"/>
                </a:solidFill>
              </a:rPr>
              <a:t>: quantas palavras semelhantes a uma respectiva palavra existem, mudando-se apenas uma letra (ex.: “barco”, vizinhos: marco, banco, barca)</a:t>
            </a:r>
          </a:p>
          <a:p>
            <a:pPr marL="971550" lvl="1" indent="-514350">
              <a:buFont typeface="+mj-lt"/>
              <a:buAutoNum type="arabicPeriod"/>
            </a:pPr>
            <a:r>
              <a:rPr lang="pt-BR" sz="1700" b="1">
                <a:solidFill>
                  <a:schemeClr val="tx1"/>
                </a:solidFill>
              </a:rPr>
              <a:t>Imageabilidade</a:t>
            </a:r>
            <a:r>
              <a:rPr lang="pt-BR" sz="1700">
                <a:solidFill>
                  <a:schemeClr val="tx1"/>
                </a:solidFill>
              </a:rPr>
              <a:t>: com quanta facilidade você consegue visualizar ou imaginar uma determinada palavra (ex.: livro </a:t>
            </a:r>
            <a:r>
              <a:rPr lang="pt-BR" sz="1700" i="1">
                <a:solidFill>
                  <a:schemeClr val="tx1"/>
                </a:solidFill>
              </a:rPr>
              <a:t>vs. </a:t>
            </a:r>
            <a:r>
              <a:rPr lang="pt-BR" sz="1700">
                <a:solidFill>
                  <a:schemeClr val="tx1"/>
                </a:solidFill>
              </a:rPr>
              <a:t>“consciência”)</a:t>
            </a:r>
            <a:endParaRPr lang="pt-BR" sz="1700" b="1">
              <a:solidFill>
                <a:schemeClr val="tx1"/>
              </a:solidFill>
            </a:endParaRPr>
          </a:p>
          <a:p>
            <a:pPr marL="971550" lvl="1" indent="-514350">
              <a:buFont typeface="+mj-lt"/>
              <a:buAutoNum type="arabicPeriod"/>
            </a:pPr>
            <a:endParaRPr lang="pt-BR" sz="1700">
              <a:solidFill>
                <a:schemeClr val="tx1"/>
              </a:solidFill>
            </a:endParaRPr>
          </a:p>
        </p:txBody>
      </p:sp>
    </p:spTree>
    <p:extLst>
      <p:ext uri="{BB962C8B-B14F-4D97-AF65-F5344CB8AC3E}">
        <p14:creationId xmlns:p14="http://schemas.microsoft.com/office/powerpoint/2010/main" val="1858531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8AE504-507C-0C60-3305-FD2307696745}"/>
              </a:ext>
            </a:extLst>
          </p:cNvPr>
          <p:cNvSpPr>
            <a:spLocks noGrp="1"/>
          </p:cNvSpPr>
          <p:nvPr>
            <p:ph type="title"/>
          </p:nvPr>
        </p:nvSpPr>
        <p:spPr/>
        <p:txBody>
          <a:bodyPr/>
          <a:lstStyle/>
          <a:p>
            <a:r>
              <a:rPr lang="pt-BR" dirty="0"/>
              <a:t>Leitura – modelos computacionais</a:t>
            </a:r>
          </a:p>
        </p:txBody>
      </p:sp>
      <p:sp>
        <p:nvSpPr>
          <p:cNvPr id="3" name="Espaço Reservado para Conteúdo 2">
            <a:extLst>
              <a:ext uri="{FF2B5EF4-FFF2-40B4-BE49-F238E27FC236}">
                <a16:creationId xmlns:a16="http://schemas.microsoft.com/office/drawing/2014/main" id="{C098E3C9-59CD-473F-8534-4A8B4361F4F0}"/>
              </a:ext>
            </a:extLst>
          </p:cNvPr>
          <p:cNvSpPr>
            <a:spLocks noGrp="1"/>
          </p:cNvSpPr>
          <p:nvPr>
            <p:ph idx="1"/>
          </p:nvPr>
        </p:nvSpPr>
        <p:spPr>
          <a:xfrm>
            <a:off x="838200" y="1825625"/>
            <a:ext cx="4186382" cy="4168775"/>
          </a:xfrm>
        </p:spPr>
        <p:txBody>
          <a:bodyPr>
            <a:normAutofit fontScale="70000" lnSpcReduction="20000"/>
          </a:bodyPr>
          <a:lstStyle/>
          <a:p>
            <a:r>
              <a:rPr lang="pt-BR" dirty="0">
                <a:solidFill>
                  <a:schemeClr val="tx1"/>
                </a:solidFill>
              </a:rPr>
              <a:t>Apesar de não estar explícito, o estudo está primordialmente preocupado com a capacidade de </a:t>
            </a:r>
            <a:r>
              <a:rPr lang="pt-BR" b="1" dirty="0">
                <a:solidFill>
                  <a:schemeClr val="tx1"/>
                </a:solidFill>
              </a:rPr>
              <a:t>leitura </a:t>
            </a:r>
            <a:r>
              <a:rPr lang="pt-BR" dirty="0">
                <a:solidFill>
                  <a:schemeClr val="tx1"/>
                </a:solidFill>
              </a:rPr>
              <a:t>e a forma como processamos a leitura. De acordo com os autores, estudos anteriores propõe modelos computacionais de como funciona a leitura.</a:t>
            </a:r>
          </a:p>
          <a:p>
            <a:r>
              <a:rPr lang="pt-BR" dirty="0">
                <a:solidFill>
                  <a:schemeClr val="tx1"/>
                </a:solidFill>
              </a:rPr>
              <a:t>No modelo citado, há duas rotas possíveis para processarmos a leitura de uma palavra: a </a:t>
            </a:r>
            <a:r>
              <a:rPr lang="pt-BR" b="1" dirty="0">
                <a:solidFill>
                  <a:schemeClr val="tx1"/>
                </a:solidFill>
              </a:rPr>
              <a:t>lexical</a:t>
            </a:r>
            <a:r>
              <a:rPr lang="pt-BR" dirty="0">
                <a:solidFill>
                  <a:schemeClr val="tx1"/>
                </a:solidFill>
              </a:rPr>
              <a:t>, que olha apenas para a palavra inteira; e a </a:t>
            </a:r>
            <a:r>
              <a:rPr lang="pt-BR" b="1" dirty="0" err="1">
                <a:solidFill>
                  <a:schemeClr val="tx1"/>
                </a:solidFill>
              </a:rPr>
              <a:t>sublexical</a:t>
            </a:r>
            <a:r>
              <a:rPr lang="pt-BR" dirty="0">
                <a:solidFill>
                  <a:schemeClr val="tx1"/>
                </a:solidFill>
              </a:rPr>
              <a:t>, que utiliza informações abaixo do nível da palavra (grafemas/fonemas e sílabas).</a:t>
            </a:r>
          </a:p>
          <a:p>
            <a:r>
              <a:rPr lang="pt-BR" dirty="0">
                <a:solidFill>
                  <a:schemeClr val="tx1"/>
                </a:solidFill>
              </a:rPr>
              <a:t>Um exemplo do inglês (presente em outro artigo!) de palavra que toma a rota lexical é a palavra </a:t>
            </a:r>
            <a:r>
              <a:rPr lang="pt-BR" i="1" dirty="0" err="1">
                <a:solidFill>
                  <a:schemeClr val="tx1"/>
                </a:solidFill>
              </a:rPr>
              <a:t>sew</a:t>
            </a:r>
            <a:r>
              <a:rPr lang="pt-BR" dirty="0">
                <a:solidFill>
                  <a:schemeClr val="tx1"/>
                </a:solidFill>
              </a:rPr>
              <a:t>, que não segue a regra de conversão grafema-fonema tradicional, já que sua pronúncia é não é compatível com a sua escrita, diferentemente dos casos típico (“</a:t>
            </a:r>
            <a:r>
              <a:rPr lang="pt-BR" i="1" dirty="0">
                <a:solidFill>
                  <a:schemeClr val="tx1"/>
                </a:solidFill>
              </a:rPr>
              <a:t>new” </a:t>
            </a:r>
            <a:r>
              <a:rPr lang="pt-BR" dirty="0">
                <a:solidFill>
                  <a:schemeClr val="tx1"/>
                </a:solidFill>
              </a:rPr>
              <a:t>e</a:t>
            </a:r>
            <a:r>
              <a:rPr lang="pt-BR" i="1" dirty="0">
                <a:solidFill>
                  <a:schemeClr val="tx1"/>
                </a:solidFill>
              </a:rPr>
              <a:t> “</a:t>
            </a:r>
            <a:r>
              <a:rPr lang="pt-BR" i="1" dirty="0" err="1">
                <a:solidFill>
                  <a:schemeClr val="tx1"/>
                </a:solidFill>
              </a:rPr>
              <a:t>few</a:t>
            </a:r>
            <a:r>
              <a:rPr lang="pt-BR" i="1" dirty="0">
                <a:solidFill>
                  <a:schemeClr val="tx1"/>
                </a:solidFill>
              </a:rPr>
              <a:t>”</a:t>
            </a:r>
            <a:r>
              <a:rPr lang="pt-BR" dirty="0">
                <a:solidFill>
                  <a:schemeClr val="tx1"/>
                </a:solidFill>
              </a:rPr>
              <a:t>). Já palavras como “new” e “</a:t>
            </a:r>
            <a:r>
              <a:rPr lang="pt-BR" dirty="0" err="1">
                <a:solidFill>
                  <a:schemeClr val="tx1"/>
                </a:solidFill>
              </a:rPr>
              <a:t>few</a:t>
            </a:r>
            <a:r>
              <a:rPr lang="pt-BR" dirty="0">
                <a:solidFill>
                  <a:schemeClr val="tx1"/>
                </a:solidFill>
              </a:rPr>
              <a:t>” poderiam seguir a rota </a:t>
            </a:r>
            <a:r>
              <a:rPr lang="pt-BR" dirty="0" err="1">
                <a:solidFill>
                  <a:schemeClr val="tx1"/>
                </a:solidFill>
              </a:rPr>
              <a:t>sublexical</a:t>
            </a:r>
            <a:r>
              <a:rPr lang="pt-BR" dirty="0">
                <a:solidFill>
                  <a:schemeClr val="tx1"/>
                </a:solidFill>
              </a:rPr>
              <a:t>, já que há regularidade entre a forma de escrever e a forma de pronunciar.</a:t>
            </a:r>
          </a:p>
        </p:txBody>
      </p:sp>
      <p:pic>
        <p:nvPicPr>
          <p:cNvPr id="5" name="Imagem 4">
            <a:extLst>
              <a:ext uri="{FF2B5EF4-FFF2-40B4-BE49-F238E27FC236}">
                <a16:creationId xmlns:a16="http://schemas.microsoft.com/office/drawing/2014/main" id="{C0F3AE39-D843-479C-A89D-4054EB9DC4FA}"/>
              </a:ext>
            </a:extLst>
          </p:cNvPr>
          <p:cNvPicPr>
            <a:picLocks noChangeAspect="1"/>
          </p:cNvPicPr>
          <p:nvPr/>
        </p:nvPicPr>
        <p:blipFill>
          <a:blip r:embed="rId2"/>
          <a:stretch>
            <a:fillRect/>
          </a:stretch>
        </p:blipFill>
        <p:spPr>
          <a:xfrm>
            <a:off x="6207147" y="1556214"/>
            <a:ext cx="5146653" cy="5021937"/>
          </a:xfrm>
          <a:prstGeom prst="rect">
            <a:avLst/>
          </a:prstGeom>
        </p:spPr>
      </p:pic>
      <p:sp>
        <p:nvSpPr>
          <p:cNvPr id="6" name="CaixaDeTexto 5">
            <a:extLst>
              <a:ext uri="{FF2B5EF4-FFF2-40B4-BE49-F238E27FC236}">
                <a16:creationId xmlns:a16="http://schemas.microsoft.com/office/drawing/2014/main" id="{F4003657-39D1-A422-EFFC-008EC2131243}"/>
              </a:ext>
            </a:extLst>
          </p:cNvPr>
          <p:cNvSpPr txBox="1"/>
          <p:nvPr/>
        </p:nvSpPr>
        <p:spPr>
          <a:xfrm>
            <a:off x="7349879" y="6393485"/>
            <a:ext cx="4183811" cy="369332"/>
          </a:xfrm>
          <a:prstGeom prst="rect">
            <a:avLst/>
          </a:prstGeom>
          <a:solidFill>
            <a:schemeClr val="bg1"/>
          </a:solidFill>
        </p:spPr>
        <p:txBody>
          <a:bodyPr wrap="square" rtlCol="0">
            <a:spAutoFit/>
          </a:bodyPr>
          <a:lstStyle/>
          <a:p>
            <a:r>
              <a:rPr lang="pt-BR" dirty="0"/>
              <a:t>Fonte: Taylor, </a:t>
            </a:r>
            <a:r>
              <a:rPr lang="pt-BR" dirty="0" err="1"/>
              <a:t>Rastle</a:t>
            </a:r>
            <a:r>
              <a:rPr lang="pt-BR" dirty="0"/>
              <a:t> e Davis (2013, p. 767)</a:t>
            </a:r>
          </a:p>
        </p:txBody>
      </p:sp>
    </p:spTree>
    <p:extLst>
      <p:ext uri="{BB962C8B-B14F-4D97-AF65-F5344CB8AC3E}">
        <p14:creationId xmlns:p14="http://schemas.microsoft.com/office/powerpoint/2010/main" val="3359037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ítulo 1">
            <a:extLst>
              <a:ext uri="{FF2B5EF4-FFF2-40B4-BE49-F238E27FC236}">
                <a16:creationId xmlns:a16="http://schemas.microsoft.com/office/drawing/2014/main" id="{6076E47B-292B-9C3F-ED8E-A289EE3AE6DB}"/>
              </a:ext>
            </a:extLst>
          </p:cNvPr>
          <p:cNvSpPr>
            <a:spLocks noGrp="1"/>
          </p:cNvSpPr>
          <p:nvPr>
            <p:ph type="title"/>
          </p:nvPr>
        </p:nvSpPr>
        <p:spPr>
          <a:xfrm>
            <a:off x="441009" y="873457"/>
            <a:ext cx="3273042" cy="5222543"/>
          </a:xfrm>
        </p:spPr>
        <p:txBody>
          <a:bodyPr>
            <a:normAutofit/>
          </a:bodyPr>
          <a:lstStyle/>
          <a:p>
            <a:r>
              <a:rPr lang="pt-BR" sz="2800">
                <a:solidFill>
                  <a:srgbClr val="FFFFFF"/>
                </a:solidFill>
              </a:rPr>
              <a:t>Sistemas ortográficos e variáveis a partir do inglês</a:t>
            </a:r>
          </a:p>
        </p:txBody>
      </p:sp>
      <p:sp>
        <p:nvSpPr>
          <p:cNvPr id="3" name="Espaço Reservado para Conteúdo 2">
            <a:extLst>
              <a:ext uri="{FF2B5EF4-FFF2-40B4-BE49-F238E27FC236}">
                <a16:creationId xmlns:a16="http://schemas.microsoft.com/office/drawing/2014/main" id="{4E674F7E-6F4E-C4D3-E621-D740460AAF3A}"/>
              </a:ext>
            </a:extLst>
          </p:cNvPr>
          <p:cNvSpPr>
            <a:spLocks noGrp="1"/>
          </p:cNvSpPr>
          <p:nvPr>
            <p:ph idx="1"/>
          </p:nvPr>
        </p:nvSpPr>
        <p:spPr>
          <a:xfrm>
            <a:off x="4995081" y="873457"/>
            <a:ext cx="6020790" cy="5222543"/>
          </a:xfrm>
        </p:spPr>
        <p:txBody>
          <a:bodyPr anchor="ctr">
            <a:normAutofit/>
          </a:bodyPr>
          <a:lstStyle/>
          <a:p>
            <a:r>
              <a:rPr lang="pt-BR" sz="1900">
                <a:solidFill>
                  <a:schemeClr val="tx1"/>
                </a:solidFill>
              </a:rPr>
              <a:t>No entanto, como os autores chamam atenção, a língua mais investigadas para a elaboração destes modelos era o inglês, que possui uma “ortografia profunda”, dada as irregularidades frequentes entre pronúncia e escrita das palavras.</a:t>
            </a:r>
          </a:p>
          <a:p>
            <a:r>
              <a:rPr lang="pt-BR" sz="1900">
                <a:solidFill>
                  <a:schemeClr val="tx1"/>
                </a:solidFill>
              </a:rPr>
              <a:t>Isto é importante pois, se o sistema de escrita muda e isso suscita mudanças no modelo computacional de leitura, pode ser que determinadas variáveis afetem diferentemente o processamento de leitura em diferentes línguas (justamente o que este estudo comprova).</a:t>
            </a:r>
          </a:p>
          <a:p>
            <a:r>
              <a:rPr lang="pt-BR" sz="1900">
                <a:solidFill>
                  <a:schemeClr val="tx1"/>
                </a:solidFill>
              </a:rPr>
              <a:t>Levando-se em consideração os estudos de inglês, as principais </a:t>
            </a:r>
            <a:r>
              <a:rPr lang="pt-BR" sz="1900" b="1">
                <a:solidFill>
                  <a:schemeClr val="tx1"/>
                </a:solidFill>
              </a:rPr>
              <a:t>variáveis lexicais</a:t>
            </a:r>
            <a:r>
              <a:rPr lang="pt-BR" sz="1900">
                <a:solidFill>
                  <a:schemeClr val="tx1"/>
                </a:solidFill>
              </a:rPr>
              <a:t> (ou seja, a nível de palavra inteira, sem olhar para o que a compões) seriam </a:t>
            </a:r>
            <a:r>
              <a:rPr lang="pt-BR" sz="1900" b="1">
                <a:solidFill>
                  <a:schemeClr val="tx1"/>
                </a:solidFill>
              </a:rPr>
              <a:t>frequência, idade de aquisição e imageabilidade</a:t>
            </a:r>
            <a:r>
              <a:rPr lang="pt-BR" sz="1900">
                <a:solidFill>
                  <a:schemeClr val="tx1"/>
                </a:solidFill>
              </a:rPr>
              <a:t>. </a:t>
            </a:r>
          </a:p>
          <a:p>
            <a:r>
              <a:rPr lang="pt-BR" sz="1900">
                <a:solidFill>
                  <a:schemeClr val="tx1"/>
                </a:solidFill>
              </a:rPr>
              <a:t>Já as principais </a:t>
            </a:r>
            <a:r>
              <a:rPr lang="pt-BR" sz="1900" b="1">
                <a:solidFill>
                  <a:schemeClr val="tx1"/>
                </a:solidFill>
              </a:rPr>
              <a:t>variáveis sublexicais</a:t>
            </a:r>
            <a:r>
              <a:rPr lang="pt-BR" sz="1900">
                <a:solidFill>
                  <a:schemeClr val="tx1"/>
                </a:solidFill>
              </a:rPr>
              <a:t> seriam </a:t>
            </a:r>
            <a:r>
              <a:rPr lang="pt-BR" sz="1900" b="1">
                <a:solidFill>
                  <a:schemeClr val="tx1"/>
                </a:solidFill>
              </a:rPr>
              <a:t>número de letras, número de sílabas e frequência de sílabas</a:t>
            </a:r>
            <a:r>
              <a:rPr lang="pt-BR" sz="1900">
                <a:solidFill>
                  <a:schemeClr val="tx1"/>
                </a:solidFill>
              </a:rPr>
              <a:t>.</a:t>
            </a:r>
          </a:p>
        </p:txBody>
      </p:sp>
    </p:spTree>
    <p:extLst>
      <p:ext uri="{BB962C8B-B14F-4D97-AF65-F5344CB8AC3E}">
        <p14:creationId xmlns:p14="http://schemas.microsoft.com/office/powerpoint/2010/main" val="3048870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ítulo 1">
            <a:extLst>
              <a:ext uri="{FF2B5EF4-FFF2-40B4-BE49-F238E27FC236}">
                <a16:creationId xmlns:a16="http://schemas.microsoft.com/office/drawing/2014/main" id="{C95C1BBD-4C70-192C-A743-EA4CDC4178E2}"/>
              </a:ext>
            </a:extLst>
          </p:cNvPr>
          <p:cNvSpPr>
            <a:spLocks noGrp="1"/>
          </p:cNvSpPr>
          <p:nvPr>
            <p:ph type="title"/>
          </p:nvPr>
        </p:nvSpPr>
        <p:spPr>
          <a:xfrm>
            <a:off x="441009" y="873457"/>
            <a:ext cx="3273042" cy="5222543"/>
          </a:xfrm>
        </p:spPr>
        <p:txBody>
          <a:bodyPr>
            <a:normAutofit/>
          </a:bodyPr>
          <a:lstStyle/>
          <a:p>
            <a:r>
              <a:rPr lang="pt-BR" sz="2800">
                <a:solidFill>
                  <a:srgbClr val="FFFFFF"/>
                </a:solidFill>
              </a:rPr>
              <a:t>Crítica a desenhos fatoriais</a:t>
            </a:r>
          </a:p>
        </p:txBody>
      </p:sp>
      <p:sp>
        <p:nvSpPr>
          <p:cNvPr id="3" name="Espaço Reservado para Conteúdo 2">
            <a:extLst>
              <a:ext uri="{FF2B5EF4-FFF2-40B4-BE49-F238E27FC236}">
                <a16:creationId xmlns:a16="http://schemas.microsoft.com/office/drawing/2014/main" id="{FCF30217-D9B0-9106-ACC6-4A6E7C6B4D14}"/>
              </a:ext>
            </a:extLst>
          </p:cNvPr>
          <p:cNvSpPr>
            <a:spLocks noGrp="1"/>
          </p:cNvSpPr>
          <p:nvPr>
            <p:ph idx="1"/>
          </p:nvPr>
        </p:nvSpPr>
        <p:spPr>
          <a:xfrm>
            <a:off x="4995081" y="873457"/>
            <a:ext cx="6020790" cy="5222543"/>
          </a:xfrm>
        </p:spPr>
        <p:txBody>
          <a:bodyPr anchor="ctr">
            <a:normAutofit/>
          </a:bodyPr>
          <a:lstStyle/>
          <a:p>
            <a:r>
              <a:rPr lang="pt-BR" sz="1600">
                <a:solidFill>
                  <a:schemeClr val="tx1"/>
                </a:solidFill>
              </a:rPr>
              <a:t>Os autores citam críticas aos desenhos fatoriais para experimentos de leitura de palavra com base em Sergent-Marshall, Spieler e Yap (2004), sendo elas:</a:t>
            </a:r>
          </a:p>
          <a:p>
            <a:pPr marL="914400" lvl="1" indent="-457200">
              <a:buFont typeface="+mj-lt"/>
              <a:buAutoNum type="arabicPeriod"/>
            </a:pPr>
            <a:r>
              <a:rPr lang="pt-BR" sz="1600">
                <a:solidFill>
                  <a:schemeClr val="tx1"/>
                </a:solidFill>
              </a:rPr>
              <a:t>Palavras não variam em apenas uma dimensão e há alta correlação entre elas;</a:t>
            </a:r>
          </a:p>
          <a:p>
            <a:pPr marL="914400" lvl="1" indent="-457200">
              <a:buFont typeface="+mj-lt"/>
              <a:buAutoNum type="arabicPeriod"/>
            </a:pPr>
            <a:r>
              <a:rPr lang="pt-BR" sz="1600">
                <a:solidFill>
                  <a:schemeClr val="tx1"/>
                </a:solidFill>
              </a:rPr>
              <a:t>Viés dos autores na seleção dos estímulos;</a:t>
            </a:r>
          </a:p>
          <a:p>
            <a:pPr marL="914400" lvl="1" indent="-457200">
              <a:buFont typeface="+mj-lt"/>
              <a:buAutoNum type="arabicPeriod"/>
            </a:pPr>
            <a:r>
              <a:rPr lang="pt-BR" sz="1600">
                <a:solidFill>
                  <a:schemeClr val="tx1"/>
                </a:solidFill>
              </a:rPr>
              <a:t>Escolha de itens para o experimento que variam nos extremos, o que pode ser percebido pelos participantes e levar à criação de estratégias para a realização da tarefa;</a:t>
            </a:r>
          </a:p>
          <a:p>
            <a:pPr marL="914400" lvl="1" indent="-457200">
              <a:buFont typeface="+mj-lt"/>
              <a:buAutoNum type="arabicPeriod"/>
            </a:pPr>
            <a:r>
              <a:rPr lang="pt-BR" sz="1600">
                <a:solidFill>
                  <a:schemeClr val="tx1"/>
                </a:solidFill>
              </a:rPr>
              <a:t>Variáveis contínuas tratadas como dicotômicas (ex.: palavras não são simplesmente longas ou curtas, mas variam continuamente).</a:t>
            </a:r>
          </a:p>
          <a:p>
            <a:pPr marL="914400" lvl="1" indent="-457200">
              <a:buFont typeface="+mj-lt"/>
              <a:buAutoNum type="arabicPeriod"/>
            </a:pPr>
            <a:r>
              <a:rPr lang="pt-BR" sz="1600">
                <a:solidFill>
                  <a:schemeClr val="tx1"/>
                </a:solidFill>
              </a:rPr>
              <a:t>Desenhos fatoriais usam poucos estímulos por condição, o que pode prejudicar a generalização dos achados com base naquele grupo de estímulos.</a:t>
            </a:r>
          </a:p>
          <a:p>
            <a:r>
              <a:rPr lang="pt-BR" sz="1600">
                <a:solidFill>
                  <a:schemeClr val="tx1"/>
                </a:solidFill>
              </a:rPr>
              <a:t>Solução: adotar número amplo de estímulos no experimento, o que é feito no presente estudo.</a:t>
            </a:r>
          </a:p>
          <a:p>
            <a:r>
              <a:rPr lang="pt-BR" sz="1600">
                <a:solidFill>
                  <a:schemeClr val="tx1"/>
                </a:solidFill>
              </a:rPr>
              <a:t>Há um outro estudo em Espanhol que faz o mesmo, mas com outra metodologia (nomeação de palavras).</a:t>
            </a:r>
          </a:p>
          <a:p>
            <a:pPr marL="914400" lvl="1" indent="-457200">
              <a:buFont typeface="+mj-lt"/>
              <a:buAutoNum type="arabicPeriod"/>
            </a:pPr>
            <a:endParaRPr lang="pt-BR" sz="1600">
              <a:solidFill>
                <a:schemeClr val="tx1"/>
              </a:solidFill>
            </a:endParaRPr>
          </a:p>
          <a:p>
            <a:pPr marL="914400" lvl="1" indent="-457200">
              <a:buFont typeface="+mj-lt"/>
              <a:buAutoNum type="arabicPeriod"/>
            </a:pPr>
            <a:endParaRPr lang="pt-BR" sz="1600">
              <a:solidFill>
                <a:schemeClr val="tx1"/>
              </a:solidFill>
            </a:endParaRPr>
          </a:p>
          <a:p>
            <a:endParaRPr lang="pt-BR" sz="1600">
              <a:solidFill>
                <a:schemeClr val="tx1"/>
              </a:solidFill>
            </a:endParaRPr>
          </a:p>
        </p:txBody>
      </p:sp>
    </p:spTree>
    <p:extLst>
      <p:ext uri="{BB962C8B-B14F-4D97-AF65-F5344CB8AC3E}">
        <p14:creationId xmlns:p14="http://schemas.microsoft.com/office/powerpoint/2010/main" val="2761999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36370F-DC5C-1270-51BC-3019D75EF16F}"/>
              </a:ext>
            </a:extLst>
          </p:cNvPr>
          <p:cNvSpPr>
            <a:spLocks noGrp="1"/>
          </p:cNvSpPr>
          <p:nvPr>
            <p:ph type="title"/>
          </p:nvPr>
        </p:nvSpPr>
        <p:spPr>
          <a:xfrm>
            <a:off x="653145" y="609599"/>
            <a:ext cx="3364378" cy="5606143"/>
          </a:xfrm>
        </p:spPr>
        <p:txBody>
          <a:bodyPr>
            <a:normAutofit/>
          </a:bodyPr>
          <a:lstStyle/>
          <a:p>
            <a:r>
              <a:rPr lang="pt-BR" sz="4800"/>
              <a:t>Variáveis investigadas neste estudo</a:t>
            </a:r>
          </a:p>
        </p:txBody>
      </p:sp>
      <p:graphicFrame>
        <p:nvGraphicFramePr>
          <p:cNvPr id="17" name="Espaço Reservado para Conteúdo 2">
            <a:extLst>
              <a:ext uri="{FF2B5EF4-FFF2-40B4-BE49-F238E27FC236}">
                <a16:creationId xmlns:a16="http://schemas.microsoft.com/office/drawing/2014/main" id="{FDDF9E82-C97F-43F8-2BB2-B9E6A0D30622}"/>
              </a:ext>
            </a:extLst>
          </p:cNvPr>
          <p:cNvGraphicFramePr>
            <a:graphicFrameLocks noGrp="1"/>
          </p:cNvGraphicFramePr>
          <p:nvPr>
            <p:ph idx="1"/>
            <p:extLst>
              <p:ext uri="{D42A27DB-BD31-4B8C-83A1-F6EECF244321}">
                <p14:modId xmlns:p14="http://schemas.microsoft.com/office/powerpoint/2010/main" val="2783215894"/>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2944373"/>
      </p:ext>
    </p:extLst>
  </p:cSld>
  <p:clrMapOvr>
    <a:masterClrMapping/>
  </p:clrMapOvr>
</p:sld>
</file>

<file path=ppt/theme/theme1.xml><?xml version="1.0" encoding="utf-8"?>
<a:theme xmlns:a="http://schemas.openxmlformats.org/drawingml/2006/main" name="Base">
  <a:themeElements>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TM03457444[[fn=Base]]</Template>
  <TotalTime>318</TotalTime>
  <Words>2687</Words>
  <Application>Microsoft Office PowerPoint</Application>
  <PresentationFormat>Widescreen</PresentationFormat>
  <Paragraphs>108</Paragraphs>
  <Slides>20</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20</vt:i4>
      </vt:variant>
    </vt:vector>
  </HeadingPairs>
  <TitlesOfParts>
    <vt:vector size="23" baseType="lpstr">
      <vt:lpstr>Arial</vt:lpstr>
      <vt:lpstr>Corbel</vt:lpstr>
      <vt:lpstr>Base</vt:lpstr>
      <vt:lpstr>Variáveis psicolinguísticas no reconhecimento visual de palavras</vt:lpstr>
      <vt:lpstr>Introdução</vt:lpstr>
      <vt:lpstr>Variáveis dependentes e independentes</vt:lpstr>
      <vt:lpstr>Exemplo</vt:lpstr>
      <vt:lpstr>O estudo de González-Nosti et al (2014)</vt:lpstr>
      <vt:lpstr>Leitura – modelos computacionais</vt:lpstr>
      <vt:lpstr>Sistemas ortográficos e variáveis a partir do inglês</vt:lpstr>
      <vt:lpstr>Crítica a desenhos fatoriais</vt:lpstr>
      <vt:lpstr>Variáveis investigadas neste estudo</vt:lpstr>
      <vt:lpstr>Metodologia</vt:lpstr>
      <vt:lpstr>Metodologia</vt:lpstr>
      <vt:lpstr>Resultados</vt:lpstr>
      <vt:lpstr>Resultados</vt:lpstr>
      <vt:lpstr>Resultados – análise por tamanho</vt:lpstr>
      <vt:lpstr>Discussão</vt:lpstr>
      <vt:lpstr>Discussão</vt:lpstr>
      <vt:lpstr>Conclusão (do estudo)</vt:lpstr>
      <vt:lpstr>Considerações finais (da apresentação)</vt:lpstr>
      <vt:lpstr>Obrigado a todos!</vt:lpstr>
      <vt:lpstr>REFERÊNCIAS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Variáveis psicolinguísticas no reconhecimento visual de palavras</dc:title>
  <dc:creator>Leonardo Cabral</dc:creator>
  <cp:lastModifiedBy>Leonardo Cabral</cp:lastModifiedBy>
  <cp:revision>1</cp:revision>
  <dcterms:created xsi:type="dcterms:W3CDTF">2023-09-20T13:54:34Z</dcterms:created>
  <dcterms:modified xsi:type="dcterms:W3CDTF">2023-09-20T19:13:00Z</dcterms:modified>
</cp:coreProperties>
</file>