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72" r:id="rId13"/>
    <p:sldId id="271" r:id="rId14"/>
    <p:sldId id="267" r:id="rId15"/>
    <p:sldId id="268" r:id="rId16"/>
    <p:sldId id="269" r:id="rId17"/>
    <p:sldId id="273" r:id="rId18"/>
    <p:sldId id="274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7"/>
    <p:restoredTop sz="94694"/>
  </p:normalViewPr>
  <p:slideViewPr>
    <p:cSldViewPr snapToGrid="0">
      <p:cViewPr varScale="1">
        <p:scale>
          <a:sx n="55" d="100"/>
          <a:sy n="55" d="100"/>
        </p:scale>
        <p:origin x="84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abral" userId="ae4c81d6352d96a2" providerId="LiveId" clId="{A203D0A3-EF17-344D-90E1-D6EB81EAE2DC}"/>
    <pc:docChg chg="undo custSel modSld">
      <pc:chgData name="Leonardo Cabral" userId="ae4c81d6352d96a2" providerId="LiveId" clId="{A203D0A3-EF17-344D-90E1-D6EB81EAE2DC}" dt="2023-09-15T14:38:02.548" v="682"/>
      <pc:docMkLst>
        <pc:docMk/>
      </pc:docMkLst>
      <pc:sldChg chg="modSp mod">
        <pc:chgData name="Leonardo Cabral" userId="ae4c81d6352d96a2" providerId="LiveId" clId="{A203D0A3-EF17-344D-90E1-D6EB81EAE2DC}" dt="2023-08-30T11:15:45.318" v="220" actId="20577"/>
        <pc:sldMkLst>
          <pc:docMk/>
          <pc:sldMk cId="1874385230" sldId="268"/>
        </pc:sldMkLst>
        <pc:spChg chg="mod">
          <ac:chgData name="Leonardo Cabral" userId="ae4c81d6352d96a2" providerId="LiveId" clId="{A203D0A3-EF17-344D-90E1-D6EB81EAE2DC}" dt="2023-08-30T11:15:45.318" v="220" actId="20577"/>
          <ac:spMkLst>
            <pc:docMk/>
            <pc:sldMk cId="1874385230" sldId="268"/>
            <ac:spMk id="3" creationId="{C3DAE33D-CC44-8B8D-4AAF-6276F8CC1907}"/>
          </ac:spMkLst>
        </pc:spChg>
      </pc:sldChg>
      <pc:sldChg chg="modSp mod">
        <pc:chgData name="Leonardo Cabral" userId="ae4c81d6352d96a2" providerId="LiveId" clId="{A203D0A3-EF17-344D-90E1-D6EB81EAE2DC}" dt="2023-08-30T11:26:25.431" v="680" actId="20577"/>
        <pc:sldMkLst>
          <pc:docMk/>
          <pc:sldMk cId="2735251482" sldId="270"/>
        </pc:sldMkLst>
        <pc:spChg chg="mod">
          <ac:chgData name="Leonardo Cabral" userId="ae4c81d6352d96a2" providerId="LiveId" clId="{A203D0A3-EF17-344D-90E1-D6EB81EAE2DC}" dt="2023-08-30T11:26:25.431" v="680" actId="20577"/>
          <ac:spMkLst>
            <pc:docMk/>
            <pc:sldMk cId="2735251482" sldId="270"/>
            <ac:spMk id="3" creationId="{9297F012-4350-7FF3-0663-1F17CF1D5779}"/>
          </ac:spMkLst>
        </pc:spChg>
      </pc:sldChg>
      <pc:sldChg chg="addSp mod">
        <pc:chgData name="Leonardo Cabral" userId="ae4c81d6352d96a2" providerId="LiveId" clId="{A203D0A3-EF17-344D-90E1-D6EB81EAE2DC}" dt="2023-09-15T14:38:02.548" v="682"/>
        <pc:sldMkLst>
          <pc:docMk/>
          <pc:sldMk cId="1715869078" sldId="271"/>
        </pc:sldMkLst>
        <pc:inkChg chg="add">
          <ac:chgData name="Leonardo Cabral" userId="ae4c81d6352d96a2" providerId="LiveId" clId="{A203D0A3-EF17-344D-90E1-D6EB81EAE2DC}" dt="2023-09-15T14:37:12.814" v="681" actId="9405"/>
          <ac:inkMkLst>
            <pc:docMk/>
            <pc:sldMk cId="1715869078" sldId="271"/>
            <ac:inkMk id="3" creationId="{9DDF1434-CED8-CFD1-95B1-D35B2791B158}"/>
          </ac:inkMkLst>
        </pc:inkChg>
        <pc:inkChg chg="add">
          <ac:chgData name="Leonardo Cabral" userId="ae4c81d6352d96a2" providerId="LiveId" clId="{A203D0A3-EF17-344D-90E1-D6EB81EAE2DC}" dt="2023-09-15T14:38:02.548" v="682"/>
          <ac:inkMkLst>
            <pc:docMk/>
            <pc:sldMk cId="1715869078" sldId="271"/>
            <ac:inkMk id="6" creationId="{BBCF92B8-0CE0-7F68-54CA-C9F7181B684A}"/>
          </ac:inkMkLst>
        </pc:inkChg>
      </pc:sldChg>
    </pc:docChg>
  </pc:docChgLst>
  <pc:docChgLst>
    <pc:chgData name="Leonardo Cabral" userId="ae4c81d6352d96a2" providerId="LiveId" clId="{EA4E6868-2C79-4C46-A60E-0A3B8E2B886D}"/>
    <pc:docChg chg="modSld">
      <pc:chgData name="Leonardo Cabral" userId="ae4c81d6352d96a2" providerId="LiveId" clId="{EA4E6868-2C79-4C46-A60E-0A3B8E2B886D}" dt="2023-09-27T12:23:43.541" v="0" actId="1076"/>
      <pc:docMkLst>
        <pc:docMk/>
      </pc:docMkLst>
      <pc:sldChg chg="modSp mod">
        <pc:chgData name="Leonardo Cabral" userId="ae4c81d6352d96a2" providerId="LiveId" clId="{EA4E6868-2C79-4C46-A60E-0A3B8E2B886D}" dt="2023-09-27T12:23:43.541" v="0" actId="1076"/>
        <pc:sldMkLst>
          <pc:docMk/>
          <pc:sldMk cId="1715869078" sldId="271"/>
        </pc:sldMkLst>
        <pc:picChg chg="mod">
          <ac:chgData name="Leonardo Cabral" userId="ae4c81d6352d96a2" providerId="LiveId" clId="{EA4E6868-2C79-4C46-A60E-0A3B8E2B886D}" dt="2023-09-27T12:23:43.541" v="0" actId="1076"/>
          <ac:picMkLst>
            <pc:docMk/>
            <pc:sldMk cId="1715869078" sldId="271"/>
            <ac:picMk id="4" creationId="{1095E676-7B86-66F8-7554-159A33353B7C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4:37:12.79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0 24575,'0'71'0,"0"-1"0,0-32 0,0 30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5T14:35:14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11420 11927 24575,'27'0'0,"-4"0"0,8 0 0,-7 0 0,1 0 0,1 0 0,4 3 0,1 1 0,-2 0 0,-2 2 0,-4-2 0,-2-2 0,-1 2 0,-2-2 0,-1 1 0,0-2 0,0-1 0,0 0 0,0 0 0,0 0 0,0 0 0,-1 0 0,-2 2 0,-1 0 0,-1 2 0,2 2 0,1 1 0,0 1 0,-1-1 0,0-3 0,-2-2 0,-1 1 0,-2-1 0,-1 0 0,0-1 0,0-1 0,-1 0 0,1 0 0,1 0 0,1 0 0,3 0 0,-2 0 0,2 0 0,2 0 0,0 0 0,2 0 0,2 0 0,1 0 0,3 0 0,1 0 0,-2 0 0,-1 0 0,-2 0 0,-5 2 0,-3 0 0,-4 0 0,-4-1 0,-1-1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3F539-C8BC-1249-95A4-ECF3B5DC7C29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914B1-283A-F648-8726-7D998DB1C1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84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914B1-283A-F648-8726-7D998DB1C1C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83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D7E3D8-6995-1A41-A67E-26590CC96999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74228E-9276-6545-BC0C-F3F6819FC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04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E3D8-6995-1A41-A67E-26590CC96999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228E-9276-6545-BC0C-F3F6819FC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37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D7E3D8-6995-1A41-A67E-26590CC96999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74228E-9276-6545-BC0C-F3F6819FC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87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E3D8-6995-1A41-A67E-26590CC96999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B74228E-9276-6545-BC0C-F3F6819FC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66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D7E3D8-6995-1A41-A67E-26590CC96999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74228E-9276-6545-BC0C-F3F6819FC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34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E3D8-6995-1A41-A67E-26590CC96999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228E-9276-6545-BC0C-F3F6819FC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96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E3D8-6995-1A41-A67E-26590CC96999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228E-9276-6545-BC0C-F3F6819FC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4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E3D8-6995-1A41-A67E-26590CC96999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228E-9276-6545-BC0C-F3F6819FC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12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E3D8-6995-1A41-A67E-26590CC96999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228E-9276-6545-BC0C-F3F6819FC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D7E3D8-6995-1A41-A67E-26590CC96999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74228E-9276-6545-BC0C-F3F6819FC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01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E3D8-6995-1A41-A67E-26590CC96999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228E-9276-6545-BC0C-F3F6819FC4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45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D7E3D8-6995-1A41-A67E-26590CC96999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B74228E-9276-6545-BC0C-F3F6819FC4C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580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0EE32-1099-80A4-1A02-22726C59ED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ERPs</a:t>
            </a:r>
            <a:r>
              <a:rPr lang="pt-BR" dirty="0"/>
              <a:t> “linguísticos” (LAN, N400 e P600) e </a:t>
            </a:r>
            <a:r>
              <a:rPr lang="pt-BR"/>
              <a:t>o estudo de </a:t>
            </a:r>
            <a:r>
              <a:rPr lang="pt-BR" dirty="0" err="1"/>
              <a:t>Leminen</a:t>
            </a:r>
            <a:r>
              <a:rPr lang="pt-BR" dirty="0"/>
              <a:t> </a:t>
            </a:r>
            <a:r>
              <a:rPr lang="pt-BR" i="1" dirty="0"/>
              <a:t>et al. </a:t>
            </a:r>
            <a:r>
              <a:rPr lang="pt-BR" dirty="0"/>
              <a:t>2016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9CE378-39AD-5A6C-0C88-040D693C63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Leonardo Cabral</a:t>
            </a:r>
          </a:p>
        </p:txBody>
      </p:sp>
    </p:spTree>
    <p:extLst>
      <p:ext uri="{BB962C8B-B14F-4D97-AF65-F5344CB8AC3E}">
        <p14:creationId xmlns:p14="http://schemas.microsoft.com/office/powerpoint/2010/main" val="236897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18700-92F8-885B-82C5-3FFB983A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64118EA-D37C-77EB-81EC-D9A0904C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970" y="1020277"/>
            <a:ext cx="4906060" cy="546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4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18700-92F8-885B-82C5-3FFB983A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036AD3-2257-E843-2B02-EC10D4CAE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748" y="806868"/>
            <a:ext cx="5450503" cy="594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C694B-62E4-3035-8B40-C5113141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DAE33D-CC44-8B8D-4AAF-6276F8CC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77488" cy="4775200"/>
          </a:xfrm>
        </p:spPr>
        <p:txBody>
          <a:bodyPr>
            <a:normAutofit fontScale="70000" lnSpcReduction="20000"/>
          </a:bodyPr>
          <a:lstStyle/>
          <a:p>
            <a:r>
              <a:rPr lang="pt-BR" sz="2400" dirty="0"/>
              <a:t>Nível sintagmático (condição morfossintática):</a:t>
            </a:r>
          </a:p>
          <a:p>
            <a:pPr lvl="1"/>
            <a:r>
              <a:rPr lang="pt-BR" sz="2000" dirty="0"/>
              <a:t>Ocorrência do LAN mostra custos pela expectativa não concretizada pela violação de concordância de número, o que confirma o </a:t>
            </a:r>
            <a:r>
              <a:rPr lang="pt-BR" sz="2000" i="1" dirty="0" err="1"/>
              <a:t>parsing</a:t>
            </a:r>
            <a:r>
              <a:rPr lang="pt-BR" sz="2000" i="1" dirty="0"/>
              <a:t> </a:t>
            </a:r>
            <a:r>
              <a:rPr lang="pt-BR" sz="2000" dirty="0"/>
              <a:t>(neste caso, não há quebra de expectativa do tipo que ocasiona N400).  A extensão da negatividade para eletrodos centro-parietais (*mais típicos do N400*) leva a crer em um esforço adicional léxico-semântico no processamento.</a:t>
            </a:r>
          </a:p>
          <a:p>
            <a:r>
              <a:rPr lang="pt-BR" sz="2400" dirty="0"/>
              <a:t>Nível da palavra (condição morfológica):</a:t>
            </a:r>
          </a:p>
          <a:p>
            <a:pPr lvl="1"/>
            <a:r>
              <a:rPr lang="pt-BR" sz="2000" dirty="0"/>
              <a:t>N400 reflete custo de integração de morfemas. Neste estudo, além de representar este processo, também reflete o custo de uma análise </a:t>
            </a:r>
            <a:r>
              <a:rPr lang="pt-BR" sz="2000" dirty="0" err="1"/>
              <a:t>morfo-fonológica</a:t>
            </a:r>
            <a:r>
              <a:rPr lang="pt-BR" sz="2000" dirty="0"/>
              <a:t> extra por conta do alomorfe incorreto combinado com o sufixo.</a:t>
            </a:r>
          </a:p>
          <a:p>
            <a:pPr lvl="1"/>
            <a:r>
              <a:rPr lang="pt-BR" sz="2000" dirty="0"/>
              <a:t>Atividade aumentada no hemisfério direito reflete um custo maior pela integração semântica e/ou análise </a:t>
            </a:r>
            <a:r>
              <a:rPr lang="pt-BR" sz="2000" dirty="0" err="1"/>
              <a:t>morfo-fonológica</a:t>
            </a:r>
            <a:r>
              <a:rPr lang="pt-BR" sz="2000" dirty="0"/>
              <a:t> adicional.</a:t>
            </a:r>
          </a:p>
          <a:p>
            <a:r>
              <a:rPr lang="pt-BR" sz="2400" dirty="0"/>
              <a:t>Condição combinada:</a:t>
            </a:r>
            <a:endParaRPr lang="pt-BR" sz="2200" dirty="0"/>
          </a:p>
          <a:p>
            <a:pPr lvl="1"/>
            <a:r>
              <a:rPr lang="pt-BR" sz="2200" dirty="0"/>
              <a:t>Diferenças espaciais apesar de semelhanças nos </a:t>
            </a:r>
            <a:r>
              <a:rPr lang="pt-BR" sz="2200" dirty="0" err="1"/>
              <a:t>ERPs</a:t>
            </a:r>
            <a:r>
              <a:rPr lang="pt-BR" sz="2200" dirty="0"/>
              <a:t> em comparação com condições de violação única demonstram a sensibilidade diferenciada de cada técnica (EEG </a:t>
            </a:r>
            <a:r>
              <a:rPr lang="pt-BR" sz="2200" dirty="0" err="1"/>
              <a:t>x</a:t>
            </a:r>
            <a:r>
              <a:rPr lang="pt-BR" sz="2200" dirty="0"/>
              <a:t> MEG). O LAN (mais robusto em </a:t>
            </a:r>
            <a:r>
              <a:rPr lang="pt-BR" sz="2200" dirty="0" err="1"/>
              <a:t>ERPs</a:t>
            </a:r>
            <a:r>
              <a:rPr lang="pt-BR" sz="2200" dirty="0"/>
              <a:t>) é mais sistematicamente associado ao processamento morfossintático, enquanto a atividade temporal direita é mais sistematicamente associada a processamento semântico (achado mais robusto em MEG).</a:t>
            </a:r>
          </a:p>
          <a:p>
            <a:pPr lvl="1"/>
            <a:r>
              <a:rPr lang="pt-BR" sz="2200" dirty="0"/>
              <a:t>Assim, o fato de haver um efeito do tipo do LAN e atividade no lobo temporal direito na mesma janela temporal refletiriam a combinação dos processos dissociados nas condições de violação única.</a:t>
            </a:r>
          </a:p>
          <a:p>
            <a:r>
              <a:rPr lang="pt-BR" sz="2400" dirty="0"/>
              <a:t>O P600 em todos:</a:t>
            </a:r>
          </a:p>
          <a:p>
            <a:pPr lvl="1"/>
            <a:r>
              <a:rPr lang="pt-BR" sz="2200" dirty="0"/>
              <a:t>A ocorrência do P600 em todas as condições com fontes corticais (bilaterais e em área </a:t>
            </a:r>
            <a:r>
              <a:rPr lang="pt-BR" sz="2200" dirty="0" err="1"/>
              <a:t>fronto</a:t>
            </a:r>
            <a:r>
              <a:rPr lang="pt-BR" sz="2200" dirty="0"/>
              <a:t>-temporal) que se sobrepunham mostra que este componente reflete processos integrativos e de reanálise sintático-semântica.</a:t>
            </a:r>
          </a:p>
        </p:txBody>
      </p:sp>
    </p:spTree>
    <p:extLst>
      <p:ext uri="{BB962C8B-B14F-4D97-AF65-F5344CB8AC3E}">
        <p14:creationId xmlns:p14="http://schemas.microsoft.com/office/powerpoint/2010/main" val="250169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33081-97B6-EC65-0588-E346D1FA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Os ERPs “linguísticos”: LAN, N400 e P600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95E676-7B86-66F8-7554-159A33353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64" y="1795089"/>
            <a:ext cx="8025191" cy="47877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154C59F-11B9-9A22-124D-1FCE584C4A29}"/>
              </a:ext>
            </a:extLst>
          </p:cNvPr>
          <p:cNvSpPr txBox="1"/>
          <p:nvPr/>
        </p:nvSpPr>
        <p:spPr>
          <a:xfrm>
            <a:off x="8457937" y="3744096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MOLINARO </a:t>
            </a:r>
            <a:r>
              <a:rPr lang="pt-BR" i="1" dirty="0"/>
              <a:t>et al., </a:t>
            </a:r>
            <a:r>
              <a:rPr lang="pt-BR" dirty="0"/>
              <a:t>2011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9DDF1434-CED8-CFD1-95B1-D35B2791B158}"/>
                  </a:ext>
                </a:extLst>
              </p14:cNvPr>
              <p14:cNvContentPartPr/>
              <p14:nvPr/>
            </p14:nvContentPartPr>
            <p14:xfrm>
              <a:off x="4240013" y="4188967"/>
              <a:ext cx="360" cy="11340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9DDF1434-CED8-CFD1-95B1-D35B2791B1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5693" y="4184647"/>
                <a:ext cx="90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BBCF92B8-0CE0-7F68-54CA-C9F7181B684A}"/>
                  </a:ext>
                </a:extLst>
              </p14:cNvPr>
              <p14:cNvContentPartPr/>
              <p14:nvPr/>
            </p14:nvContentPartPr>
            <p14:xfrm>
              <a:off x="4111200" y="4293720"/>
              <a:ext cx="345960" cy="3276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BBCF92B8-0CE0-7F68-54CA-C9F7181B68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1840" y="4284360"/>
                <a:ext cx="364680" cy="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869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C694B-62E4-3035-8B40-C5113141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</a:t>
            </a:r>
            <a:r>
              <a:rPr lang="pt-BR" dirty="0" err="1"/>
              <a:t>ERPs</a:t>
            </a:r>
            <a:r>
              <a:rPr lang="pt-BR" dirty="0"/>
              <a:t> “linguísticos” - LAN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DAE33D-CC44-8B8D-4AAF-6276F8CC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77488" cy="4775200"/>
          </a:xfrm>
        </p:spPr>
        <p:txBody>
          <a:bodyPr>
            <a:normAutofit/>
          </a:bodyPr>
          <a:lstStyle/>
          <a:p>
            <a:r>
              <a:rPr lang="pt-BR" sz="2400" dirty="0"/>
              <a:t>Interpretações funcionais:</a:t>
            </a:r>
          </a:p>
          <a:p>
            <a:pPr lvl="1"/>
            <a:r>
              <a:rPr lang="pt-BR" sz="2000" dirty="0"/>
              <a:t>A clássica: resposta marca atuação do </a:t>
            </a:r>
            <a:r>
              <a:rPr lang="pt-BR" sz="2000" i="1" dirty="0" err="1"/>
              <a:t>parsing</a:t>
            </a:r>
            <a:r>
              <a:rPr lang="pt-BR" sz="2000" i="1" dirty="0"/>
              <a:t> </a:t>
            </a:r>
            <a:r>
              <a:rPr lang="pt-BR" sz="2000" dirty="0"/>
              <a:t>e processamento morfossintático (MOLINARO </a:t>
            </a:r>
            <a:r>
              <a:rPr lang="pt-BR" sz="2000" i="1" dirty="0"/>
              <a:t>et al.</a:t>
            </a:r>
            <a:r>
              <a:rPr lang="pt-BR" sz="2000" dirty="0"/>
              <a:t>, 2011; MOLINARO </a:t>
            </a:r>
            <a:r>
              <a:rPr lang="pt-BR" sz="2000" i="1" dirty="0"/>
              <a:t>et al</a:t>
            </a:r>
            <a:r>
              <a:rPr lang="pt-BR" sz="2000" dirty="0"/>
              <a:t>., 2015)</a:t>
            </a:r>
          </a:p>
          <a:p>
            <a:r>
              <a:rPr lang="pt-BR" sz="2400" dirty="0"/>
              <a:t>Réplicas</a:t>
            </a:r>
          </a:p>
          <a:p>
            <a:pPr lvl="1"/>
            <a:r>
              <a:rPr lang="pt-BR" sz="2000" dirty="0"/>
              <a:t>Interpretação alternativa: ela não marca </a:t>
            </a:r>
            <a:r>
              <a:rPr lang="pt-BR" sz="2000" i="1" dirty="0" err="1"/>
              <a:t>parsing</a:t>
            </a:r>
            <a:r>
              <a:rPr lang="pt-BR" sz="2000" dirty="0"/>
              <a:t>, mas alta demanda de memória de trabalho. (FIEBACH </a:t>
            </a:r>
            <a:r>
              <a:rPr lang="pt-BR" sz="2000" i="1" dirty="0"/>
              <a:t>et al.</a:t>
            </a:r>
            <a:r>
              <a:rPr lang="pt-BR" sz="2000" dirty="0"/>
              <a:t>, 2002; TANNER; VAN HELL, 2014;  TANNER, 2015) (tem uma tréplica)</a:t>
            </a:r>
          </a:p>
          <a:p>
            <a:pPr lvl="1"/>
            <a:r>
              <a:rPr lang="pt-BR" sz="2000" dirty="0"/>
              <a:t>O questionamento: pode ser um artefato da média entre respostas de N400 em alguns participantes, e o P600 em outros. (TANNER, 2015) (tem uma tréplica)</a:t>
            </a:r>
          </a:p>
          <a:p>
            <a:r>
              <a:rPr lang="pt-BR" sz="2400" dirty="0"/>
              <a:t>Fontes corticais: córtex temporal superior esquerdo</a:t>
            </a:r>
          </a:p>
        </p:txBody>
      </p:sp>
    </p:spTree>
    <p:extLst>
      <p:ext uri="{BB962C8B-B14F-4D97-AF65-F5344CB8AC3E}">
        <p14:creationId xmlns:p14="http://schemas.microsoft.com/office/powerpoint/2010/main" val="2549924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C694B-62E4-3035-8B40-C5113141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</a:t>
            </a:r>
            <a:r>
              <a:rPr lang="pt-BR" dirty="0" err="1"/>
              <a:t>ERPs</a:t>
            </a:r>
            <a:r>
              <a:rPr lang="pt-BR" dirty="0"/>
              <a:t> “linguísticos” – N400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DAE33D-CC44-8B8D-4AAF-6276F8CC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2" y="1882774"/>
            <a:ext cx="10520363" cy="4875213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Interpretações funcionais linguísticas:</a:t>
            </a:r>
          </a:p>
          <a:p>
            <a:pPr lvl="1"/>
            <a:r>
              <a:rPr lang="pt-BR" dirty="0"/>
              <a:t>Acesso lexical (FRANÇA </a:t>
            </a:r>
            <a:r>
              <a:rPr lang="pt-BR" i="1" dirty="0"/>
              <a:t>et al.</a:t>
            </a:r>
            <a:r>
              <a:rPr lang="pt-BR" dirty="0"/>
              <a:t>, 2008; SOTO; FRANÇA, 2020)</a:t>
            </a:r>
          </a:p>
          <a:p>
            <a:pPr lvl="1"/>
            <a:r>
              <a:rPr lang="pt-BR" dirty="0"/>
              <a:t>Reflete processamento morfológico (LAVRIC </a:t>
            </a:r>
            <a:r>
              <a:rPr lang="pt-BR" i="1" dirty="0"/>
              <a:t>et al., </a:t>
            </a:r>
            <a:r>
              <a:rPr lang="pt-BR" dirty="0"/>
              <a:t>2010)</a:t>
            </a:r>
          </a:p>
          <a:p>
            <a:pPr lvl="1"/>
            <a:r>
              <a:rPr lang="pt-BR" dirty="0"/>
              <a:t>Resposta tardia a processamento morfológico. (LEMINEN </a:t>
            </a:r>
            <a:r>
              <a:rPr lang="pt-BR" i="1" dirty="0"/>
              <a:t>et al.</a:t>
            </a:r>
            <a:r>
              <a:rPr lang="pt-BR" dirty="0"/>
              <a:t>, 2016;</a:t>
            </a:r>
            <a:r>
              <a:rPr lang="pt-BR" i="1" dirty="0"/>
              <a:t> </a:t>
            </a:r>
            <a:r>
              <a:rPr lang="pt-BR" dirty="0"/>
              <a:t>CABRAL; SOTO, 2022)</a:t>
            </a:r>
          </a:p>
          <a:p>
            <a:pPr lvl="1"/>
            <a:r>
              <a:rPr lang="pt-BR" dirty="0"/>
              <a:t>Integração de palavra à sentença. (LIAN </a:t>
            </a:r>
            <a:r>
              <a:rPr lang="pt-BR" i="1" dirty="0"/>
              <a:t>et al.</a:t>
            </a:r>
            <a:r>
              <a:rPr lang="pt-BR" dirty="0"/>
              <a:t>, 2022)</a:t>
            </a:r>
          </a:p>
          <a:p>
            <a:pPr lvl="1"/>
            <a:r>
              <a:rPr lang="pt-BR" dirty="0"/>
              <a:t>Predição e ativação de redes associativas, pós-lexical (LIAN </a:t>
            </a:r>
            <a:r>
              <a:rPr lang="pt-BR" i="1" dirty="0"/>
              <a:t>et al.</a:t>
            </a:r>
            <a:r>
              <a:rPr lang="pt-BR" dirty="0"/>
              <a:t>, 2022)</a:t>
            </a:r>
          </a:p>
          <a:p>
            <a:r>
              <a:rPr lang="pt-BR" dirty="0"/>
              <a:t>“Réplicas”</a:t>
            </a:r>
          </a:p>
          <a:p>
            <a:pPr lvl="1"/>
            <a:r>
              <a:rPr lang="pt-BR" dirty="0"/>
              <a:t>Reflete memória semântica em sentido mais amplo. (KUTAS; FEDERMEIER, 2011)</a:t>
            </a:r>
          </a:p>
          <a:p>
            <a:pPr lvl="1"/>
            <a:r>
              <a:rPr lang="pt-BR" dirty="0"/>
              <a:t>Não indexa processamento pós-lexical. (KUTAS; FEDERMEIER, 2011)</a:t>
            </a:r>
          </a:p>
          <a:p>
            <a:pPr lvl="1"/>
            <a:r>
              <a:rPr lang="pt-BR" dirty="0"/>
              <a:t>Indexa recuperação de memória e palavra, não integração (BROUWER; HOEKS, 2013)</a:t>
            </a:r>
          </a:p>
          <a:p>
            <a:pPr lvl="1"/>
            <a:r>
              <a:rPr lang="pt-BR" dirty="0"/>
              <a:t>Indexa </a:t>
            </a:r>
            <a:r>
              <a:rPr lang="pt-BR" dirty="0" err="1"/>
              <a:t>predicabilidade</a:t>
            </a:r>
            <a:r>
              <a:rPr lang="pt-BR" dirty="0"/>
              <a:t> e NÃO integração (LAU; NAMYST, 2019)</a:t>
            </a:r>
          </a:p>
          <a:p>
            <a:r>
              <a:rPr lang="pt-BR" dirty="0"/>
              <a:t>Fontes corticais: porção esquerda posterior do giro temporal médio esquerdo (BROUWER; HOEKS, 2013; LAU; NAMYST, 2019); parte posterior do lobo temporal esquerdo (LAU </a:t>
            </a:r>
            <a:r>
              <a:rPr lang="pt-BR" i="1" dirty="0"/>
              <a:t>et al., </a:t>
            </a:r>
            <a:r>
              <a:rPr lang="pt-BR" dirty="0"/>
              <a:t>2008*); lobo temporal medial anterior, áreas temporais inferiores, médias e superiores, área pré-frontal (e algumas outras, KUTAS; FEDERMEIER, 2011)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Possivelmente, não há UMA função ou uma fonte cortical indexada pelo N400, mas várias fontes e várias funções.</a:t>
            </a:r>
          </a:p>
        </p:txBody>
      </p:sp>
    </p:spTree>
    <p:extLst>
      <p:ext uri="{BB962C8B-B14F-4D97-AF65-F5344CB8AC3E}">
        <p14:creationId xmlns:p14="http://schemas.microsoft.com/office/powerpoint/2010/main" val="1874385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C694B-62E4-3035-8B40-C5113141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</a:t>
            </a:r>
            <a:r>
              <a:rPr lang="pt-BR" dirty="0" err="1"/>
              <a:t>ERPs</a:t>
            </a:r>
            <a:r>
              <a:rPr lang="pt-BR" dirty="0"/>
              <a:t> “linguísticos” – P600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DAE33D-CC44-8B8D-4AAF-6276F8CC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92" y="1825624"/>
            <a:ext cx="11029615" cy="4753851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Interpretações funcionais:</a:t>
            </a:r>
          </a:p>
          <a:p>
            <a:pPr lvl="1"/>
            <a:r>
              <a:rPr lang="pt-BR" dirty="0"/>
              <a:t>A clássica: reparo e reanálise sintática em situações de agramaticalidade ou ambiguidade.</a:t>
            </a:r>
          </a:p>
          <a:p>
            <a:pPr lvl="1"/>
            <a:endParaRPr lang="pt-BR" dirty="0"/>
          </a:p>
          <a:p>
            <a:r>
              <a:rPr lang="pt-BR" dirty="0"/>
              <a:t>Réplicas</a:t>
            </a:r>
          </a:p>
          <a:p>
            <a:pPr lvl="1"/>
            <a:r>
              <a:rPr lang="pt-BR" dirty="0"/>
              <a:t>Não é exclusivo da sintaxe (violação de regras em harmônica e matemática) (NUNÉS-PEÑA, 2003) (tem tréplica)</a:t>
            </a:r>
          </a:p>
          <a:p>
            <a:pPr lvl="1"/>
            <a:r>
              <a:rPr lang="pt-BR" dirty="0"/>
              <a:t>ERP reflete processos mais gerais de monitoramento de conflito e reinterpretação semântica (SHEN </a:t>
            </a:r>
            <a:r>
              <a:rPr lang="pt-BR" i="1" dirty="0"/>
              <a:t>et al., </a:t>
            </a:r>
            <a:r>
              <a:rPr lang="pt-BR" dirty="0"/>
              <a:t>2012; WELLIN </a:t>
            </a:r>
            <a:r>
              <a:rPr lang="pt-BR" i="1" dirty="0"/>
              <a:t>et al.</a:t>
            </a:r>
            <a:r>
              <a:rPr lang="pt-BR" dirty="0"/>
              <a:t>, 2016)</a:t>
            </a:r>
          </a:p>
          <a:p>
            <a:pPr lvl="1"/>
            <a:r>
              <a:rPr lang="pt-BR" dirty="0"/>
              <a:t>P600 como integração semântica e pragmática (BROUWER; HOEKS, 2013)</a:t>
            </a:r>
          </a:p>
          <a:p>
            <a:pPr lvl="1"/>
            <a:r>
              <a:rPr lang="pt-BR" dirty="0"/>
              <a:t>Há tipos de P600 (meio réplica, meio defesa, GONDA </a:t>
            </a:r>
            <a:r>
              <a:rPr lang="pt-BR" i="1" dirty="0"/>
              <a:t>et al.</a:t>
            </a:r>
            <a:r>
              <a:rPr lang="pt-BR" dirty="0"/>
              <a:t>, 2020)</a:t>
            </a:r>
          </a:p>
          <a:p>
            <a:pPr marL="457200" lvl="1" indent="0">
              <a:buNone/>
            </a:pPr>
            <a:endParaRPr lang="pt-BR" dirty="0"/>
          </a:p>
          <a:p>
            <a:r>
              <a:rPr lang="pt-BR" dirty="0"/>
              <a:t>Fontes corticais: giro frontal inferior esquerdo (BROUWER; HOEKS, 2013, P600 como integração semântica e pragmática), córtex temporal médio e superior esquerdo (GONDA </a:t>
            </a:r>
            <a:r>
              <a:rPr lang="pt-BR" i="1" dirty="0"/>
              <a:t>et al.</a:t>
            </a:r>
            <a:r>
              <a:rPr lang="pt-BR" dirty="0"/>
              <a:t>, 2020), córtex </a:t>
            </a:r>
            <a:r>
              <a:rPr lang="pt-BR" dirty="0" err="1"/>
              <a:t>cingulato</a:t>
            </a:r>
            <a:r>
              <a:rPr lang="pt-BR" dirty="0"/>
              <a:t> anterior e córtex pré-frontal direito (WELLIN </a:t>
            </a:r>
            <a:r>
              <a:rPr lang="pt-BR" i="1" dirty="0"/>
              <a:t>et al</a:t>
            </a:r>
            <a:r>
              <a:rPr lang="pt-BR" dirty="0"/>
              <a:t>., 2016); córtex </a:t>
            </a:r>
            <a:r>
              <a:rPr lang="pt-BR" dirty="0" err="1"/>
              <a:t>cingulato</a:t>
            </a:r>
            <a:r>
              <a:rPr lang="pt-BR" dirty="0"/>
              <a:t> anterior, giro temporal superior esquerdo e córtex pré-frontal direito (SHEN </a:t>
            </a:r>
            <a:r>
              <a:rPr lang="pt-BR" i="1" dirty="0"/>
              <a:t>et al., </a:t>
            </a:r>
            <a:r>
              <a:rPr lang="pt-BR" dirty="0"/>
              <a:t>2012), córtex temporal bilateral (SERVICE </a:t>
            </a:r>
            <a:r>
              <a:rPr lang="pt-BR" i="1" dirty="0"/>
              <a:t>et al</a:t>
            </a:r>
            <a:r>
              <a:rPr lang="pt-BR" dirty="0"/>
              <a:t>., 2007).</a:t>
            </a:r>
          </a:p>
          <a:p>
            <a:endParaRPr lang="pt-BR" dirty="0"/>
          </a:p>
          <a:p>
            <a:r>
              <a:rPr lang="pt-BR" dirty="0"/>
              <a:t>Assim como o N400, o P600 possivelmente reflete vários processos, com variações das fontes corticais.</a:t>
            </a:r>
          </a:p>
        </p:txBody>
      </p:sp>
    </p:spTree>
    <p:extLst>
      <p:ext uri="{BB962C8B-B14F-4D97-AF65-F5344CB8AC3E}">
        <p14:creationId xmlns:p14="http://schemas.microsoft.com/office/powerpoint/2010/main" val="324874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17FFF-11A8-7930-34DA-8291A04F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Moral da história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E5488C-5AAD-30D0-E29C-59BDFF95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Toda a cautela do mundo é pouca no momento de interpretar componentes de EEG.</a:t>
            </a:r>
          </a:p>
        </p:txBody>
      </p:sp>
    </p:spTree>
    <p:extLst>
      <p:ext uri="{BB962C8B-B14F-4D97-AF65-F5344CB8AC3E}">
        <p14:creationId xmlns:p14="http://schemas.microsoft.com/office/powerpoint/2010/main" val="2265260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A17FFF-11A8-7930-34DA-8291A04F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accent1"/>
                </a:solidFill>
              </a:rPr>
              <a:t>obrigado!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19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8C173-CC5E-5086-049B-DFF9FA19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97F012-4350-7FF3-0663-1F17CF1D5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39008"/>
            <a:ext cx="11029615" cy="4635062"/>
          </a:xfrm>
        </p:spPr>
        <p:txBody>
          <a:bodyPr>
            <a:normAutofit fontScale="55000" lnSpcReduction="20000"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BROUWER, H.; ﻿HOEKS, J. </a:t>
            </a:r>
            <a:r>
              <a:rPr lang="pt-BR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time </a:t>
            </a:r>
            <a:r>
              <a:rPr lang="pt-BR" b="0" i="0" dirty="0" err="1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pt-BR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</a:t>
            </a:r>
            <a:r>
              <a:rPr lang="pt-BR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pt-BR" b="0" i="0" dirty="0" err="1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</a:t>
            </a:r>
            <a:r>
              <a:rPr lang="pt-BR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comprehension</a:t>
            </a:r>
            <a:r>
              <a:rPr lang="pt-BR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mapping </a:t>
            </a:r>
            <a:r>
              <a:rPr lang="pt-BR" b="0" i="0" dirty="0" err="1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pt-BR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N400 </a:t>
            </a:r>
            <a:r>
              <a:rPr lang="pt-BR" b="0" i="0" dirty="0" err="1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pt-BR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pt-BR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P600 </a:t>
            </a:r>
            <a:r>
              <a:rPr lang="pt-BR" b="0" i="0" dirty="0" err="1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pt-BR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pt-BR" b="0" i="0" dirty="0" err="1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minimal</a:t>
            </a:r>
            <a:r>
              <a:rPr lang="pt-BR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cortical network. </a:t>
            </a:r>
            <a:r>
              <a:rPr lang="pt-BR" b="0" i="1" dirty="0" err="1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Frontiers</a:t>
            </a:r>
            <a:r>
              <a:rPr lang="pt-BR" b="0" i="1" dirty="0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pt-BR" b="0" i="1" dirty="0" err="1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</a:t>
            </a:r>
            <a:r>
              <a:rPr lang="pt-BR" b="0" i="1" dirty="0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1" dirty="0" err="1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Neuroscience</a:t>
            </a:r>
            <a:r>
              <a:rPr lang="pt-BR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</a:t>
            </a:r>
            <a:r>
              <a:rPr lang="pt-BR" dirty="0">
                <a:solidFill>
                  <a:srgbClr val="2828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7, p. 1-13, 2013.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GONDA, 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S.; TARRASCH, R.; SHALOM, B. ﻿The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functional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significance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P600 Some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linguistic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P600’s do localize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areas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pt-BR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Medicine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v. 99,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46, p. 1-5, 2020.</a:t>
            </a:r>
            <a:endParaRPr lang="pt-BR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KUTAS, M.; FEDERMEIER,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Thirty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Years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Counting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Finding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Meaning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N400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Component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Event-Related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Brain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(ERP). </a:t>
            </a:r>
            <a:r>
              <a:rPr lang="pt-BR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Review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pt-BR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Psychology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v. 62, p. 621-647, 2011.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LAU, E.; NAMYST, A. ﻿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fMRI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evidence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left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posterior temporal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cortex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contributes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N400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predictability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independent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congruity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Brain</a:t>
            </a:r>
            <a:r>
              <a:rPr lang="pt-BR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pt-BR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</a:t>
            </a:r>
            <a:r>
              <a:rPr lang="pt-BR" b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v. 199, ﻿104697, 2019.</a:t>
            </a:r>
            <a:endParaRPr lang="pt-BR" b="0" i="1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﻿LAVRIC, A.; RASTLE,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.; CLAPP, A.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fully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visible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primes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brain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reveal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morphological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decomposition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?.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Psychophisiology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v. 48, 2011, p. 676-686.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﻿LEMINEN, A.; JAKONEN, S.; LEMINEN, M.; MÄKËLA, J. P.; LEHTONEN, M. Neural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mechanisms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underlying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word-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phrase-level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morphological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parsing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pt-BR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Journal</a:t>
            </a:r>
            <a:r>
              <a:rPr lang="pt-BR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pt-BR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Neurolinguistics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 v. 38, p. 26-41, 2016.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﻿MOLINARO, N.; BARBER, H. A.; CARREIRAS, M.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Grammatical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processing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reading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ERP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findings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future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directions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Cortex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v. 47,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8, 908e930, 2011.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MOLINARO, N.; BARBER, H. A.; CAFFARRA, S.; CARREIRAS, M.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left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anterior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negativity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(LAN): The case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morphosyntactic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reply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Tanner et al. 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Cortex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 v. 66, p. 156–159, 2015.</a:t>
            </a:r>
          </a:p>
          <a:p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NUÑEZ-PEÑA, M.; HONRUBIA-SERRANO, M. </a:t>
            </a:r>
            <a:r>
              <a:rPr lang="pt-BR" b="0" i="0" dirty="0">
                <a:solidFill>
                  <a:srgbClr val="2E2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P600 </a:t>
            </a:r>
            <a:r>
              <a:rPr lang="pt-BR" b="0" i="0" dirty="0" err="1">
                <a:solidFill>
                  <a:srgbClr val="2E2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related</a:t>
            </a:r>
            <a:r>
              <a:rPr lang="pt-BR" b="0" i="0" dirty="0">
                <a:solidFill>
                  <a:srgbClr val="2E2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2E2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pt-BR" b="0" i="0" dirty="0">
                <a:solidFill>
                  <a:srgbClr val="2E2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2E2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</a:t>
            </a:r>
            <a:r>
              <a:rPr lang="pt-BR" b="0" i="0" dirty="0">
                <a:solidFill>
                  <a:srgbClr val="2E2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2E2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violation</a:t>
            </a:r>
            <a:r>
              <a:rPr lang="pt-BR" b="0" i="0" dirty="0">
                <a:solidFill>
                  <a:srgbClr val="2E2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pt-BR" b="0" i="0" dirty="0" err="1">
                <a:solidFill>
                  <a:srgbClr val="2E2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pt-BR" b="0" i="0" dirty="0">
                <a:solidFill>
                  <a:srgbClr val="2E2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2E2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arithmetic</a:t>
            </a:r>
            <a:r>
              <a:rPr lang="pt-BR" b="0" i="0" dirty="0">
                <a:solidFill>
                  <a:srgbClr val="2E2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2E2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task</a:t>
            </a:r>
            <a:r>
              <a:rPr lang="pt-BR" b="0" i="0" dirty="0">
                <a:solidFill>
                  <a:srgbClr val="2E2E2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pt-BR" i="1" dirty="0" err="1">
                <a:solidFill>
                  <a:srgbClr val="2E2E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Cognitive</a:t>
            </a:r>
            <a:r>
              <a:rPr lang="pt-BR" i="1" dirty="0">
                <a:solidFill>
                  <a:srgbClr val="2E2E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i="1" dirty="0" err="1">
                <a:solidFill>
                  <a:srgbClr val="2E2E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Brain</a:t>
            </a:r>
            <a:r>
              <a:rPr lang="pt-BR" i="1" dirty="0">
                <a:solidFill>
                  <a:srgbClr val="2E2E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i="1" dirty="0" err="1">
                <a:solidFill>
                  <a:srgbClr val="2E2E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pt-BR" dirty="0">
                <a:solidFill>
                  <a:srgbClr val="2E2E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v. 18, </a:t>
            </a:r>
            <a:r>
              <a:rPr lang="pt-BR" dirty="0" err="1">
                <a:solidFill>
                  <a:srgbClr val="2E2E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pt-BR" dirty="0">
                <a:solidFill>
                  <a:srgbClr val="2E2E2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2, p. 130-141, 2004.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SERVICE, E.; HELENIUS, P.; MAURY, S.; SALMELLIN, R.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Localization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Syntactic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Brain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Responses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Magnetoencephalography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Journal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Cognitive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Neuroscience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v. 19,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7, p. 1193-1205, 2007.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FRANÇA, A.; LEMLE, M.; GESUALDI, A.; CAGY, M.; INFANTOSI, A. A neurofisiologia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acesso lexical: palavras em português. </a:t>
            </a:r>
            <a:r>
              <a:rPr lang="pt-BR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Revista Vere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das, v. 2, p. 34-49, 2008.</a:t>
            </a:r>
          </a:p>
          <a:p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SHEN, W.; FRIORI-DUHARCOURT, N.; ISEL, F..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Functional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significance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P600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evidence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event-related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brain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localization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pt-BR" i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Neuroreport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v. 27, </a:t>
            </a:r>
            <a:r>
              <a:rPr lang="pt-BR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pt-B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7, p. 548-558, 2016.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SOTO, M.; FRANÇA, A. The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functional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N400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component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lexical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integration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ways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?. </a:t>
            </a:r>
            <a:r>
              <a:rPr lang="pt-BR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Revista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Linguíʃtica</a:t>
            </a:r>
            <a:r>
              <a:rPr lang="pt-BR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t-BR" b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v. 16, ed. 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Esp., p. 521-562, 2020.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﻿TANNER, D.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left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anterior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negativity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(LAN) in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electrophysiological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studies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morphosyntactic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pt-BR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Cortex</a:t>
            </a:r>
            <a:r>
              <a:rPr lang="pt-B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pt-BR" b="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5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39F4F-BA36-D01C-45A3-76A85E6D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D1A610-8078-7077-532D-914EF4067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Estudo de </a:t>
            </a:r>
            <a:r>
              <a:rPr lang="pt-BR" dirty="0" err="1"/>
              <a:t>Leminen</a:t>
            </a:r>
            <a:r>
              <a:rPr lang="pt-BR" dirty="0"/>
              <a:t> </a:t>
            </a:r>
            <a:r>
              <a:rPr lang="pt-BR" i="1" dirty="0"/>
              <a:t>et al. </a:t>
            </a:r>
            <a:r>
              <a:rPr lang="pt-BR" dirty="0"/>
              <a:t>2016:</a:t>
            </a:r>
          </a:p>
          <a:p>
            <a:pPr lvl="1"/>
            <a:r>
              <a:rPr lang="pt-BR" dirty="0"/>
              <a:t>Tema da pesquisa</a:t>
            </a:r>
          </a:p>
          <a:p>
            <a:pPr lvl="1"/>
            <a:r>
              <a:rPr lang="pt-BR" dirty="0"/>
              <a:t>Fundamentação: os </a:t>
            </a:r>
            <a:r>
              <a:rPr lang="pt-BR" dirty="0" err="1"/>
              <a:t>ERPs</a:t>
            </a:r>
            <a:r>
              <a:rPr lang="pt-BR" dirty="0"/>
              <a:t> linguísticos</a:t>
            </a:r>
          </a:p>
          <a:p>
            <a:pPr lvl="1"/>
            <a:r>
              <a:rPr lang="pt-BR" dirty="0"/>
              <a:t>Metodologia</a:t>
            </a:r>
          </a:p>
          <a:p>
            <a:pPr lvl="1"/>
            <a:r>
              <a:rPr lang="pt-BR" dirty="0"/>
              <a:t>Resultados</a:t>
            </a:r>
          </a:p>
          <a:p>
            <a:pPr lvl="1"/>
            <a:r>
              <a:rPr lang="pt-BR" dirty="0"/>
              <a:t>Discussão</a:t>
            </a:r>
          </a:p>
          <a:p>
            <a:r>
              <a:rPr lang="pt-BR" dirty="0" err="1"/>
              <a:t>ERPs</a:t>
            </a:r>
            <a:r>
              <a:rPr lang="pt-BR" dirty="0"/>
              <a:t> “linguísticos”: interpretações funcionais, críticas e possíveis fontes</a:t>
            </a:r>
          </a:p>
          <a:p>
            <a:pPr lvl="1"/>
            <a:r>
              <a:rPr lang="pt-BR" dirty="0"/>
              <a:t>LAN</a:t>
            </a:r>
          </a:p>
          <a:p>
            <a:pPr lvl="1"/>
            <a:r>
              <a:rPr lang="pt-BR" dirty="0"/>
              <a:t>N400</a:t>
            </a:r>
          </a:p>
          <a:p>
            <a:pPr lvl="1"/>
            <a:r>
              <a:rPr lang="pt-BR" dirty="0"/>
              <a:t>P600</a:t>
            </a:r>
          </a:p>
        </p:txBody>
      </p:sp>
    </p:spTree>
    <p:extLst>
      <p:ext uri="{BB962C8B-B14F-4D97-AF65-F5344CB8AC3E}">
        <p14:creationId xmlns:p14="http://schemas.microsoft.com/office/powerpoint/2010/main" val="171461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72702-D11C-A300-94D2-FB350B75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estudo de </a:t>
            </a:r>
            <a:r>
              <a:rPr lang="pt-BR" dirty="0" err="1"/>
              <a:t>Leminen</a:t>
            </a:r>
            <a:r>
              <a:rPr lang="pt-BR" dirty="0"/>
              <a:t> </a:t>
            </a:r>
            <a:r>
              <a:rPr lang="pt-BR" i="1" dirty="0"/>
              <a:t>et al. </a:t>
            </a:r>
            <a:r>
              <a:rPr lang="pt-BR" dirty="0"/>
              <a:t>2016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EA9A7A-2232-D003-8581-A39A0F31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Estudo busca distinguir, através de estímulos em finlandês, processos cognitivos linguísticos no nível lexical e no nível sintagmático.</a:t>
            </a:r>
          </a:p>
          <a:p>
            <a:r>
              <a:rPr lang="pt-BR" dirty="0"/>
              <a:t>Autores utilizam paradigma de violação para explorar respostas neuronais em estímulos com violação morfológica (em casos de alomorfia com um alomorfe incorreto sendo empregado) ou violação morfossintática (quando a palavra-base conta com flexão regular, e esta flexão viola concordância).</a:t>
            </a:r>
          </a:p>
          <a:p>
            <a:r>
              <a:rPr lang="pt-BR" dirty="0"/>
              <a:t>Exemplos:</a:t>
            </a:r>
          </a:p>
          <a:p>
            <a:pPr lvl="1"/>
            <a:r>
              <a:rPr lang="pt-BR" dirty="0"/>
              <a:t>Violação morfológica: </a:t>
            </a:r>
            <a:r>
              <a:rPr lang="pt-BR" i="1" dirty="0" err="1"/>
              <a:t>lauDa+a</a:t>
            </a:r>
            <a:r>
              <a:rPr lang="pt-BR" dirty="0"/>
              <a:t>[Singular]* (deveria ser </a:t>
            </a:r>
            <a:r>
              <a:rPr lang="pt-BR" i="1" dirty="0" err="1"/>
              <a:t>lauTa+a</a:t>
            </a:r>
            <a:r>
              <a:rPr lang="pt-BR" dirty="0"/>
              <a:t>, “prancha”)</a:t>
            </a:r>
          </a:p>
          <a:p>
            <a:pPr lvl="1"/>
            <a:r>
              <a:rPr lang="pt-BR" dirty="0"/>
              <a:t>Violação morfossintática: </a:t>
            </a:r>
            <a:r>
              <a:rPr lang="pt-BR" i="1" dirty="0" err="1"/>
              <a:t>lauto+JA</a:t>
            </a:r>
            <a:r>
              <a:rPr lang="pt-BR" dirty="0"/>
              <a:t>[Plural] (deveria ser </a:t>
            </a:r>
            <a:r>
              <a:rPr lang="pt-BR" dirty="0" err="1"/>
              <a:t>lauto+A</a:t>
            </a:r>
            <a:r>
              <a:rPr lang="pt-BR" dirty="0"/>
              <a:t>, “prancha”)</a:t>
            </a:r>
          </a:p>
          <a:p>
            <a:r>
              <a:rPr lang="pt-BR" dirty="0"/>
              <a:t>O que os autores almejam: detalhar a dinâmica espaço-temporal de processos a nível sintagmático e a nível lexical.</a:t>
            </a:r>
          </a:p>
        </p:txBody>
      </p:sp>
    </p:spTree>
    <p:extLst>
      <p:ext uri="{BB962C8B-B14F-4D97-AF65-F5344CB8AC3E}">
        <p14:creationId xmlns:p14="http://schemas.microsoft.com/office/powerpoint/2010/main" val="132636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72702-D11C-A300-94D2-FB350B75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Fundamentação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EA9A7A-2232-D003-8581-A39A0F31A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" y="2180496"/>
            <a:ext cx="11029615" cy="3678303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 flexão regular engajaria tanto processamento morfológico quanto processamento gramatical, </a:t>
            </a:r>
            <a:r>
              <a:rPr lang="pt-BR" i="1" dirty="0" err="1"/>
              <a:t>parsing</a:t>
            </a:r>
            <a:r>
              <a:rPr lang="pt-BR" dirty="0"/>
              <a:t>, operando a nível sintagmático.</a:t>
            </a:r>
          </a:p>
          <a:p>
            <a:r>
              <a:rPr lang="pt-BR" dirty="0"/>
              <a:t>Mas o </a:t>
            </a:r>
            <a:r>
              <a:rPr lang="pt-BR" dirty="0" err="1"/>
              <a:t>processmaneot</a:t>
            </a:r>
            <a:r>
              <a:rPr lang="pt-BR" dirty="0"/>
              <a:t> morfológico estaria no nível lexical.</a:t>
            </a:r>
          </a:p>
          <a:p>
            <a:r>
              <a:rPr lang="pt-BR" dirty="0"/>
              <a:t>Os </a:t>
            </a:r>
            <a:r>
              <a:rPr lang="pt-BR" dirty="0" err="1"/>
              <a:t>ERPs</a:t>
            </a:r>
            <a:r>
              <a:rPr lang="pt-BR" dirty="0"/>
              <a:t> associados a cada processo seriam:</a:t>
            </a:r>
          </a:p>
          <a:p>
            <a:pPr lvl="1"/>
            <a:r>
              <a:rPr lang="pt-BR" dirty="0"/>
              <a:t>N400: refletindo processos léxico-semânticos, estaria mais associado ao processamento a nível lexical.</a:t>
            </a:r>
          </a:p>
          <a:p>
            <a:pPr lvl="1"/>
            <a:r>
              <a:rPr lang="pt-BR" dirty="0"/>
              <a:t>LAN: refletindo processos morfossintáticos, estaria mais associado ao processamento a nível sintagmático.</a:t>
            </a:r>
          </a:p>
          <a:p>
            <a:r>
              <a:rPr lang="pt-BR" dirty="0"/>
              <a:t>Ausência de LAN e maior probabilidade de efeitos de N400 em estudos com palavras irregulares (ex.: ver/visto, ir/fui, fomos*), em diálogo com o modelo de </a:t>
            </a:r>
            <a:r>
              <a:rPr lang="pt-BR" dirty="0" err="1"/>
              <a:t>Ullman</a:t>
            </a:r>
            <a:r>
              <a:rPr lang="pt-BR" dirty="0"/>
              <a:t> (feitas algumas ressalvas), implicam processamento a nível de forma plena da palavra, o que ajudaria a diferenciar processamento lexical e processamento morfossintático, </a:t>
            </a:r>
            <a:r>
              <a:rPr lang="pt-BR" dirty="0" err="1"/>
              <a:t>decomposicional</a:t>
            </a:r>
            <a:r>
              <a:rPr lang="pt-BR" dirty="0"/>
              <a:t>, </a:t>
            </a:r>
            <a:r>
              <a:rPr lang="pt-BR" dirty="0" err="1"/>
              <a:t>combinatorial</a:t>
            </a:r>
            <a:r>
              <a:rPr lang="pt-BR" dirty="0"/>
              <a:t>. </a:t>
            </a:r>
          </a:p>
          <a:p>
            <a:r>
              <a:rPr lang="pt-BR" dirty="0"/>
              <a:t>Espacialmente, processamento gramatical/morfossintático engajaria o giro frontal inferior, como mostrado em estudos de </a:t>
            </a:r>
            <a:r>
              <a:rPr lang="pt-BR" dirty="0" err="1"/>
              <a:t>fMRI</a:t>
            </a:r>
            <a:r>
              <a:rPr lang="pt-BR" dirty="0"/>
              <a:t> e TMS.  O processamento de palavras flexionadas engajariam, ainda, o giro temporal superior e o córtex </a:t>
            </a:r>
            <a:r>
              <a:rPr lang="pt-BR" dirty="0" err="1"/>
              <a:t>cingulato</a:t>
            </a:r>
            <a:r>
              <a:rPr lang="pt-BR" dirty="0"/>
              <a:t> anterior.</a:t>
            </a:r>
          </a:p>
          <a:p>
            <a:r>
              <a:rPr lang="pt-BR" dirty="0"/>
              <a:t>Palavras flexionadas irregulares, segundo autores, engajariam processamento mais lexical, fazendo referência ao modelo de </a:t>
            </a:r>
            <a:r>
              <a:rPr lang="pt-BR" dirty="0" err="1"/>
              <a:t>Ullman</a:t>
            </a:r>
            <a:r>
              <a:rPr lang="pt-BR" dirty="0"/>
              <a:t>.</a:t>
            </a:r>
          </a:p>
          <a:p>
            <a:r>
              <a:rPr lang="pt-BR" dirty="0"/>
              <a:t>Objetivo é dissociar efeitos de segmentação/processamento morfológico e </a:t>
            </a:r>
            <a:r>
              <a:rPr lang="pt-BR" i="1" dirty="0" err="1"/>
              <a:t>parsing</a:t>
            </a:r>
            <a:r>
              <a:rPr lang="pt-BR" i="1" dirty="0"/>
              <a:t> </a:t>
            </a:r>
            <a:r>
              <a:rPr lang="pt-BR" dirty="0"/>
              <a:t>morfossintático usando palavras flexionadas do finlandês que engajarão em maior nível apenas um desses processos. Como o finlandês é largamente regular, o efeito homólogo ao de palavras irregulares é esperado em palavras com alomorfia.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774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DC1D5-DD82-400A-FBAB-A3B32F1B5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5FCBE4-4707-D503-96A6-7208869F0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Participantes: 16 (3 homens), idade média de 26 anos (18-27).</a:t>
            </a:r>
          </a:p>
          <a:p>
            <a:r>
              <a:rPr lang="pt-BR" dirty="0"/>
              <a:t>Idioma: finlandês</a:t>
            </a:r>
          </a:p>
          <a:p>
            <a:r>
              <a:rPr lang="pt-BR" dirty="0"/>
              <a:t> Paradigma de violação de concordância em sentenças (violação a nível da palavra e a nível de concordância com adjetivo)</a:t>
            </a:r>
          </a:p>
          <a:p>
            <a:r>
              <a:rPr lang="pt-BR" dirty="0"/>
              <a:t>Estímulos: 8 listas com 450 sentenças (150 </a:t>
            </a:r>
            <a:r>
              <a:rPr lang="pt-BR" dirty="0" err="1"/>
              <a:t>distratoras</a:t>
            </a:r>
            <a:r>
              <a:rPr lang="pt-BR" dirty="0"/>
              <a:t>) no total em cada, com cada palavra do segmento crítico ocorrendo em apenas um contexto.</a:t>
            </a:r>
          </a:p>
          <a:p>
            <a:r>
              <a:rPr lang="pt-BR" dirty="0"/>
              <a:t>Tarefa de julgamento de gramaticalidade</a:t>
            </a:r>
          </a:p>
          <a:p>
            <a:r>
              <a:rPr lang="pt-BR" dirty="0"/>
              <a:t>EEG com MEG simultâneo para reconstituição de fontes corticais</a:t>
            </a:r>
          </a:p>
        </p:txBody>
      </p:sp>
    </p:spTree>
    <p:extLst>
      <p:ext uri="{BB962C8B-B14F-4D97-AF65-F5344CB8AC3E}">
        <p14:creationId xmlns:p14="http://schemas.microsoft.com/office/powerpoint/2010/main" val="293290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DC1D5-DD82-400A-FBAB-A3B32F1B5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 – estímulos e desenho experimental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8034917-C028-0CFC-D91D-FC52B8643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16" y="1676230"/>
            <a:ext cx="9948168" cy="51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5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18700-92F8-885B-82C5-3FFB983A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por condição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924528-B34A-4375-A5CF-170988C34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Condição de violação morfológica:</a:t>
            </a:r>
          </a:p>
          <a:p>
            <a:pPr lvl="1"/>
            <a:r>
              <a:rPr lang="pt-BR" dirty="0" err="1"/>
              <a:t>ERPs</a:t>
            </a:r>
            <a:r>
              <a:rPr lang="pt-BR" dirty="0"/>
              <a:t>: tipo-N400+P600</a:t>
            </a:r>
          </a:p>
          <a:p>
            <a:pPr lvl="1"/>
            <a:r>
              <a:rPr lang="pt-BR" dirty="0"/>
              <a:t>Ativação cortical: </a:t>
            </a:r>
            <a:r>
              <a:rPr lang="pt-BR" b="1" dirty="0"/>
              <a:t>N400</a:t>
            </a:r>
            <a:r>
              <a:rPr lang="pt-BR" dirty="0"/>
              <a:t>, área temporal anterior direita (comparado com condição correta). </a:t>
            </a:r>
            <a:r>
              <a:rPr lang="pt-BR" b="1" dirty="0"/>
              <a:t>P600</a:t>
            </a:r>
            <a:r>
              <a:rPr lang="pt-BR" dirty="0"/>
              <a:t>, redes </a:t>
            </a:r>
            <a:r>
              <a:rPr lang="pt-BR" dirty="0" err="1"/>
              <a:t>fronto</a:t>
            </a:r>
            <a:r>
              <a:rPr lang="pt-BR" dirty="0"/>
              <a:t>-temporais bilaterais.</a:t>
            </a:r>
          </a:p>
          <a:p>
            <a:r>
              <a:rPr lang="pt-BR" dirty="0"/>
              <a:t>Condição de violação morfossintática:</a:t>
            </a:r>
          </a:p>
          <a:p>
            <a:pPr lvl="1"/>
            <a:r>
              <a:rPr lang="pt-BR" dirty="0" err="1"/>
              <a:t>ERPs</a:t>
            </a:r>
            <a:r>
              <a:rPr lang="pt-BR" dirty="0"/>
              <a:t>: LAN+P600</a:t>
            </a:r>
          </a:p>
          <a:p>
            <a:pPr lvl="1"/>
            <a:r>
              <a:rPr lang="pt-BR" dirty="0"/>
              <a:t>Ativação cortical: </a:t>
            </a:r>
            <a:r>
              <a:rPr lang="pt-BR" b="1" dirty="0"/>
              <a:t>LAN</a:t>
            </a:r>
            <a:r>
              <a:rPr lang="pt-BR" dirty="0"/>
              <a:t>, córtex frontal inferior esquerdo (comparado com condição correta), córtex frontal esquerdo (comparado com condição morfológica). </a:t>
            </a:r>
            <a:r>
              <a:rPr lang="pt-BR" b="1" dirty="0"/>
              <a:t>P600</a:t>
            </a:r>
            <a:r>
              <a:rPr lang="pt-BR" dirty="0"/>
              <a:t>, área frontal esquerda e temporal direita.</a:t>
            </a:r>
          </a:p>
          <a:p>
            <a:r>
              <a:rPr lang="pt-BR" dirty="0"/>
              <a:t>Condição combinada:</a:t>
            </a:r>
          </a:p>
          <a:p>
            <a:pPr lvl="1"/>
            <a:r>
              <a:rPr lang="pt-BR" dirty="0" err="1"/>
              <a:t>ERPs</a:t>
            </a:r>
            <a:r>
              <a:rPr lang="pt-BR" dirty="0"/>
              <a:t>: do tipo LAN+P600</a:t>
            </a:r>
          </a:p>
          <a:p>
            <a:pPr lvl="1"/>
            <a:r>
              <a:rPr lang="pt-BR" dirty="0"/>
              <a:t>Ativação cortical: </a:t>
            </a:r>
            <a:r>
              <a:rPr lang="pt-BR" b="1" dirty="0"/>
              <a:t>do tipo LAN</a:t>
            </a:r>
            <a:r>
              <a:rPr lang="pt-BR" dirty="0"/>
              <a:t>, áreas temporais direita e esquerda. </a:t>
            </a:r>
            <a:r>
              <a:rPr lang="pt-BR" b="1" dirty="0"/>
              <a:t>P600</a:t>
            </a:r>
            <a:r>
              <a:rPr lang="pt-BR" dirty="0"/>
              <a:t>, áreas frontais bilaterais e temporal direita.</a:t>
            </a:r>
          </a:p>
        </p:txBody>
      </p:sp>
    </p:spTree>
    <p:extLst>
      <p:ext uri="{BB962C8B-B14F-4D97-AF65-F5344CB8AC3E}">
        <p14:creationId xmlns:p14="http://schemas.microsoft.com/office/powerpoint/2010/main" val="392952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18700-92F8-885B-82C5-3FFB983A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A65A94-8707-A519-9C11-A0DC1B1A8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001330"/>
            <a:ext cx="59944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9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18700-92F8-885B-82C5-3FFB983A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F28E3F-6AFA-9058-F69A-E03C6FB2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1596591"/>
            <a:ext cx="734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407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{42792C44-AF95-4041-82E7-AD15C461F101}tf10001123</Template>
  <TotalTime>793</TotalTime>
  <Words>2047</Words>
  <Application>Microsoft Office PowerPoint</Application>
  <PresentationFormat>Widescreen</PresentationFormat>
  <Paragraphs>119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Calibri</vt:lpstr>
      <vt:lpstr>Gill Sans MT</vt:lpstr>
      <vt:lpstr>Open Sans</vt:lpstr>
      <vt:lpstr>Wingdings 2</vt:lpstr>
      <vt:lpstr>Dividendo</vt:lpstr>
      <vt:lpstr>ERPs “linguísticos” (LAN, N400 e P600) e o estudo de Leminen et al. 2016</vt:lpstr>
      <vt:lpstr>Organização</vt:lpstr>
      <vt:lpstr>O estudo de Leminen et al. 2016</vt:lpstr>
      <vt:lpstr>Fundamentação</vt:lpstr>
      <vt:lpstr>Metodologia</vt:lpstr>
      <vt:lpstr>Metodologia – estímulos e desenho experimental</vt:lpstr>
      <vt:lpstr>Resultados por condição</vt:lpstr>
      <vt:lpstr>Resultados</vt:lpstr>
      <vt:lpstr>Resultados</vt:lpstr>
      <vt:lpstr>Resultados</vt:lpstr>
      <vt:lpstr>RESULTADOS</vt:lpstr>
      <vt:lpstr>Discussão</vt:lpstr>
      <vt:lpstr>Os ERPs “linguísticos”: LAN, N400 e P600</vt:lpstr>
      <vt:lpstr>Os ERPs “linguísticos” - LAN</vt:lpstr>
      <vt:lpstr>Os ERPs “linguísticos” – N400</vt:lpstr>
      <vt:lpstr>Os ERPs “linguísticos” – P600</vt:lpstr>
      <vt:lpstr>Moral da história</vt:lpstr>
      <vt:lpstr>obrigado!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ERPs “linguísticos” (LAN, N400 e P600) e o de Leminen et al. 2016</dc:title>
  <dc:creator>Leonardo Cabral</dc:creator>
  <cp:lastModifiedBy>Leonardo Cabral</cp:lastModifiedBy>
  <cp:revision>1</cp:revision>
  <dcterms:created xsi:type="dcterms:W3CDTF">2023-08-23T04:13:51Z</dcterms:created>
  <dcterms:modified xsi:type="dcterms:W3CDTF">2023-09-27T12:23:54Z</dcterms:modified>
</cp:coreProperties>
</file>