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2" r:id="rId4"/>
    <p:sldId id="257" r:id="rId5"/>
    <p:sldId id="259" r:id="rId6"/>
    <p:sldId id="258" r:id="rId7"/>
    <p:sldId id="263" r:id="rId8"/>
    <p:sldId id="272" r:id="rId9"/>
    <p:sldId id="265" r:id="rId10"/>
    <p:sldId id="261" r:id="rId11"/>
    <p:sldId id="266" r:id="rId12"/>
    <p:sldId id="264" r:id="rId13"/>
    <p:sldId id="268" r:id="rId14"/>
    <p:sldId id="267" r:id="rId15"/>
    <p:sldId id="271" r:id="rId16"/>
    <p:sldId id="269" r:id="rId17"/>
    <p:sldId id="270"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D48B92-D822-8434-E264-8659F6A71B61}" v="103" dt="2023-08-29T21:58:12.570"/>
    <p1510:client id="{C1B89AA6-95CF-8A8C-F361-01771B4B242D}" v="243" dt="2023-08-30T16:24:47.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82" d="100"/>
          <a:sy n="82" d="100"/>
        </p:scale>
        <p:origin x="46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de-D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30.08.2023</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877683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30.08.2023</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746588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endParaRPr lang="de-DE"/>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30.08.2023</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130639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30.08.2023</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1400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de-DE"/>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F0E51C7C-CEA3-4CAA-BE4B-344879E7C377}" type="datetimeFigureOut">
              <a:rPr lang="de-DE" smtClean="0"/>
              <a:t>30.08.2023</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78137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5" name="Espaço Reservado para Data 4"/>
          <p:cNvSpPr>
            <a:spLocks noGrp="1"/>
          </p:cNvSpPr>
          <p:nvPr>
            <p:ph type="dt" sz="half" idx="10"/>
          </p:nvPr>
        </p:nvSpPr>
        <p:spPr/>
        <p:txBody>
          <a:bodyPr/>
          <a:lstStyle/>
          <a:p>
            <a:fld id="{F0E51C7C-CEA3-4CAA-BE4B-344879E7C377}" type="datetimeFigureOut">
              <a:rPr lang="de-DE" smtClean="0"/>
              <a:t>30.08.2023</a:t>
            </a:fld>
            <a:endParaRPr lang="de-DE"/>
          </a:p>
        </p:txBody>
      </p:sp>
      <p:sp>
        <p:nvSpPr>
          <p:cNvPr id="6" name="Espaço Reservado para Rodapé 5"/>
          <p:cNvSpPr>
            <a:spLocks noGrp="1"/>
          </p:cNvSpPr>
          <p:nvPr>
            <p:ph type="ftr" sz="quarter" idx="11"/>
          </p:nvPr>
        </p:nvSpPr>
        <p:spPr/>
        <p:txBody>
          <a:bodyPr/>
          <a:lstStyle/>
          <a:p>
            <a:endParaRPr lang="de-DE"/>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212461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endParaRPr lang="de-DE"/>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7" name="Espaço Reservado para Data 6"/>
          <p:cNvSpPr>
            <a:spLocks noGrp="1"/>
          </p:cNvSpPr>
          <p:nvPr>
            <p:ph type="dt" sz="half" idx="10"/>
          </p:nvPr>
        </p:nvSpPr>
        <p:spPr/>
        <p:txBody>
          <a:bodyPr/>
          <a:lstStyle/>
          <a:p>
            <a:fld id="{F0E51C7C-CEA3-4CAA-BE4B-344879E7C377}" type="datetimeFigureOut">
              <a:rPr lang="de-DE" smtClean="0"/>
              <a:t>30.08.2023</a:t>
            </a:fld>
            <a:endParaRPr lang="de-DE"/>
          </a:p>
        </p:txBody>
      </p:sp>
      <p:sp>
        <p:nvSpPr>
          <p:cNvPr id="8" name="Espaço Reservado para Rodapé 7"/>
          <p:cNvSpPr>
            <a:spLocks noGrp="1"/>
          </p:cNvSpPr>
          <p:nvPr>
            <p:ph type="ftr" sz="quarter" idx="11"/>
          </p:nvPr>
        </p:nvSpPr>
        <p:spPr/>
        <p:txBody>
          <a:bodyPr/>
          <a:lstStyle/>
          <a:p>
            <a:endParaRPr lang="de-DE"/>
          </a:p>
        </p:txBody>
      </p:sp>
      <p:sp>
        <p:nvSpPr>
          <p:cNvPr id="9" name="Espaço Reservado para Número de Slide 8"/>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69442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Data 2"/>
          <p:cNvSpPr>
            <a:spLocks noGrp="1"/>
          </p:cNvSpPr>
          <p:nvPr>
            <p:ph type="dt" sz="half" idx="10"/>
          </p:nvPr>
        </p:nvSpPr>
        <p:spPr/>
        <p:txBody>
          <a:bodyPr/>
          <a:lstStyle/>
          <a:p>
            <a:fld id="{F0E51C7C-CEA3-4CAA-BE4B-344879E7C377}" type="datetimeFigureOut">
              <a:rPr lang="de-DE" smtClean="0"/>
              <a:t>30.08.2023</a:t>
            </a:fld>
            <a:endParaRPr lang="de-DE"/>
          </a:p>
        </p:txBody>
      </p:sp>
      <p:sp>
        <p:nvSpPr>
          <p:cNvPr id="4" name="Espaço Reservado para Rodapé 3"/>
          <p:cNvSpPr>
            <a:spLocks noGrp="1"/>
          </p:cNvSpPr>
          <p:nvPr>
            <p:ph type="ftr" sz="quarter" idx="11"/>
          </p:nvPr>
        </p:nvSpPr>
        <p:spPr/>
        <p:txBody>
          <a:bodyPr/>
          <a:lstStyle/>
          <a:p>
            <a:endParaRPr lang="de-DE"/>
          </a:p>
        </p:txBody>
      </p:sp>
      <p:sp>
        <p:nvSpPr>
          <p:cNvPr id="5" name="Espaço Reservado para Número de Slide 4"/>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10853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0E51C7C-CEA3-4CAA-BE4B-344879E7C377}" type="datetimeFigureOut">
              <a:rPr lang="de-DE" smtClean="0"/>
              <a:t>30.08.2023</a:t>
            </a:fld>
            <a:endParaRPr lang="de-DE"/>
          </a:p>
        </p:txBody>
      </p:sp>
      <p:sp>
        <p:nvSpPr>
          <p:cNvPr id="3" name="Espaço Reservado para Rodapé 2"/>
          <p:cNvSpPr>
            <a:spLocks noGrp="1"/>
          </p:cNvSpPr>
          <p:nvPr>
            <p:ph type="ftr" sz="quarter" idx="11"/>
          </p:nvPr>
        </p:nvSpPr>
        <p:spPr/>
        <p:txBody>
          <a:bodyPr/>
          <a:lstStyle/>
          <a:p>
            <a:endParaRPr lang="de-DE"/>
          </a:p>
        </p:txBody>
      </p:sp>
      <p:sp>
        <p:nvSpPr>
          <p:cNvPr id="4" name="Espaço Reservado para Número de Slide 3"/>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578281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de-DE"/>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0E51C7C-CEA3-4CAA-BE4B-344879E7C377}" type="datetimeFigureOut">
              <a:rPr lang="de-DE" smtClean="0"/>
              <a:t>30.08.2023</a:t>
            </a:fld>
            <a:endParaRPr lang="de-DE"/>
          </a:p>
        </p:txBody>
      </p:sp>
      <p:sp>
        <p:nvSpPr>
          <p:cNvPr id="6" name="Espaço Reservado para Rodapé 5"/>
          <p:cNvSpPr>
            <a:spLocks noGrp="1"/>
          </p:cNvSpPr>
          <p:nvPr>
            <p:ph type="ftr" sz="quarter" idx="11"/>
          </p:nvPr>
        </p:nvSpPr>
        <p:spPr/>
        <p:txBody>
          <a:bodyPr/>
          <a:lstStyle/>
          <a:p>
            <a:endParaRPr lang="de-DE"/>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221783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de-DE"/>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0E51C7C-CEA3-4CAA-BE4B-344879E7C377}" type="datetimeFigureOut">
              <a:rPr lang="de-DE" smtClean="0"/>
              <a:t>30.08.2023</a:t>
            </a:fld>
            <a:endParaRPr lang="de-DE"/>
          </a:p>
        </p:txBody>
      </p:sp>
      <p:sp>
        <p:nvSpPr>
          <p:cNvPr id="6" name="Espaço Reservado para Rodapé 5"/>
          <p:cNvSpPr>
            <a:spLocks noGrp="1"/>
          </p:cNvSpPr>
          <p:nvPr>
            <p:ph type="ftr" sz="quarter" idx="11"/>
          </p:nvPr>
        </p:nvSpPr>
        <p:spPr/>
        <p:txBody>
          <a:bodyPr/>
          <a:lstStyle/>
          <a:p>
            <a:endParaRPr lang="de-DE"/>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2245566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de-DE"/>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51C7C-CEA3-4CAA-BE4B-344879E7C377}" type="datetimeFigureOut">
              <a:rPr lang="de-DE" smtClean="0"/>
              <a:t>30.08.2023</a:t>
            </a:fld>
            <a:endParaRPr lang="de-DE"/>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FE2FE-B55E-4328-8F5C-2CEB8781A47B}" type="slidenum">
              <a:rPr lang="de-DE" smtClean="0"/>
              <a:t>‹nº›</a:t>
            </a:fld>
            <a:endParaRPr lang="de-DE"/>
          </a:p>
        </p:txBody>
      </p:sp>
    </p:spTree>
    <p:extLst>
      <p:ext uri="{BB962C8B-B14F-4D97-AF65-F5344CB8AC3E}">
        <p14:creationId xmlns:p14="http://schemas.microsoft.com/office/powerpoint/2010/main" val="2675746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app=desktop&amp;v=B92rsa1is_k" TargetMode="External"/><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inha indicadora ziguezague">
            <a:extLst>
              <a:ext uri="{FF2B5EF4-FFF2-40B4-BE49-F238E27FC236}">
                <a16:creationId xmlns:a16="http://schemas.microsoft.com/office/drawing/2014/main" id="{81BC5B1A-B024-6F4F-1C9A-8764E1526FBD}"/>
              </a:ext>
            </a:extLst>
          </p:cNvPr>
          <p:cNvPicPr>
            <a:picLocks noChangeAspect="1"/>
          </p:cNvPicPr>
          <p:nvPr/>
        </p:nvPicPr>
        <p:blipFill rotWithShape="1">
          <a:blip r:embed="rId2"/>
          <a:srcRect t="4433" b="11297"/>
          <a:stretch/>
        </p:blipFill>
        <p:spPr>
          <a:xfrm>
            <a:off x="20" y="1"/>
            <a:ext cx="12191980" cy="6857999"/>
          </a:xfrm>
          <a:prstGeom prst="rect">
            <a:avLst/>
          </a:prstGeom>
        </p:spPr>
      </p:pic>
      <p:sp>
        <p:nvSpPr>
          <p:cNvPr id="23"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655438" y="838201"/>
            <a:ext cx="7098161" cy="4549051"/>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ítulo 1"/>
          <p:cNvSpPr>
            <a:spLocks noGrp="1"/>
          </p:cNvSpPr>
          <p:nvPr>
            <p:ph type="ctrTitle"/>
          </p:nvPr>
        </p:nvSpPr>
        <p:spPr>
          <a:xfrm>
            <a:off x="3325473" y="1924619"/>
            <a:ext cx="5541054" cy="1655378"/>
          </a:xfrm>
        </p:spPr>
        <p:txBody>
          <a:bodyPr>
            <a:normAutofit/>
          </a:bodyPr>
          <a:lstStyle/>
          <a:p>
            <a:r>
              <a:rPr lang="de-DE" sz="4400">
                <a:cs typeface="Calibri Light"/>
              </a:rPr>
              <a:t>Como interpretar dados de EEG</a:t>
            </a:r>
            <a:endParaRPr lang="de-DE" sz="4400"/>
          </a:p>
        </p:txBody>
      </p:sp>
      <p:sp>
        <p:nvSpPr>
          <p:cNvPr id="3" name="Subtítulo 2"/>
          <p:cNvSpPr>
            <a:spLocks noGrp="1"/>
          </p:cNvSpPr>
          <p:nvPr>
            <p:ph type="subTitle" idx="1"/>
          </p:nvPr>
        </p:nvSpPr>
        <p:spPr>
          <a:xfrm>
            <a:off x="3880419" y="3668285"/>
            <a:ext cx="4431162" cy="1337967"/>
          </a:xfrm>
        </p:spPr>
        <p:txBody>
          <a:bodyPr vert="horz" lIns="91440" tIns="45720" rIns="91440" bIns="45720" rtlCol="0">
            <a:normAutofit/>
          </a:bodyPr>
          <a:lstStyle/>
          <a:p>
            <a:r>
              <a:rPr lang="de-DE" err="1">
                <a:cs typeface="Calibri"/>
              </a:rPr>
              <a:t>Marije</a:t>
            </a:r>
            <a:r>
              <a:rPr lang="de-DE">
                <a:cs typeface="Calibri"/>
              </a:rPr>
              <a:t> Soto</a:t>
            </a:r>
          </a:p>
          <a:p>
            <a:r>
              <a:rPr lang="de-DE">
                <a:cs typeface="Calibri"/>
              </a:rPr>
              <a:t>Diane Silva-Nasser</a:t>
            </a:r>
          </a:p>
        </p:txBody>
      </p:sp>
    </p:spTree>
    <p:extLst>
      <p:ext uri="{BB962C8B-B14F-4D97-AF65-F5344CB8AC3E}">
        <p14:creationId xmlns:p14="http://schemas.microsoft.com/office/powerpoint/2010/main" val="221086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49D5F72-38B6-DFF6-A200-FFEB79E24DF0}"/>
              </a:ext>
            </a:extLst>
          </p:cNvPr>
          <p:cNvSpPr>
            <a:spLocks noGrp="1"/>
          </p:cNvSpPr>
          <p:nvPr>
            <p:ph type="title"/>
          </p:nvPr>
        </p:nvSpPr>
        <p:spPr>
          <a:xfrm>
            <a:off x="1156851" y="637762"/>
            <a:ext cx="9888496" cy="900131"/>
          </a:xfrm>
        </p:spPr>
        <p:txBody>
          <a:bodyPr anchor="t">
            <a:normAutofit/>
          </a:bodyPr>
          <a:lstStyle/>
          <a:p>
            <a:r>
              <a:rPr lang="pt-BR" sz="4000" dirty="0">
                <a:solidFill>
                  <a:schemeClr val="bg1"/>
                </a:solidFill>
                <a:cs typeface="Calibri Light"/>
              </a:rPr>
              <a:t>Levantamento de hipótese</a:t>
            </a:r>
            <a:endParaRPr lang="pt-BR" sz="4000" dirty="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8A01F2E1-3800-2893-2F6D-0AF4A41F36F7}"/>
              </a:ext>
            </a:extLst>
          </p:cNvPr>
          <p:cNvSpPr>
            <a:spLocks noGrp="1"/>
          </p:cNvSpPr>
          <p:nvPr>
            <p:ph idx="1"/>
          </p:nvPr>
        </p:nvSpPr>
        <p:spPr>
          <a:xfrm>
            <a:off x="1155548" y="2217343"/>
            <a:ext cx="9880893" cy="3959619"/>
          </a:xfrm>
        </p:spPr>
        <p:txBody>
          <a:bodyPr vert="horz" lIns="91440" tIns="45720" rIns="91440" bIns="45720" rtlCol="0" anchor="t">
            <a:normAutofit/>
          </a:bodyPr>
          <a:lstStyle/>
          <a:p>
            <a:pPr marL="0" indent="0">
              <a:buNone/>
            </a:pPr>
            <a:r>
              <a:rPr lang="pt-BR" sz="2000" dirty="0">
                <a:cs typeface="Calibri"/>
              </a:rPr>
              <a:t>Silva 2023: Estudo de mestrado que investigou os seguintes componentes:</a:t>
            </a:r>
            <a:endParaRPr lang="pt-BR" sz="2000" dirty="0"/>
          </a:p>
          <a:p>
            <a:r>
              <a:rPr lang="pt-BR" sz="2000" b="1" dirty="0">
                <a:cs typeface="Calibri"/>
              </a:rPr>
              <a:t>N1 (50-180ms)</a:t>
            </a:r>
            <a:r>
              <a:rPr lang="pt-BR" sz="2000" dirty="0">
                <a:cs typeface="Calibri"/>
              </a:rPr>
              <a:t>: </a:t>
            </a:r>
            <a:r>
              <a:rPr lang="pt-BR" sz="2000" dirty="0">
                <a:ea typeface="+mn-lt"/>
                <a:cs typeface="+mn-lt"/>
              </a:rPr>
              <a:t>reflete processos de percepção visual de estímulos linguísticos emocionais com maior saliência advinda de alerta ou alta frequência. </a:t>
            </a:r>
            <a:r>
              <a:rPr lang="pt-BR" sz="2000" u="sng" dirty="0">
                <a:ea typeface="+mn-lt"/>
                <a:cs typeface="+mn-lt"/>
              </a:rPr>
              <a:t>Condição tabu</a:t>
            </a:r>
            <a:endParaRPr lang="pt-BR" sz="2000" i="1" u="sng" dirty="0">
              <a:cs typeface="Calibri"/>
            </a:endParaRPr>
          </a:p>
          <a:p>
            <a:r>
              <a:rPr lang="pt-BR" sz="2000" b="1" dirty="0">
                <a:cs typeface="Calibri"/>
              </a:rPr>
              <a:t>P200 (180-250ms)</a:t>
            </a:r>
            <a:r>
              <a:rPr lang="pt-BR" sz="2000" dirty="0">
                <a:cs typeface="Calibri"/>
              </a:rPr>
              <a:t>: </a:t>
            </a:r>
            <a:r>
              <a:rPr lang="pt-BR" sz="2000" dirty="0">
                <a:ea typeface="+mn-lt"/>
                <a:cs typeface="+mn-lt"/>
              </a:rPr>
              <a:t>espelha processamento precoce, sendo também modulado por alerta, e estímulos emocionais disparam uma amplitude maior do componente devido a maior engajamento com a carga emocional. </a:t>
            </a:r>
            <a:r>
              <a:rPr lang="pt-BR" sz="2000" u="sng" dirty="0">
                <a:ea typeface="+mn-lt"/>
                <a:cs typeface="+mn-lt"/>
              </a:rPr>
              <a:t>Condição negativa</a:t>
            </a:r>
            <a:endParaRPr lang="pt-BR" sz="2000" u="sng" dirty="0">
              <a:cs typeface="Calibri"/>
            </a:endParaRPr>
          </a:p>
          <a:p>
            <a:r>
              <a:rPr lang="pt-BR" sz="2000" b="1" dirty="0">
                <a:cs typeface="Calibri"/>
              </a:rPr>
              <a:t>N400 (360-470ms)</a:t>
            </a:r>
            <a:r>
              <a:rPr lang="pt-BR" sz="2000" dirty="0">
                <a:cs typeface="Calibri"/>
              </a:rPr>
              <a:t>: </a:t>
            </a:r>
            <a:r>
              <a:rPr lang="pt-BR" sz="2000" err="1">
                <a:cs typeface="Calibri"/>
              </a:rPr>
              <a:t>pseudopalavras</a:t>
            </a:r>
            <a:r>
              <a:rPr lang="pt-BR" sz="2000" dirty="0">
                <a:cs typeface="Calibri"/>
              </a:rPr>
              <a:t> geralmente causam</a:t>
            </a:r>
            <a:r>
              <a:rPr lang="pt-BR" sz="2000" dirty="0">
                <a:ea typeface="+mn-lt"/>
                <a:cs typeface="+mn-lt"/>
              </a:rPr>
              <a:t> maiores amplitudes nesta fase devido à dificuldade de processar a semântica, e em estímulos emocionais e tabu é possível observar menores amplitudes neste intervalo devido à facilidade do processamento proporcionado pela carga emocional. </a:t>
            </a:r>
            <a:r>
              <a:rPr lang="pt-BR" sz="2000" u="sng" dirty="0">
                <a:ea typeface="+mn-lt"/>
                <a:cs typeface="+mn-lt"/>
              </a:rPr>
              <a:t>Condição </a:t>
            </a:r>
            <a:r>
              <a:rPr lang="pt-BR" sz="2000" u="sng" err="1">
                <a:ea typeface="+mn-lt"/>
                <a:cs typeface="+mn-lt"/>
              </a:rPr>
              <a:t>pseudo</a:t>
            </a:r>
            <a:endParaRPr lang="pt-BR" sz="2000" u="sng">
              <a:ea typeface="+mn-lt"/>
              <a:cs typeface="+mn-lt"/>
            </a:endParaRPr>
          </a:p>
          <a:p>
            <a:r>
              <a:rPr lang="pt-BR" sz="2000" b="1" dirty="0">
                <a:cs typeface="Calibri"/>
              </a:rPr>
              <a:t>LPC (500-700ms)</a:t>
            </a:r>
            <a:r>
              <a:rPr lang="pt-BR" sz="2000" dirty="0">
                <a:cs typeface="Calibri"/>
              </a:rPr>
              <a:t>: </a:t>
            </a:r>
            <a:r>
              <a:rPr lang="pt-BR" sz="2000" dirty="0">
                <a:ea typeface="+mn-lt"/>
                <a:cs typeface="+mn-lt"/>
              </a:rPr>
              <a:t>resposta mais tardia que tem sido associada com reanálise do conteúdo e adição de elementos </a:t>
            </a:r>
            <a:r>
              <a:rPr lang="pt-BR" sz="2000" err="1">
                <a:ea typeface="+mn-lt"/>
                <a:cs typeface="+mn-lt"/>
              </a:rPr>
              <a:t>extra-linguísticos</a:t>
            </a:r>
            <a:r>
              <a:rPr lang="pt-BR" sz="2000">
                <a:ea typeface="+mn-lt"/>
                <a:cs typeface="+mn-lt"/>
              </a:rPr>
              <a:t> para completar o processamento. </a:t>
            </a:r>
            <a:r>
              <a:rPr lang="pt-BR" sz="2000" u="sng">
                <a:ea typeface="+mn-lt"/>
                <a:cs typeface="+mn-lt"/>
              </a:rPr>
              <a:t>Condição tabu</a:t>
            </a:r>
            <a:endParaRPr lang="pt-BR" sz="2000" u="sng" dirty="0">
              <a:cs typeface="Calibri"/>
            </a:endParaRPr>
          </a:p>
        </p:txBody>
      </p:sp>
    </p:spTree>
    <p:extLst>
      <p:ext uri="{BB962C8B-B14F-4D97-AF65-F5344CB8AC3E}">
        <p14:creationId xmlns:p14="http://schemas.microsoft.com/office/powerpoint/2010/main" val="3413787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6A499B-9ABB-AE65-19E1-759CB92B1EC5}"/>
              </a:ext>
            </a:extLst>
          </p:cNvPr>
          <p:cNvSpPr>
            <a:spLocks noGrp="1"/>
          </p:cNvSpPr>
          <p:nvPr>
            <p:ph type="title"/>
          </p:nvPr>
        </p:nvSpPr>
        <p:spPr/>
        <p:txBody>
          <a:bodyPr/>
          <a:lstStyle/>
          <a:p>
            <a:r>
              <a:rPr lang="pt-BR" dirty="0">
                <a:cs typeface="Calibri Light"/>
              </a:rPr>
              <a:t>Gráficos de EEG</a:t>
            </a:r>
            <a:endParaRPr lang="pt-BR" dirty="0"/>
          </a:p>
        </p:txBody>
      </p:sp>
      <p:pic>
        <p:nvPicPr>
          <p:cNvPr id="8" name="Espaço Reservado para Conteúdo 7" descr="Gráfico, Histograma&#10;&#10;Descrição gerada automaticamente">
            <a:extLst>
              <a:ext uri="{FF2B5EF4-FFF2-40B4-BE49-F238E27FC236}">
                <a16:creationId xmlns:a16="http://schemas.microsoft.com/office/drawing/2014/main" id="{EAD9A7C4-44BB-5DF5-A5EC-D30169142537}"/>
              </a:ext>
            </a:extLst>
          </p:cNvPr>
          <p:cNvPicPr>
            <a:picLocks noGrp="1" noChangeAspect="1"/>
          </p:cNvPicPr>
          <p:nvPr>
            <p:ph idx="1"/>
          </p:nvPr>
        </p:nvPicPr>
        <p:blipFill>
          <a:blip r:embed="rId2"/>
          <a:stretch>
            <a:fillRect/>
          </a:stretch>
        </p:blipFill>
        <p:spPr>
          <a:xfrm>
            <a:off x="3208260" y="1365550"/>
            <a:ext cx="5559820" cy="5070205"/>
          </a:xfrm>
        </p:spPr>
      </p:pic>
    </p:spTree>
    <p:extLst>
      <p:ext uri="{BB962C8B-B14F-4D97-AF65-F5344CB8AC3E}">
        <p14:creationId xmlns:p14="http://schemas.microsoft.com/office/powerpoint/2010/main" val="1173563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7C42CD-B34B-A4A3-5B8A-1DB334B8B3A0}"/>
              </a:ext>
            </a:extLst>
          </p:cNvPr>
          <p:cNvSpPr>
            <a:spLocks noGrp="1"/>
          </p:cNvSpPr>
          <p:nvPr>
            <p:ph type="title"/>
          </p:nvPr>
        </p:nvSpPr>
        <p:spPr/>
        <p:txBody>
          <a:bodyPr/>
          <a:lstStyle/>
          <a:p>
            <a:r>
              <a:rPr lang="pt-BR" dirty="0" err="1">
                <a:cs typeface="Calibri Light"/>
              </a:rPr>
              <a:t>Difference</a:t>
            </a:r>
            <a:r>
              <a:rPr lang="pt-BR" dirty="0">
                <a:cs typeface="Calibri Light"/>
              </a:rPr>
              <a:t> </a:t>
            </a:r>
            <a:r>
              <a:rPr lang="pt-BR" dirty="0" err="1">
                <a:cs typeface="Calibri Light"/>
              </a:rPr>
              <a:t>wave</a:t>
            </a:r>
          </a:p>
        </p:txBody>
      </p:sp>
      <p:sp>
        <p:nvSpPr>
          <p:cNvPr id="5" name="CaixaDeTexto 4">
            <a:extLst>
              <a:ext uri="{FF2B5EF4-FFF2-40B4-BE49-F238E27FC236}">
                <a16:creationId xmlns:a16="http://schemas.microsoft.com/office/drawing/2014/main" id="{395C1DD9-8F89-DA1E-9776-47147D0D28DA}"/>
              </a:ext>
            </a:extLst>
          </p:cNvPr>
          <p:cNvSpPr txBox="1"/>
          <p:nvPr/>
        </p:nvSpPr>
        <p:spPr>
          <a:xfrm>
            <a:off x="296633" y="1951672"/>
            <a:ext cx="450573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dirty="0">
                <a:cs typeface="Calibri"/>
              </a:rPr>
              <a:t>A </a:t>
            </a:r>
            <a:r>
              <a:rPr lang="pt-BR" i="1" dirty="0" err="1">
                <a:cs typeface="Calibri"/>
              </a:rPr>
              <a:t>difference</a:t>
            </a:r>
            <a:r>
              <a:rPr lang="pt-BR" i="1" dirty="0">
                <a:cs typeface="Calibri"/>
              </a:rPr>
              <a:t> </a:t>
            </a:r>
            <a:r>
              <a:rPr lang="pt-BR" i="1" dirty="0" err="1">
                <a:cs typeface="Calibri"/>
              </a:rPr>
              <a:t>wave</a:t>
            </a:r>
            <a:r>
              <a:rPr lang="pt-BR" dirty="0">
                <a:cs typeface="Calibri"/>
              </a:rPr>
              <a:t> </a:t>
            </a:r>
            <a:r>
              <a:rPr lang="pt-BR" dirty="0">
                <a:ea typeface="+mn-lt"/>
                <a:cs typeface="+mn-lt"/>
              </a:rPr>
              <a:t>é a subtração da média de uma condição por outra.</a:t>
            </a:r>
          </a:p>
          <a:p>
            <a:endParaRPr lang="pt-BR" dirty="0">
              <a:ea typeface="+mn-lt"/>
              <a:cs typeface="+mn-lt"/>
            </a:endParaRPr>
          </a:p>
          <a:p>
            <a:pPr marL="285750" indent="-285750">
              <a:buFontTx/>
              <a:buChar char="-"/>
            </a:pPr>
            <a:r>
              <a:rPr lang="pt-BR" dirty="0">
                <a:ea typeface="+mn-lt"/>
                <a:cs typeface="+mn-lt"/>
              </a:rPr>
              <a:t>Para isolar o efeito experimental e mapear seu curso temporal</a:t>
            </a:r>
          </a:p>
          <a:p>
            <a:pPr marL="285750" indent="-285750">
              <a:buFontTx/>
              <a:buChar char="-"/>
            </a:pPr>
            <a:endParaRPr lang="pt-BR" dirty="0">
              <a:ea typeface="+mn-lt"/>
              <a:cs typeface="+mn-lt"/>
            </a:endParaRPr>
          </a:p>
          <a:p>
            <a:r>
              <a:rPr lang="pt-BR" dirty="0">
                <a:ea typeface="+mn-lt"/>
                <a:cs typeface="+mn-lt"/>
              </a:rPr>
              <a:t>Ex. de (LIANG </a:t>
            </a:r>
            <a:r>
              <a:rPr lang="pt-BR" i="1" dirty="0">
                <a:ea typeface="+mn-lt"/>
                <a:cs typeface="+mn-lt"/>
              </a:rPr>
              <a:t> et al</a:t>
            </a:r>
            <a:r>
              <a:rPr lang="pt-BR" dirty="0">
                <a:ea typeface="+mn-lt"/>
                <a:cs typeface="+mn-lt"/>
              </a:rPr>
              <a:t>., 2015) (originalmente </a:t>
            </a:r>
          </a:p>
          <a:p>
            <a:r>
              <a:rPr lang="pt-BR" dirty="0"/>
              <a:t>“Chinese words”).</a:t>
            </a:r>
            <a:endParaRPr lang="pt-BR" dirty="0">
              <a:cs typeface="Calibri"/>
            </a:endParaRPr>
          </a:p>
        </p:txBody>
      </p:sp>
      <p:pic>
        <p:nvPicPr>
          <p:cNvPr id="8" name="Imagem 7">
            <a:extLst>
              <a:ext uri="{FF2B5EF4-FFF2-40B4-BE49-F238E27FC236}">
                <a16:creationId xmlns:a16="http://schemas.microsoft.com/office/drawing/2014/main" id="{4AA7B8BC-27D6-6DDF-4CA5-1CE8EBE020E3}"/>
              </a:ext>
            </a:extLst>
          </p:cNvPr>
          <p:cNvPicPr>
            <a:picLocks noChangeAspect="1"/>
          </p:cNvPicPr>
          <p:nvPr/>
        </p:nvPicPr>
        <p:blipFill>
          <a:blip r:embed="rId2"/>
          <a:stretch>
            <a:fillRect/>
          </a:stretch>
        </p:blipFill>
        <p:spPr>
          <a:xfrm>
            <a:off x="4796184" y="210817"/>
            <a:ext cx="7372353" cy="4925260"/>
          </a:xfrm>
          <a:prstGeom prst="rect">
            <a:avLst/>
          </a:prstGeom>
        </p:spPr>
      </p:pic>
      <p:sp>
        <p:nvSpPr>
          <p:cNvPr id="9" name="CaixaDeTexto 8">
            <a:extLst>
              <a:ext uri="{FF2B5EF4-FFF2-40B4-BE49-F238E27FC236}">
                <a16:creationId xmlns:a16="http://schemas.microsoft.com/office/drawing/2014/main" id="{48413D90-E9C9-DA15-D861-75C5EEBC527D}"/>
              </a:ext>
            </a:extLst>
          </p:cNvPr>
          <p:cNvSpPr txBox="1"/>
          <p:nvPr/>
        </p:nvSpPr>
        <p:spPr>
          <a:xfrm>
            <a:off x="4623710" y="5290385"/>
            <a:ext cx="7568290" cy="120032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r>
              <a:rPr lang="pt-BR" dirty="0">
                <a:solidFill>
                  <a:schemeClr val="bg1"/>
                </a:solidFill>
              </a:rPr>
              <a:t>porta -  bola </a:t>
            </a:r>
            <a:r>
              <a:rPr lang="pt-BR" sz="1400" i="1" dirty="0">
                <a:solidFill>
                  <a:schemeClr val="bg1"/>
                </a:solidFill>
              </a:rPr>
              <a:t>menos</a:t>
            </a:r>
            <a:r>
              <a:rPr lang="pt-BR" dirty="0">
                <a:solidFill>
                  <a:schemeClr val="bg1"/>
                </a:solidFill>
              </a:rPr>
              <a:t>		porta – bola</a:t>
            </a:r>
            <a:r>
              <a:rPr kumimoji="0" lang="pt-BR" sz="18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pt-BR" sz="1400" b="0" i="1" u="none" strike="noStrike" kern="1200" cap="none" spc="0" normalizeH="0" baseline="0" noProof="0" dirty="0">
                <a:ln>
                  <a:noFill/>
                </a:ln>
                <a:solidFill>
                  <a:schemeClr val="bg1"/>
                </a:solidFill>
                <a:effectLst/>
                <a:uLnTx/>
                <a:uFillTx/>
                <a:latin typeface="Calibri" panose="020F0502020204030204"/>
                <a:ea typeface="+mn-ea"/>
                <a:cs typeface="+mn-cs"/>
              </a:rPr>
              <a:t>menos</a:t>
            </a:r>
            <a:r>
              <a:rPr lang="pt-BR" dirty="0">
                <a:solidFill>
                  <a:schemeClr val="bg1"/>
                </a:solidFill>
              </a:rPr>
              <a:t>             porta – bola </a:t>
            </a:r>
            <a:r>
              <a:rPr kumimoji="0" lang="pt-BR" sz="18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pt-BR" sz="1400" b="0" i="1" u="none" strike="noStrike" kern="1200" cap="none" spc="0" normalizeH="0" baseline="0" noProof="0" dirty="0">
                <a:ln>
                  <a:noFill/>
                </a:ln>
                <a:solidFill>
                  <a:schemeClr val="bg1"/>
                </a:solidFill>
                <a:effectLst/>
                <a:uLnTx/>
                <a:uFillTx/>
                <a:latin typeface="Calibri" panose="020F0502020204030204"/>
                <a:ea typeface="+mn-ea"/>
                <a:cs typeface="+mn-cs"/>
              </a:rPr>
              <a:t>menos</a:t>
            </a:r>
          </a:p>
          <a:p>
            <a:r>
              <a:rPr lang="pt-BR" dirty="0">
                <a:solidFill>
                  <a:schemeClr val="bg1"/>
                </a:solidFill>
                <a:latin typeface="Calibri" panose="020F0502020204030204"/>
              </a:rPr>
              <a:t>peixe – carpa (hierárquico)      vírus-epidemia (causal)   anel – diamante (assoc.)</a:t>
            </a:r>
          </a:p>
          <a:p>
            <a:r>
              <a:rPr lang="pt-BR" dirty="0">
                <a:solidFill>
                  <a:schemeClr val="bg1"/>
                </a:solidFill>
                <a:latin typeface="Calibri" panose="020F0502020204030204"/>
              </a:rPr>
              <a:t>_____________		_____________	          _____________</a:t>
            </a:r>
          </a:p>
          <a:p>
            <a:r>
              <a:rPr lang="pt-BR" i="1" dirty="0">
                <a:solidFill>
                  <a:schemeClr val="bg1"/>
                </a:solidFill>
                <a:latin typeface="Calibri" panose="020F0502020204030204"/>
              </a:rPr>
              <a:t>Diferença</a:t>
            </a:r>
            <a:r>
              <a:rPr lang="pt-BR" dirty="0">
                <a:solidFill>
                  <a:schemeClr val="bg1"/>
                </a:solidFill>
                <a:latin typeface="Calibri" panose="020F0502020204030204"/>
              </a:rPr>
              <a:t> </a:t>
            </a:r>
            <a:r>
              <a:rPr lang="pt-BR" dirty="0">
                <a:solidFill>
                  <a:schemeClr val="bg1"/>
                </a:solidFill>
              </a:rPr>
              <a:t>	                  </a:t>
            </a:r>
            <a:r>
              <a:rPr lang="pt-BR" i="1" dirty="0">
                <a:solidFill>
                  <a:schemeClr val="bg1"/>
                </a:solidFill>
                <a:latin typeface="Calibri" panose="020F0502020204030204"/>
              </a:rPr>
              <a:t>Diferença</a:t>
            </a:r>
            <a:r>
              <a:rPr lang="pt-BR" dirty="0">
                <a:solidFill>
                  <a:schemeClr val="bg1"/>
                </a:solidFill>
                <a:latin typeface="Calibri" panose="020F0502020204030204"/>
              </a:rPr>
              <a:t>                            </a:t>
            </a:r>
            <a:r>
              <a:rPr lang="pt-BR" i="1" dirty="0" err="1">
                <a:solidFill>
                  <a:schemeClr val="bg1"/>
                </a:solidFill>
                <a:latin typeface="Calibri" panose="020F0502020204030204"/>
              </a:rPr>
              <a:t>Diferença</a:t>
            </a:r>
            <a:endParaRPr lang="pt-BR" dirty="0">
              <a:solidFill>
                <a:schemeClr val="bg1"/>
              </a:solidFill>
            </a:endParaRPr>
          </a:p>
        </p:txBody>
      </p:sp>
    </p:spTree>
    <p:extLst>
      <p:ext uri="{BB962C8B-B14F-4D97-AF65-F5344CB8AC3E}">
        <p14:creationId xmlns:p14="http://schemas.microsoft.com/office/powerpoint/2010/main" val="3532718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45CC7A-9B27-418A-388A-B04F48FB68C3}"/>
              </a:ext>
            </a:extLst>
          </p:cNvPr>
          <p:cNvSpPr>
            <a:spLocks noGrp="1"/>
          </p:cNvSpPr>
          <p:nvPr>
            <p:ph type="title"/>
          </p:nvPr>
        </p:nvSpPr>
        <p:spPr/>
        <p:txBody>
          <a:bodyPr/>
          <a:lstStyle/>
          <a:p>
            <a:r>
              <a:rPr lang="pt-BR" dirty="0">
                <a:cs typeface="Calibri Light"/>
              </a:rPr>
              <a:t>Cabecinhas</a:t>
            </a:r>
            <a:endParaRPr lang="pt-BR" dirty="0"/>
          </a:p>
        </p:txBody>
      </p:sp>
      <p:pic>
        <p:nvPicPr>
          <p:cNvPr id="4" name="Espaço Reservado para Conteúdo 3" descr="Gráfico, Gráfico de bolhas&#10;&#10;Descrição gerada automaticamente">
            <a:extLst>
              <a:ext uri="{FF2B5EF4-FFF2-40B4-BE49-F238E27FC236}">
                <a16:creationId xmlns:a16="http://schemas.microsoft.com/office/drawing/2014/main" id="{12F989A2-A040-E8F0-8D0F-FD3037B53B22}"/>
              </a:ext>
            </a:extLst>
          </p:cNvPr>
          <p:cNvPicPr>
            <a:picLocks noGrp="1" noChangeAspect="1"/>
          </p:cNvPicPr>
          <p:nvPr>
            <p:ph idx="1"/>
          </p:nvPr>
        </p:nvPicPr>
        <p:blipFill>
          <a:blip r:embed="rId2"/>
          <a:stretch>
            <a:fillRect/>
          </a:stretch>
        </p:blipFill>
        <p:spPr>
          <a:xfrm>
            <a:off x="6321350" y="1121135"/>
            <a:ext cx="4725149" cy="4739526"/>
          </a:xfrm>
        </p:spPr>
      </p:pic>
      <p:sp>
        <p:nvSpPr>
          <p:cNvPr id="5" name="CaixaDeTexto 4">
            <a:extLst>
              <a:ext uri="{FF2B5EF4-FFF2-40B4-BE49-F238E27FC236}">
                <a16:creationId xmlns:a16="http://schemas.microsoft.com/office/drawing/2014/main" id="{5E7669B3-D749-B566-823E-FB060AE85481}"/>
              </a:ext>
            </a:extLst>
          </p:cNvPr>
          <p:cNvSpPr txBox="1"/>
          <p:nvPr/>
        </p:nvSpPr>
        <p:spPr>
          <a:xfrm>
            <a:off x="6413865" y="5944412"/>
            <a:ext cx="520147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dirty="0">
                <a:cs typeface="Calibri"/>
              </a:rPr>
              <a:t>Mapa da média da atividade cerebral por 1200 milissegundos para condição tabu.</a:t>
            </a:r>
            <a:endParaRPr lang="pt-BR" dirty="0"/>
          </a:p>
        </p:txBody>
      </p:sp>
      <p:sp>
        <p:nvSpPr>
          <p:cNvPr id="7" name="Espaço Reservado para Conteúdo 2">
            <a:extLst>
              <a:ext uri="{FF2B5EF4-FFF2-40B4-BE49-F238E27FC236}">
                <a16:creationId xmlns:a16="http://schemas.microsoft.com/office/drawing/2014/main" id="{4914EDEC-34EF-5A3D-5635-35E8FA1DC1A3}"/>
              </a:ext>
            </a:extLst>
          </p:cNvPr>
          <p:cNvSpPr txBox="1">
            <a:spLocks/>
          </p:cNvSpPr>
          <p:nvPr/>
        </p:nvSpPr>
        <p:spPr>
          <a:xfrm>
            <a:off x="589312" y="1832308"/>
            <a:ext cx="4544762" cy="360293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000" dirty="0">
                <a:cs typeface="Calibri"/>
              </a:rPr>
              <a:t>No </a:t>
            </a:r>
            <a:r>
              <a:rPr lang="pt-BR" sz="2000" dirty="0" err="1">
                <a:cs typeface="Calibri"/>
              </a:rPr>
              <a:t>Analyzer</a:t>
            </a:r>
            <a:r>
              <a:rPr lang="pt-BR" sz="2000" dirty="0">
                <a:cs typeface="Calibri"/>
              </a:rPr>
              <a:t>, não são </a:t>
            </a:r>
            <a:r>
              <a:rPr lang="pt-BR" sz="2000" i="1" dirty="0" err="1">
                <a:cs typeface="Calibri"/>
              </a:rPr>
              <a:t>head</a:t>
            </a:r>
            <a:r>
              <a:rPr lang="pt-BR" sz="2000" i="1" dirty="0">
                <a:cs typeface="Calibri"/>
              </a:rPr>
              <a:t> </a:t>
            </a:r>
            <a:r>
              <a:rPr lang="pt-BR" sz="2000" i="1" dirty="0" err="1">
                <a:cs typeface="Calibri"/>
              </a:rPr>
              <a:t>view</a:t>
            </a:r>
            <a:r>
              <a:rPr lang="pt-BR" sz="2000" dirty="0">
                <a:cs typeface="Calibri"/>
              </a:rPr>
              <a:t> mas sim </a:t>
            </a:r>
            <a:r>
              <a:rPr lang="pt-BR" sz="2000" i="1" dirty="0">
                <a:cs typeface="Calibri"/>
              </a:rPr>
              <a:t>mapping </a:t>
            </a:r>
            <a:r>
              <a:rPr lang="pt-BR" sz="2000" i="1" dirty="0" err="1">
                <a:cs typeface="Calibri"/>
              </a:rPr>
              <a:t>view</a:t>
            </a:r>
          </a:p>
          <a:p>
            <a:r>
              <a:rPr lang="pt-BR" sz="2000" dirty="0">
                <a:cs typeface="Calibri"/>
              </a:rPr>
              <a:t>Podem apresentar informações diversas;</a:t>
            </a:r>
            <a:endParaRPr lang="pt-BR" sz="2000" i="1" dirty="0">
              <a:cs typeface="Calibri"/>
            </a:endParaRPr>
          </a:p>
          <a:p>
            <a:r>
              <a:rPr lang="pt-BR" sz="2000" dirty="0">
                <a:cs typeface="Calibri"/>
              </a:rPr>
              <a:t>Gradiente de cores não é padronizado.</a:t>
            </a:r>
            <a:endParaRPr lang="pt-BR" sz="2000" i="1">
              <a:cs typeface="Calibri"/>
            </a:endParaRPr>
          </a:p>
        </p:txBody>
      </p:sp>
    </p:spTree>
    <p:extLst>
      <p:ext uri="{BB962C8B-B14F-4D97-AF65-F5344CB8AC3E}">
        <p14:creationId xmlns:p14="http://schemas.microsoft.com/office/powerpoint/2010/main" val="1757190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7D79D1-0FD4-17A7-EB9A-F53B1E5C1F2F}"/>
              </a:ext>
            </a:extLst>
          </p:cNvPr>
          <p:cNvSpPr>
            <a:spLocks noGrp="1"/>
          </p:cNvSpPr>
          <p:nvPr>
            <p:ph type="title"/>
          </p:nvPr>
        </p:nvSpPr>
        <p:spPr>
          <a:xfrm>
            <a:off x="761840" y="1138265"/>
            <a:ext cx="4544762" cy="1401183"/>
          </a:xfrm>
        </p:spPr>
        <p:txBody>
          <a:bodyPr anchor="t">
            <a:normAutofit/>
          </a:bodyPr>
          <a:lstStyle/>
          <a:p>
            <a:r>
              <a:rPr lang="pt-BR" sz="3200">
                <a:cs typeface="Calibri Light"/>
              </a:rPr>
              <a:t>Cabecinhas</a:t>
            </a:r>
            <a:endParaRPr lang="pt-BR" sz="3200"/>
          </a:p>
        </p:txBody>
      </p:sp>
      <p:cxnSp>
        <p:nvCxnSpPr>
          <p:cNvPr id="9" name="Straight Connector 8">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Imagem 3" descr="Gráfico&#10;&#10;Descrição gerada automaticamente">
            <a:extLst>
              <a:ext uri="{FF2B5EF4-FFF2-40B4-BE49-F238E27FC236}">
                <a16:creationId xmlns:a16="http://schemas.microsoft.com/office/drawing/2014/main" id="{28A5ECEB-92AF-099D-0994-42075439E301}"/>
              </a:ext>
            </a:extLst>
          </p:cNvPr>
          <p:cNvPicPr>
            <a:picLocks noChangeAspect="1"/>
          </p:cNvPicPr>
          <p:nvPr/>
        </p:nvPicPr>
        <p:blipFill>
          <a:blip r:embed="rId2"/>
          <a:stretch>
            <a:fillRect/>
          </a:stretch>
        </p:blipFill>
        <p:spPr>
          <a:xfrm>
            <a:off x="6091780" y="771753"/>
            <a:ext cx="5316095" cy="5316095"/>
          </a:xfrm>
          <a:prstGeom prst="rect">
            <a:avLst/>
          </a:prstGeom>
        </p:spPr>
      </p:pic>
      <p:sp>
        <p:nvSpPr>
          <p:cNvPr id="5" name="CaixaDeTexto 4">
            <a:extLst>
              <a:ext uri="{FF2B5EF4-FFF2-40B4-BE49-F238E27FC236}">
                <a16:creationId xmlns:a16="http://schemas.microsoft.com/office/drawing/2014/main" id="{2C2FB81B-59CB-FD73-91A9-279EB2A38AA8}"/>
              </a:ext>
            </a:extLst>
          </p:cNvPr>
          <p:cNvSpPr txBox="1"/>
          <p:nvPr/>
        </p:nvSpPr>
        <p:spPr>
          <a:xfrm>
            <a:off x="6276342" y="6229458"/>
            <a:ext cx="49504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i="1" dirty="0" err="1">
                <a:cs typeface="Calibri"/>
              </a:rPr>
              <a:t>Difference</a:t>
            </a:r>
            <a:r>
              <a:rPr lang="pt-BR" i="1" dirty="0">
                <a:cs typeface="Calibri"/>
              </a:rPr>
              <a:t> </a:t>
            </a:r>
            <a:r>
              <a:rPr lang="pt-BR" i="1" dirty="0" err="1">
                <a:cs typeface="Calibri"/>
              </a:rPr>
              <a:t>view</a:t>
            </a:r>
            <a:r>
              <a:rPr lang="pt-BR" dirty="0">
                <a:cs typeface="Calibri"/>
              </a:rPr>
              <a:t> entre as condições tabu e negativa</a:t>
            </a:r>
          </a:p>
        </p:txBody>
      </p:sp>
      <p:sp>
        <p:nvSpPr>
          <p:cNvPr id="7" name="Espaço Reservado para Conteúdo 6">
            <a:extLst>
              <a:ext uri="{FF2B5EF4-FFF2-40B4-BE49-F238E27FC236}">
                <a16:creationId xmlns:a16="http://schemas.microsoft.com/office/drawing/2014/main" id="{CC6DE018-25A7-D742-9ED0-34DBFCC1F99E}"/>
              </a:ext>
            </a:extLst>
          </p:cNvPr>
          <p:cNvSpPr>
            <a:spLocks noGrp="1"/>
          </p:cNvSpPr>
          <p:nvPr>
            <p:ph idx="1"/>
          </p:nvPr>
        </p:nvSpPr>
        <p:spPr>
          <a:xfrm>
            <a:off x="852577" y="1840002"/>
            <a:ext cx="4534620" cy="4336961"/>
          </a:xfrm>
        </p:spPr>
        <p:txBody>
          <a:bodyPr vert="horz" lIns="91440" tIns="45720" rIns="91440" bIns="45720" rtlCol="0" anchor="t">
            <a:normAutofit/>
          </a:bodyPr>
          <a:lstStyle/>
          <a:p>
            <a:r>
              <a:rPr lang="pt-BR" i="1" dirty="0" err="1">
                <a:cs typeface="Calibri"/>
              </a:rPr>
              <a:t>Difference</a:t>
            </a:r>
            <a:r>
              <a:rPr lang="pt-BR" i="1" dirty="0">
                <a:cs typeface="Calibri"/>
              </a:rPr>
              <a:t> </a:t>
            </a:r>
            <a:r>
              <a:rPr lang="pt-BR" i="1" dirty="0" err="1">
                <a:cs typeface="Calibri"/>
              </a:rPr>
              <a:t>view</a:t>
            </a:r>
            <a:r>
              <a:rPr lang="pt-BR" dirty="0">
                <a:cs typeface="Calibri"/>
              </a:rPr>
              <a:t> também pode ser representado nas cabecinhas</a:t>
            </a:r>
            <a:endParaRPr lang="pt-BR" dirty="0"/>
          </a:p>
        </p:txBody>
      </p:sp>
    </p:spTree>
    <p:extLst>
      <p:ext uri="{BB962C8B-B14F-4D97-AF65-F5344CB8AC3E}">
        <p14:creationId xmlns:p14="http://schemas.microsoft.com/office/powerpoint/2010/main" val="3985959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F079EC-E267-758E-2D17-163DEEF35096}"/>
              </a:ext>
            </a:extLst>
          </p:cNvPr>
          <p:cNvSpPr>
            <a:spLocks noGrp="1"/>
          </p:cNvSpPr>
          <p:nvPr>
            <p:ph type="title"/>
          </p:nvPr>
        </p:nvSpPr>
        <p:spPr/>
        <p:txBody>
          <a:bodyPr/>
          <a:lstStyle/>
          <a:p>
            <a:r>
              <a:rPr lang="pt-BR" dirty="0" err="1">
                <a:cs typeface="Calibri Light"/>
              </a:rPr>
              <a:t>Hagoort</a:t>
            </a:r>
            <a:r>
              <a:rPr lang="pt-BR" dirty="0">
                <a:cs typeface="Calibri Light"/>
              </a:rPr>
              <a:t> 2004</a:t>
            </a:r>
            <a:endParaRPr lang="pt-BR" dirty="0"/>
          </a:p>
        </p:txBody>
      </p:sp>
      <p:pic>
        <p:nvPicPr>
          <p:cNvPr id="4" name="Espaço Reservado para Conteúdo 3" descr="Gráfico&#10;&#10;Descrição gerada automaticamente">
            <a:extLst>
              <a:ext uri="{FF2B5EF4-FFF2-40B4-BE49-F238E27FC236}">
                <a16:creationId xmlns:a16="http://schemas.microsoft.com/office/drawing/2014/main" id="{EDB778A5-6614-D6EC-D862-60198E237A8A}"/>
              </a:ext>
            </a:extLst>
          </p:cNvPr>
          <p:cNvPicPr>
            <a:picLocks noGrp="1" noChangeAspect="1"/>
          </p:cNvPicPr>
          <p:nvPr>
            <p:ph idx="1"/>
          </p:nvPr>
        </p:nvPicPr>
        <p:blipFill>
          <a:blip r:embed="rId2"/>
          <a:stretch>
            <a:fillRect/>
          </a:stretch>
        </p:blipFill>
        <p:spPr>
          <a:xfrm>
            <a:off x="329675" y="1710606"/>
            <a:ext cx="5839215" cy="4351338"/>
          </a:xfrm>
        </p:spPr>
      </p:pic>
      <p:pic>
        <p:nvPicPr>
          <p:cNvPr id="3" name="Imagem 2" descr="Texto&#10;&#10;Descrição gerada automaticamente">
            <a:extLst>
              <a:ext uri="{FF2B5EF4-FFF2-40B4-BE49-F238E27FC236}">
                <a16:creationId xmlns:a16="http://schemas.microsoft.com/office/drawing/2014/main" id="{9C51D1EE-3633-B949-8514-1C88C973E454}"/>
              </a:ext>
            </a:extLst>
          </p:cNvPr>
          <p:cNvPicPr>
            <a:picLocks noChangeAspect="1"/>
          </p:cNvPicPr>
          <p:nvPr/>
        </p:nvPicPr>
        <p:blipFill>
          <a:blip r:embed="rId3"/>
          <a:stretch>
            <a:fillRect/>
          </a:stretch>
        </p:blipFill>
        <p:spPr>
          <a:xfrm>
            <a:off x="6234022" y="2583611"/>
            <a:ext cx="5963728" cy="1978324"/>
          </a:xfrm>
          <a:prstGeom prst="rect">
            <a:avLst/>
          </a:prstGeom>
        </p:spPr>
      </p:pic>
      <p:sp>
        <p:nvSpPr>
          <p:cNvPr id="5" name="CaixaDeTexto 4">
            <a:extLst>
              <a:ext uri="{FF2B5EF4-FFF2-40B4-BE49-F238E27FC236}">
                <a16:creationId xmlns:a16="http://schemas.microsoft.com/office/drawing/2014/main" id="{1FABE464-93B9-4FA8-C5E7-2B0CCFA00ECC}"/>
              </a:ext>
            </a:extLst>
          </p:cNvPr>
          <p:cNvSpPr txBox="1"/>
          <p:nvPr/>
        </p:nvSpPr>
        <p:spPr>
          <a:xfrm>
            <a:off x="6129129" y="3694043"/>
            <a:ext cx="59469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pt-BR" dirty="0">
              <a:cs typeface="Calibri"/>
            </a:endParaRPr>
          </a:p>
        </p:txBody>
      </p:sp>
    </p:spTree>
    <p:extLst>
      <p:ext uri="{BB962C8B-B14F-4D97-AF65-F5344CB8AC3E}">
        <p14:creationId xmlns:p14="http://schemas.microsoft.com/office/powerpoint/2010/main" val="3840278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3671C-FFE0-CE10-4234-5A75AE9C1E0D}"/>
              </a:ext>
            </a:extLst>
          </p:cNvPr>
          <p:cNvSpPr>
            <a:spLocks noGrp="1"/>
          </p:cNvSpPr>
          <p:nvPr>
            <p:ph type="title"/>
          </p:nvPr>
        </p:nvSpPr>
        <p:spPr/>
        <p:txBody>
          <a:bodyPr/>
          <a:lstStyle/>
          <a:p>
            <a:r>
              <a:rPr lang="pt-BR" dirty="0">
                <a:cs typeface="Calibri Light"/>
              </a:rPr>
              <a:t>Conclusão</a:t>
            </a:r>
            <a:endParaRPr lang="pt-BR" dirty="0"/>
          </a:p>
        </p:txBody>
      </p:sp>
      <p:sp>
        <p:nvSpPr>
          <p:cNvPr id="3" name="Espaço Reservado para Conteúdo 2">
            <a:extLst>
              <a:ext uri="{FF2B5EF4-FFF2-40B4-BE49-F238E27FC236}">
                <a16:creationId xmlns:a16="http://schemas.microsoft.com/office/drawing/2014/main" id="{820D3670-1A2C-96D3-B732-FE432F702915}"/>
              </a:ext>
            </a:extLst>
          </p:cNvPr>
          <p:cNvSpPr>
            <a:spLocks noGrp="1"/>
          </p:cNvSpPr>
          <p:nvPr>
            <p:ph idx="1"/>
          </p:nvPr>
        </p:nvSpPr>
        <p:spPr/>
        <p:txBody>
          <a:bodyPr vert="horz" lIns="91440" tIns="45720" rIns="91440" bIns="45720" rtlCol="0" anchor="t">
            <a:normAutofit/>
          </a:bodyPr>
          <a:lstStyle/>
          <a:p>
            <a:r>
              <a:rPr lang="pt-BR" dirty="0">
                <a:cs typeface="Calibri"/>
              </a:rPr>
              <a:t>Gráficos de EEG variam em sua informação e é necessário estar atento à legenda para entender corretamente;</a:t>
            </a:r>
          </a:p>
          <a:p>
            <a:r>
              <a:rPr lang="pt-BR" dirty="0">
                <a:cs typeface="Calibri"/>
              </a:rPr>
              <a:t>Saber a hipótese do trabalho é importante para a correta interpretação dos dados;</a:t>
            </a:r>
          </a:p>
          <a:p>
            <a:r>
              <a:rPr lang="pt-BR" i="1" dirty="0" err="1">
                <a:cs typeface="Calibri"/>
              </a:rPr>
              <a:t>Difference</a:t>
            </a:r>
            <a:r>
              <a:rPr lang="pt-BR" i="1" dirty="0">
                <a:cs typeface="Calibri"/>
              </a:rPr>
              <a:t> </a:t>
            </a:r>
            <a:r>
              <a:rPr lang="pt-BR" i="1" dirty="0" err="1">
                <a:cs typeface="Calibri"/>
              </a:rPr>
              <a:t>view</a:t>
            </a:r>
            <a:r>
              <a:rPr lang="pt-BR" dirty="0">
                <a:cs typeface="Calibri"/>
              </a:rPr>
              <a:t> é um método de exibição de dados muito comum na literatura e consiste em subtrair uma condição de outra para isolar as diferenças entre eles.</a:t>
            </a:r>
          </a:p>
          <a:p>
            <a:endParaRPr lang="pt-BR" dirty="0">
              <a:cs typeface="Calibri"/>
            </a:endParaRPr>
          </a:p>
        </p:txBody>
      </p:sp>
    </p:spTree>
    <p:extLst>
      <p:ext uri="{BB962C8B-B14F-4D97-AF65-F5344CB8AC3E}">
        <p14:creationId xmlns:p14="http://schemas.microsoft.com/office/powerpoint/2010/main" val="1015034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8774C2-0425-82D2-E16F-DF8E4036FD9A}"/>
              </a:ext>
            </a:extLst>
          </p:cNvPr>
          <p:cNvSpPr>
            <a:spLocks noGrp="1"/>
          </p:cNvSpPr>
          <p:nvPr>
            <p:ph type="title"/>
          </p:nvPr>
        </p:nvSpPr>
        <p:spPr/>
        <p:txBody>
          <a:bodyPr/>
          <a:lstStyle/>
          <a:p>
            <a:r>
              <a:rPr lang="pt-BR" dirty="0">
                <a:cs typeface="Calibri Light"/>
              </a:rPr>
              <a:t>Referências</a:t>
            </a:r>
            <a:endParaRPr lang="pt-BR" dirty="0"/>
          </a:p>
        </p:txBody>
      </p:sp>
      <p:sp>
        <p:nvSpPr>
          <p:cNvPr id="3" name="Espaço Reservado para Conteúdo 2">
            <a:extLst>
              <a:ext uri="{FF2B5EF4-FFF2-40B4-BE49-F238E27FC236}">
                <a16:creationId xmlns:a16="http://schemas.microsoft.com/office/drawing/2014/main" id="{1310CE23-45C6-F523-F03C-73851E0031BD}"/>
              </a:ext>
            </a:extLst>
          </p:cNvPr>
          <p:cNvSpPr>
            <a:spLocks noGrp="1"/>
          </p:cNvSpPr>
          <p:nvPr>
            <p:ph idx="1"/>
          </p:nvPr>
        </p:nvSpPr>
        <p:spPr/>
        <p:txBody>
          <a:bodyPr vert="horz" lIns="91440" tIns="45720" rIns="91440" bIns="45720" rtlCol="0" anchor="t">
            <a:normAutofit/>
          </a:bodyPr>
          <a:lstStyle/>
          <a:p>
            <a:r>
              <a:rPr lang="pt-BR" dirty="0">
                <a:ea typeface="+mn-lt"/>
                <a:cs typeface="+mn-lt"/>
              </a:rPr>
              <a:t>HAGOORT, P. (2004). </a:t>
            </a:r>
            <a:r>
              <a:rPr lang="pt-BR" dirty="0" err="1">
                <a:ea typeface="+mn-lt"/>
                <a:cs typeface="+mn-lt"/>
              </a:rPr>
              <a:t>Integration</a:t>
            </a:r>
            <a:r>
              <a:rPr lang="pt-BR" dirty="0">
                <a:ea typeface="+mn-lt"/>
                <a:cs typeface="+mn-lt"/>
              </a:rPr>
              <a:t> </a:t>
            </a:r>
            <a:r>
              <a:rPr lang="pt-BR" dirty="0" err="1">
                <a:ea typeface="+mn-lt"/>
                <a:cs typeface="+mn-lt"/>
              </a:rPr>
              <a:t>of</a:t>
            </a:r>
            <a:r>
              <a:rPr lang="pt-BR" dirty="0">
                <a:ea typeface="+mn-lt"/>
                <a:cs typeface="+mn-lt"/>
              </a:rPr>
              <a:t> Word </a:t>
            </a:r>
            <a:r>
              <a:rPr lang="pt-BR" dirty="0" err="1">
                <a:ea typeface="+mn-lt"/>
                <a:cs typeface="+mn-lt"/>
              </a:rPr>
              <a:t>Meaning</a:t>
            </a:r>
            <a:r>
              <a:rPr lang="pt-BR" dirty="0">
                <a:ea typeface="+mn-lt"/>
                <a:cs typeface="+mn-lt"/>
              </a:rPr>
              <a:t> </a:t>
            </a:r>
            <a:r>
              <a:rPr lang="pt-BR" dirty="0" err="1">
                <a:ea typeface="+mn-lt"/>
                <a:cs typeface="+mn-lt"/>
              </a:rPr>
              <a:t>and</a:t>
            </a:r>
            <a:r>
              <a:rPr lang="pt-BR" dirty="0">
                <a:ea typeface="+mn-lt"/>
                <a:cs typeface="+mn-lt"/>
              </a:rPr>
              <a:t> World </a:t>
            </a:r>
            <a:r>
              <a:rPr lang="pt-BR" dirty="0" err="1">
                <a:ea typeface="+mn-lt"/>
                <a:cs typeface="+mn-lt"/>
              </a:rPr>
              <a:t>Knowledge</a:t>
            </a:r>
            <a:r>
              <a:rPr lang="pt-BR" dirty="0">
                <a:ea typeface="+mn-lt"/>
                <a:cs typeface="+mn-lt"/>
              </a:rPr>
              <a:t> in </a:t>
            </a:r>
            <a:r>
              <a:rPr lang="pt-BR" dirty="0" err="1">
                <a:ea typeface="+mn-lt"/>
                <a:cs typeface="+mn-lt"/>
              </a:rPr>
              <a:t>Language</a:t>
            </a:r>
            <a:r>
              <a:rPr lang="pt-BR" dirty="0">
                <a:ea typeface="+mn-lt"/>
                <a:cs typeface="+mn-lt"/>
              </a:rPr>
              <a:t> </a:t>
            </a:r>
            <a:r>
              <a:rPr lang="pt-BR" dirty="0" err="1">
                <a:ea typeface="+mn-lt"/>
                <a:cs typeface="+mn-lt"/>
              </a:rPr>
              <a:t>Comprehension</a:t>
            </a:r>
            <a:r>
              <a:rPr lang="pt-BR" dirty="0">
                <a:ea typeface="+mn-lt"/>
                <a:cs typeface="+mn-lt"/>
              </a:rPr>
              <a:t>. Science, 304(5669), 438–441. doi:10.1126/science.1095455 </a:t>
            </a:r>
            <a:endParaRPr lang="pt-BR">
              <a:cs typeface="Calibri" panose="020F0502020204030204"/>
            </a:endParaRPr>
          </a:p>
          <a:p>
            <a:r>
              <a:rPr lang="pt-BR" dirty="0">
                <a:ea typeface="+mn-lt"/>
                <a:cs typeface="+mn-lt"/>
              </a:rPr>
              <a:t>LUCK, S., (2005): </a:t>
            </a:r>
            <a:r>
              <a:rPr lang="pt-BR" dirty="0" err="1">
                <a:ea typeface="+mn-lt"/>
                <a:cs typeface="+mn-lt"/>
              </a:rPr>
              <a:t>Introduction</a:t>
            </a:r>
            <a:r>
              <a:rPr lang="pt-BR" dirty="0">
                <a:ea typeface="+mn-lt"/>
                <a:cs typeface="+mn-lt"/>
              </a:rPr>
              <a:t> </a:t>
            </a:r>
            <a:r>
              <a:rPr lang="pt-BR" dirty="0" err="1">
                <a:ea typeface="+mn-lt"/>
                <a:cs typeface="+mn-lt"/>
              </a:rPr>
              <a:t>to</a:t>
            </a:r>
            <a:r>
              <a:rPr lang="pt-BR" dirty="0">
                <a:ea typeface="+mn-lt"/>
                <a:cs typeface="+mn-lt"/>
              </a:rPr>
              <a:t> </a:t>
            </a:r>
            <a:r>
              <a:rPr lang="pt-BR" dirty="0" err="1">
                <a:ea typeface="+mn-lt"/>
                <a:cs typeface="+mn-lt"/>
              </a:rPr>
              <a:t>the</a:t>
            </a:r>
            <a:r>
              <a:rPr lang="pt-BR" dirty="0">
                <a:ea typeface="+mn-lt"/>
                <a:cs typeface="+mn-lt"/>
              </a:rPr>
              <a:t> Event-</a:t>
            </a:r>
            <a:r>
              <a:rPr lang="pt-BR" dirty="0" err="1">
                <a:ea typeface="+mn-lt"/>
                <a:cs typeface="+mn-lt"/>
              </a:rPr>
              <a:t>Related</a:t>
            </a:r>
            <a:r>
              <a:rPr lang="pt-BR" dirty="0">
                <a:ea typeface="+mn-lt"/>
                <a:cs typeface="+mn-lt"/>
              </a:rPr>
              <a:t> </a:t>
            </a:r>
            <a:r>
              <a:rPr lang="pt-BR" dirty="0" err="1">
                <a:ea typeface="+mn-lt"/>
                <a:cs typeface="+mn-lt"/>
              </a:rPr>
              <a:t>Potential</a:t>
            </a:r>
            <a:r>
              <a:rPr lang="pt-BR" dirty="0">
                <a:ea typeface="+mn-lt"/>
                <a:cs typeface="+mn-lt"/>
              </a:rPr>
              <a:t> </a:t>
            </a:r>
            <a:r>
              <a:rPr lang="pt-BR" dirty="0" err="1">
                <a:ea typeface="+mn-lt"/>
                <a:cs typeface="+mn-lt"/>
              </a:rPr>
              <a:t>Technique</a:t>
            </a:r>
            <a:r>
              <a:rPr lang="pt-BR" dirty="0">
                <a:ea typeface="+mn-lt"/>
                <a:cs typeface="+mn-lt"/>
              </a:rPr>
              <a:t>, Cambridge: MIT.</a:t>
            </a:r>
            <a:endParaRPr lang="pt-BR" dirty="0"/>
          </a:p>
          <a:p>
            <a:r>
              <a:rPr lang="pt-BR" dirty="0">
                <a:ea typeface="+mn-lt"/>
                <a:cs typeface="+mn-lt"/>
              </a:rPr>
              <a:t>SILVA, C. G. A. O que tem a ver o c* com as calças? Um estudo de ERP sobre processamento de palavras tabu, palavras neutras e palavras negativas no Português Brasileiro. Dissertação de Mestrado em Linguística, Faculdade de Letras, Universidade Federal do Rio de Janeiro, Rio de Janeiro, 2023.</a:t>
            </a:r>
            <a:endParaRPr lang="pt-BR">
              <a:cs typeface="Calibri"/>
            </a:endParaRPr>
          </a:p>
          <a:p>
            <a:endParaRPr lang="pt-BR" dirty="0">
              <a:cs typeface="Calibri"/>
            </a:endParaRPr>
          </a:p>
        </p:txBody>
      </p:sp>
    </p:spTree>
    <p:extLst>
      <p:ext uri="{BB962C8B-B14F-4D97-AF65-F5344CB8AC3E}">
        <p14:creationId xmlns:p14="http://schemas.microsoft.com/office/powerpoint/2010/main" val="2302111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F079EC-E267-758E-2D17-163DEEF35096}"/>
              </a:ext>
            </a:extLst>
          </p:cNvPr>
          <p:cNvSpPr>
            <a:spLocks noGrp="1"/>
          </p:cNvSpPr>
          <p:nvPr>
            <p:ph type="title"/>
          </p:nvPr>
        </p:nvSpPr>
        <p:spPr/>
        <p:txBody>
          <a:bodyPr/>
          <a:lstStyle/>
          <a:p>
            <a:r>
              <a:rPr lang="pt-BR" dirty="0" err="1">
                <a:cs typeface="Calibri Light"/>
              </a:rPr>
              <a:t>Hagoort</a:t>
            </a:r>
            <a:r>
              <a:rPr lang="pt-BR" dirty="0">
                <a:cs typeface="Calibri Light"/>
              </a:rPr>
              <a:t> 2004</a:t>
            </a:r>
            <a:endParaRPr lang="pt-BR" dirty="0"/>
          </a:p>
        </p:txBody>
      </p:sp>
      <p:pic>
        <p:nvPicPr>
          <p:cNvPr id="4" name="Espaço Reservado para Conteúdo 3" descr="Gráfico&#10;&#10;Descrição gerada automaticamente">
            <a:extLst>
              <a:ext uri="{FF2B5EF4-FFF2-40B4-BE49-F238E27FC236}">
                <a16:creationId xmlns:a16="http://schemas.microsoft.com/office/drawing/2014/main" id="{EDB778A5-6614-D6EC-D862-60198E237A8A}"/>
              </a:ext>
            </a:extLst>
          </p:cNvPr>
          <p:cNvPicPr>
            <a:picLocks noGrp="1" noChangeAspect="1"/>
          </p:cNvPicPr>
          <p:nvPr>
            <p:ph idx="1"/>
          </p:nvPr>
        </p:nvPicPr>
        <p:blipFill>
          <a:blip r:embed="rId2"/>
          <a:stretch>
            <a:fillRect/>
          </a:stretch>
        </p:blipFill>
        <p:spPr>
          <a:xfrm>
            <a:off x="3176392" y="1825625"/>
            <a:ext cx="5839215" cy="4351338"/>
          </a:xfrm>
        </p:spPr>
      </p:pic>
    </p:spTree>
    <p:extLst>
      <p:ext uri="{BB962C8B-B14F-4D97-AF65-F5344CB8AC3E}">
        <p14:creationId xmlns:p14="http://schemas.microsoft.com/office/powerpoint/2010/main" val="3510444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F079EC-E267-758E-2D17-163DEEF35096}"/>
              </a:ext>
            </a:extLst>
          </p:cNvPr>
          <p:cNvSpPr>
            <a:spLocks noGrp="1"/>
          </p:cNvSpPr>
          <p:nvPr>
            <p:ph type="title"/>
          </p:nvPr>
        </p:nvSpPr>
        <p:spPr/>
        <p:txBody>
          <a:bodyPr/>
          <a:lstStyle/>
          <a:p>
            <a:r>
              <a:rPr lang="pt-BR" dirty="0" err="1">
                <a:cs typeface="Calibri Light"/>
              </a:rPr>
              <a:t>Hagoort</a:t>
            </a:r>
            <a:r>
              <a:rPr lang="pt-BR" dirty="0">
                <a:cs typeface="Calibri Light"/>
              </a:rPr>
              <a:t>, 2004</a:t>
            </a:r>
            <a:endParaRPr lang="pt-BR" dirty="0"/>
          </a:p>
        </p:txBody>
      </p:sp>
      <p:pic>
        <p:nvPicPr>
          <p:cNvPr id="4" name="Espaço Reservado para Conteúdo 3" descr="Gráfico&#10;&#10;Descrição gerada automaticamente">
            <a:extLst>
              <a:ext uri="{FF2B5EF4-FFF2-40B4-BE49-F238E27FC236}">
                <a16:creationId xmlns:a16="http://schemas.microsoft.com/office/drawing/2014/main" id="{EDB778A5-6614-D6EC-D862-60198E237A8A}"/>
              </a:ext>
            </a:extLst>
          </p:cNvPr>
          <p:cNvPicPr>
            <a:picLocks noGrp="1" noChangeAspect="1"/>
          </p:cNvPicPr>
          <p:nvPr>
            <p:ph idx="1"/>
          </p:nvPr>
        </p:nvPicPr>
        <p:blipFill>
          <a:blip r:embed="rId2"/>
          <a:stretch>
            <a:fillRect/>
          </a:stretch>
        </p:blipFill>
        <p:spPr>
          <a:xfrm>
            <a:off x="3176392" y="1825625"/>
            <a:ext cx="5839215" cy="4351338"/>
          </a:xfrm>
        </p:spPr>
      </p:pic>
      <p:pic>
        <p:nvPicPr>
          <p:cNvPr id="3" name="Gráfico 2" descr="Ponto de interrogação estrutura de tópicos">
            <a:extLst>
              <a:ext uri="{FF2B5EF4-FFF2-40B4-BE49-F238E27FC236}">
                <a16:creationId xmlns:a16="http://schemas.microsoft.com/office/drawing/2014/main" id="{C68B8E34-A620-C2B4-57C6-1D560B8912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10310" y="1260894"/>
            <a:ext cx="5213229" cy="5184475"/>
          </a:xfrm>
          <a:prstGeom prst="rect">
            <a:avLst/>
          </a:prstGeom>
        </p:spPr>
      </p:pic>
    </p:spTree>
    <p:extLst>
      <p:ext uri="{BB962C8B-B14F-4D97-AF65-F5344CB8AC3E}">
        <p14:creationId xmlns:p14="http://schemas.microsoft.com/office/powerpoint/2010/main" val="2249394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53F63378-A5D3-D4AB-CCC1-DDE4151CE11B}"/>
              </a:ext>
            </a:extLst>
          </p:cNvPr>
          <p:cNvSpPr>
            <a:spLocks noGrp="1"/>
          </p:cNvSpPr>
          <p:nvPr>
            <p:ph type="title"/>
          </p:nvPr>
        </p:nvSpPr>
        <p:spPr>
          <a:xfrm>
            <a:off x="838201" y="643467"/>
            <a:ext cx="3888526" cy="1800526"/>
          </a:xfrm>
        </p:spPr>
        <p:txBody>
          <a:bodyPr vert="horz" lIns="91440" tIns="45720" rIns="91440" bIns="45720" rtlCol="0" anchor="ctr">
            <a:normAutofit/>
          </a:bodyPr>
          <a:lstStyle/>
          <a:p>
            <a:r>
              <a:rPr lang="en-US" dirty="0" err="1">
                <a:cs typeface="Calibri Light"/>
              </a:rPr>
              <a:t>Neurônios</a:t>
            </a:r>
            <a:endParaRPr lang="pt-BR" dirty="0" err="1"/>
          </a:p>
        </p:txBody>
      </p:sp>
      <p:sp>
        <p:nvSpPr>
          <p:cNvPr id="5" name="CaixaDeTexto 4">
            <a:extLst>
              <a:ext uri="{FF2B5EF4-FFF2-40B4-BE49-F238E27FC236}">
                <a16:creationId xmlns:a16="http://schemas.microsoft.com/office/drawing/2014/main" id="{566B49FA-C35F-EDCC-1BFA-0FBE1DD15128}"/>
              </a:ext>
            </a:extLst>
          </p:cNvPr>
          <p:cNvSpPr txBox="1"/>
          <p:nvPr/>
        </p:nvSpPr>
        <p:spPr>
          <a:xfrm>
            <a:off x="838201" y="2623381"/>
            <a:ext cx="3888528" cy="355358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just">
              <a:buFont typeface="Arial" panose="020B0604020202020204" pitchFamily="34" charset="0"/>
              <a:buChar char="•"/>
            </a:pPr>
            <a:r>
              <a:rPr lang="en-US" sz="1400" dirty="0"/>
              <a:t>O </a:t>
            </a:r>
            <a:r>
              <a:rPr lang="en-US" sz="1400" err="1"/>
              <a:t>elemento</a:t>
            </a:r>
            <a:r>
              <a:rPr lang="en-US" sz="1400" dirty="0"/>
              <a:t> </a:t>
            </a:r>
            <a:r>
              <a:rPr lang="en-US" sz="1400" err="1"/>
              <a:t>básico</a:t>
            </a:r>
            <a:r>
              <a:rPr lang="en-US" sz="1400" dirty="0"/>
              <a:t> que </a:t>
            </a:r>
            <a:r>
              <a:rPr lang="en-US" sz="1400" err="1"/>
              <a:t>transporta</a:t>
            </a:r>
            <a:r>
              <a:rPr lang="en-US" sz="1400" dirty="0"/>
              <a:t> </a:t>
            </a:r>
            <a:r>
              <a:rPr lang="en-US" sz="1400" err="1"/>
              <a:t>informação</a:t>
            </a:r>
            <a:r>
              <a:rPr lang="en-US" sz="1400" dirty="0"/>
              <a:t> no </a:t>
            </a:r>
            <a:r>
              <a:rPr lang="en-US" sz="1400" err="1"/>
              <a:t>cérebro</a:t>
            </a:r>
            <a:r>
              <a:rPr lang="en-US" sz="1400" dirty="0"/>
              <a:t> </a:t>
            </a:r>
            <a:r>
              <a:rPr lang="en-US" sz="1400" err="1"/>
              <a:t>são</a:t>
            </a:r>
            <a:r>
              <a:rPr lang="en-US" sz="1400" dirty="0"/>
              <a:t> </a:t>
            </a:r>
            <a:r>
              <a:rPr lang="en-US" sz="1400" err="1"/>
              <a:t>os</a:t>
            </a:r>
            <a:r>
              <a:rPr lang="en-US" sz="1400" dirty="0"/>
              <a:t> </a:t>
            </a:r>
            <a:r>
              <a:rPr lang="en-US" sz="1400" err="1"/>
              <a:t>neurônios</a:t>
            </a:r>
            <a:r>
              <a:rPr lang="en-US" sz="1400" dirty="0"/>
              <a:t>. </a:t>
            </a:r>
            <a:r>
              <a:rPr lang="en-US" sz="1400" err="1"/>
              <a:t>Neurônios</a:t>
            </a:r>
            <a:r>
              <a:rPr lang="en-US" sz="1400" dirty="0"/>
              <a:t> </a:t>
            </a:r>
            <a:r>
              <a:rPr lang="en-US" sz="1400" err="1"/>
              <a:t>passam</a:t>
            </a:r>
            <a:r>
              <a:rPr lang="en-US" sz="1400" dirty="0"/>
              <a:t> </a:t>
            </a:r>
            <a:r>
              <a:rPr lang="en-US" sz="1400" err="1"/>
              <a:t>informação</a:t>
            </a:r>
            <a:r>
              <a:rPr lang="en-US" sz="1400" dirty="0"/>
              <a:t> entre </a:t>
            </a:r>
            <a:r>
              <a:rPr lang="en-US" sz="1400" err="1"/>
              <a:t>si</a:t>
            </a:r>
            <a:r>
              <a:rPr lang="en-US" sz="1400" dirty="0"/>
              <a:t> </a:t>
            </a:r>
            <a:r>
              <a:rPr lang="en-US" sz="1400" err="1"/>
              <a:t>através</a:t>
            </a:r>
            <a:r>
              <a:rPr lang="en-US" sz="1400" dirty="0"/>
              <a:t> de </a:t>
            </a:r>
            <a:r>
              <a:rPr lang="en-US" sz="1400" err="1"/>
              <a:t>sinais</a:t>
            </a:r>
            <a:r>
              <a:rPr lang="en-US" sz="1400" dirty="0"/>
              <a:t> </a:t>
            </a:r>
            <a:r>
              <a:rPr lang="en-US" sz="1400" err="1"/>
              <a:t>eletroquímicos</a:t>
            </a:r>
            <a:r>
              <a:rPr lang="en-US" sz="1400" dirty="0"/>
              <a:t> que </a:t>
            </a:r>
            <a:r>
              <a:rPr lang="en-US" sz="1400" err="1"/>
              <a:t>surgem</a:t>
            </a:r>
            <a:r>
              <a:rPr lang="en-US" sz="1400" dirty="0"/>
              <a:t> a </a:t>
            </a:r>
            <a:r>
              <a:rPr lang="en-US" sz="1400" err="1"/>
              <a:t>partir</a:t>
            </a:r>
            <a:r>
              <a:rPr lang="en-US" sz="1400" dirty="0"/>
              <a:t> de </a:t>
            </a:r>
            <a:r>
              <a:rPr lang="en-US" sz="1400" err="1"/>
              <a:t>uma</a:t>
            </a:r>
            <a:r>
              <a:rPr lang="en-US" sz="1400" dirty="0"/>
              <a:t> </a:t>
            </a:r>
            <a:r>
              <a:rPr lang="en-US" sz="1400" err="1"/>
              <a:t>diferença</a:t>
            </a:r>
            <a:r>
              <a:rPr lang="en-US" sz="1400" dirty="0"/>
              <a:t> de </a:t>
            </a:r>
            <a:r>
              <a:rPr lang="en-US" sz="1400" err="1"/>
              <a:t>voltagem</a:t>
            </a:r>
            <a:r>
              <a:rPr lang="en-US" sz="1400" dirty="0"/>
              <a:t> entre o interior e o exterior da </a:t>
            </a:r>
            <a:r>
              <a:rPr lang="en-US" sz="1400" err="1"/>
              <a:t>célula</a:t>
            </a:r>
            <a:r>
              <a:rPr lang="en-US" sz="1400" dirty="0"/>
              <a:t> (SOTO, 2014). </a:t>
            </a:r>
            <a:r>
              <a:rPr lang="en-US" sz="1400" dirty="0">
                <a:latin typeface="Calibri"/>
                <a:cs typeface="Arial"/>
              </a:rPr>
              <a:t>O </a:t>
            </a:r>
            <a:r>
              <a:rPr lang="en-US" sz="1400" err="1">
                <a:latin typeface="Calibri"/>
                <a:cs typeface="Arial"/>
              </a:rPr>
              <a:t>impulso</a:t>
            </a:r>
            <a:r>
              <a:rPr lang="en-US" sz="1400" dirty="0">
                <a:latin typeface="Calibri"/>
                <a:cs typeface="Arial"/>
              </a:rPr>
              <a:t> </a:t>
            </a:r>
            <a:r>
              <a:rPr lang="en-US" sz="1400" err="1">
                <a:latin typeface="Calibri"/>
                <a:cs typeface="Arial"/>
              </a:rPr>
              <a:t>nervoso</a:t>
            </a:r>
            <a:r>
              <a:rPr lang="en-US" sz="1400" dirty="0">
                <a:latin typeface="Calibri"/>
                <a:cs typeface="Arial"/>
              </a:rPr>
              <a:t> </a:t>
            </a:r>
            <a:r>
              <a:rPr lang="en-US" sz="1400" err="1">
                <a:latin typeface="Calibri"/>
                <a:cs typeface="Arial"/>
              </a:rPr>
              <a:t>passa</a:t>
            </a:r>
            <a:r>
              <a:rPr lang="en-US" sz="1400" dirty="0">
                <a:latin typeface="Calibri"/>
                <a:cs typeface="Arial"/>
              </a:rPr>
              <a:t> </a:t>
            </a:r>
            <a:r>
              <a:rPr lang="en-US" sz="1400" err="1">
                <a:latin typeface="Calibri"/>
                <a:cs typeface="Arial"/>
              </a:rPr>
              <a:t>pelo</a:t>
            </a:r>
            <a:r>
              <a:rPr lang="en-US" sz="1400" dirty="0">
                <a:latin typeface="Calibri"/>
                <a:cs typeface="Arial"/>
              </a:rPr>
              <a:t> </a:t>
            </a:r>
            <a:r>
              <a:rPr lang="en-US" sz="1400" err="1">
                <a:latin typeface="Calibri"/>
                <a:cs typeface="Arial"/>
              </a:rPr>
              <a:t>axônio</a:t>
            </a:r>
            <a:r>
              <a:rPr lang="en-US" sz="1400" dirty="0">
                <a:latin typeface="Calibri"/>
                <a:cs typeface="Arial"/>
              </a:rPr>
              <a:t> para </a:t>
            </a:r>
            <a:r>
              <a:rPr lang="en-US" sz="1400" err="1">
                <a:latin typeface="Calibri"/>
                <a:cs typeface="Arial"/>
              </a:rPr>
              <a:t>chegar</a:t>
            </a:r>
            <a:r>
              <a:rPr lang="en-US" sz="1400" dirty="0">
                <a:latin typeface="Calibri"/>
                <a:cs typeface="Arial"/>
              </a:rPr>
              <a:t> </a:t>
            </a:r>
            <a:r>
              <a:rPr lang="en-US" sz="1400" err="1">
                <a:latin typeface="Calibri"/>
                <a:cs typeface="Arial"/>
              </a:rPr>
              <a:t>ao</a:t>
            </a:r>
            <a:r>
              <a:rPr lang="en-US" sz="1400" dirty="0">
                <a:latin typeface="Calibri"/>
                <a:cs typeface="Arial"/>
              </a:rPr>
              <a:t> </a:t>
            </a:r>
            <a:r>
              <a:rPr lang="en-US" sz="1400" err="1">
                <a:latin typeface="Calibri"/>
                <a:cs typeface="Arial"/>
              </a:rPr>
              <a:t>neurônio</a:t>
            </a:r>
            <a:r>
              <a:rPr lang="en-US" sz="1400" dirty="0">
                <a:latin typeface="Calibri"/>
                <a:cs typeface="Arial"/>
              </a:rPr>
              <a:t>. Chama-se </a:t>
            </a:r>
            <a:r>
              <a:rPr lang="en-US" sz="1400" err="1">
                <a:latin typeface="Calibri"/>
                <a:cs typeface="Arial"/>
              </a:rPr>
              <a:t>esse</a:t>
            </a:r>
            <a:r>
              <a:rPr lang="en-US" sz="1400" dirty="0">
                <a:latin typeface="Calibri"/>
                <a:cs typeface="Arial"/>
              </a:rPr>
              <a:t> </a:t>
            </a:r>
            <a:r>
              <a:rPr lang="en-US" sz="1400" err="1">
                <a:latin typeface="Calibri"/>
                <a:cs typeface="Arial"/>
              </a:rPr>
              <a:t>impulso</a:t>
            </a:r>
            <a:r>
              <a:rPr lang="en-US" sz="1400" dirty="0">
                <a:latin typeface="Calibri"/>
                <a:cs typeface="Arial"/>
              </a:rPr>
              <a:t> de </a:t>
            </a:r>
            <a:r>
              <a:rPr lang="en-US" sz="1400" b="1" err="1">
                <a:latin typeface="Calibri"/>
                <a:cs typeface="Arial"/>
              </a:rPr>
              <a:t>sinapse</a:t>
            </a:r>
            <a:r>
              <a:rPr lang="en-US" sz="1400" dirty="0">
                <a:latin typeface="Calibri"/>
                <a:cs typeface="Arial"/>
              </a:rPr>
              <a:t>.</a:t>
            </a:r>
            <a:endParaRPr lang="pt-BR" sz="1400">
              <a:latin typeface="Calibri"/>
              <a:cs typeface="Calibri"/>
            </a:endParaRPr>
          </a:p>
          <a:p>
            <a:pPr algn="just">
              <a:buFont typeface="Arial" panose="020B0604020202020204" pitchFamily="34" charset="0"/>
              <a:buChar char="•"/>
            </a:pPr>
            <a:endParaRPr lang="en-US" sz="1400">
              <a:cs typeface="Calibri"/>
            </a:endParaRPr>
          </a:p>
        </p:txBody>
      </p:sp>
      <p:pic>
        <p:nvPicPr>
          <p:cNvPr id="4" name="Imagem 4" descr="Diagrama&#10;&#10;Descrição gerada automaticamente">
            <a:extLst>
              <a:ext uri="{FF2B5EF4-FFF2-40B4-BE49-F238E27FC236}">
                <a16:creationId xmlns:a16="http://schemas.microsoft.com/office/drawing/2014/main" id="{B1688F3D-F59E-C7A9-496E-ADD6CF9CD43B}"/>
              </a:ext>
            </a:extLst>
          </p:cNvPr>
          <p:cNvPicPr>
            <a:picLocks noGrp="1" noChangeAspect="1"/>
          </p:cNvPicPr>
          <p:nvPr>
            <p:ph idx="1"/>
          </p:nvPr>
        </p:nvPicPr>
        <p:blipFill>
          <a:blip r:embed="rId2"/>
          <a:stretch>
            <a:fillRect/>
          </a:stretch>
        </p:blipFill>
        <p:spPr>
          <a:xfrm>
            <a:off x="6800986" y="1763727"/>
            <a:ext cx="4747547" cy="3358889"/>
          </a:xfrm>
          <a:prstGeom prst="rect">
            <a:avLst/>
          </a:prstGeom>
        </p:spPr>
      </p:pic>
    </p:spTree>
    <p:extLst>
      <p:ext uri="{BB962C8B-B14F-4D97-AF65-F5344CB8AC3E}">
        <p14:creationId xmlns:p14="http://schemas.microsoft.com/office/powerpoint/2010/main" val="1273516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5E678D-AAC0-9337-F2AF-3F357608EEDB}"/>
              </a:ext>
            </a:extLst>
          </p:cNvPr>
          <p:cNvSpPr>
            <a:spLocks noGrp="1"/>
          </p:cNvSpPr>
          <p:nvPr>
            <p:ph type="title"/>
          </p:nvPr>
        </p:nvSpPr>
        <p:spPr/>
        <p:txBody>
          <a:bodyPr/>
          <a:lstStyle/>
          <a:p>
            <a:r>
              <a:rPr lang="pt-BR" dirty="0">
                <a:cs typeface="Calibri Light"/>
              </a:rPr>
              <a:t>Neurônios</a:t>
            </a:r>
          </a:p>
        </p:txBody>
      </p:sp>
      <p:pic>
        <p:nvPicPr>
          <p:cNvPr id="4" name="Espaço Reservado para Conteúdo 3" descr="Diagrama&#10;&#10;Descrição gerada automaticamente">
            <a:extLst>
              <a:ext uri="{FF2B5EF4-FFF2-40B4-BE49-F238E27FC236}">
                <a16:creationId xmlns:a16="http://schemas.microsoft.com/office/drawing/2014/main" id="{D888C14D-CAF7-C750-AB7D-3C4AEBA9B73F}"/>
              </a:ext>
            </a:extLst>
          </p:cNvPr>
          <p:cNvPicPr>
            <a:picLocks noGrp="1" noChangeAspect="1"/>
          </p:cNvPicPr>
          <p:nvPr>
            <p:ph idx="1"/>
          </p:nvPr>
        </p:nvPicPr>
        <p:blipFill>
          <a:blip r:embed="rId2"/>
          <a:stretch>
            <a:fillRect/>
          </a:stretch>
        </p:blipFill>
        <p:spPr>
          <a:xfrm>
            <a:off x="5177646" y="2353469"/>
            <a:ext cx="6667500" cy="3295650"/>
          </a:xfrm>
        </p:spPr>
      </p:pic>
      <p:sp>
        <p:nvSpPr>
          <p:cNvPr id="5" name="CaixaDeTexto 4">
            <a:extLst>
              <a:ext uri="{FF2B5EF4-FFF2-40B4-BE49-F238E27FC236}">
                <a16:creationId xmlns:a16="http://schemas.microsoft.com/office/drawing/2014/main" id="{66DF62E2-7B89-6FD1-C4DA-7561C1C04190}"/>
              </a:ext>
            </a:extLst>
          </p:cNvPr>
          <p:cNvSpPr txBox="1"/>
          <p:nvPr/>
        </p:nvSpPr>
        <p:spPr>
          <a:xfrm>
            <a:off x="182352" y="1585248"/>
            <a:ext cx="4464292"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pt-BR" sz="1400" dirty="0">
                <a:ea typeface="+mn-lt"/>
                <a:cs typeface="+mn-lt"/>
              </a:rPr>
              <a:t>Potenciais de ação são mudanças rápidas na polaridade dos potenciais de membrana da célula do neurônio através da distribuição de íons em cada lado;</a:t>
            </a:r>
          </a:p>
          <a:p>
            <a:pPr marL="285750" indent="-285750" algn="just">
              <a:buFont typeface="Arial"/>
              <a:buChar char="•"/>
            </a:pPr>
            <a:r>
              <a:rPr lang="pt-BR" sz="1400" dirty="0">
                <a:ea typeface="+mn-lt"/>
                <a:cs typeface="+mn-lt"/>
              </a:rPr>
              <a:t>“</a:t>
            </a:r>
            <a:r>
              <a:rPr lang="en-US" sz="1400" dirty="0">
                <a:ea typeface="+mn-lt"/>
                <a:cs typeface="+mn-lt"/>
              </a:rPr>
              <a:t>There are two main types of electrical activity associated with neurons, action potentials and postsynaptic potentials. Action potentials are discrete voltage spikes that travel from the beginning of the axon at the cell body to the axon terminals, where neurotransmitters are released. Postsynaptic potentials are the voltages that arise when the neurotransmitters bind to receptors on the membrane of the postsynaptic cell, causing ion channels to open or close and leading to a graded change in the potential across the cell membrane.”(LUCK, 2005)</a:t>
            </a:r>
            <a:endParaRPr lang="en-US" sz="1400" b="1" i="1" dirty="0">
              <a:ea typeface="+mn-lt"/>
              <a:cs typeface="+mn-lt"/>
            </a:endParaRPr>
          </a:p>
          <a:p>
            <a:pPr marL="285750" indent="-285750" algn="just">
              <a:buFont typeface="Arial"/>
              <a:buChar char="•"/>
            </a:pPr>
            <a:r>
              <a:rPr lang="pt-BR" sz="1400" dirty="0">
                <a:ea typeface="+mn-lt"/>
                <a:cs typeface="+mn-lt"/>
              </a:rPr>
              <a:t>A ativação por potencial pós-sináptico em um único neurônio ocorre quando um pequeno dipolo elétrico é criado, com um fluxo de corrente elétrica. Para que o sinal de EEG seja coletado, é necessário que o dipolo elétrico de milhares de neurônios esteja na mesma direção (LUCK, 2005). Ou seja, o sinal captado por EEG é sempre proveniente de uma população neuronal e não de neurônios individuais. </a:t>
            </a:r>
            <a:endParaRPr lang="pt-BR" dirty="0">
              <a:cs typeface="Calibri" panose="020F0502020204030204"/>
            </a:endParaRPr>
          </a:p>
        </p:txBody>
      </p:sp>
      <p:sp>
        <p:nvSpPr>
          <p:cNvPr id="3" name="CaixaDeTexto 2">
            <a:extLst>
              <a:ext uri="{FF2B5EF4-FFF2-40B4-BE49-F238E27FC236}">
                <a16:creationId xmlns:a16="http://schemas.microsoft.com/office/drawing/2014/main" id="{7C4CEE8E-37A5-DEE0-46E3-F2B49BF51B7E}"/>
              </a:ext>
            </a:extLst>
          </p:cNvPr>
          <p:cNvSpPr txBox="1"/>
          <p:nvPr/>
        </p:nvSpPr>
        <p:spPr>
          <a:xfrm>
            <a:off x="5556313" y="1027906"/>
            <a:ext cx="6354147" cy="569387"/>
          </a:xfrm>
          <a:prstGeom prst="rect">
            <a:avLst/>
          </a:prstGeom>
          <a:noFill/>
        </p:spPr>
        <p:txBody>
          <a:bodyPr wrap="square" lIns="91440" tIns="45720" rIns="91440" bIns="45720" rtlCol="0" anchor="t">
            <a:spAutoFit/>
          </a:bodyPr>
          <a:lstStyle/>
          <a:p>
            <a:r>
              <a:rPr lang="pt-BR" dirty="0">
                <a:hlinkClick r:id="rId3"/>
              </a:rPr>
              <a:t>https://www.youtube.com/watch?app=desktop&amp;v=B92rsa1is_k</a:t>
            </a:r>
            <a:endParaRPr lang="pt-BR" dirty="0"/>
          </a:p>
          <a:p>
            <a:endParaRPr lang="pt-BR" sz="1300" dirty="0">
              <a:solidFill>
                <a:srgbClr val="FF0000"/>
              </a:solidFill>
            </a:endParaRPr>
          </a:p>
        </p:txBody>
      </p:sp>
    </p:spTree>
    <p:extLst>
      <p:ext uri="{BB962C8B-B14F-4D97-AF65-F5344CB8AC3E}">
        <p14:creationId xmlns:p14="http://schemas.microsoft.com/office/powerpoint/2010/main" val="1131485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EA86598-DA2C-41D5-BC0C-E877F8818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918A01E-C7CB-06F3-AB60-B150CD019F8E}"/>
              </a:ext>
            </a:extLst>
          </p:cNvPr>
          <p:cNvSpPr>
            <a:spLocks noGrp="1"/>
          </p:cNvSpPr>
          <p:nvPr>
            <p:ph type="title"/>
          </p:nvPr>
        </p:nvSpPr>
        <p:spPr>
          <a:xfrm>
            <a:off x="1155557" y="637763"/>
            <a:ext cx="4310698" cy="1627274"/>
          </a:xfrm>
        </p:spPr>
        <p:txBody>
          <a:bodyPr anchor="t">
            <a:normAutofit/>
          </a:bodyPr>
          <a:lstStyle/>
          <a:p>
            <a:r>
              <a:rPr lang="pt-BR" sz="4800">
                <a:solidFill>
                  <a:schemeClr val="bg1"/>
                </a:solidFill>
                <a:cs typeface="Calibri Light"/>
              </a:rPr>
              <a:t>O que o EEG coleta?</a:t>
            </a:r>
            <a:endParaRPr lang="pt-BR" sz="4800">
              <a:solidFill>
                <a:schemeClr val="bg1"/>
              </a:solidFill>
            </a:endParaRPr>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6" y="2372156"/>
            <a:ext cx="4572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Espaço Reservado para Conteúdo 2">
            <a:extLst>
              <a:ext uri="{FF2B5EF4-FFF2-40B4-BE49-F238E27FC236}">
                <a16:creationId xmlns:a16="http://schemas.microsoft.com/office/drawing/2014/main" id="{6CBE1E1C-F986-4E73-23DD-AC05BF424C2A}"/>
              </a:ext>
            </a:extLst>
          </p:cNvPr>
          <p:cNvSpPr>
            <a:spLocks noGrp="1"/>
          </p:cNvSpPr>
          <p:nvPr>
            <p:ph idx="1"/>
          </p:nvPr>
        </p:nvSpPr>
        <p:spPr>
          <a:xfrm>
            <a:off x="1155556" y="2581065"/>
            <a:ext cx="4284416" cy="3633467"/>
          </a:xfrm>
        </p:spPr>
        <p:txBody>
          <a:bodyPr vert="horz" lIns="91440" tIns="45720" rIns="91440" bIns="45720" rtlCol="0" anchor="t">
            <a:normAutofit fontScale="92500" lnSpcReduction="10000"/>
          </a:bodyPr>
          <a:lstStyle/>
          <a:p>
            <a:r>
              <a:rPr lang="pt-BR" sz="1900" dirty="0">
                <a:solidFill>
                  <a:schemeClr val="bg1"/>
                </a:solidFill>
                <a:ea typeface="+mn-lt"/>
                <a:cs typeface="+mn-lt"/>
              </a:rPr>
              <a:t>Os potenciais cerebrais relacionados a eventos (</a:t>
            </a:r>
            <a:r>
              <a:rPr lang="pt-BR" sz="1900" err="1">
                <a:solidFill>
                  <a:schemeClr val="bg1"/>
                </a:solidFill>
                <a:ea typeface="+mn-lt"/>
                <a:cs typeface="+mn-lt"/>
              </a:rPr>
              <a:t>ERPs</a:t>
            </a:r>
            <a:r>
              <a:rPr lang="pt-BR" sz="1900" dirty="0">
                <a:solidFill>
                  <a:schemeClr val="bg1"/>
                </a:solidFill>
                <a:ea typeface="+mn-lt"/>
                <a:cs typeface="+mn-lt"/>
              </a:rPr>
              <a:t>) são as respostas aos estímulos apresentados ao participante de uma tarefa, e são o recorte da gravação da atividade cerebral, por onde é possível enxergar o tipo de componente eliciado na tarefa. Por conta da capacidade de medir até as mais sutis mudanças, é necessário que haja maior rigor na escolha dos estímulos e na sincronização entre o tempo de apresentação de estímulo e o sinal coletado (</a:t>
            </a:r>
            <a:r>
              <a:rPr lang="pt-BR" sz="1900" i="1" dirty="0">
                <a:solidFill>
                  <a:schemeClr val="bg1"/>
                </a:solidFill>
                <a:ea typeface="+mn-lt"/>
                <a:cs typeface="+mn-lt"/>
              </a:rPr>
              <a:t>trigger</a:t>
            </a:r>
            <a:r>
              <a:rPr lang="pt-BR" sz="1900" dirty="0">
                <a:solidFill>
                  <a:schemeClr val="bg1"/>
                </a:solidFill>
                <a:ea typeface="+mn-lt"/>
                <a:cs typeface="+mn-lt"/>
              </a:rPr>
              <a:t>).</a:t>
            </a:r>
            <a:endParaRPr lang="en-US" sz="1900" dirty="0">
              <a:solidFill>
                <a:schemeClr val="bg1"/>
              </a:solidFill>
              <a:ea typeface="+mn-lt"/>
              <a:cs typeface="+mn-lt"/>
            </a:endParaRPr>
          </a:p>
          <a:p>
            <a:r>
              <a:rPr lang="en-US" sz="1900" dirty="0">
                <a:solidFill>
                  <a:schemeClr val="bg1"/>
                </a:solidFill>
              </a:rPr>
              <a:t>O EEG </a:t>
            </a:r>
            <a:r>
              <a:rPr lang="en-US" sz="1900" dirty="0" err="1">
                <a:solidFill>
                  <a:schemeClr val="bg1"/>
                </a:solidFill>
              </a:rPr>
              <a:t>pode</a:t>
            </a:r>
            <a:r>
              <a:rPr lang="en-US" sz="1900" dirty="0">
                <a:solidFill>
                  <a:schemeClr val="bg1"/>
                </a:solidFill>
              </a:rPr>
              <a:t> </a:t>
            </a:r>
            <a:r>
              <a:rPr lang="en-US" sz="1900" dirty="0" err="1">
                <a:solidFill>
                  <a:schemeClr val="bg1"/>
                </a:solidFill>
              </a:rPr>
              <a:t>ter</a:t>
            </a:r>
            <a:r>
              <a:rPr lang="en-US" sz="1900" dirty="0">
                <a:solidFill>
                  <a:schemeClr val="bg1"/>
                </a:solidFill>
              </a:rPr>
              <a:t> 32, 64 </a:t>
            </a:r>
            <a:r>
              <a:rPr lang="en-US" sz="1900" dirty="0" err="1">
                <a:solidFill>
                  <a:schemeClr val="bg1"/>
                </a:solidFill>
              </a:rPr>
              <a:t>ou</a:t>
            </a:r>
            <a:r>
              <a:rPr lang="en-US" sz="1900" dirty="0">
                <a:solidFill>
                  <a:schemeClr val="bg1"/>
                </a:solidFill>
              </a:rPr>
              <a:t> </a:t>
            </a:r>
            <a:r>
              <a:rPr lang="en-US" sz="1900" dirty="0" err="1">
                <a:solidFill>
                  <a:schemeClr val="bg1"/>
                </a:solidFill>
              </a:rPr>
              <a:t>mais</a:t>
            </a:r>
            <a:r>
              <a:rPr lang="en-US" sz="1900" dirty="0">
                <a:solidFill>
                  <a:schemeClr val="bg1"/>
                </a:solidFill>
              </a:rPr>
              <a:t> </a:t>
            </a:r>
            <a:r>
              <a:rPr lang="en-US" sz="1900" dirty="0" err="1">
                <a:solidFill>
                  <a:schemeClr val="bg1"/>
                </a:solidFill>
              </a:rPr>
              <a:t>eletrodos</a:t>
            </a:r>
            <a:r>
              <a:rPr lang="en-US" sz="1900" dirty="0">
                <a:solidFill>
                  <a:schemeClr val="bg1"/>
                </a:solidFill>
              </a:rPr>
              <a:t>.</a:t>
            </a:r>
            <a:br>
              <a:rPr lang="en-US" sz="1900" dirty="0"/>
            </a:br>
            <a:endParaRPr lang="en-US" sz="1900" dirty="0">
              <a:solidFill>
                <a:schemeClr val="bg1"/>
              </a:solidFill>
              <a:cs typeface="Calibri"/>
            </a:endParaRPr>
          </a:p>
        </p:txBody>
      </p:sp>
      <p:sp>
        <p:nvSpPr>
          <p:cNvPr id="14" name="Rectangle 13">
            <a:extLst>
              <a:ext uri="{FF2B5EF4-FFF2-40B4-BE49-F238E27FC236}">
                <a16:creationId xmlns:a16="http://schemas.microsoft.com/office/drawing/2014/main" id="{87F16C5A-0D41-47A9-B0A2-9C2AD7A8CF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ço Reservado para Conteúdo 3" descr="Mouse de computador&#10;&#10;Descrição gerada automaticamente">
            <a:extLst>
              <a:ext uri="{FF2B5EF4-FFF2-40B4-BE49-F238E27FC236}">
                <a16:creationId xmlns:a16="http://schemas.microsoft.com/office/drawing/2014/main" id="{FEDB3E12-593D-D0E6-A014-A191F370A34B}"/>
              </a:ext>
            </a:extLst>
          </p:cNvPr>
          <p:cNvPicPr>
            <a:picLocks noChangeAspect="1"/>
          </p:cNvPicPr>
          <p:nvPr/>
        </p:nvPicPr>
        <p:blipFill>
          <a:blip r:embed="rId2"/>
          <a:stretch>
            <a:fillRect/>
          </a:stretch>
        </p:blipFill>
        <p:spPr>
          <a:xfrm>
            <a:off x="6795717" y="637762"/>
            <a:ext cx="4193385" cy="5576770"/>
          </a:xfrm>
          <a:prstGeom prst="rect">
            <a:avLst/>
          </a:prstGeom>
        </p:spPr>
      </p:pic>
    </p:spTree>
    <p:extLst>
      <p:ext uri="{BB962C8B-B14F-4D97-AF65-F5344CB8AC3E}">
        <p14:creationId xmlns:p14="http://schemas.microsoft.com/office/powerpoint/2010/main" val="1159327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B33CFE-8362-4703-B2BD-DAA672AC4100}"/>
              </a:ext>
            </a:extLst>
          </p:cNvPr>
          <p:cNvSpPr>
            <a:spLocks noGrp="1"/>
          </p:cNvSpPr>
          <p:nvPr>
            <p:ph type="title"/>
          </p:nvPr>
        </p:nvSpPr>
        <p:spPr/>
        <p:txBody>
          <a:bodyPr/>
          <a:lstStyle/>
          <a:p>
            <a:r>
              <a:rPr lang="pt-BR" dirty="0">
                <a:cs typeface="Calibri Light"/>
              </a:rPr>
              <a:t>Divisão por </a:t>
            </a:r>
            <a:r>
              <a:rPr lang="pt-BR" dirty="0" err="1">
                <a:cs typeface="Calibri Light"/>
              </a:rPr>
              <a:t>ROIs</a:t>
            </a:r>
            <a:endParaRPr lang="pt-BR" dirty="0" err="1"/>
          </a:p>
        </p:txBody>
      </p:sp>
      <p:sp>
        <p:nvSpPr>
          <p:cNvPr id="6" name="CaixaDeTexto 5">
            <a:extLst>
              <a:ext uri="{FF2B5EF4-FFF2-40B4-BE49-F238E27FC236}">
                <a16:creationId xmlns:a16="http://schemas.microsoft.com/office/drawing/2014/main" id="{ADDA5DA1-482D-7CF4-CE0C-44427F011705}"/>
              </a:ext>
            </a:extLst>
          </p:cNvPr>
          <p:cNvSpPr txBox="1"/>
          <p:nvPr/>
        </p:nvSpPr>
        <p:spPr>
          <a:xfrm>
            <a:off x="5085521" y="2070652"/>
            <a:ext cx="666821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dirty="0">
                <a:cs typeface="Calibri"/>
              </a:rPr>
              <a:t>Dividir os eletrodos por </a:t>
            </a:r>
            <a:r>
              <a:rPr lang="pt-BR" i="1" dirty="0" err="1">
                <a:cs typeface="Calibri"/>
              </a:rPr>
              <a:t>Regions</a:t>
            </a:r>
            <a:r>
              <a:rPr lang="pt-BR" i="1" dirty="0">
                <a:cs typeface="Calibri"/>
              </a:rPr>
              <a:t> </a:t>
            </a:r>
            <a:r>
              <a:rPr lang="pt-BR" i="1" dirty="0" err="1">
                <a:cs typeface="Calibri"/>
              </a:rPr>
              <a:t>of</a:t>
            </a:r>
            <a:r>
              <a:rPr lang="pt-BR" i="1" dirty="0">
                <a:cs typeface="Calibri"/>
              </a:rPr>
              <a:t> </a:t>
            </a:r>
            <a:r>
              <a:rPr lang="pt-BR" i="1" dirty="0" err="1">
                <a:cs typeface="Calibri"/>
              </a:rPr>
              <a:t>Interest</a:t>
            </a:r>
            <a:r>
              <a:rPr lang="pt-BR" i="1" dirty="0">
                <a:cs typeface="Calibri"/>
              </a:rPr>
              <a:t> (</a:t>
            </a:r>
            <a:r>
              <a:rPr lang="pt-BR" i="1" dirty="0" err="1">
                <a:cs typeface="Calibri"/>
              </a:rPr>
              <a:t>ROIs</a:t>
            </a:r>
            <a:r>
              <a:rPr lang="pt-BR" i="1" dirty="0">
                <a:cs typeface="Calibri"/>
              </a:rPr>
              <a:t>)</a:t>
            </a:r>
            <a:r>
              <a:rPr lang="pt-BR" dirty="0">
                <a:cs typeface="Calibri"/>
              </a:rPr>
              <a:t> pode ser uma boa solução para</a:t>
            </a:r>
            <a:r>
              <a:rPr lang="pt-BR" dirty="0">
                <a:solidFill>
                  <a:srgbClr val="000000"/>
                </a:solidFill>
                <a:cs typeface="Calibri"/>
              </a:rPr>
              <a:t> </a:t>
            </a:r>
            <a:r>
              <a:rPr lang="pt-BR" dirty="0">
                <a:cs typeface="Calibri"/>
              </a:rPr>
              <a:t>aumentar o poder estatístico da análise.</a:t>
            </a:r>
          </a:p>
          <a:p>
            <a:endParaRPr lang="pt-BR" b="1" dirty="0">
              <a:solidFill>
                <a:srgbClr val="FF0000"/>
              </a:solidFill>
              <a:cs typeface="Calibri"/>
            </a:endParaRPr>
          </a:p>
          <a:p>
            <a:r>
              <a:rPr lang="pt-BR" dirty="0">
                <a:cs typeface="Calibri"/>
              </a:rPr>
              <a:t>1: Fronto-temporal esquerda</a:t>
            </a:r>
          </a:p>
          <a:p>
            <a:r>
              <a:rPr lang="pt-BR" dirty="0">
                <a:cs typeface="Calibri"/>
              </a:rPr>
              <a:t>2: Fronto-temporal direita</a:t>
            </a:r>
          </a:p>
          <a:p>
            <a:r>
              <a:rPr lang="pt-BR" dirty="0">
                <a:cs typeface="Calibri"/>
              </a:rPr>
              <a:t>3: Frontal</a:t>
            </a:r>
          </a:p>
          <a:p>
            <a:r>
              <a:rPr lang="pt-BR" dirty="0">
                <a:cs typeface="Calibri"/>
              </a:rPr>
              <a:t>4: Fronto-central</a:t>
            </a:r>
          </a:p>
          <a:p>
            <a:r>
              <a:rPr lang="pt-BR" dirty="0">
                <a:cs typeface="Calibri"/>
              </a:rPr>
              <a:t>5: Central</a:t>
            </a:r>
          </a:p>
          <a:p>
            <a:r>
              <a:rPr lang="pt-BR" dirty="0">
                <a:cs typeface="Calibri"/>
              </a:rPr>
              <a:t>6: Centro-parietal</a:t>
            </a:r>
          </a:p>
          <a:p>
            <a:r>
              <a:rPr lang="pt-BR" dirty="0">
                <a:cs typeface="Calibri"/>
              </a:rPr>
              <a:t>7: Parietal</a:t>
            </a:r>
          </a:p>
          <a:p>
            <a:r>
              <a:rPr lang="pt-BR" dirty="0">
                <a:cs typeface="Calibri"/>
              </a:rPr>
              <a:t>8: Occipital</a:t>
            </a:r>
          </a:p>
          <a:p>
            <a:endParaRPr lang="pt-BR" dirty="0">
              <a:cs typeface="Calibri"/>
            </a:endParaRPr>
          </a:p>
          <a:p>
            <a:r>
              <a:rPr lang="pt-BR" dirty="0">
                <a:cs typeface="Calibri"/>
              </a:rPr>
              <a:t>Fp1, GND, Fp2</a:t>
            </a:r>
          </a:p>
          <a:p>
            <a:r>
              <a:rPr lang="pt-BR" dirty="0">
                <a:cs typeface="Calibri"/>
              </a:rPr>
              <a:t>TP9, TP10</a:t>
            </a:r>
          </a:p>
        </p:txBody>
      </p:sp>
      <p:pic>
        <p:nvPicPr>
          <p:cNvPr id="10" name="Espaço Reservado para Conteúdo 9" descr="Diagrama&#10;&#10;Descrição gerada automaticamente">
            <a:extLst>
              <a:ext uri="{FF2B5EF4-FFF2-40B4-BE49-F238E27FC236}">
                <a16:creationId xmlns:a16="http://schemas.microsoft.com/office/drawing/2014/main" id="{6385E96B-EB0C-AE80-0499-750B92DA0E7F}"/>
              </a:ext>
            </a:extLst>
          </p:cNvPr>
          <p:cNvPicPr>
            <a:picLocks noGrp="1" noChangeAspect="1"/>
          </p:cNvPicPr>
          <p:nvPr>
            <p:ph idx="1"/>
          </p:nvPr>
        </p:nvPicPr>
        <p:blipFill>
          <a:blip r:embed="rId2"/>
          <a:stretch>
            <a:fillRect/>
          </a:stretch>
        </p:blipFill>
        <p:spPr>
          <a:xfrm>
            <a:off x="844580" y="2070324"/>
            <a:ext cx="3946764" cy="3689409"/>
          </a:xfrm>
        </p:spPr>
      </p:pic>
    </p:spTree>
    <p:extLst>
      <p:ext uri="{BB962C8B-B14F-4D97-AF65-F5344CB8AC3E}">
        <p14:creationId xmlns:p14="http://schemas.microsoft.com/office/powerpoint/2010/main" val="3815900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2F265B48-0465-5716-CCA8-C70814BB2C50}"/>
              </a:ext>
            </a:extLst>
          </p:cNvPr>
          <p:cNvPicPr>
            <a:picLocks noChangeAspect="1"/>
          </p:cNvPicPr>
          <p:nvPr/>
        </p:nvPicPr>
        <p:blipFill>
          <a:blip r:embed="rId2"/>
          <a:stretch>
            <a:fillRect/>
          </a:stretch>
        </p:blipFill>
        <p:spPr>
          <a:xfrm>
            <a:off x="323879" y="242596"/>
            <a:ext cx="5772121" cy="3116424"/>
          </a:xfrm>
          <a:prstGeom prst="rect">
            <a:avLst/>
          </a:prstGeom>
        </p:spPr>
      </p:pic>
      <p:pic>
        <p:nvPicPr>
          <p:cNvPr id="3" name="Imagem 2">
            <a:extLst>
              <a:ext uri="{FF2B5EF4-FFF2-40B4-BE49-F238E27FC236}">
                <a16:creationId xmlns:a16="http://schemas.microsoft.com/office/drawing/2014/main" id="{3E3BE233-2BED-ADE7-E5F2-82C13B2BF37C}"/>
              </a:ext>
            </a:extLst>
          </p:cNvPr>
          <p:cNvPicPr>
            <a:picLocks noChangeAspect="1"/>
          </p:cNvPicPr>
          <p:nvPr/>
        </p:nvPicPr>
        <p:blipFill>
          <a:blip r:embed="rId3"/>
          <a:stretch>
            <a:fillRect/>
          </a:stretch>
        </p:blipFill>
        <p:spPr>
          <a:xfrm>
            <a:off x="1850176" y="3582805"/>
            <a:ext cx="5530340" cy="3111738"/>
          </a:xfrm>
          <a:prstGeom prst="rect">
            <a:avLst/>
          </a:prstGeom>
        </p:spPr>
      </p:pic>
      <p:sp>
        <p:nvSpPr>
          <p:cNvPr id="4" name="CaixaDeTexto 3">
            <a:extLst>
              <a:ext uri="{FF2B5EF4-FFF2-40B4-BE49-F238E27FC236}">
                <a16:creationId xmlns:a16="http://schemas.microsoft.com/office/drawing/2014/main" id="{8934F21E-F350-8B94-6826-9EDBEA9D041C}"/>
              </a:ext>
            </a:extLst>
          </p:cNvPr>
          <p:cNvSpPr txBox="1"/>
          <p:nvPr/>
        </p:nvSpPr>
        <p:spPr>
          <a:xfrm>
            <a:off x="7240555" y="1110343"/>
            <a:ext cx="3694923" cy="2031325"/>
          </a:xfrm>
          <a:prstGeom prst="rect">
            <a:avLst/>
          </a:prstGeom>
          <a:noFill/>
        </p:spPr>
        <p:txBody>
          <a:bodyPr wrap="square" lIns="91440" tIns="45720" rIns="91440" bIns="45720" rtlCol="0" anchor="t">
            <a:spAutoFit/>
          </a:bodyPr>
          <a:lstStyle/>
          <a:p>
            <a:r>
              <a:rPr lang="pt-BR" dirty="0"/>
              <a:t>Sinal de EEG contínuo, para análise:</a:t>
            </a:r>
            <a:endParaRPr lang="pt-BR" dirty="0">
              <a:cs typeface="Calibri"/>
            </a:endParaRPr>
          </a:p>
          <a:p>
            <a:endParaRPr lang="pt-BR" dirty="0">
              <a:cs typeface="Calibri"/>
            </a:endParaRPr>
          </a:p>
          <a:p>
            <a:pPr marL="285750" indent="-285750">
              <a:buFontTx/>
              <a:buChar char="-"/>
            </a:pPr>
            <a:r>
              <a:rPr lang="pt-BR" dirty="0"/>
              <a:t>Segmentar (recortar em segmentos ou épocas)</a:t>
            </a:r>
            <a:endParaRPr lang="pt-BR" dirty="0">
              <a:cs typeface="Calibri"/>
            </a:endParaRPr>
          </a:p>
          <a:p>
            <a:pPr marL="285750" indent="-285750">
              <a:buFontTx/>
              <a:buChar char="-"/>
            </a:pPr>
            <a:r>
              <a:rPr lang="pt-BR" err="1"/>
              <a:t>Promediar</a:t>
            </a:r>
            <a:r>
              <a:rPr lang="pt-BR" dirty="0"/>
              <a:t> em um traçado médio</a:t>
            </a:r>
            <a:endParaRPr lang="pt-BR" dirty="0">
              <a:cs typeface="Calibri"/>
            </a:endParaRPr>
          </a:p>
          <a:p>
            <a:pPr marL="285750" indent="-285750">
              <a:buFontTx/>
              <a:buChar char="-"/>
            </a:pPr>
            <a:r>
              <a:rPr lang="pt-BR" dirty="0"/>
              <a:t>juntar canais (eletrodos) e agrupamentos -&gt; </a:t>
            </a:r>
            <a:r>
              <a:rPr lang="pt-BR" err="1"/>
              <a:t>ROIs</a:t>
            </a:r>
            <a:endParaRPr lang="pt-BR"/>
          </a:p>
        </p:txBody>
      </p:sp>
    </p:spTree>
    <p:extLst>
      <p:ext uri="{BB962C8B-B14F-4D97-AF65-F5344CB8AC3E}">
        <p14:creationId xmlns:p14="http://schemas.microsoft.com/office/powerpoint/2010/main" val="1365794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6A499B-9ABB-AE65-19E1-759CB92B1EC5}"/>
              </a:ext>
            </a:extLst>
          </p:cNvPr>
          <p:cNvSpPr>
            <a:spLocks noGrp="1"/>
          </p:cNvSpPr>
          <p:nvPr>
            <p:ph type="title"/>
          </p:nvPr>
        </p:nvSpPr>
        <p:spPr/>
        <p:txBody>
          <a:bodyPr/>
          <a:lstStyle/>
          <a:p>
            <a:r>
              <a:rPr lang="pt-BR" dirty="0">
                <a:cs typeface="Calibri Light"/>
              </a:rPr>
              <a:t>Gráficos de EEG</a:t>
            </a:r>
            <a:endParaRPr lang="pt-BR" dirty="0"/>
          </a:p>
        </p:txBody>
      </p:sp>
      <p:pic>
        <p:nvPicPr>
          <p:cNvPr id="8" name="Espaço Reservado para Conteúdo 7" descr="Gráfico, Histograma&#10;&#10;Descrição gerada automaticamente">
            <a:extLst>
              <a:ext uri="{FF2B5EF4-FFF2-40B4-BE49-F238E27FC236}">
                <a16:creationId xmlns:a16="http://schemas.microsoft.com/office/drawing/2014/main" id="{EAD9A7C4-44BB-5DF5-A5EC-D30169142537}"/>
              </a:ext>
            </a:extLst>
          </p:cNvPr>
          <p:cNvPicPr>
            <a:picLocks noGrp="1" noChangeAspect="1"/>
          </p:cNvPicPr>
          <p:nvPr>
            <p:ph idx="1"/>
          </p:nvPr>
        </p:nvPicPr>
        <p:blipFill>
          <a:blip r:embed="rId2"/>
          <a:stretch>
            <a:fillRect/>
          </a:stretch>
        </p:blipFill>
        <p:spPr>
          <a:xfrm>
            <a:off x="3208260" y="1365550"/>
            <a:ext cx="5559820" cy="5070205"/>
          </a:xfrm>
        </p:spPr>
      </p:pic>
    </p:spTree>
    <p:extLst>
      <p:ext uri="{BB962C8B-B14F-4D97-AF65-F5344CB8AC3E}">
        <p14:creationId xmlns:p14="http://schemas.microsoft.com/office/powerpoint/2010/main" val="1315874334"/>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1045</Words>
  <Application>Microsoft Office PowerPoint</Application>
  <PresentationFormat>Widescreen</PresentationFormat>
  <Paragraphs>82</Paragraphs>
  <Slides>17</Slides>
  <Notes>0</Notes>
  <HiddenSlides>0</HiddenSlides>
  <MMClips>0</MMClips>
  <ScaleCrop>false</ScaleCrop>
  <HeadingPairs>
    <vt:vector size="4" baseType="variant">
      <vt:variant>
        <vt:lpstr>Tema</vt:lpstr>
      </vt:variant>
      <vt:variant>
        <vt:i4>1</vt:i4>
      </vt:variant>
      <vt:variant>
        <vt:lpstr>Títulos de slides</vt:lpstr>
      </vt:variant>
      <vt:variant>
        <vt:i4>17</vt:i4>
      </vt:variant>
    </vt:vector>
  </HeadingPairs>
  <TitlesOfParts>
    <vt:vector size="18" baseType="lpstr">
      <vt:lpstr>Tema do Office</vt:lpstr>
      <vt:lpstr>Como interpretar dados de EEG</vt:lpstr>
      <vt:lpstr>Hagoort 2004</vt:lpstr>
      <vt:lpstr>Hagoort, 2004</vt:lpstr>
      <vt:lpstr>Neurônios</vt:lpstr>
      <vt:lpstr>Neurônios</vt:lpstr>
      <vt:lpstr>O que o EEG coleta?</vt:lpstr>
      <vt:lpstr>Divisão por ROIs</vt:lpstr>
      <vt:lpstr>Apresentação do PowerPoint</vt:lpstr>
      <vt:lpstr>Gráficos de EEG</vt:lpstr>
      <vt:lpstr>Levantamento de hipótese</vt:lpstr>
      <vt:lpstr>Gráficos de EEG</vt:lpstr>
      <vt:lpstr>Difference wave</vt:lpstr>
      <vt:lpstr>Cabecinhas</vt:lpstr>
      <vt:lpstr>Cabecinhas</vt:lpstr>
      <vt:lpstr>Hagoort 2004</vt:lpstr>
      <vt:lpstr>Conclusão</vt:lpstr>
      <vt:lpstr>Referências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Marije Soto</dc:creator>
  <cp:lastModifiedBy>Marije Soto</cp:lastModifiedBy>
  <cp:revision>381</cp:revision>
  <dcterms:created xsi:type="dcterms:W3CDTF">2023-06-21T16:40:32Z</dcterms:created>
  <dcterms:modified xsi:type="dcterms:W3CDTF">2023-08-30T16:34:17Z</dcterms:modified>
</cp:coreProperties>
</file>