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3AE13-28A1-007B-471B-FBC2ED728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5D800-EB5F-D842-45E2-E1FFA0A62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EE5AF-76E0-02CA-DE0C-F7C7C119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048C9-4BB5-745B-0142-F01FA9AE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18CF-0BFB-6587-FE0B-7B28C5EB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0276-0D98-D749-B762-B5CCE9D4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7EE9B-9EE0-0DC4-5B60-F6E58E329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6B0B-16F1-3454-718C-F2D17B4C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C4DCA-B653-4251-C267-BA3C87CA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70713-73B4-473A-1491-6CDE6102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AEA80-982A-D24C-3D3A-75D1D8100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9831C-68AF-352A-E881-0664580E3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ABEB-3D30-FA38-FD41-1237B2EB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72C5-A832-357B-19EE-99CFD60C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3BD2F-77A3-4C9E-ECF6-9BB79183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D8F4-D8D6-24DE-D3B0-030EF063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26663-0BD4-AE85-3A46-C0D311E2D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2AA7C-99EC-FE70-75CE-170D52C4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85810-5040-D3C8-D188-9B07F7AC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7798-D9C5-0236-01DE-F1A22287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23EF-2CAA-1D0C-CBAF-6A2E0B41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F12B0-5E5B-A871-D93A-102109E6D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61D5B-142F-BEDD-14A4-F62D1B52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202AB-1301-D7E9-9BF2-AD0D5362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9D31C-EB5B-81F1-AC48-21533D786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3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63AF-2A06-E113-6998-C6A11BE6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45950-0D80-67E3-B025-B8CD6F866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55B9E-EFB5-24E6-2D6F-3011D90BA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56C1-C93A-3548-BE89-84A3B931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E0338-3AA4-21D3-03E4-F2D5031A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A9BDC-7F79-368B-321F-DEE8D9A5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9C7C-0308-997D-F20A-6871956E0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E5CAE-ECA8-12CE-1D28-D35397F7E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FADD5-C126-7933-3784-7EFECD89D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E2B42-1E9D-D4DD-9BC7-8A4779DF9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A44BF-211F-79F9-78A9-BD939A6DD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E6B1C-430A-75D5-96F3-023F894E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117A1A-EC91-71C8-8552-775994FE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9FEAA-8ECB-F06B-52BE-605EAC25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E0D3-52C7-BCEC-46FF-74632EA0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0A649-5712-81C5-183F-5B056545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DD880-3726-EEFC-23DC-450B5276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AAAB4-C0DE-9D51-405C-6AE1FF0C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1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03640-E866-A0FE-AA41-5594EF8E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832CB-D2A5-10B1-691E-C997238A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6317E-A1E4-D9FE-445F-62D6B767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ADA7-19CC-04BA-7E79-20313454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7FFCB-F65E-E938-DED3-78FB1A54B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2F31-D0C9-82A1-F106-4CD28B789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FD690-7491-CBD5-2E31-C30BFC57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E93FD-065F-9954-AA37-0DF503B4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CA64-4E4F-6B08-6CB4-7467E206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07D7-294D-8B09-41AF-27FE4782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3E8DA-E995-3007-0787-E257882A4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D82E9-10FB-D569-24AD-4B73FCCC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54860-1A62-5D96-80CC-C470B655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553D-0806-DCDA-90E4-70961EEF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BC0B1-A45B-176E-A495-3F94626B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929B1-613C-DC3F-FB5E-4F535FA7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CD336-F2DD-4D2A-1C98-47B9F9856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CB52B-AFCB-A2F9-BA11-19ACB9785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7DF65-4FCB-4C94-8839-7F22633B0BC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438FC-B467-1415-7F5C-7277AD69E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62F73-26EA-3DF9-23EC-77539E036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503F-6347-43A9-9239-AA6244A2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cionario.priberam.org/coer%C3%A7%C3%A3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AA02-A4C0-3B5A-DFE3-2FFCF04CE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292664"/>
            <a:ext cx="10668000" cy="2387600"/>
          </a:xfrm>
          <a:solidFill>
            <a:schemeClr val="bg1"/>
          </a:solidFill>
        </p:spPr>
        <p:txBody>
          <a:bodyPr/>
          <a:lstStyle/>
          <a:p>
            <a:r>
              <a:rPr lang="pt-BR" dirty="0"/>
              <a:t>Event-</a:t>
            </a:r>
            <a:r>
              <a:rPr lang="pt-BR" dirty="0" err="1"/>
              <a:t>duration</a:t>
            </a:r>
            <a:r>
              <a:rPr lang="pt-BR" dirty="0"/>
              <a:t> </a:t>
            </a:r>
            <a:r>
              <a:rPr lang="pt-BR" dirty="0" err="1"/>
              <a:t>semantic</a:t>
            </a:r>
            <a:r>
              <a:rPr lang="pt-BR" dirty="0"/>
              <a:t> in online </a:t>
            </a:r>
            <a:r>
              <a:rPr lang="pt-BR" dirty="0" err="1"/>
              <a:t>sentence</a:t>
            </a:r>
            <a:r>
              <a:rPr lang="pt-BR" dirty="0"/>
              <a:t> </a:t>
            </a:r>
            <a:r>
              <a:rPr lang="pt-BR" dirty="0" err="1"/>
              <a:t>processing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717" y="3680264"/>
            <a:ext cx="8984566" cy="8714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BR" dirty="0" err="1"/>
              <a:t>Thaigo</a:t>
            </a:r>
            <a:r>
              <a:rPr lang="pt-BR" dirty="0"/>
              <a:t> Oliveira da Motta Sampaio &amp; Aniela Improta França</a:t>
            </a:r>
            <a:br>
              <a:rPr lang="pt-BR" dirty="0"/>
            </a:br>
            <a:r>
              <a:rPr lang="pt-BR" dirty="0"/>
              <a:t>(2018)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D4324-7577-48B6-55A9-EABF636DA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363" y="5257800"/>
            <a:ext cx="6649378" cy="1800476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3291424" y="869778"/>
            <a:ext cx="5998992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Apresentador: Bernardo Timm | 13/09/2023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2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319086" y="1445640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3. </a:t>
            </a:r>
            <a:r>
              <a:rPr lang="pt-BR" sz="3200" dirty="0" err="1"/>
              <a:t>Dölling</a:t>
            </a:r>
            <a:r>
              <a:rPr lang="pt-BR" sz="3200" dirty="0"/>
              <a:t> (2014); Sampaio (2015), (2016)</a:t>
            </a:r>
          </a:p>
          <a:p>
            <a:pPr algn="just"/>
            <a:r>
              <a:rPr lang="pt-BR" sz="3200" dirty="0"/>
              <a:t>Sampaio (2015): Hipótese Dirigida Pela Percepção do Tempo</a:t>
            </a:r>
          </a:p>
          <a:p>
            <a:pPr algn="r"/>
            <a:r>
              <a:rPr lang="pt-BR" sz="1800" dirty="0"/>
              <a:t>João escutou um música por /</a:t>
            </a:r>
          </a:p>
          <a:p>
            <a:pPr algn="r"/>
            <a:r>
              <a:rPr lang="pt-BR" sz="1800" dirty="0"/>
              <a:t>3 minutos</a:t>
            </a:r>
          </a:p>
          <a:p>
            <a:pPr algn="r"/>
            <a:endParaRPr lang="pt-BR" sz="1800" dirty="0"/>
          </a:p>
          <a:p>
            <a:pPr algn="r"/>
            <a:r>
              <a:rPr lang="pt-BR" sz="1800" dirty="0"/>
              <a:t>3 horas</a:t>
            </a:r>
          </a:p>
          <a:p>
            <a:pPr algn="r"/>
            <a:endParaRPr lang="pt-BR" sz="1800" dirty="0"/>
          </a:p>
          <a:p>
            <a:pPr algn="r"/>
            <a:r>
              <a:rPr lang="pt-BR" sz="1800" dirty="0"/>
              <a:t>3 segundos</a:t>
            </a:r>
          </a:p>
          <a:p>
            <a:pPr algn="r"/>
            <a:endParaRPr lang="pt-BR" sz="1800" dirty="0"/>
          </a:p>
          <a:p>
            <a:pPr algn="r"/>
            <a:r>
              <a:rPr lang="pt-BR" sz="1800" dirty="0"/>
              <a:t>3 semanas</a:t>
            </a:r>
          </a:p>
          <a:p>
            <a:pPr algn="r"/>
            <a:endParaRPr lang="pt-BR" sz="2000" dirty="0"/>
          </a:p>
          <a:p>
            <a:pPr algn="r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D9A403-B8F5-3698-9A89-11181242C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9650"/>
            <a:ext cx="9133837" cy="415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BB8037-8D68-FBBB-AD78-15DB39769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597" y="0"/>
            <a:ext cx="9236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2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Experimento e reanálise de dados (Sampaio et al. 2014)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E18B5FD-1772-6B82-3E6B-6F64BCCADFF3}"/>
              </a:ext>
            </a:extLst>
          </p:cNvPr>
          <p:cNvSpPr txBox="1">
            <a:spLocks/>
          </p:cNvSpPr>
          <p:nvPr/>
        </p:nvSpPr>
        <p:spPr>
          <a:xfrm>
            <a:off x="159543" y="1031823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Leitura </a:t>
            </a:r>
            <a:r>
              <a:rPr lang="pt-BR" sz="3200" dirty="0" err="1"/>
              <a:t>automonitorada</a:t>
            </a:r>
            <a:endParaRPr lang="pt-BR" sz="3200" dirty="0"/>
          </a:p>
          <a:p>
            <a:pPr algn="just"/>
            <a:r>
              <a:rPr lang="pt-BR" sz="3200" dirty="0"/>
              <a:t>N = 32 (18 – 25 anos) </a:t>
            </a:r>
            <a:r>
              <a:rPr lang="pt-BR" sz="3200" dirty="0" err="1"/>
              <a:t>Volutários</a:t>
            </a:r>
            <a:endParaRPr lang="pt-BR" sz="3200" dirty="0"/>
          </a:p>
          <a:p>
            <a:pPr algn="just"/>
            <a:r>
              <a:rPr lang="pt-BR" sz="3200" dirty="0"/>
              <a:t>Levamento: 285 verbos</a:t>
            </a:r>
          </a:p>
          <a:p>
            <a:pPr algn="just"/>
            <a:r>
              <a:rPr lang="pt-BR" sz="3200" dirty="0" err="1"/>
              <a:t>Preteste</a:t>
            </a:r>
            <a:r>
              <a:rPr lang="pt-BR" sz="3200" dirty="0"/>
              <a:t> classificatório em escala Lineker [1: pontual a 4: horas com uma opção neutra]</a:t>
            </a:r>
          </a:p>
          <a:p>
            <a:pPr algn="just"/>
            <a:r>
              <a:rPr lang="pt-BR" sz="3200" dirty="0"/>
              <a:t>Variáveis semânticas e lexicais desconsideradas</a:t>
            </a:r>
          </a:p>
          <a:p>
            <a:pPr algn="just"/>
            <a:r>
              <a:rPr lang="pt-BR" sz="3200" dirty="0"/>
              <a:t>---------</a:t>
            </a:r>
          </a:p>
          <a:p>
            <a:pPr algn="just"/>
            <a:r>
              <a:rPr lang="pt-BR" sz="3200" dirty="0"/>
              <a:t>16 sentenças, 4 condições, quadrado latino</a:t>
            </a:r>
          </a:p>
          <a:p>
            <a:pPr algn="just"/>
            <a:r>
              <a:rPr lang="pt-BR" sz="3200" dirty="0"/>
              <a:t>78 sentenças </a:t>
            </a:r>
            <a:r>
              <a:rPr lang="pt-BR" sz="3200" dirty="0" err="1"/>
              <a:t>distratoras</a:t>
            </a:r>
            <a:endParaRPr lang="pt-BR" sz="3200" dirty="0"/>
          </a:p>
          <a:p>
            <a:pPr algn="just"/>
            <a:r>
              <a:rPr lang="pt-BR" sz="3200" dirty="0"/>
              <a:t>Duração por participante 15 minutos</a:t>
            </a:r>
          </a:p>
        </p:txBody>
      </p:sp>
    </p:spTree>
    <p:extLst>
      <p:ext uri="{BB962C8B-B14F-4D97-AF65-F5344CB8AC3E}">
        <p14:creationId xmlns:p14="http://schemas.microsoft.com/office/powerpoint/2010/main" val="412703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Experimento e reanálise de dados (Sampaio et al. 2014)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5471B1-02D8-334C-127D-03F9F94C5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706" y="1242861"/>
            <a:ext cx="7201131" cy="293524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302B915-213A-119F-46E7-D88B17B2B7E0}"/>
              </a:ext>
            </a:extLst>
          </p:cNvPr>
          <p:cNvSpPr txBox="1">
            <a:spLocks/>
          </p:cNvSpPr>
          <p:nvPr/>
        </p:nvSpPr>
        <p:spPr>
          <a:xfrm>
            <a:off x="0" y="4386255"/>
            <a:ext cx="12192000" cy="19786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Instruídos a lerem no próprio ritmo apertando a barra de espaço para prosseguir</a:t>
            </a:r>
          </a:p>
          <a:p>
            <a:pPr algn="just"/>
            <a:r>
              <a:rPr lang="pt-BR" sz="3200" dirty="0"/>
              <a:t>3 participantes excluídos &lt; 80% acurácia = 6% da data</a:t>
            </a:r>
          </a:p>
        </p:txBody>
      </p:sp>
    </p:spTree>
    <p:extLst>
      <p:ext uri="{BB962C8B-B14F-4D97-AF65-F5344CB8AC3E}">
        <p14:creationId xmlns:p14="http://schemas.microsoft.com/office/powerpoint/2010/main" val="197212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Experimento e reanálise de dados (Sampaio et al. 2014)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0F739-65CE-FC09-5E7C-61C4170AE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6227"/>
            <a:ext cx="8743950" cy="571177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861956C7-AFA5-8B24-AB01-572BA85D75CE}"/>
              </a:ext>
            </a:extLst>
          </p:cNvPr>
          <p:cNvSpPr txBox="1">
            <a:spLocks/>
          </p:cNvSpPr>
          <p:nvPr/>
        </p:nvSpPr>
        <p:spPr>
          <a:xfrm>
            <a:off x="8698523" y="1316525"/>
            <a:ext cx="3493477" cy="56529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800" dirty="0" err="1"/>
              <a:t>Seg</a:t>
            </a:r>
            <a:r>
              <a:rPr lang="pt-BR" sz="1800" dirty="0"/>
              <a:t> 4: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[min] p/ [</a:t>
            </a:r>
            <a:r>
              <a:rPr lang="pt-BR" sz="1800" dirty="0" err="1"/>
              <a:t>seg</a:t>
            </a:r>
            <a:r>
              <a:rPr lang="pt-BR" sz="1800" dirty="0"/>
              <a:t>]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(Z=-2.183, p=.03)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[min] p/ [horas]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(Z=-2.376, p=.018)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Mas não para: [dias]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(Z=-1.752, p=.08)</a:t>
            </a:r>
          </a:p>
          <a:p>
            <a:pPr algn="just"/>
            <a:r>
              <a:rPr lang="pt-BR" sz="1800" dirty="0" err="1"/>
              <a:t>Seg</a:t>
            </a:r>
            <a:r>
              <a:rPr lang="pt-BR" sz="1800" dirty="0"/>
              <a:t> 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[min] p/ [</a:t>
            </a:r>
            <a:r>
              <a:rPr lang="pt-BR" sz="1800" dirty="0" err="1"/>
              <a:t>seg</a:t>
            </a:r>
            <a:r>
              <a:rPr lang="pt-BR" sz="1800" dirty="0"/>
              <a:t>]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(Z=-2.420, p=.016)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Marginal [min] e [horas]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(Z=-1.933, p=.053)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Nenhum efeito para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800" dirty="0"/>
              <a:t>(Z=-1.790, p=.073)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800" dirty="0"/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15118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2EAD7A-54C2-7DB6-47F1-4FD853AC1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784607"/>
            <a:ext cx="5205046" cy="21499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30F739-65CE-FC09-5E7C-61C4170AE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050" y="-178184"/>
            <a:ext cx="8743950" cy="571177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2D9756D-FE98-FDDF-9161-32E0BDFCD64C}"/>
              </a:ext>
            </a:extLst>
          </p:cNvPr>
          <p:cNvSpPr txBox="1">
            <a:spLocks/>
          </p:cNvSpPr>
          <p:nvPr/>
        </p:nvSpPr>
        <p:spPr>
          <a:xfrm>
            <a:off x="5691119" y="5533589"/>
            <a:ext cx="6400798" cy="11078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u="sng" dirty="0"/>
              <a:t>Habitual</a:t>
            </a:r>
            <a:r>
              <a:rPr lang="pt-BR" sz="3200" dirty="0"/>
              <a:t> não foi encontrado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Não rejeita a hipótese nula</a:t>
            </a:r>
          </a:p>
        </p:txBody>
      </p:sp>
    </p:spTree>
    <p:extLst>
      <p:ext uri="{BB962C8B-B14F-4D97-AF65-F5344CB8AC3E}">
        <p14:creationId xmlns:p14="http://schemas.microsoft.com/office/powerpoint/2010/main" val="387601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1" y="421176"/>
            <a:ext cx="7533564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reanálise de dados (Sampaio et al. 2014)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E18B5FD-1772-6B82-3E6B-6F64BCCADFF3}"/>
              </a:ext>
            </a:extLst>
          </p:cNvPr>
          <p:cNvSpPr txBox="1">
            <a:spLocks/>
          </p:cNvSpPr>
          <p:nvPr/>
        </p:nvSpPr>
        <p:spPr>
          <a:xfrm>
            <a:off x="159543" y="1031823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Leitura </a:t>
            </a:r>
            <a:r>
              <a:rPr lang="pt-BR" sz="3200" dirty="0" err="1"/>
              <a:t>automonitorada</a:t>
            </a:r>
            <a:endParaRPr lang="pt-BR" sz="3200" dirty="0"/>
          </a:p>
          <a:p>
            <a:pPr algn="just"/>
            <a:r>
              <a:rPr lang="pt-BR" sz="3200" dirty="0"/>
              <a:t>N = 36 (18 – 25 anos) </a:t>
            </a:r>
            <a:r>
              <a:rPr lang="pt-BR" sz="3200" dirty="0" err="1"/>
              <a:t>Volutários</a:t>
            </a:r>
            <a:r>
              <a:rPr lang="pt-BR" sz="3200" dirty="0"/>
              <a:t>, 19 mulheres</a:t>
            </a:r>
          </a:p>
          <a:p>
            <a:pPr algn="just"/>
            <a:r>
              <a:rPr lang="pt-BR" sz="3200" dirty="0"/>
              <a:t>Variáveis semânticas e lexicais desconsideradas</a:t>
            </a:r>
          </a:p>
          <a:p>
            <a:pPr algn="just"/>
            <a:r>
              <a:rPr lang="pt-BR" sz="3200" dirty="0"/>
              <a:t>12 sentenças, 4 condições, quadrado latino (1/3 dos estímulos)</a:t>
            </a:r>
          </a:p>
          <a:p>
            <a:pPr algn="just"/>
            <a:r>
              <a:rPr lang="pt-BR" sz="3200" dirty="0"/>
              <a:t>24 sentenças </a:t>
            </a:r>
            <a:r>
              <a:rPr lang="pt-BR" sz="3200" dirty="0" err="1"/>
              <a:t>distratoras</a:t>
            </a:r>
            <a:endParaRPr lang="pt-BR" sz="3200" dirty="0"/>
          </a:p>
          <a:p>
            <a:pPr algn="just"/>
            <a:r>
              <a:rPr lang="pt-BR" sz="3200" dirty="0"/>
              <a:t>3 participantes foram removidos e substituídos (&lt;80% acurácia) total acurácia 94%</a:t>
            </a:r>
          </a:p>
          <a:p>
            <a:pPr algn="just"/>
            <a:r>
              <a:rPr lang="pt-BR" sz="3200" dirty="0"/>
              <a:t>Diferença apenas entre [minutos] e [anos]</a:t>
            </a:r>
          </a:p>
          <a:p>
            <a:pPr algn="just"/>
            <a:r>
              <a:rPr lang="pt-BR" sz="3200" dirty="0"/>
              <a:t>*problema metodológico</a:t>
            </a:r>
          </a:p>
        </p:txBody>
      </p:sp>
    </p:spTree>
    <p:extLst>
      <p:ext uri="{BB962C8B-B14F-4D97-AF65-F5344CB8AC3E}">
        <p14:creationId xmlns:p14="http://schemas.microsoft.com/office/powerpoint/2010/main" val="2750680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1" y="421176"/>
            <a:ext cx="7533564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reanálise de dados (Sampaio et al. 2014)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EEC3A6-55B1-B24B-4DCB-F788538FF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7420" y="1515635"/>
            <a:ext cx="4382112" cy="14480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9FF95A-3F6A-815E-987A-E079D3E8D1EC}"/>
              </a:ext>
            </a:extLst>
          </p:cNvPr>
          <p:cNvSpPr txBox="1"/>
          <p:nvPr/>
        </p:nvSpPr>
        <p:spPr>
          <a:xfrm>
            <a:off x="7861885" y="2963637"/>
            <a:ext cx="619608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sz="1800" dirty="0"/>
              <a:t>*Comparar 10 minutos com 10 anos</a:t>
            </a:r>
          </a:p>
          <a:p>
            <a:endParaRPr lang="pt-BR" dirty="0"/>
          </a:p>
          <a:p>
            <a:r>
              <a:rPr lang="pt-BR" dirty="0"/>
              <a:t>*efeito na subida pode ser wrap-</a:t>
            </a:r>
            <a:r>
              <a:rPr lang="pt-BR" dirty="0" err="1"/>
              <a:t>up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265412-719F-FA19-9108-D9172F571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0433" y="1234937"/>
            <a:ext cx="8067853" cy="47574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B87E85-9AEA-2901-0137-C9865E494A66}"/>
              </a:ext>
            </a:extLst>
          </p:cNvPr>
          <p:cNvSpPr txBox="1"/>
          <p:nvPr/>
        </p:nvSpPr>
        <p:spPr>
          <a:xfrm>
            <a:off x="7957420" y="4692337"/>
            <a:ext cx="6196084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dirty="0"/>
              <a:t>Novamente:</a:t>
            </a:r>
          </a:p>
          <a:p>
            <a:r>
              <a:rPr lang="pt-BR" dirty="0"/>
              <a:t>Sem efeito  significante da coerção habitual</a:t>
            </a:r>
          </a:p>
          <a:p>
            <a:r>
              <a:rPr lang="pt-BR" dirty="0"/>
              <a:t>E não rejeitou a hipótese nula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5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1" y="421176"/>
            <a:ext cx="7533564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reanálise de dados (Sampaio et al. 2014)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EEC3A6-55B1-B24B-4DCB-F788538FF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7420" y="1515635"/>
            <a:ext cx="4382112" cy="14480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A9FF95A-3F6A-815E-987A-E079D3E8D1EC}"/>
              </a:ext>
            </a:extLst>
          </p:cNvPr>
          <p:cNvSpPr txBox="1"/>
          <p:nvPr/>
        </p:nvSpPr>
        <p:spPr>
          <a:xfrm>
            <a:off x="7861885" y="2963637"/>
            <a:ext cx="6196084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sz="1800" dirty="0"/>
              <a:t>*Comparar 10 minutos com 10 anos</a:t>
            </a:r>
          </a:p>
          <a:p>
            <a:endParaRPr lang="pt-BR" dirty="0"/>
          </a:p>
          <a:p>
            <a:r>
              <a:rPr lang="pt-BR" dirty="0"/>
              <a:t>*efeito na subida pode ser wrap-</a:t>
            </a:r>
            <a:r>
              <a:rPr lang="pt-BR" dirty="0" err="1"/>
              <a:t>up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265412-719F-FA19-9108-D9172F571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0433" y="1234937"/>
            <a:ext cx="8067853" cy="47574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B87E85-9AEA-2901-0137-C9865E494A66}"/>
              </a:ext>
            </a:extLst>
          </p:cNvPr>
          <p:cNvSpPr txBox="1"/>
          <p:nvPr/>
        </p:nvSpPr>
        <p:spPr>
          <a:xfrm>
            <a:off x="7957420" y="4692337"/>
            <a:ext cx="6196084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dirty="0"/>
              <a:t>Novamente:</a:t>
            </a:r>
          </a:p>
          <a:p>
            <a:r>
              <a:rPr lang="pt-BR" dirty="0"/>
              <a:t>Sem efeito  significante da coerção habitual</a:t>
            </a:r>
          </a:p>
          <a:p>
            <a:r>
              <a:rPr lang="pt-BR" dirty="0"/>
              <a:t>E não rejeitou a hipótese nula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9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1" y="421176"/>
            <a:ext cx="7533564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Discussão Geral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B87E85-9AEA-2901-0137-C9865E494A66}"/>
              </a:ext>
            </a:extLst>
          </p:cNvPr>
          <p:cNvSpPr txBox="1"/>
          <p:nvPr/>
        </p:nvSpPr>
        <p:spPr>
          <a:xfrm>
            <a:off x="0" y="1566778"/>
            <a:ext cx="10589888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sz="2400" dirty="0"/>
              <a:t>Ambas as teorias preveem a coerção habitual que não foi encontrada;</a:t>
            </a:r>
          </a:p>
          <a:p>
            <a:endParaRPr lang="pt-BR" sz="2400" dirty="0"/>
          </a:p>
          <a:p>
            <a:r>
              <a:rPr lang="pt-BR" sz="2400" dirty="0"/>
              <a:t>Duração [segundos, minutos, horas] x ciclos [dias, meses, anos] (podem se repetir mais de uma vez pelo período)</a:t>
            </a:r>
          </a:p>
          <a:p>
            <a:endParaRPr lang="pt-BR" sz="2400" dirty="0"/>
          </a:p>
          <a:p>
            <a:r>
              <a:rPr lang="pt-BR" sz="2400" dirty="0"/>
              <a:t>A teoria linguística em si tem de apontar essa diferença.</a:t>
            </a:r>
          </a:p>
          <a:p>
            <a:endParaRPr lang="pt-BR" sz="2400" dirty="0"/>
          </a:p>
          <a:p>
            <a:r>
              <a:rPr lang="pt-BR" sz="2400" dirty="0"/>
              <a:t>Percepção de tempo está relacionada a aquisição da principal duração de eventos cf. Sampaio et al. 2014 e Sampaio 2015</a:t>
            </a:r>
          </a:p>
          <a:p>
            <a:endParaRPr lang="pt-B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008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0" y="2043941"/>
            <a:ext cx="12192000" cy="27995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A semântica do tempo afeta o processamento online da frase</a:t>
            </a:r>
          </a:p>
          <a:p>
            <a:pPr algn="just"/>
            <a:endParaRPr lang="pt-BR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 e Discussão]</a:t>
            </a:r>
          </a:p>
          <a:p>
            <a:pPr algn="just"/>
            <a:endParaRPr lang="pt-BR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1 Experimento e 1 reanálise de dados (Sampaio et al. 2014)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503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2684060" y="2719287"/>
            <a:ext cx="6500883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/>
              <a:t>MUITO OBRIGADO PELA ATENÇÃO!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787C51-539B-04E0-7E68-6183FEC019DD}"/>
              </a:ext>
            </a:extLst>
          </p:cNvPr>
          <p:cNvSpPr txBox="1">
            <a:spLocks/>
          </p:cNvSpPr>
          <p:nvPr/>
        </p:nvSpPr>
        <p:spPr>
          <a:xfrm>
            <a:off x="0" y="5017398"/>
            <a:ext cx="10577016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&amp;</a:t>
            </a:r>
            <a:r>
              <a:rPr lang="pt-BR" sz="3200"/>
              <a:t> </a:t>
            </a:r>
            <a:r>
              <a:rPr lang="pt-BR" sz="3200" dirty="0"/>
              <a:t>uma discussão: lugar da semântica é dentro da linguística?  </a:t>
            </a:r>
          </a:p>
        </p:txBody>
      </p:sp>
    </p:spTree>
    <p:extLst>
      <p:ext uri="{BB962C8B-B14F-4D97-AF65-F5344CB8AC3E}">
        <p14:creationId xmlns:p14="http://schemas.microsoft.com/office/powerpoint/2010/main" val="220181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 e Discussão]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79B984E-6853-72F4-9959-0F5F3CF1AB7F}"/>
              </a:ext>
            </a:extLst>
          </p:cNvPr>
          <p:cNvSpPr txBox="1">
            <a:spLocks/>
          </p:cNvSpPr>
          <p:nvPr/>
        </p:nvSpPr>
        <p:spPr>
          <a:xfrm>
            <a:off x="0" y="2026450"/>
            <a:ext cx="12192000" cy="10761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dirty="0"/>
              <a:t>A criança chorou por três minutos</a:t>
            </a:r>
          </a:p>
          <a:p>
            <a:pPr algn="r"/>
            <a:r>
              <a:rPr lang="pt-BR" sz="3200" dirty="0"/>
              <a:t>A criança espirou por três minutos</a:t>
            </a:r>
            <a:endParaRPr lang="en-US" sz="32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27ADBA2-DBF1-7BF6-39FA-55AFDBDA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9" y="1034710"/>
            <a:ext cx="8569654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1. 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Acto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de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coagir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de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forçar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ela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intimidação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 pela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força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pela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violência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 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COACÇÃO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2. 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Direito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de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reprimir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de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coagir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"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coerção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"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in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Dicionário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Priberam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da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Língua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Portuguesa [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linha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], 2008-2023, 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3"/>
              </a:rPr>
              <a:t>https://dicionario.priberam.org/coer%C3%A7%C3%A3o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BC5DA7-FC22-D9A4-BCA6-3A61B65B9D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5" y="3266256"/>
            <a:ext cx="2471336" cy="28832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C96267-D397-8503-BCE4-8EB4270151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439" y="3369395"/>
            <a:ext cx="2676946" cy="2676946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D7290929-3B06-0254-E512-5226981E56C2}"/>
              </a:ext>
            </a:extLst>
          </p:cNvPr>
          <p:cNvSpPr txBox="1">
            <a:spLocks/>
          </p:cNvSpPr>
          <p:nvPr/>
        </p:nvSpPr>
        <p:spPr>
          <a:xfrm>
            <a:off x="3555304" y="4001446"/>
            <a:ext cx="5143219" cy="118491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/>
              <a:t>“Choque entre eventos pontuais e durativos”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095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0" y="2888385"/>
            <a:ext cx="10072688" cy="22923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t-BR" sz="3200" dirty="0" err="1"/>
              <a:t>Pustejovsky</a:t>
            </a:r>
            <a:r>
              <a:rPr lang="pt-BR" sz="3200" dirty="0"/>
              <a:t> (1995); </a:t>
            </a:r>
            <a:r>
              <a:rPr lang="pt-BR" sz="3200" dirty="0" err="1"/>
              <a:t>Jackendoff</a:t>
            </a:r>
            <a:r>
              <a:rPr lang="pt-BR" sz="3200" dirty="0"/>
              <a:t> (1997); De </a:t>
            </a:r>
            <a:r>
              <a:rPr lang="pt-BR" sz="3200" dirty="0" err="1"/>
              <a:t>Swart</a:t>
            </a:r>
            <a:r>
              <a:rPr lang="pt-BR" sz="3200" dirty="0"/>
              <a:t> (1998);</a:t>
            </a:r>
          </a:p>
          <a:p>
            <a:pPr marL="514350" indent="-514350" algn="just">
              <a:buFont typeface="+mj-lt"/>
              <a:buAutoNum type="arabicPeriod"/>
            </a:pPr>
            <a:endParaRPr lang="pt-BR" sz="3200" dirty="0"/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/>
              <a:t>Brennan &amp; </a:t>
            </a:r>
            <a:r>
              <a:rPr lang="pt-BR" sz="3200" dirty="0" err="1"/>
              <a:t>Pylkkänen</a:t>
            </a:r>
            <a:r>
              <a:rPr lang="pt-BR" sz="3200" dirty="0"/>
              <a:t> (2008); </a:t>
            </a:r>
          </a:p>
          <a:p>
            <a:pPr marL="514350" indent="-514350" algn="just">
              <a:buFont typeface="+mj-lt"/>
              <a:buAutoNum type="arabicPeriod"/>
            </a:pPr>
            <a:endParaRPr lang="pt-BR" sz="3200" dirty="0"/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 err="1"/>
              <a:t>Dölling</a:t>
            </a:r>
            <a:r>
              <a:rPr lang="pt-BR" sz="3200" dirty="0"/>
              <a:t> (2014); Sampaio (2015), (2016)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32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79B984E-6853-72F4-9959-0F5F3CF1AB7F}"/>
              </a:ext>
            </a:extLst>
          </p:cNvPr>
          <p:cNvSpPr txBox="1">
            <a:spLocks/>
          </p:cNvSpPr>
          <p:nvPr/>
        </p:nvSpPr>
        <p:spPr>
          <a:xfrm>
            <a:off x="0" y="1219114"/>
            <a:ext cx="12192000" cy="10761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dirty="0"/>
              <a:t>A criança chorou por três minutos</a:t>
            </a:r>
          </a:p>
          <a:p>
            <a:pPr algn="l"/>
            <a:r>
              <a:rPr lang="pt-BR" sz="3200" dirty="0"/>
              <a:t>A criança espirou por três minutos</a:t>
            </a:r>
            <a:endParaRPr lang="en-US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87280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-1" y="1445641"/>
            <a:ext cx="11015663" cy="36264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t-BR" sz="3200" dirty="0" err="1"/>
              <a:t>Pustejovsky</a:t>
            </a:r>
            <a:r>
              <a:rPr lang="pt-BR" sz="3200" dirty="0"/>
              <a:t> (1995); </a:t>
            </a:r>
            <a:r>
              <a:rPr lang="pt-BR" sz="3200" dirty="0" err="1"/>
              <a:t>Jackendoff</a:t>
            </a:r>
            <a:r>
              <a:rPr lang="pt-BR" sz="3200" dirty="0"/>
              <a:t> (1997); </a:t>
            </a:r>
            <a:r>
              <a:rPr lang="pt-BR" sz="3200" u="sng" dirty="0"/>
              <a:t>De </a:t>
            </a:r>
            <a:r>
              <a:rPr lang="pt-BR" sz="3200" u="sng" dirty="0" err="1"/>
              <a:t>Swart</a:t>
            </a:r>
            <a:r>
              <a:rPr lang="pt-BR" sz="3200" u="sng" dirty="0"/>
              <a:t> (1998);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“Tipicamente, coerção é ativada, se se houver um conflito entre o caráter aspectual da descrição do evento e restrições aspectuais de algum outro elemento do texto. As  condições de felicidade de uma reinterpretação aspectual é fortemente dependente do contexto linguístico e conhecimento do mundo” (De </a:t>
            </a:r>
            <a:r>
              <a:rPr lang="pt-BR" sz="3200" dirty="0" err="1"/>
              <a:t>Swart</a:t>
            </a:r>
            <a:r>
              <a:rPr lang="pt-BR" sz="3200" dirty="0"/>
              <a:t>, 1998, p. 360)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74290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-1" y="1445640"/>
            <a:ext cx="11187114" cy="485514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t-BR" sz="3200" dirty="0" err="1"/>
              <a:t>Pustejovsky</a:t>
            </a:r>
            <a:r>
              <a:rPr lang="pt-BR" sz="3200" dirty="0"/>
              <a:t> (1995); </a:t>
            </a:r>
            <a:r>
              <a:rPr lang="pt-BR" sz="3200" dirty="0" err="1"/>
              <a:t>Jackendoff</a:t>
            </a:r>
            <a:r>
              <a:rPr lang="pt-BR" sz="3200" dirty="0"/>
              <a:t> (1997); De </a:t>
            </a:r>
            <a:r>
              <a:rPr lang="pt-BR" sz="3200" dirty="0" err="1"/>
              <a:t>Swart</a:t>
            </a:r>
            <a:r>
              <a:rPr lang="pt-BR" sz="3200" dirty="0"/>
              <a:t> (1998);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Propriedades do quadro temporal dos eventos: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err="1"/>
              <a:t>Telicidade</a:t>
            </a:r>
            <a:r>
              <a:rPr lang="pt-BR" sz="3200" dirty="0"/>
              <a:t>: “ponto final inerente” ex. comer uma maça</a:t>
            </a:r>
          </a:p>
          <a:p>
            <a:pPr algn="just"/>
            <a:r>
              <a:rPr lang="pt-BR" sz="3200" dirty="0"/>
              <a:t>Progressão: “progressão” ex. comendo uma maça </a:t>
            </a:r>
          </a:p>
          <a:p>
            <a:pPr algn="just"/>
            <a:r>
              <a:rPr lang="pt-BR" sz="3200" dirty="0"/>
              <a:t>Duração: “pontual ou durativo” ex. comer e espirar</a:t>
            </a:r>
          </a:p>
          <a:p>
            <a:pPr algn="just"/>
            <a:endParaRPr lang="pt-BR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290862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319086" y="1445640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2. Brennan &amp; </a:t>
            </a:r>
            <a:r>
              <a:rPr lang="pt-BR" sz="3200" dirty="0" err="1"/>
              <a:t>Pylkkänen</a:t>
            </a:r>
            <a:r>
              <a:rPr lang="pt-BR" sz="3200" dirty="0"/>
              <a:t> (2008); </a:t>
            </a:r>
          </a:p>
          <a:p>
            <a:pPr algn="just"/>
            <a:r>
              <a:rPr lang="pt-BR" sz="3200" dirty="0"/>
              <a:t>Hipótese Coerção Iterativa: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Reanálise devido a impossibilidade.</a:t>
            </a:r>
          </a:p>
          <a:p>
            <a:pPr algn="just"/>
            <a:r>
              <a:rPr lang="pt-BR" sz="3200" dirty="0"/>
              <a:t>O bebe espirou [muitas vezes] por três minutos</a:t>
            </a:r>
          </a:p>
          <a:p>
            <a:pPr algn="just"/>
            <a:r>
              <a:rPr lang="pt-BR" sz="3200" dirty="0"/>
              <a:t>Prevê: eventos durativos em contextos durativos e eventos pontuais em contextos contextuais não apresentariam nenhuma coerção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35589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319086" y="1445640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3. </a:t>
            </a:r>
            <a:r>
              <a:rPr lang="pt-BR" sz="3200" dirty="0" err="1"/>
              <a:t>Dölling</a:t>
            </a:r>
            <a:r>
              <a:rPr lang="pt-BR" sz="3200" dirty="0"/>
              <a:t> (2014); Sampaio (2015), (2016)</a:t>
            </a:r>
          </a:p>
          <a:p>
            <a:pPr algn="just"/>
            <a:r>
              <a:rPr lang="pt-BR" sz="3200" dirty="0" err="1"/>
              <a:t>Dölling</a:t>
            </a:r>
            <a:r>
              <a:rPr lang="pt-BR" sz="3200" dirty="0"/>
              <a:t> -&gt; Hipótese Dirigida pela Classificação do Evento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“verbos não possuem uma classificação de evento fixa e variam entre 13 classes e subclasses” </a:t>
            </a:r>
          </a:p>
          <a:p>
            <a:pPr algn="r"/>
            <a:r>
              <a:rPr lang="pt-BR" sz="3200" dirty="0"/>
              <a:t>(coerção:</a:t>
            </a:r>
          </a:p>
          <a:p>
            <a:pPr algn="just"/>
            <a:r>
              <a:rPr lang="pt-BR" sz="3200" dirty="0"/>
              <a:t>João dormiu às 3 horas -&gt; João dormiu por três horas (</a:t>
            </a:r>
            <a:r>
              <a:rPr lang="pt-BR" sz="3200" dirty="0" err="1"/>
              <a:t>alogativa</a:t>
            </a:r>
            <a:r>
              <a:rPr lang="pt-BR" sz="3200" dirty="0"/>
              <a:t>)</a:t>
            </a:r>
          </a:p>
          <a:p>
            <a:pPr algn="just"/>
            <a:r>
              <a:rPr lang="pt-BR" sz="3200" dirty="0"/>
              <a:t>João é esperto -&gt; João está sendo esperto (agentiva)</a:t>
            </a:r>
          </a:p>
          <a:p>
            <a:pPr algn="just"/>
            <a:r>
              <a:rPr lang="pt-BR" sz="3200" dirty="0"/>
              <a:t>O musico tocou a sonata por 2 minutos ( subtrativa)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110197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FE0A21-6D71-4832-3566-A3619DD3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6609" y="6441295"/>
            <a:ext cx="1913206" cy="4228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/>
              <a:t>Bernardo Timm</a:t>
            </a:r>
            <a:endParaRPr lang="en-US" sz="2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3CD091-68D3-2074-147F-EDE0D9D755AB}"/>
              </a:ext>
            </a:extLst>
          </p:cNvPr>
          <p:cNvSpPr txBox="1">
            <a:spLocks/>
          </p:cNvSpPr>
          <p:nvPr/>
        </p:nvSpPr>
        <p:spPr>
          <a:xfrm>
            <a:off x="5205046" y="-1710"/>
            <a:ext cx="6986954" cy="42288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bg1"/>
                </a:solidFill>
              </a:rPr>
              <a:t>Event-</a:t>
            </a:r>
            <a:r>
              <a:rPr lang="pt-BR" sz="2400" dirty="0" err="1">
                <a:solidFill>
                  <a:schemeClr val="bg1"/>
                </a:solidFill>
              </a:rPr>
              <a:t>duration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semantic</a:t>
            </a:r>
            <a:r>
              <a:rPr lang="pt-BR" sz="2400" dirty="0">
                <a:solidFill>
                  <a:schemeClr val="bg1"/>
                </a:solidFill>
              </a:rPr>
              <a:t> in online </a:t>
            </a:r>
            <a:r>
              <a:rPr lang="pt-BR" sz="2400" dirty="0" err="1">
                <a:solidFill>
                  <a:schemeClr val="bg1"/>
                </a:solidFill>
              </a:rPr>
              <a:t>sentence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r>
              <a:rPr lang="pt-BR" sz="2400" dirty="0" err="1">
                <a:solidFill>
                  <a:schemeClr val="bg1"/>
                </a:solidFill>
              </a:rPr>
              <a:t>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282C1E6-75EA-25AD-D231-F0C8773746E6}"/>
              </a:ext>
            </a:extLst>
          </p:cNvPr>
          <p:cNvSpPr txBox="1">
            <a:spLocks/>
          </p:cNvSpPr>
          <p:nvPr/>
        </p:nvSpPr>
        <p:spPr>
          <a:xfrm>
            <a:off x="319086" y="1457596"/>
            <a:ext cx="11872914" cy="5412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3. </a:t>
            </a:r>
            <a:r>
              <a:rPr lang="pt-BR" sz="3200" dirty="0" err="1"/>
              <a:t>Dölling</a:t>
            </a:r>
            <a:r>
              <a:rPr lang="pt-BR" sz="3200" dirty="0"/>
              <a:t> (2014); Sampaio (2015), (2016)</a:t>
            </a:r>
          </a:p>
          <a:p>
            <a:pPr algn="just"/>
            <a:r>
              <a:rPr lang="pt-BR" sz="3200" dirty="0"/>
              <a:t>Sampaio (2015): Hipótese Dirigida Pela Percepção do Tempo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Diferenças com o anterior:</a:t>
            </a:r>
          </a:p>
          <a:p>
            <a:pPr marL="571500" indent="-571500" algn="just">
              <a:buAutoNum type="romanLcParenBoth"/>
            </a:pPr>
            <a:r>
              <a:rPr lang="pt-BR" sz="3200" dirty="0"/>
              <a:t>A natureza da proposição: pragmático ou semântico</a:t>
            </a:r>
          </a:p>
          <a:p>
            <a:pPr marL="571500" indent="-571500" algn="just">
              <a:buAutoNum type="romanLcParenBoth"/>
            </a:pPr>
            <a:r>
              <a:rPr lang="pt-BR" sz="3200" dirty="0"/>
              <a:t> A quantidade de números de coerções</a:t>
            </a:r>
          </a:p>
          <a:p>
            <a:pPr marL="571500" indent="-571500" algn="just">
              <a:buAutoNum type="romanLcParenBoth"/>
            </a:pPr>
            <a:endParaRPr lang="pt-BR" sz="3200" dirty="0"/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*ambas as teorias são compatíveis com os resultados reportados atuais</a:t>
            </a:r>
          </a:p>
          <a:p>
            <a:pPr algn="just"/>
            <a:endParaRPr lang="pt-BR" sz="32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48E032EE-C319-4228-61C1-E96C691B25CB}"/>
              </a:ext>
            </a:extLst>
          </p:cNvPr>
          <p:cNvSpPr txBox="1">
            <a:spLocks/>
          </p:cNvSpPr>
          <p:nvPr/>
        </p:nvSpPr>
        <p:spPr>
          <a:xfrm>
            <a:off x="0" y="421176"/>
            <a:ext cx="9801225" cy="6135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/>
              <a:t>Efeito de Coerção Aspectual [Revisão]</a:t>
            </a:r>
          </a:p>
        </p:txBody>
      </p:sp>
    </p:spTree>
    <p:extLst>
      <p:ext uri="{BB962C8B-B14F-4D97-AF65-F5344CB8AC3E}">
        <p14:creationId xmlns:p14="http://schemas.microsoft.com/office/powerpoint/2010/main" val="128368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1195</Words>
  <Application>Microsoft Office PowerPoint</Application>
  <PresentationFormat>Widescreen</PresentationFormat>
  <Paragraphs>179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Office Theme</vt:lpstr>
      <vt:lpstr>Event-duration semantic in online sentence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Event-duration semantic in online sentence processing</dc:title>
  <dc:creator>Bernardo Timm</dc:creator>
  <cp:lastModifiedBy>Bernardo Timm</cp:lastModifiedBy>
  <cp:revision>2</cp:revision>
  <dcterms:created xsi:type="dcterms:W3CDTF">2023-09-12T19:15:35Z</dcterms:created>
  <dcterms:modified xsi:type="dcterms:W3CDTF">2023-09-13T18:34:41Z</dcterms:modified>
</cp:coreProperties>
</file>