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72" r:id="rId3"/>
    <p:sldId id="257" r:id="rId4"/>
    <p:sldId id="258" r:id="rId5"/>
    <p:sldId id="259" r:id="rId6"/>
    <p:sldId id="263" r:id="rId7"/>
    <p:sldId id="264" r:id="rId8"/>
    <p:sldId id="270" r:id="rId9"/>
    <p:sldId id="273" r:id="rId10"/>
    <p:sldId id="260" r:id="rId11"/>
    <p:sldId id="265" r:id="rId12"/>
    <p:sldId id="266" r:id="rId13"/>
    <p:sldId id="267" r:id="rId14"/>
    <p:sldId id="261" r:id="rId15"/>
    <p:sldId id="262" r:id="rId16"/>
    <p:sldId id="268" r:id="rId17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0FAF4A-E979-49B5-B91E-4D34C23E4EC4}" v="994" dt="2023-10-16T14:28:00.991"/>
    <p1510:client id="{48898FA7-F681-4D91-BE8E-B94368F963BC}" v="36" dt="2023-10-17T00:31:48.891"/>
    <p1510:client id="{A394DDAF-EFC7-432C-8507-E7921C2468EF}" v="140" dt="2023-10-18T16:06:14.733"/>
    <p1510:client id="{D99E2E4C-32A2-4533-9AE2-1C47FE1A03B9}" v="3550" dt="2023-10-17T18:09:10.6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85" autoAdjust="0"/>
    <p:restoredTop sz="77419" autoAdjust="0"/>
  </p:normalViewPr>
  <p:slideViewPr>
    <p:cSldViewPr snapToGrid="0">
      <p:cViewPr varScale="1">
        <p:scale>
          <a:sx n="56" d="100"/>
          <a:sy n="56" d="100"/>
        </p:scale>
        <p:origin x="-1380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252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13C23-D157-364A-885B-18BF32A32F42}" type="datetimeFigureOut">
              <a:rPr lang="pt-BR" smtClean="0"/>
              <a:pPr/>
              <a:t>01/11/2023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B8528-1B17-494B-A934-5DFAF41238C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45872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B8528-1B17-494B-A934-5DFAF41238C5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Times New Roman"/>
                <a:ea typeface="+mn-lt"/>
                <a:cs typeface="+mn-lt"/>
              </a:rPr>
              <a:t>Savage, Lieven, Theakston e Tomasello (2003)</a:t>
            </a:r>
            <a:r>
              <a:rPr lang="pt-BR" baseline="0" dirty="0" smtClean="0">
                <a:latin typeface="Times New Roman"/>
                <a:ea typeface="+mn-lt"/>
                <a:cs typeface="+mn-lt"/>
              </a:rPr>
              <a:t> foram os primeiros a testar priming sintático em crianças.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B8528-1B17-494B-A934-5DFAF41238C5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Na pesquisa do FPHL</a:t>
            </a:r>
            <a:r>
              <a:rPr lang="pt-BR" baseline="0" dirty="0" smtClean="0"/>
              <a:t> – antigo QUILs – podemos esperar que crianças muito novas não sejam capazes de produzir sentenças passivas tão bem, porém crianças mais velhas conseguiriam. A acurácia será diferente dependendo da idade da criança testada. Nesse sentido, a pesquisa de Savage et al seria um indicativo dessa dificuldade.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B8528-1B17-494B-A934-5DFAF41238C5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8B8528-1B17-494B-A934-5DFAF41238C5}" type="slidenum">
              <a:rPr lang="pt-BR" smtClean="0"/>
              <a:pPr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267060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>
                <a:effectLst/>
                <a:latin typeface="Helvetica" pitchFamily="2" charset="0"/>
              </a:rPr>
              <a:t>As crianças produziram mais sentenças passivas após um prime passivo, isto é, após</a:t>
            </a:r>
          </a:p>
          <a:p>
            <a:r>
              <a:rPr lang="pt-BR" dirty="0">
                <a:effectLst/>
                <a:latin typeface="Helvetica" pitchFamily="2" charset="0"/>
              </a:rPr>
              <a:t>uma imagem em que o personagem verde estava sofrendo a ação, demonstrando ser sensíveis</a:t>
            </a:r>
          </a:p>
          <a:p>
            <a:r>
              <a:rPr lang="pt-BR" dirty="0">
                <a:effectLst/>
                <a:latin typeface="Helvetica" pitchFamily="2" charset="0"/>
              </a:rPr>
              <a:t>ao efeito de priming sintático. Sete crianças das 60 participantes do experimento não</a:t>
            </a:r>
          </a:p>
          <a:p>
            <a:r>
              <a:rPr lang="pt-BR" dirty="0">
                <a:effectLst/>
                <a:latin typeface="Helvetica" pitchFamily="2" charset="0"/>
              </a:rPr>
              <a:t>produziram passivas, nem nas imagens coloridas do prime ativo, que suscitavam uma</a:t>
            </a:r>
          </a:p>
          <a:p>
            <a:r>
              <a:rPr lang="pt-BR" dirty="0">
                <a:effectLst/>
                <a:latin typeface="Helvetica" pitchFamily="2" charset="0"/>
              </a:rPr>
              <a:t>sentença passiva; quatro crianças produziram apenas uma passiva; e uma criança produziu</a:t>
            </a:r>
          </a:p>
          <a:p>
            <a:r>
              <a:rPr lang="pt-BR" dirty="0">
                <a:effectLst/>
                <a:latin typeface="Helvetica" pitchFamily="2" charset="0"/>
              </a:rPr>
              <a:t>três passivas, o que totaliza 20% das crianças testadas.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8B8528-1B17-494B-A934-5DFAF41238C5}" type="slidenum">
              <a:rPr lang="pt-BR" smtClean="0"/>
              <a:pPr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252746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8B8528-1B17-494B-A934-5DFAF41238C5}" type="slidenum">
              <a:rPr lang="pt-BR" smtClean="0"/>
              <a:pPr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773056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>
                <a:latin typeface="Times New Roman"/>
                <a:ea typeface="Calibri" panose="020F0502020204030204"/>
                <a:cs typeface="Calibri" panose="020F0502020204030204"/>
              </a:rPr>
              <a:t>As "posições" de sintaxe rápida e tardia são teorias separadas ou complementares? São teorias opostas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B8528-1B17-494B-A934-5DFAF41238C5}" type="slidenum">
              <a:rPr lang="pt-BR" smtClean="0"/>
              <a:pPr/>
              <a:t>14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pPr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76385042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pPr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2783983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pPr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5699777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pPr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1389864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pPr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85327954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pPr/>
              <a:t>11/1/2023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7326326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pPr/>
              <a:t>11/1/2023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6679663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pPr/>
              <a:t>11/1/2023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3959820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pPr/>
              <a:t>11/1/2023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7123896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pPr/>
              <a:t>11/1/2023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61079899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pPr/>
              <a:t>11/1/2023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7273861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pPr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87410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latin typeface="Times New Roman"/>
                <a:cs typeface="Times New Roman"/>
              </a:rPr>
              <a:t>EFEITOS DE PRIMING SINTÁTICO NA PRODUÇÃO DE SENTENÇAS ATIVAS E PASSIVAS POR CRIANÇAS FALANTES DO PORTUGUÊS BRASILEIRO</a:t>
            </a:r>
          </a:p>
          <a:p>
            <a:endParaRPr lang="en-GB" sz="4000" dirty="0">
              <a:latin typeface="Times New Roman"/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sz="1600" dirty="0">
                <a:latin typeface="Times New Roman"/>
                <a:cs typeface="Calibri Light"/>
              </a:rPr>
              <a:t>AUTORES: mARIANA TERRA TEIXEIRA E AUGUSTO BUCHWEITZ</a:t>
            </a:r>
          </a:p>
          <a:p>
            <a:r>
              <a:rPr lang="pt-BR" sz="1600" dirty="0">
                <a:latin typeface="Times New Roman"/>
                <a:cs typeface="Calibri Light"/>
              </a:rPr>
              <a:t>APRESENTAÇÃO: ANA LETÍCIA</a:t>
            </a:r>
          </a:p>
          <a:p>
            <a:r>
              <a:rPr lang="pt-BR" sz="1600" dirty="0">
                <a:latin typeface="Times New Roman"/>
                <a:cs typeface="Calibri Light"/>
              </a:rPr>
              <a:t>(Acesin 18/10/2023)</a:t>
            </a:r>
          </a:p>
        </p:txBody>
      </p:sp>
    </p:spTree>
    <p:extLst>
      <p:ext uri="{BB962C8B-B14F-4D97-AF65-F5344CB8AC3E}">
        <p14:creationId xmlns:p14="http://schemas.microsoft.com/office/powerpoint/2010/main" xmlns="" val="1098572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02E9F3-B9DE-1402-0767-A9D92FD10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latin typeface="Times New Roman"/>
                <a:cs typeface="Calibri Light"/>
              </a:rPr>
              <a:t>ANÁLISE DOS DADOS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BCE6D8-FBCA-770E-3AF2-28EAA89BA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>
              <a:buFont typeface="Arial" panose="020F0502020204030204" pitchFamily="34" charset="0"/>
              <a:buChar char="•"/>
            </a:pPr>
            <a:r>
              <a:rPr lang="pt-BR" b="1" dirty="0">
                <a:latin typeface="Times New Roman"/>
                <a:ea typeface="Calibri" panose="020F0502020204030204"/>
                <a:cs typeface="Calibri" panose="020F0502020204030204"/>
              </a:rPr>
              <a:t>Análise de dados:</a:t>
            </a:r>
            <a:r>
              <a:rPr lang="pt-BR" dirty="0">
                <a:latin typeface="Times New Roman"/>
                <a:ea typeface="Calibri" panose="020F0502020204030204"/>
                <a:cs typeface="Calibri" panose="020F0502020204030204"/>
              </a:rPr>
              <a:t> </a:t>
            </a:r>
            <a:r>
              <a:rPr lang="pt-BR" dirty="0" smtClean="0">
                <a:latin typeface="Times New Roman"/>
                <a:ea typeface="Calibri" panose="020F0502020204030204"/>
                <a:cs typeface="Calibri" panose="020F0502020204030204"/>
              </a:rPr>
              <a:t>10.920 sentenças foram </a:t>
            </a:r>
            <a:r>
              <a:rPr lang="pt-BR" dirty="0">
                <a:latin typeface="Times New Roman"/>
                <a:ea typeface="Calibri" panose="020F0502020204030204"/>
                <a:cs typeface="Calibri" panose="020F0502020204030204"/>
              </a:rPr>
              <a:t>produzidas pelas 60 </a:t>
            </a:r>
            <a:r>
              <a:rPr lang="pt-BR" dirty="0" smtClean="0">
                <a:latin typeface="Times New Roman"/>
                <a:ea typeface="Calibri" panose="020F0502020204030204"/>
                <a:cs typeface="Calibri" panose="020F0502020204030204"/>
              </a:rPr>
              <a:t>crianças, foram 91 </a:t>
            </a:r>
            <a:r>
              <a:rPr lang="pt-BR" dirty="0">
                <a:latin typeface="Times New Roman"/>
                <a:ea typeface="Calibri" panose="020F0502020204030204"/>
                <a:cs typeface="Calibri" panose="020F0502020204030204"/>
              </a:rPr>
              <a:t>pares de figuras (prime e </a:t>
            </a:r>
            <a:r>
              <a:rPr lang="pt-BR" dirty="0" smtClean="0">
                <a:latin typeface="Times New Roman"/>
                <a:ea typeface="Calibri" panose="020F0502020204030204"/>
                <a:cs typeface="Calibri" panose="020F0502020204030204"/>
              </a:rPr>
              <a:t>alvo) totalizando 182 frases por criança.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pt-BR" dirty="0" smtClean="0">
                <a:latin typeface="Times New Roman"/>
                <a:ea typeface="Calibri" panose="020F0502020204030204"/>
                <a:cs typeface="Calibri" panose="020F0502020204030204"/>
              </a:rPr>
              <a:t>A </a:t>
            </a:r>
            <a:r>
              <a:rPr lang="pt-BR" dirty="0">
                <a:latin typeface="Times New Roman"/>
                <a:ea typeface="Calibri" panose="020F0502020204030204"/>
                <a:cs typeface="Calibri" panose="020F0502020204030204"/>
              </a:rPr>
              <a:t>análise estatística foi feita pelo software R, método de Monte Carlo para analisar a significância estatística dos resultados. Foi feita a distribuição teórica de Dirichlet para testar a probabilidade dos resultados se repetirem se o experimento for replicado.</a:t>
            </a:r>
          </a:p>
        </p:txBody>
      </p:sp>
    </p:spTree>
    <p:extLst>
      <p:ext uri="{BB962C8B-B14F-4D97-AF65-F5344CB8AC3E}">
        <p14:creationId xmlns:p14="http://schemas.microsoft.com/office/powerpoint/2010/main" xmlns="" val="28834304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454D6C-336A-1E34-42EA-03E9E71B0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 New Roman"/>
                <a:ea typeface="Calibri Light"/>
                <a:cs typeface="Calibri Light"/>
              </a:rPr>
              <a:t>RESULTADOS</a:t>
            </a:r>
            <a:endParaRPr lang="en-GB" dirty="0">
              <a:latin typeface="Times New Roman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EB6B2FBC-BC23-2367-63DD-FACD574C8F7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096963" y="2047662"/>
            <a:ext cx="4938712" cy="3619927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DED0DB-D0F0-D16F-D69B-FEC841F4495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0" tIns="45720" rIns="0" bIns="45720" rtlCol="0" anchor="t">
            <a:normAutofit fontScale="92500" lnSpcReduction="10000"/>
          </a:bodyPr>
          <a:lstStyle/>
          <a:p>
            <a:pPr>
              <a:buFont typeface="Arial" panose="020F0502020204030204" pitchFamily="34" charset="0"/>
              <a:buChar char="•"/>
            </a:pPr>
            <a:r>
              <a:rPr lang="pt-BR" dirty="0">
                <a:latin typeface="Times New Roman"/>
                <a:ea typeface="Calibri" panose="020F0502020204030204"/>
                <a:cs typeface="Calibri" panose="020F0502020204030204"/>
              </a:rPr>
              <a:t>Ocorreu </a:t>
            </a:r>
            <a:r>
              <a:rPr lang="pt-BR" i="1" dirty="0">
                <a:latin typeface="Times New Roman"/>
                <a:ea typeface="Calibri" panose="020F0502020204030204"/>
                <a:cs typeface="Calibri" panose="020F0502020204030204"/>
              </a:rPr>
              <a:t>priming </a:t>
            </a:r>
            <a:r>
              <a:rPr lang="pt-BR" dirty="0">
                <a:latin typeface="Times New Roman"/>
                <a:ea typeface="Calibri" panose="020F0502020204030204"/>
                <a:cs typeface="Calibri" panose="020F0502020204030204"/>
              </a:rPr>
              <a:t>sintático na produção oral de frases passivas e maior frequência de sentenças ativas quando não havia </a:t>
            </a:r>
            <a:r>
              <a:rPr lang="pt-BR" i="1" dirty="0">
                <a:latin typeface="Times New Roman"/>
                <a:ea typeface="Calibri" panose="020F0502020204030204"/>
                <a:cs typeface="Calibri" panose="020F0502020204030204"/>
              </a:rPr>
              <a:t>prime</a:t>
            </a:r>
            <a:r>
              <a:rPr lang="pt-BR" dirty="0">
                <a:latin typeface="Times New Roman"/>
                <a:ea typeface="Calibri" panose="020F0502020204030204"/>
                <a:cs typeface="Calibri" panose="020F0502020204030204"/>
              </a:rPr>
              <a:t>.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pt-BR" dirty="0">
                <a:latin typeface="Times New Roman"/>
                <a:ea typeface="+mn-lt"/>
                <a:cs typeface="+mn-lt"/>
              </a:rPr>
              <a:t>A proporção de sentenças ativas e passivas produzidas na sequência base (baseline) permitiu contabilizar a porcentagem de sentenças ativas e passivas produzidas espontaneamente pelas crianças.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pt-BR" dirty="0">
                <a:latin typeface="Times New Roman"/>
                <a:ea typeface="+mn-lt"/>
                <a:cs typeface="+mn-lt"/>
              </a:rPr>
              <a:t>A proporção de passivas e ativas na produção oral espontânea de crianças de 8 e 9 anos foi de </a:t>
            </a:r>
            <a:r>
              <a:rPr lang="pt-BR" b="1" dirty="0">
                <a:latin typeface="Times New Roman"/>
                <a:ea typeface="+mn-lt"/>
                <a:cs typeface="+mn-lt"/>
              </a:rPr>
              <a:t>8,7% de passivas e 91,3% de ativas</a:t>
            </a:r>
            <a:r>
              <a:rPr lang="pt-BR" dirty="0">
                <a:latin typeface="Times New Roman"/>
                <a:ea typeface="+mn-lt"/>
                <a:cs typeface="+mn-lt"/>
              </a:rPr>
              <a:t>, segundo a produção de nossos 60 participantes.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pt-BR" sz="1900" dirty="0">
                <a:latin typeface="Times New Roman"/>
                <a:ea typeface="Calibri" panose="020F0502020204030204"/>
                <a:cs typeface="Calibri" panose="020F0502020204030204"/>
              </a:rPr>
              <a:t>Produção de voz ativa em crianças: 88% no inglês, 92% no holandês e 91,3% no português.</a:t>
            </a:r>
          </a:p>
        </p:txBody>
      </p:sp>
    </p:spTree>
    <p:extLst>
      <p:ext uri="{BB962C8B-B14F-4D97-AF65-F5344CB8AC3E}">
        <p14:creationId xmlns:p14="http://schemas.microsoft.com/office/powerpoint/2010/main" xmlns="" val="14545552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8AC55F-C191-B151-0067-6098E49FA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 New Roman"/>
                <a:ea typeface="Calibri Light"/>
                <a:cs typeface="Calibri Light"/>
              </a:rPr>
              <a:t>RESULTADOS</a:t>
            </a:r>
            <a:endParaRPr lang="en-GB" dirty="0">
              <a:latin typeface="Times New Roman"/>
              <a:cs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809DE7-E828-DE8B-1D2C-9006A400FDC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>
              <a:buFont typeface="Arial" panose="020F0502020204030204" pitchFamily="34" charset="0"/>
              <a:buChar char="•"/>
            </a:pPr>
            <a:r>
              <a:rPr lang="pt-BR" sz="2100" dirty="0">
                <a:latin typeface="Times New Roman"/>
                <a:ea typeface="Calibri" panose="020F0502020204030204"/>
                <a:cs typeface="Calibri" panose="020F0502020204030204"/>
              </a:rPr>
              <a:t>Na distribuição de probabilidades de percentuais dos dados, </a:t>
            </a:r>
            <a:r>
              <a:rPr lang="pt-BR" sz="2100" dirty="0">
                <a:latin typeface="Times New Roman"/>
                <a:ea typeface="+mn-lt"/>
                <a:cs typeface="+mn-lt"/>
              </a:rPr>
              <a:t>os valores da distribuição para os três tipos de prime obtidos nos dados são os seguintes: 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pt-BR" sz="1900" b="1" dirty="0">
                <a:latin typeface="Times New Roman"/>
                <a:ea typeface="+mn-lt"/>
                <a:cs typeface="+mn-lt"/>
              </a:rPr>
              <a:t>uma passiva depois de uma passiva (PP), 0,46; uma passiva depois de um prime intransitivo (IP), 0,32; e uma passiva depois de um prime ativo (AP), 0,21.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pt-BR" sz="2100" dirty="0" smtClean="0">
                <a:latin typeface="Times New Roman"/>
                <a:ea typeface="Calibri" panose="020F0502020204030204"/>
                <a:cs typeface="Calibri" panose="020F0502020204030204"/>
              </a:rPr>
              <a:t> Os </a:t>
            </a:r>
            <a:r>
              <a:rPr lang="pt-BR" sz="2100" dirty="0">
                <a:latin typeface="Times New Roman"/>
                <a:ea typeface="Calibri" panose="020F0502020204030204"/>
                <a:cs typeface="Calibri" panose="020F0502020204030204"/>
              </a:rPr>
              <a:t>dados parecem indicar que, na quase totalidade das simulações, o efeito de </a:t>
            </a:r>
            <a:r>
              <a:rPr lang="pt-BR" sz="2100" dirty="0">
                <a:latin typeface="Times New Roman"/>
                <a:ea typeface="Calibri" panose="020F0502020204030204"/>
                <a:cs typeface="Calibri" panose="020F0502020204030204"/>
              </a:rPr>
              <a:t>priming sintático aconteceria na produção de passivas pelas crianças.</a:t>
            </a:r>
          </a:p>
          <a:p>
            <a:pPr marL="200660" lvl="1" indent="0">
              <a:buNone/>
            </a:pPr>
            <a:endParaRPr lang="pt-BR" sz="1900" b="1" dirty="0">
              <a:latin typeface="Times New Roman"/>
              <a:ea typeface="+mn-lt"/>
              <a:cs typeface="+mn-lt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CE281F69-FA66-A9FC-E6B5-14E2C471A46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241206" y="1846263"/>
            <a:ext cx="5365640" cy="4410913"/>
          </a:xfrm>
        </p:spPr>
      </p:pic>
    </p:spTree>
    <p:extLst>
      <p:ext uri="{BB962C8B-B14F-4D97-AF65-F5344CB8AC3E}">
        <p14:creationId xmlns:p14="http://schemas.microsoft.com/office/powerpoint/2010/main" xmlns="" val="16089672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761795-1B9F-D017-9144-6390EED9E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 New Roman"/>
                <a:ea typeface="Calibri Light"/>
                <a:cs typeface="Calibri Light"/>
              </a:rPr>
              <a:t>RESULTADOS</a:t>
            </a:r>
            <a:endParaRPr lang="en-GB" dirty="0">
              <a:latin typeface="Times New Roman"/>
              <a:cs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78F3A2-3A2F-E152-E115-A460165DF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>
              <a:buFont typeface="Arial" panose="020F0502020204030204" pitchFamily="34" charset="0"/>
              <a:buChar char="•"/>
            </a:pPr>
            <a:r>
              <a:rPr lang="pt-BR" dirty="0" smtClean="0">
                <a:latin typeface="Times New Roman"/>
                <a:ea typeface="Calibri" panose="020F0502020204030204"/>
                <a:cs typeface="Calibri" panose="020F0502020204030204"/>
              </a:rPr>
              <a:t> Os </a:t>
            </a:r>
            <a:r>
              <a:rPr lang="pt-BR" dirty="0">
                <a:latin typeface="Times New Roman"/>
                <a:ea typeface="Calibri" panose="020F0502020204030204"/>
                <a:cs typeface="Calibri" panose="020F0502020204030204"/>
              </a:rPr>
              <a:t>efeitos de </a:t>
            </a:r>
            <a:r>
              <a:rPr lang="pt-BR" i="1" dirty="0">
                <a:latin typeface="Times New Roman"/>
                <a:ea typeface="Calibri" panose="020F0502020204030204"/>
                <a:cs typeface="Calibri" panose="020F0502020204030204"/>
              </a:rPr>
              <a:t>priming</a:t>
            </a:r>
            <a:r>
              <a:rPr lang="pt-BR" i="1" dirty="0">
                <a:latin typeface="Times New Roman"/>
                <a:ea typeface="Calibri" panose="020F0502020204030204"/>
                <a:cs typeface="Calibri" panose="020F0502020204030204"/>
              </a:rPr>
              <a:t> </a:t>
            </a:r>
            <a:r>
              <a:rPr lang="pt-BR" dirty="0">
                <a:latin typeface="Times New Roman"/>
                <a:ea typeface="Calibri" panose="020F0502020204030204"/>
                <a:cs typeface="Calibri" panose="020F0502020204030204"/>
              </a:rPr>
              <a:t>sintático significativos só ocorreram para as construções passivas.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pt-BR" dirty="0">
                <a:latin typeface="Times New Roman"/>
                <a:ea typeface="Calibri" panose="020F0502020204030204"/>
                <a:cs typeface="Calibri" panose="020F0502020204030204"/>
              </a:rPr>
              <a:t>Pode ter ocorrido um efeito de teto.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pt-BR" b="1" dirty="0" smtClean="0">
                <a:latin typeface="Times New Roman"/>
                <a:ea typeface="+mn-lt"/>
                <a:cs typeface="+mn-lt"/>
              </a:rPr>
              <a:t> As </a:t>
            </a:r>
            <a:r>
              <a:rPr lang="pt-BR" b="1" dirty="0">
                <a:latin typeface="Times New Roman"/>
                <a:ea typeface="+mn-lt"/>
                <a:cs typeface="+mn-lt"/>
              </a:rPr>
              <a:t>crianças do terceiro ano do ensino fundamental falantes de PB apresentam o conhecimento abstrato de estruturas sintáticas.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pt-BR" dirty="0" smtClean="0">
                <a:latin typeface="Times New Roman"/>
                <a:ea typeface="+mn-lt"/>
                <a:cs typeface="+mn-lt"/>
              </a:rPr>
              <a:t> O </a:t>
            </a:r>
            <a:r>
              <a:rPr lang="pt-BR" dirty="0">
                <a:latin typeface="Times New Roman"/>
                <a:ea typeface="+mn-lt"/>
                <a:cs typeface="+mn-lt"/>
              </a:rPr>
              <a:t>efeito de </a:t>
            </a:r>
            <a:r>
              <a:rPr lang="pt-BR" i="1" dirty="0">
                <a:latin typeface="Times New Roman"/>
                <a:ea typeface="+mn-lt"/>
                <a:cs typeface="+mn-lt"/>
              </a:rPr>
              <a:t>priming</a:t>
            </a:r>
            <a:r>
              <a:rPr lang="pt-BR" i="1" dirty="0">
                <a:latin typeface="Times New Roman"/>
                <a:ea typeface="+mn-lt"/>
                <a:cs typeface="+mn-lt"/>
              </a:rPr>
              <a:t> </a:t>
            </a:r>
            <a:r>
              <a:rPr lang="pt-BR" dirty="0">
                <a:latin typeface="Times New Roman"/>
                <a:ea typeface="+mn-lt"/>
                <a:cs typeface="+mn-lt"/>
              </a:rPr>
              <a:t>sintático puro, isto é, somente repetindo a estrutura das sentenças entre prime e alvo, ocorre somente com a repetição da estrutura sentencial entre prime e alvo. </a:t>
            </a:r>
            <a:r>
              <a:rPr lang="pt-BR" b="1" dirty="0">
                <a:latin typeface="Times New Roman"/>
                <a:ea typeface="+mn-lt"/>
                <a:cs typeface="+mn-lt"/>
              </a:rPr>
              <a:t>Este efeito sugere a existência de um componente sintático da linguagem não mediado por questões semânticas ou demais questões linguísticas na gramática mental do ser humano.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pt-BR" dirty="0" smtClean="0">
                <a:latin typeface="Times New Roman"/>
                <a:ea typeface="+mn-lt"/>
                <a:cs typeface="+mn-lt"/>
              </a:rPr>
              <a:t> Os </a:t>
            </a:r>
            <a:r>
              <a:rPr lang="pt-BR" dirty="0">
                <a:latin typeface="Times New Roman"/>
                <a:ea typeface="+mn-lt"/>
                <a:cs typeface="+mn-lt"/>
              </a:rPr>
              <a:t>20% dos participantes que não produziram passiva ou as produziram em número reduzido, seguimos a conclusão de trabalhos sobre a aquisição de passivas pelas crianças em PB de </a:t>
            </a:r>
            <a:r>
              <a:rPr lang="pt-BR" dirty="0">
                <a:latin typeface="Times New Roman"/>
                <a:ea typeface="+mn-lt"/>
                <a:cs typeface="+mn-lt"/>
              </a:rPr>
              <a:t>Perotino</a:t>
            </a:r>
            <a:r>
              <a:rPr lang="pt-BR" dirty="0">
                <a:latin typeface="Times New Roman"/>
                <a:ea typeface="+mn-lt"/>
                <a:cs typeface="+mn-lt"/>
              </a:rPr>
              <a:t> (1995) e Gabriel (1996). Segundo Gabriel (1996), à medida que os indivíduos avançam tanto em idade quanto em escolaridade, aumenta o uso das passivas.</a:t>
            </a:r>
            <a:endParaRPr lang="pt-BR" b="1" dirty="0">
              <a:latin typeface="Times New Roman"/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752612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02C621-ECFD-A5A7-FCCC-980FE954C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087" y="3009755"/>
            <a:ext cx="3200400" cy="704491"/>
          </a:xfrm>
        </p:spPr>
        <p:txBody>
          <a:bodyPr/>
          <a:lstStyle/>
          <a:p>
            <a:r>
              <a:rPr lang="en-GB" dirty="0">
                <a:latin typeface="Times New Roman"/>
                <a:cs typeface="Calibri Light"/>
              </a:rPr>
              <a:t>DISCUSSÃO</a:t>
            </a:r>
            <a:endParaRPr lang="en-GB" dirty="0">
              <a:latin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620ECD-3124-1057-98F3-36EF3C799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>
              <a:buFont typeface="Arial" panose="020F0502020204030204" pitchFamily="34" charset="0"/>
              <a:buChar char="•"/>
            </a:pPr>
            <a:r>
              <a:rPr lang="pt-BR" dirty="0" smtClean="0">
                <a:latin typeface="Times New Roman"/>
                <a:ea typeface="Calibri" panose="020F0502020204030204"/>
                <a:cs typeface="Calibri" panose="020F0502020204030204"/>
              </a:rPr>
              <a:t> As </a:t>
            </a:r>
            <a:r>
              <a:rPr lang="pt-BR" dirty="0">
                <a:latin typeface="Times New Roman"/>
                <a:ea typeface="Calibri" panose="020F0502020204030204"/>
                <a:cs typeface="Calibri" panose="020F0502020204030204"/>
              </a:rPr>
              <a:t>"posições" de sintaxe rápida e tardia são teorias </a:t>
            </a:r>
            <a:r>
              <a:rPr lang="pt-BR" dirty="0" smtClean="0">
                <a:latin typeface="Times New Roman"/>
                <a:ea typeface="Calibri" panose="020F0502020204030204"/>
                <a:cs typeface="Calibri" panose="020F0502020204030204"/>
              </a:rPr>
              <a:t>separadas ou complementares?</a:t>
            </a:r>
            <a:r>
              <a:rPr lang="pt-BR" dirty="0">
                <a:latin typeface="Times New Roman"/>
                <a:ea typeface="Calibri" panose="020F0502020204030204"/>
                <a:cs typeface="Calibri" panose="020F0502020204030204"/>
              </a:rPr>
              <a:t> 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pt-BR" dirty="0" smtClean="0">
                <a:latin typeface="Times New Roman"/>
                <a:ea typeface="+mn-lt"/>
                <a:cs typeface="+mn-lt"/>
              </a:rPr>
              <a:t> Crianças</a:t>
            </a:r>
            <a:r>
              <a:rPr lang="pt-BR" dirty="0">
                <a:latin typeface="Times New Roman"/>
                <a:ea typeface="+mn-lt"/>
                <a:cs typeface="+mn-lt"/>
              </a:rPr>
              <a:t> com menos de 3 anos não lidam propriamente com enunciados transitivos (em inglês), mas foi observado </a:t>
            </a:r>
            <a:r>
              <a:rPr lang="pt-BR" i="1" dirty="0">
                <a:latin typeface="Times New Roman"/>
                <a:ea typeface="+mn-lt"/>
                <a:cs typeface="+mn-lt"/>
              </a:rPr>
              <a:t>priming</a:t>
            </a:r>
            <a:r>
              <a:rPr lang="pt-BR" i="1" dirty="0">
                <a:latin typeface="Times New Roman"/>
                <a:ea typeface="+mn-lt"/>
                <a:cs typeface="+mn-lt"/>
              </a:rPr>
              <a:t> </a:t>
            </a:r>
            <a:r>
              <a:rPr lang="pt-BR" dirty="0">
                <a:latin typeface="Times New Roman"/>
                <a:ea typeface="+mn-lt"/>
                <a:cs typeface="+mn-lt"/>
              </a:rPr>
              <a:t>sintático em crianças de 3 anos. Isso teria relação com as posições de sintaxe rápida e tardia?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pt-BR" dirty="0" smtClean="0">
                <a:latin typeface="Times New Roman"/>
                <a:ea typeface="Calibri" panose="020F0502020204030204"/>
                <a:cs typeface="Calibri" panose="020F0502020204030204"/>
              </a:rPr>
              <a:t> Quando </a:t>
            </a:r>
            <a:r>
              <a:rPr lang="pt-BR" dirty="0">
                <a:latin typeface="Times New Roman"/>
                <a:ea typeface="Calibri" panose="020F0502020204030204"/>
                <a:cs typeface="Calibri" panose="020F0502020204030204"/>
              </a:rPr>
              <a:t>os autores falam que uma criança não consegue "lidar" com alguma estrutura, isso significa que não conseguem compreender e nem produzir?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pt-BR" dirty="0" smtClean="0">
                <a:latin typeface="Times New Roman"/>
                <a:ea typeface="Calibri" panose="020F0502020204030204"/>
                <a:cs typeface="Calibri" panose="020F0502020204030204"/>
              </a:rPr>
              <a:t> O </a:t>
            </a:r>
            <a:r>
              <a:rPr lang="pt-BR" dirty="0">
                <a:latin typeface="Times New Roman"/>
                <a:ea typeface="Calibri" panose="020F0502020204030204"/>
                <a:cs typeface="Calibri" panose="020F0502020204030204"/>
              </a:rPr>
              <a:t>que seria um efeito de </a:t>
            </a:r>
            <a:r>
              <a:rPr lang="pt-BR" i="1" dirty="0">
                <a:latin typeface="Times New Roman"/>
                <a:ea typeface="Calibri" panose="020F0502020204030204"/>
                <a:cs typeface="Calibri" panose="020F0502020204030204"/>
              </a:rPr>
              <a:t>priming</a:t>
            </a:r>
            <a:r>
              <a:rPr lang="pt-BR" i="1" dirty="0">
                <a:latin typeface="Times New Roman"/>
                <a:ea typeface="Calibri" panose="020F0502020204030204"/>
                <a:cs typeface="Calibri" panose="020F0502020204030204"/>
              </a:rPr>
              <a:t> </a:t>
            </a:r>
            <a:r>
              <a:rPr lang="pt-BR" dirty="0">
                <a:latin typeface="Times New Roman"/>
                <a:ea typeface="Calibri" panose="020F0502020204030204"/>
                <a:cs typeface="Calibri" panose="020F0502020204030204"/>
              </a:rPr>
              <a:t>sintático com/sem </a:t>
            </a:r>
            <a:r>
              <a:rPr lang="pt-BR" b="1" dirty="0">
                <a:latin typeface="Times New Roman"/>
                <a:ea typeface="Calibri" panose="020F0502020204030204"/>
                <a:cs typeface="Calibri" panose="020F0502020204030204"/>
              </a:rPr>
              <a:t>alta sobreposição lexical</a:t>
            </a:r>
            <a:r>
              <a:rPr lang="pt-BR" dirty="0">
                <a:latin typeface="Times New Roman"/>
                <a:ea typeface="Calibri" panose="020F0502020204030204"/>
                <a:cs typeface="Calibri" panose="020F0502020204030204"/>
              </a:rPr>
              <a:t>?</a:t>
            </a:r>
          </a:p>
          <a:p>
            <a:pPr>
              <a:buNone/>
            </a:pPr>
            <a:endParaRPr lang="en-GB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7513716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D19241-19E7-913D-D872-DE92E53D1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 anchorCtr="0">
            <a:normAutofit/>
          </a:bodyPr>
          <a:lstStyle/>
          <a:p>
            <a:pPr algn="ctr"/>
            <a:r>
              <a:rPr lang="en-GB" dirty="0">
                <a:latin typeface="Times New Roman"/>
                <a:cs typeface="Calibri Light"/>
              </a:rPr>
              <a:t>OBRIGADA!</a:t>
            </a:r>
          </a:p>
        </p:txBody>
      </p:sp>
    </p:spTree>
    <p:extLst>
      <p:ext uri="{BB962C8B-B14F-4D97-AF65-F5344CB8AC3E}">
        <p14:creationId xmlns:p14="http://schemas.microsoft.com/office/powerpoint/2010/main" xmlns="" val="3004392100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70A44F-6F3E-39C1-2EC2-0857DDDD6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 New Roman"/>
                <a:ea typeface="Calibri Light"/>
                <a:cs typeface="Calibri Light"/>
              </a:rPr>
              <a:t>BIBLIOGRAFIA</a:t>
            </a:r>
            <a:endParaRPr lang="en-GB" dirty="0">
              <a:latin typeface="Calibri Light" panose="020F0302020204030204"/>
              <a:ea typeface="Calibri Light" panose="020F0302020204030204"/>
              <a:cs typeface="Calibri Light" panose="020F03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4866F6-C078-0F5C-215C-A656EF713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Times New Roman"/>
                <a:ea typeface="+mn-lt"/>
                <a:cs typeface="+mn-lt"/>
              </a:rPr>
              <a:t>BENCINI, G. M. L.; VALIAN, V. Abstract sentence representation in 3-year-olds: Evidence from comprehension and production. Journal of Memory and Language. 59, 97-113, 2008.</a:t>
            </a:r>
            <a:endParaRPr lang="en-US" dirty="0">
              <a:latin typeface="Times New Roman"/>
              <a:ea typeface="Calibri"/>
              <a:cs typeface="Calibri"/>
            </a:endParaRPr>
          </a:p>
          <a:p>
            <a:pPr marL="0" indent="0">
              <a:buNone/>
            </a:pPr>
            <a:r>
              <a:rPr lang="pt-BR" dirty="0">
                <a:latin typeface="Times New Roman"/>
                <a:ea typeface="+mn-lt"/>
                <a:cs typeface="+mn-lt"/>
              </a:rPr>
              <a:t>GABRIEL, R. O uso das construções passivas. Porto Alegre: PUCRS. Dissertação de mestrado, 1996.</a:t>
            </a:r>
            <a:endParaRPr lang="pt-BR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>
                <a:latin typeface="Times New Roman"/>
                <a:ea typeface="+mn-lt"/>
                <a:cs typeface="+mn-lt"/>
              </a:rPr>
              <a:t>JAEGER, T. F; SNIDER, N. Implicit Learning and syntactic persistence: Surprisal and </a:t>
            </a:r>
            <a:r>
              <a:rPr lang="en-US" dirty="0">
                <a:latin typeface="Times New Roman"/>
                <a:ea typeface="+mn-lt"/>
                <a:cs typeface="+mn-lt"/>
              </a:rPr>
              <a:t>cumulativity</a:t>
            </a:r>
            <a:r>
              <a:rPr lang="en-US" dirty="0">
                <a:latin typeface="Times New Roman"/>
                <a:ea typeface="+mn-lt"/>
                <a:cs typeface="+mn-lt"/>
              </a:rPr>
              <a:t>. University of Rochester working papers in the language sciences 3, p. 26-44, 2007.</a:t>
            </a:r>
          </a:p>
          <a:p>
            <a:pPr marL="0" indent="0">
              <a:buNone/>
            </a:pPr>
            <a:r>
              <a:rPr lang="pt-BR" dirty="0">
                <a:latin typeface="Times New Roman"/>
                <a:ea typeface="+mn-lt"/>
                <a:cs typeface="+mn-lt"/>
              </a:rPr>
              <a:t>PEROTINO, S. Mecanismos de indeterminação do agente: o fenômeno da apassivação na aquisição da linguagem. Dissertação de Mestrado: UNICAMP, 1995.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ea typeface="+mn-lt"/>
                <a:cs typeface="+mn-lt"/>
              </a:rPr>
              <a:t>SAVAGE, C.; LIEVEN, H.; THEAKSTON, A.; TOMASELLO, M. Testing the abstractness of children’s linguistic representations: Lexical and structural priming of syntactic constructions. Developmental Science. v. 6, p. 557-567, 2003.</a:t>
            </a:r>
          </a:p>
          <a:p>
            <a:pPr marL="0" indent="0">
              <a:buNone/>
            </a:pPr>
            <a:endParaRPr lang="en-GB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401871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Texto&#10;&#10;Descrição gerada automaticamente">
            <a:extLst>
              <a:ext uri="{FF2B5EF4-FFF2-40B4-BE49-F238E27FC236}">
                <a16:creationId xmlns:a16="http://schemas.microsoft.com/office/drawing/2014/main" xmlns="" id="{9E303473-FFC5-DEDF-2E6F-2702BAE622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74155" y="0"/>
            <a:ext cx="8032111" cy="6112933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DED7B0-80A5-7641-7227-73F7FAFF6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i="1" dirty="0">
                <a:latin typeface="Times New Roman"/>
                <a:cs typeface="Times New Roman"/>
              </a:rPr>
              <a:t>PRIMING </a:t>
            </a:r>
            <a:r>
              <a:rPr lang="en-GB" sz="4000" dirty="0">
                <a:latin typeface="Times New Roman"/>
                <a:cs typeface="Times New Roman"/>
              </a:rPr>
              <a:t>SINTÁTICO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9C7D64-5CCC-E183-F839-1666174F9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65623"/>
            <a:ext cx="10058400" cy="4023360"/>
          </a:xfrm>
        </p:spPr>
        <p:txBody>
          <a:bodyPr vert="horz" lIns="0" tIns="45720" rIns="0" bIns="45720" rtlCol="0" anchor="t">
            <a:normAutofit fontScale="92500" lnSpcReduction="10000"/>
          </a:bodyPr>
          <a:lstStyle/>
          <a:p>
            <a:pPr algn="just">
              <a:buFont typeface="Arial,Sans-Serif" panose="020F0502020204030204" pitchFamily="34" charset="0"/>
              <a:buChar char="•"/>
            </a:pPr>
            <a:r>
              <a:rPr lang="pt-BR" sz="2100" dirty="0">
                <a:latin typeface="Times New Roman"/>
                <a:cs typeface="Times New Roman"/>
              </a:rPr>
              <a:t> </a:t>
            </a: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Priming sintático é a facilitação do processamento sintático do falante que ocorre quando uma estrutura sintática é repetida através de duas (ou mais) sentenças consecutivas. </a:t>
            </a:r>
            <a:endParaRPr lang="pt-BR" sz="22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,Sans-Serif" panose="020F0502020204030204" pitchFamily="34" charset="0"/>
              <a:buChar char="•"/>
            </a:pPr>
            <a:r>
              <a:rPr lang="pt-BR" sz="2200" i="1" dirty="0">
                <a:latin typeface="Times New Roman" pitchFamily="18" charset="0"/>
                <a:cs typeface="Times New Roman" pitchFamily="18" charset="0"/>
              </a:rPr>
              <a:t> Priming </a:t>
            </a: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sintático envolve a configuração sintática da superfície da sentença.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,Sans-Serif" panose="020F0502020204030204" pitchFamily="34" charset="0"/>
              <a:buChar char="•"/>
            </a:pP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evidência de prime sintático sugere que a gramática mental do ser humano contém um componente sintático independente do conteúdo descrito pela sentença.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,Sans-Serif" panose="020F0502020204030204" pitchFamily="34" charset="0"/>
              <a:buChar char="•"/>
            </a:pP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 O </a:t>
            </a:r>
            <a:r>
              <a:rPr lang="pt-BR" sz="2200" i="1" dirty="0">
                <a:latin typeface="Times New Roman" pitchFamily="18" charset="0"/>
                <a:cs typeface="Times New Roman" pitchFamily="18" charset="0"/>
              </a:rPr>
              <a:t>priming </a:t>
            </a: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sintático é um fenômeno que ocorre tanto na fala quanto na escrita.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/>
              <a:cs typeface="Times New Roman"/>
            </a:endParaRPr>
          </a:p>
          <a:p>
            <a:pPr algn="just"/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Ex: Para estimular uma estrutura infrequente, como a voz passiva, é preciso primeiro apresentar tal estrutura para o indivíduo, a probabilidade dele utilizar a estrutura aumenta consideravelmente.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200" i="1" dirty="0">
                <a:latin typeface="Times New Roman" pitchFamily="18" charset="0"/>
                <a:cs typeface="Times New Roman" pitchFamily="18" charset="0"/>
              </a:rPr>
              <a:t>A mulher foi ajudada pelo homem </a:t>
            </a: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é mais provável de ser utilizada após ser apresentado o estímulo </a:t>
            </a:r>
            <a:r>
              <a:rPr lang="pt-BR" sz="2200" i="1" dirty="0">
                <a:latin typeface="Times New Roman" pitchFamily="18" charset="0"/>
                <a:cs typeface="Times New Roman" pitchFamily="18" charset="0"/>
              </a:rPr>
              <a:t>O menino foi fotografado pela menina</a:t>
            </a: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anose="020F0502020204030204" pitchFamily="34" charset="0"/>
              <a:buChar char="•"/>
            </a:pPr>
            <a:endParaRPr lang="pt-BR" dirty="0">
              <a:latin typeface="Times New Roman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92275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9EC418-F127-505E-9694-39B11BDEC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i="1" dirty="0">
                <a:latin typeface="Times New Roman"/>
                <a:cs typeface="Times New Roman"/>
              </a:rPr>
              <a:t>PRIMING</a:t>
            </a:r>
            <a:r>
              <a:rPr lang="en-GB" sz="4000" dirty="0">
                <a:latin typeface="Times New Roman"/>
                <a:cs typeface="Times New Roman"/>
              </a:rPr>
              <a:t> SINTATICO E APRENDIZAGEM IMPLÍCITA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552F2B-0A14-6486-49FD-D3F60F5CEC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10743622" cy="4023360"/>
          </a:xfrm>
        </p:spPr>
        <p:txBody>
          <a:bodyPr vert="horz" lIns="0" tIns="45720" rIns="0" bIns="45720" rtlCol="0" anchor="t">
            <a:normAutofit/>
          </a:bodyPr>
          <a:lstStyle/>
          <a:p>
            <a:pPr>
              <a:buFont typeface="Arial,Sans-Serif" panose="020F0502020204030204" pitchFamily="34" charset="0"/>
              <a:buChar char="•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Jaeger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 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Snider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(2007) propõem que o sistema de processamento da linguagem mantém e atualiza distribuições probabilísticas sobre estruturas linguísticas implicitamente.</a:t>
            </a:r>
          </a:p>
          <a:p>
            <a:pPr>
              <a:buFont typeface="Arial,Sans-Serif" panose="020F0502020204030204" pitchFamily="34" charset="0"/>
              <a:buChar char="•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Há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evidências de que a produção e a  compreensão da linguagem são sensíveis à distribuição de estruturas em diferentes níveis de representação linguística (nível da palavra, nível da sentença).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,Sans-Serif" panose="020F0502020204030204" pitchFamily="34" charset="0"/>
              <a:buChar char="•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 teoria da Aprendizagem Implícita postula que uma experiência com uma estrutura sintática infrequente pode ter um efeito mais robusto do que uma experiência com uma estrutura frequente.</a:t>
            </a:r>
          </a:p>
          <a:p>
            <a:pPr>
              <a:buFont typeface="Arial,Sans-Serif" panose="020F0502020204030204" pitchFamily="34" charset="0"/>
              <a:buChar char="•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Se o priming sintático for duradouro, pode ser uma evidência de uma aprendizagem além da ativação momentânea.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,Sans-Serif" panose="020F0502020204030204" pitchFamily="34" charset="0"/>
              <a:buChar char="•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 sensibilidade ao efeito de priming sintático para estruturas infrequentes é consistente com a proposta de um sistema probabilístico de distribuição de sentenças.</a:t>
            </a:r>
          </a:p>
        </p:txBody>
      </p:sp>
    </p:spTree>
    <p:extLst>
      <p:ext uri="{BB962C8B-B14F-4D97-AF65-F5344CB8AC3E}">
        <p14:creationId xmlns:p14="http://schemas.microsoft.com/office/powerpoint/2010/main" xmlns="" val="3601746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E391CE-9B46-BEFD-AAC4-C0E7703EF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>
                <a:latin typeface="Times New Roman"/>
                <a:cs typeface="Calibri Light"/>
              </a:rPr>
              <a:t>PRIMING SINTÁTICO EM CRIANÇAS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CF64EC-B6C7-AE1D-83E8-DC315CA32D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1" y="647699"/>
            <a:ext cx="7366000" cy="5516033"/>
          </a:xfrm>
        </p:spPr>
        <p:txBody>
          <a:bodyPr vert="horz" lIns="0" tIns="45720" rIns="0" bIns="45720" rtlCol="0" anchor="ctr">
            <a:noAutofit/>
          </a:bodyPr>
          <a:lstStyle/>
          <a:p>
            <a:pPr>
              <a:buFont typeface="Arial" panose="020F0502020204030204" pitchFamily="34" charset="0"/>
              <a:buChar char="•"/>
            </a:pPr>
            <a:r>
              <a:rPr lang="pt-BR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 panose="020F0502020204030204"/>
                <a:cs typeface="Calibri" panose="020F0502020204030204"/>
              </a:rPr>
              <a:t> Especificidade </a:t>
            </a:r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 panose="020F0502020204030204"/>
                <a:cs typeface="Calibri" panose="020F0502020204030204"/>
              </a:rPr>
              <a:t>lexical ou sintaxe tardia:</a:t>
            </a:r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 panose="020F0502020204030204"/>
                <a:cs typeface="Calibri" panose="020F0502020204030204"/>
              </a:rPr>
              <a:t> as sentenças de crianças entre 2 e 3 anos são organizadas entorno de itens lexicais específicos;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 panose="020F0502020204030204"/>
                <a:cs typeface="Calibri" panose="020F0502020204030204"/>
              </a:rPr>
              <a:t>Surgiu de experimentos psicolinguísticos com tarefas de produção eliciada, os resultados levaram à conclusão que a abstração de estruturas transitivas e intransitivas é desenvolvida ao longo da experiência linguística da criança ao longo do tempo;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 panose="020F0502020204030204"/>
                <a:cs typeface="Calibri" panose="020F0502020204030204"/>
              </a:rPr>
              <a:t>Já desde cedo as crianças demonstram habilidade para lidar com estruturas transitivas de verbos conhecidos.</a:t>
            </a:r>
          </a:p>
          <a:p>
            <a:pPr algn="just">
              <a:buFont typeface="Arial,Sans-Serif"/>
              <a:buChar char="•"/>
            </a:pPr>
            <a:r>
              <a:rPr lang="pt-BR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Abstração</a:t>
            </a:r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 inicial ou sintaxe rápida:</a:t>
            </a:r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 as sentenças produzidas por </a:t>
            </a: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es-sas</a:t>
            </a:r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 </a:t>
            </a: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crianças</a:t>
            </a:r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 são representações abstratas.</a:t>
            </a:r>
          </a:p>
          <a:p>
            <a:pPr marL="383540" lvl="1" indent="-285750">
              <a:buFont typeface="Arial,Sans-Serif"/>
              <a:buChar char="•"/>
            </a:pP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Surgiu</a:t>
            </a:r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 de experimentos com tarefas de "olhar preferencial</a:t>
            </a: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", que</a:t>
            </a:r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 identificaram que bebês já olham para imagens que descrevem corretamente as sentenças, mesmo as que são adquiridas tardiamente.</a:t>
            </a:r>
          </a:p>
          <a:p>
            <a:pPr marL="382588" lvl="1" indent="-285750">
              <a:buFont typeface="Arial,Sans-Serif"/>
              <a:buChar char="•"/>
              <a:tabLst>
                <a:tab pos="7412038" algn="l"/>
              </a:tabLst>
            </a:pPr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Essa teoria mostra que desde muito cedo as crianças já possuem uma </a:t>
            </a: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pro-pensão</a:t>
            </a:r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cs typeface="Times New Roman"/>
              </a:rPr>
              <a:t> linguística inata para a abstração sintática</a:t>
            </a:r>
            <a:endParaRPr lang="pt-BR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  <a:p>
            <a:pPr>
              <a:buFont typeface="Arial" panose="020F0502020204030204" pitchFamily="34" charset="0"/>
              <a:buChar char="•"/>
            </a:pPr>
            <a:endParaRPr lang="en-GB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6FBEC89-FF9B-44DA-4882-88E1A357693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As duas posições fazem parte de uma discussão sobre um mecanismo inato de estruturação da linguagem para a comunicação. </a:t>
            </a:r>
            <a:endParaRPr lang="pt-BR" sz="2400" dirty="0">
              <a:solidFill>
                <a:schemeClr val="bg1"/>
              </a:solidFill>
              <a:latin typeface="Times New Roman"/>
              <a:cs typeface="Calibri" panose="020F0502020204030204"/>
            </a:endParaRPr>
          </a:p>
          <a:p>
            <a:pPr>
              <a:buFont typeface="Arial,Sans-Serif" panose="020F0502020204030204" pitchFamily="34" charset="0"/>
              <a:buChar char="•"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63677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75AF00-7E47-E4D8-84F6-E7F16C25F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  <a:latin typeface="Times New Roman"/>
                <a:cs typeface="Times New Roman"/>
              </a:rPr>
              <a:t>PRIMING SINTÁTICO EM CRIANÇAS</a:t>
            </a:r>
          </a:p>
          <a:p>
            <a:r>
              <a:rPr lang="en-GB" sz="4000" dirty="0">
                <a:solidFill>
                  <a:schemeClr val="tx1"/>
                </a:solidFill>
                <a:latin typeface="Times New Roman"/>
                <a:cs typeface="Times New Roman"/>
              </a:rPr>
              <a:t>PRIMING SINTÁTICO EM CRIANÇAS</a:t>
            </a:r>
            <a:endParaRPr lang="en-GB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BC9F80-1BB8-67A4-020A-C14322FC6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>
              <a:buFont typeface="Arial" panose="020F0502020204030204" pitchFamily="34" charset="0"/>
              <a:buChar char="•"/>
            </a:pPr>
            <a:r>
              <a:rPr lang="pt-BR" dirty="0" smtClean="0">
                <a:latin typeface="Times New Roman"/>
                <a:ea typeface="+mn-lt"/>
                <a:cs typeface="+mn-lt"/>
              </a:rPr>
              <a:t> </a:t>
            </a:r>
            <a:r>
              <a:rPr lang="pt-BR" dirty="0" smtClean="0">
                <a:latin typeface="Times New Roman"/>
                <a:ea typeface="+mn-lt"/>
                <a:cs typeface="+mn-lt"/>
              </a:rPr>
              <a:t>Savage</a:t>
            </a:r>
            <a:r>
              <a:rPr lang="pt-BR" dirty="0">
                <a:latin typeface="Times New Roman"/>
                <a:ea typeface="+mn-lt"/>
                <a:cs typeface="+mn-lt"/>
              </a:rPr>
              <a:t>, </a:t>
            </a:r>
            <a:r>
              <a:rPr lang="pt-BR" dirty="0">
                <a:latin typeface="Times New Roman"/>
                <a:ea typeface="+mn-lt"/>
                <a:cs typeface="+mn-lt"/>
              </a:rPr>
              <a:t>Lieven</a:t>
            </a:r>
            <a:r>
              <a:rPr lang="pt-BR" dirty="0">
                <a:latin typeface="Times New Roman"/>
                <a:ea typeface="+mn-lt"/>
                <a:cs typeface="+mn-lt"/>
              </a:rPr>
              <a:t>, </a:t>
            </a:r>
            <a:r>
              <a:rPr lang="pt-BR" dirty="0">
                <a:latin typeface="Times New Roman"/>
                <a:ea typeface="+mn-lt"/>
                <a:cs typeface="+mn-lt"/>
              </a:rPr>
              <a:t>Theakston</a:t>
            </a:r>
            <a:r>
              <a:rPr lang="pt-BR" dirty="0">
                <a:latin typeface="Times New Roman"/>
                <a:ea typeface="+mn-lt"/>
                <a:cs typeface="+mn-lt"/>
              </a:rPr>
              <a:t> e </a:t>
            </a:r>
            <a:r>
              <a:rPr lang="pt-BR" dirty="0">
                <a:latin typeface="Times New Roman"/>
                <a:ea typeface="+mn-lt"/>
                <a:cs typeface="+mn-lt"/>
              </a:rPr>
              <a:t>Tomasello</a:t>
            </a:r>
            <a:r>
              <a:rPr lang="pt-BR" dirty="0">
                <a:latin typeface="Times New Roman"/>
                <a:ea typeface="+mn-lt"/>
                <a:cs typeface="+mn-lt"/>
              </a:rPr>
              <a:t> (2003),</a:t>
            </a:r>
            <a:r>
              <a:rPr lang="pt-BR" dirty="0">
                <a:latin typeface="Times New Roman"/>
                <a:cs typeface="Calibri" panose="020F0502020204030204"/>
              </a:rPr>
              <a:t> utilizaram o </a:t>
            </a:r>
            <a:r>
              <a:rPr lang="pt-BR" i="1" dirty="0">
                <a:latin typeface="Times New Roman"/>
                <a:cs typeface="Calibri" panose="020F0502020204030204"/>
              </a:rPr>
              <a:t>priming </a:t>
            </a:r>
            <a:r>
              <a:rPr lang="pt-BR" dirty="0">
                <a:latin typeface="Times New Roman"/>
                <a:cs typeface="Calibri" panose="020F0502020204030204"/>
              </a:rPr>
              <a:t>sintático para testar a linguagem de crianças de 3, 4 e 6 anos.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pt-BR" dirty="0">
                <a:latin typeface="Times New Roman"/>
                <a:cs typeface="Calibri" panose="020F0502020204030204"/>
              </a:rPr>
              <a:t>Crianças de 3 e 4 anos demonstraram apenas efeito de </a:t>
            </a:r>
            <a:r>
              <a:rPr lang="pt-BR" i="1" dirty="0">
                <a:latin typeface="Times New Roman"/>
                <a:cs typeface="Calibri" panose="020F0502020204030204"/>
              </a:rPr>
              <a:t>priming</a:t>
            </a:r>
            <a:r>
              <a:rPr lang="pt-BR" dirty="0">
                <a:latin typeface="Times New Roman"/>
                <a:cs typeface="Calibri" panose="020F0502020204030204"/>
              </a:rPr>
              <a:t> lexical.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pt-BR" dirty="0">
                <a:latin typeface="Times New Roman"/>
                <a:cs typeface="Calibri" panose="020F0502020204030204"/>
              </a:rPr>
              <a:t>Crianças de 6 anos demonstram ser sensíveis aos efeitos de </a:t>
            </a:r>
            <a:r>
              <a:rPr lang="pt-BR" i="1" dirty="0">
                <a:latin typeface="Times New Roman"/>
                <a:cs typeface="Calibri" panose="020F0502020204030204"/>
              </a:rPr>
              <a:t>priming</a:t>
            </a:r>
            <a:r>
              <a:rPr lang="pt-BR" dirty="0">
                <a:latin typeface="Times New Roman"/>
                <a:cs typeface="Calibri" panose="020F0502020204030204"/>
              </a:rPr>
              <a:t> sintático e lexical para as construções testadas, sentenças ativas e passivas.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pt-BR" dirty="0" smtClean="0">
                <a:latin typeface="Times New Roman"/>
                <a:cs typeface="Calibri" panose="020F0502020204030204"/>
              </a:rPr>
              <a:t> Em </a:t>
            </a:r>
            <a:r>
              <a:rPr lang="pt-BR" dirty="0">
                <a:latin typeface="Times New Roman"/>
                <a:cs typeface="Calibri" panose="020F0502020204030204"/>
              </a:rPr>
              <a:t>outro estudo </a:t>
            </a:r>
            <a:r>
              <a:rPr lang="pt-BR" dirty="0">
                <a:latin typeface="Times New Roman"/>
                <a:ea typeface="+mn-lt"/>
                <a:cs typeface="+mn-lt"/>
              </a:rPr>
              <a:t>(BENCINI; VALIAN, 2008),</a:t>
            </a:r>
            <a:r>
              <a:rPr lang="pt-BR" dirty="0">
                <a:latin typeface="Times New Roman"/>
                <a:cs typeface="Calibri" panose="020F0502020204030204"/>
              </a:rPr>
              <a:t> o efeito de </a:t>
            </a:r>
            <a:r>
              <a:rPr lang="pt-BR" i="1" dirty="0">
                <a:latin typeface="Times New Roman"/>
                <a:cs typeface="Calibri" panose="020F0502020204030204"/>
              </a:rPr>
              <a:t>priming </a:t>
            </a:r>
            <a:r>
              <a:rPr lang="pt-BR" dirty="0">
                <a:latin typeface="Times New Roman"/>
                <a:cs typeface="Calibri" panose="020F0502020204030204"/>
              </a:rPr>
              <a:t>sintático foi encontrado em sentenças passivas, mas não em sentenças ativas.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pt-BR" dirty="0" smtClean="0">
                <a:latin typeface="Times New Roman"/>
                <a:ea typeface="+mn-lt"/>
                <a:cs typeface="+mn-lt"/>
              </a:rPr>
              <a:t> O </a:t>
            </a:r>
            <a:r>
              <a:rPr lang="pt-BR" dirty="0">
                <a:latin typeface="Times New Roman"/>
                <a:ea typeface="+mn-lt"/>
                <a:cs typeface="+mn-lt"/>
              </a:rPr>
              <a:t>efeito de </a:t>
            </a:r>
            <a:r>
              <a:rPr lang="pt-BR" i="1" dirty="0">
                <a:latin typeface="Times New Roman"/>
                <a:ea typeface="+mn-lt"/>
                <a:cs typeface="+mn-lt"/>
              </a:rPr>
              <a:t>priming</a:t>
            </a:r>
            <a:r>
              <a:rPr lang="pt-BR" i="1" dirty="0">
                <a:latin typeface="Times New Roman"/>
                <a:ea typeface="+mn-lt"/>
                <a:cs typeface="+mn-lt"/>
              </a:rPr>
              <a:t> </a:t>
            </a:r>
            <a:r>
              <a:rPr lang="pt-BR" dirty="0">
                <a:latin typeface="Times New Roman"/>
                <a:ea typeface="+mn-lt"/>
                <a:cs typeface="+mn-lt"/>
              </a:rPr>
              <a:t>sintático com crianças de 3 anos de idade parece ser evidência para teorias de “Abstração Sintática Rápida” (BENCINI; VALIAN, 2008).</a:t>
            </a:r>
          </a:p>
          <a:p>
            <a:pPr marL="200660" lvl="1" indent="0">
              <a:buNone/>
            </a:pPr>
            <a:endParaRPr lang="pt-BR" i="1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65080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92AB86-5392-09FB-6583-0F2B29E89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schemeClr val="tx1"/>
                </a:solidFill>
                <a:latin typeface="Times New Roman"/>
                <a:cs typeface="Times New Roman"/>
              </a:rPr>
              <a:t>HIPÓTESE, GRUPO E OBJETIVO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66AC25-3CD5-C208-AC67-37E2773BF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>
              <a:buFont typeface="Arial" panose="020F0502020204030204" pitchFamily="34" charset="0"/>
              <a:buChar char="•"/>
            </a:pPr>
            <a:r>
              <a:rPr lang="pt-BR" dirty="0">
                <a:cs typeface="Calibri" panose="020F0502020204030204"/>
              </a:rPr>
              <a:t> </a:t>
            </a:r>
            <a:r>
              <a:rPr lang="pt-BR" dirty="0" smtClean="0">
                <a:cs typeface="Calibri" panose="020F0502020204030204"/>
              </a:rPr>
              <a:t> </a:t>
            </a:r>
            <a:r>
              <a:rPr lang="pt-BR" b="1" dirty="0" smtClean="0">
                <a:latin typeface="Times New Roman"/>
                <a:cs typeface="Calibri" panose="020F0502020204030204"/>
              </a:rPr>
              <a:t>Objetivo</a:t>
            </a:r>
            <a:r>
              <a:rPr lang="pt-BR" dirty="0">
                <a:latin typeface="Times New Roman"/>
                <a:cs typeface="Calibri" panose="020F0502020204030204"/>
              </a:rPr>
              <a:t>: investigar o efeito de </a:t>
            </a:r>
            <a:r>
              <a:rPr lang="pt-BR" i="1" dirty="0">
                <a:latin typeface="Times New Roman"/>
                <a:cs typeface="Calibri" panose="020F0502020204030204"/>
              </a:rPr>
              <a:t>priming</a:t>
            </a:r>
            <a:r>
              <a:rPr lang="pt-BR" i="1" dirty="0">
                <a:latin typeface="Times New Roman"/>
                <a:cs typeface="Calibri" panose="020F0502020204030204"/>
              </a:rPr>
              <a:t> </a:t>
            </a:r>
            <a:r>
              <a:rPr lang="pt-BR" dirty="0">
                <a:latin typeface="Times New Roman"/>
                <a:cs typeface="Calibri" panose="020F0502020204030204"/>
              </a:rPr>
              <a:t>sintático em crianças de 8 e 9 anos falantes do português brasileiro.</a:t>
            </a:r>
          </a:p>
          <a:p>
            <a:pPr marL="0" indent="0">
              <a:buFont typeface="Arial" pitchFamily="34" charset="0"/>
              <a:buChar char="•"/>
            </a:pPr>
            <a:r>
              <a:rPr lang="pt-BR" b="1" dirty="0" smtClean="0">
                <a:latin typeface="Times New Roman"/>
                <a:cs typeface="Calibri" panose="020F0502020204030204"/>
              </a:rPr>
              <a:t> Hipóteses</a:t>
            </a:r>
            <a:r>
              <a:rPr lang="pt-BR" dirty="0">
                <a:latin typeface="Times New Roman"/>
                <a:cs typeface="Calibri" panose="020F0502020204030204"/>
              </a:rPr>
              <a:t>: </a:t>
            </a:r>
          </a:p>
          <a:p>
            <a:pPr marL="457200" indent="-457200">
              <a:buAutoNum type="arabicPeriod"/>
            </a:pPr>
            <a:r>
              <a:rPr lang="pt-BR" dirty="0">
                <a:latin typeface="Times New Roman"/>
                <a:cs typeface="Calibri" panose="020F0502020204030204"/>
              </a:rPr>
              <a:t>Se o conhecimento gramatical </a:t>
            </a:r>
            <a:r>
              <a:rPr lang="pt-BR" dirty="0">
                <a:latin typeface="Times New Roman"/>
                <a:ea typeface="+mn-lt"/>
                <a:cs typeface="+mn-lt"/>
              </a:rPr>
              <a:t>abstrato de estruturas ativas e passivas está consolidado em crianças de 8 e 9 anos falantes de PB;</a:t>
            </a:r>
          </a:p>
          <a:p>
            <a:pPr marL="457200" indent="-457200">
              <a:buAutoNum type="arabicPeriod"/>
            </a:pPr>
            <a:r>
              <a:rPr lang="pt-BR" dirty="0">
                <a:latin typeface="Times New Roman"/>
                <a:ea typeface="+mn-lt"/>
                <a:cs typeface="+mn-lt"/>
              </a:rPr>
              <a:t>Se as crianças apresentam o efeito de </a:t>
            </a:r>
            <a:r>
              <a:rPr lang="pt-BR" i="1" dirty="0">
                <a:latin typeface="Times New Roman"/>
                <a:ea typeface="+mn-lt"/>
                <a:cs typeface="+mn-lt"/>
              </a:rPr>
              <a:t>priming</a:t>
            </a:r>
            <a:r>
              <a:rPr lang="pt-BR" i="1" dirty="0">
                <a:latin typeface="Times New Roman"/>
                <a:ea typeface="+mn-lt"/>
                <a:cs typeface="+mn-lt"/>
              </a:rPr>
              <a:t> </a:t>
            </a:r>
            <a:r>
              <a:rPr lang="pt-BR" dirty="0">
                <a:latin typeface="Times New Roman"/>
                <a:ea typeface="+mn-lt"/>
                <a:cs typeface="+mn-lt"/>
              </a:rPr>
              <a:t>sintático e aprendem com a produção de estruturas repetidas entre prime e alvo, corroborando a teoria de Aprendizagem Implícita;</a:t>
            </a:r>
          </a:p>
          <a:p>
            <a:pPr marL="457200" indent="-457200">
              <a:buAutoNum type="arabicPeriod"/>
            </a:pPr>
            <a:r>
              <a:rPr lang="pt-BR" dirty="0">
                <a:latin typeface="Times New Roman"/>
                <a:ea typeface="+mn-lt"/>
                <a:cs typeface="+mn-lt"/>
              </a:rPr>
              <a:t>Se o efeito de </a:t>
            </a:r>
            <a:r>
              <a:rPr lang="pt-BR" i="1" dirty="0">
                <a:latin typeface="Times New Roman"/>
                <a:ea typeface="+mn-lt"/>
                <a:cs typeface="+mn-lt"/>
              </a:rPr>
              <a:t>priming</a:t>
            </a:r>
            <a:r>
              <a:rPr lang="pt-BR" i="1" dirty="0">
                <a:latin typeface="Times New Roman"/>
                <a:ea typeface="+mn-lt"/>
                <a:cs typeface="+mn-lt"/>
              </a:rPr>
              <a:t> </a:t>
            </a:r>
            <a:r>
              <a:rPr lang="pt-BR" dirty="0">
                <a:latin typeface="Times New Roman"/>
                <a:ea typeface="+mn-lt"/>
                <a:cs typeface="+mn-lt"/>
              </a:rPr>
              <a:t>sintático ocorre somente com a repetição da estrutura sentencial entre prime e alvo, sugerindo que há um componente sintático da linguagem não mediado por questões semânticas ou demais questões linguísticas na gramática mental do ser humano.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pt-BR" dirty="0">
                <a:latin typeface="Times New Roman"/>
                <a:cs typeface="Calibri" panose="020F0502020204030204"/>
              </a:rPr>
              <a:t> </a:t>
            </a:r>
            <a:r>
              <a:rPr lang="pt-BR" b="1" dirty="0">
                <a:latin typeface="Times New Roman"/>
                <a:cs typeface="Calibri" panose="020F0502020204030204"/>
              </a:rPr>
              <a:t>Grupo</a:t>
            </a:r>
            <a:r>
              <a:rPr lang="pt-BR" dirty="0">
                <a:latin typeface="Times New Roman"/>
                <a:cs typeface="Calibri" panose="020F0502020204030204"/>
              </a:rPr>
              <a:t>: 60 crianças </a:t>
            </a:r>
            <a:r>
              <a:rPr lang="pt-BR" dirty="0">
                <a:latin typeface="Times New Roman"/>
                <a:ea typeface="+mn-lt"/>
                <a:cs typeface="+mn-lt"/>
              </a:rPr>
              <a:t>estudantes de escolas estaduais participantes do projeto ACERTA.</a:t>
            </a:r>
            <a:endParaRPr lang="pt-BR" dirty="0">
              <a:latin typeface="Times New Roman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98035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02E9F3-B9DE-1402-0767-A9D92FD10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latin typeface="Times New Roman"/>
                <a:cs typeface="Calibri Light"/>
              </a:rPr>
              <a:t>MÉTODO E ANÁLISE DE DADOS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BCE6D8-FBCA-770E-3AF2-28EAA89BA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>
              <a:buFont typeface="Arial" panose="020F0502020204030204" pitchFamily="34" charset="0"/>
              <a:buChar char="•"/>
            </a:pPr>
            <a:r>
              <a:rPr lang="pt-BR" dirty="0" smtClean="0">
                <a:latin typeface="Times New Roman"/>
                <a:cs typeface="Calibri" panose="020F0502020204030204"/>
              </a:rPr>
              <a:t> Experimento </a:t>
            </a:r>
            <a:r>
              <a:rPr lang="pt-BR" dirty="0">
                <a:latin typeface="Times New Roman"/>
                <a:cs typeface="Calibri" panose="020F0502020204030204"/>
              </a:rPr>
              <a:t>individual, tarefa de 30 min à 58 min, produção de frases na voz ativa e passiva, treino antes da tarefa, algumas imagens apareciam na tela do computador e os participantes deveriam responder oralmente.</a:t>
            </a:r>
            <a:endParaRPr lang="pt-BR" b="1" dirty="0">
              <a:latin typeface="Times New Roman"/>
              <a:cs typeface="Calibri" panose="020F0502020204030204"/>
            </a:endParaRPr>
          </a:p>
          <a:p>
            <a:pPr>
              <a:buFont typeface="Arial" panose="020F0502020204030204" pitchFamily="34" charset="0"/>
              <a:buChar char="•"/>
            </a:pPr>
            <a:r>
              <a:rPr lang="pt-BR" b="1" dirty="0" smtClean="0">
                <a:latin typeface="Times New Roman"/>
                <a:cs typeface="Calibri" panose="020F0502020204030204"/>
              </a:rPr>
              <a:t> Tarefa</a:t>
            </a:r>
            <a:r>
              <a:rPr lang="pt-BR" b="1" dirty="0">
                <a:latin typeface="Times New Roman"/>
                <a:cs typeface="Calibri" panose="020F0502020204030204"/>
              </a:rPr>
              <a:t>:</a:t>
            </a:r>
            <a:r>
              <a:rPr lang="pt-BR" dirty="0">
                <a:latin typeface="Times New Roman"/>
                <a:cs typeface="Calibri" panose="020F0502020204030204"/>
              </a:rPr>
              <a:t> a criança deveria descrever as imagens com uma sentença utilizando o verbo </a:t>
            </a:r>
            <a:r>
              <a:rPr lang="pt-BR" dirty="0" smtClean="0">
                <a:latin typeface="Times New Roman"/>
                <a:cs typeface="Calibri" panose="020F0502020204030204"/>
              </a:rPr>
              <a:t>dado começando pelo personagem em verde. </a:t>
            </a:r>
            <a:r>
              <a:rPr lang="pt-BR" dirty="0">
                <a:latin typeface="Times New Roman"/>
                <a:cs typeface="Calibri" panose="020F0502020204030204"/>
              </a:rPr>
              <a:t>A imagem prime era colorida e a imagem alvo era cinza, o verbo aparecia no infinitivo e em verde no centro do monitor por 100ms</a:t>
            </a:r>
            <a:r>
              <a:rPr lang="pt-BR" dirty="0" smtClean="0">
                <a:latin typeface="Times New Roman"/>
                <a:cs typeface="Calibri" panose="020F0502020204030204"/>
              </a:rPr>
              <a:t>.</a:t>
            </a:r>
            <a:endParaRPr lang="pt-BR" dirty="0">
              <a:latin typeface="Times New Roman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98626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Linha do tempo&#10;&#10;Descrição gerada automaticamente">
            <a:extLst>
              <a:ext uri="{FF2B5EF4-FFF2-40B4-BE49-F238E27FC236}">
                <a16:creationId xmlns:a16="http://schemas.microsoft.com/office/drawing/2014/main" xmlns="" id="{03F95648-60BD-C306-38C8-62C581F447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9020" y="0"/>
            <a:ext cx="7772400" cy="601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0" y="6014534"/>
            <a:ext cx="8974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Fonte: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Revista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ANPOLL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v. 1, nº 48, p. 64-77, Florianópolis, Jan./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Jun.2019, página 69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</TotalTime>
  <Words>622</Words>
  <Application>Microsoft Office PowerPoint</Application>
  <PresentationFormat>Personalizar</PresentationFormat>
  <Paragraphs>90</Paragraphs>
  <Slides>16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Retrospect</vt:lpstr>
      <vt:lpstr>EFEITOS DE PRIMING SINTÁTICO NA PRODUÇÃO DE SENTENÇAS ATIVAS E PASSIVAS POR CRIANÇAS FALANTES DO PORTUGUÊS BRASILEIRO </vt:lpstr>
      <vt:lpstr>Slide 2</vt:lpstr>
      <vt:lpstr>PRIMING SINTÁTICO</vt:lpstr>
      <vt:lpstr>PRIMING SINTATICO E APRENDIZAGEM IMPLÍCITA</vt:lpstr>
      <vt:lpstr>PRIMING SINTÁTICO EM CRIANÇAS</vt:lpstr>
      <vt:lpstr>PRIMING SINTÁTICO EM CRIANÇAS PRIMING SINTÁTICO EM CRIANÇAS</vt:lpstr>
      <vt:lpstr>HIPÓTESE, GRUPO E OBJETIVO</vt:lpstr>
      <vt:lpstr>MÉTODO E ANÁLISE DE DADOS</vt:lpstr>
      <vt:lpstr>Slide 9</vt:lpstr>
      <vt:lpstr>ANÁLISE DOS DADOS</vt:lpstr>
      <vt:lpstr>RESULTADOS</vt:lpstr>
      <vt:lpstr>RESULTADOS</vt:lpstr>
      <vt:lpstr>RESULTADOS</vt:lpstr>
      <vt:lpstr>DISCUSSÃO</vt:lpstr>
      <vt:lpstr>OBRIGADA!</vt:lpstr>
      <vt:lpstr>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Ana Leticia</cp:lastModifiedBy>
  <cp:revision>851</cp:revision>
  <dcterms:created xsi:type="dcterms:W3CDTF">2023-10-16T12:36:11Z</dcterms:created>
  <dcterms:modified xsi:type="dcterms:W3CDTF">2023-11-01T16:16:33Z</dcterms:modified>
</cp:coreProperties>
</file>