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  <p:sldId id="271" r:id="rId18"/>
    <p:sldId id="257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065B2-11DD-4705-B516-97A651917BB0}" v="358" dt="2024-07-16T14:48:41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o Cabral" userId="ae4c81d6352d96a2" providerId="LiveId" clId="{BA5065B2-11DD-4705-B516-97A651917BB0}"/>
    <pc:docChg chg="undo redo custSel addSld delSld modSld sldOrd">
      <pc:chgData name="Leonardo Cabral" userId="ae4c81d6352d96a2" providerId="LiveId" clId="{BA5065B2-11DD-4705-B516-97A651917BB0}" dt="2024-07-16T14:48:47.480" v="9981" actId="20577"/>
      <pc:docMkLst>
        <pc:docMk/>
      </pc:docMkLst>
      <pc:sldChg chg="modSp">
        <pc:chgData name="Leonardo Cabral" userId="ae4c81d6352d96a2" providerId="LiveId" clId="{BA5065B2-11DD-4705-B516-97A651917BB0}" dt="2024-07-10T16:40:44.933" v="9633"/>
        <pc:sldMkLst>
          <pc:docMk/>
          <pc:sldMk cId="2589943526" sldId="256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589943526" sldId="256"/>
            <ac:spMk id="2" creationId="{CDF3AA18-40F3-5B5E-F797-25097FFE0A2B}"/>
          </ac:spMkLst>
        </pc:spChg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589943526" sldId="256"/>
            <ac:spMk id="3" creationId="{DC9F81CE-5658-4006-6649-4974F4583A31}"/>
          </ac:spMkLst>
        </pc:spChg>
      </pc:sldChg>
      <pc:sldChg chg="modSp new mod modAnim">
        <pc:chgData name="Leonardo Cabral" userId="ae4c81d6352d96a2" providerId="LiveId" clId="{BA5065B2-11DD-4705-B516-97A651917BB0}" dt="2024-07-16T14:48:41.253" v="9980" actId="20577"/>
        <pc:sldMkLst>
          <pc:docMk/>
          <pc:sldMk cId="3217315724" sldId="257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217315724" sldId="257"/>
            <ac:spMk id="2" creationId="{76EF2B77-46B9-E6BD-52EB-B09A69503BA1}"/>
          </ac:spMkLst>
        </pc:spChg>
        <pc:spChg chg="mod">
          <ac:chgData name="Leonardo Cabral" userId="ae4c81d6352d96a2" providerId="LiveId" clId="{BA5065B2-11DD-4705-B516-97A651917BB0}" dt="2024-07-16T14:48:41.253" v="9980" actId="20577"/>
          <ac:spMkLst>
            <pc:docMk/>
            <pc:sldMk cId="3217315724" sldId="257"/>
            <ac:spMk id="3" creationId="{36D82846-8B69-2F01-E8B0-F1688CA2A965}"/>
          </ac:spMkLst>
        </pc:spChg>
      </pc:sldChg>
      <pc:sldChg chg="modSp new mod modAnim">
        <pc:chgData name="Leonardo Cabral" userId="ae4c81d6352d96a2" providerId="LiveId" clId="{BA5065B2-11DD-4705-B516-97A651917BB0}" dt="2024-07-16T14:40:54.589" v="9773" actId="20577"/>
        <pc:sldMkLst>
          <pc:docMk/>
          <pc:sldMk cId="2453518103" sldId="258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453518103" sldId="258"/>
            <ac:spMk id="2" creationId="{4E342BE1-C02D-592E-67EA-23508C069315}"/>
          </ac:spMkLst>
        </pc:spChg>
        <pc:spChg chg="mod">
          <ac:chgData name="Leonardo Cabral" userId="ae4c81d6352d96a2" providerId="LiveId" clId="{BA5065B2-11DD-4705-B516-97A651917BB0}" dt="2024-07-16T14:40:54.589" v="9773" actId="20577"/>
          <ac:spMkLst>
            <pc:docMk/>
            <pc:sldMk cId="2453518103" sldId="258"/>
            <ac:spMk id="3" creationId="{18E9BC9A-8C2A-2030-A1AF-695BDF0E721C}"/>
          </ac:spMkLst>
        </pc:spChg>
      </pc:sldChg>
      <pc:sldChg chg="modSp new mod modAnim">
        <pc:chgData name="Leonardo Cabral" userId="ae4c81d6352d96a2" providerId="LiveId" clId="{BA5065B2-11DD-4705-B516-97A651917BB0}" dt="2024-07-10T16:40:44.933" v="9633"/>
        <pc:sldMkLst>
          <pc:docMk/>
          <pc:sldMk cId="2922301666" sldId="259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922301666" sldId="259"/>
            <ac:spMk id="2" creationId="{12B47A21-E740-A466-988E-D66A80E63888}"/>
          </ac:spMkLst>
        </pc:spChg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922301666" sldId="259"/>
            <ac:spMk id="3" creationId="{AB9E49E1-D215-DA5B-D3FE-4AD6BAE10C1D}"/>
          </ac:spMkLst>
        </pc:spChg>
      </pc:sldChg>
      <pc:sldChg chg="modSp new mod modAnim">
        <pc:chgData name="Leonardo Cabral" userId="ae4c81d6352d96a2" providerId="LiveId" clId="{BA5065B2-11DD-4705-B516-97A651917BB0}" dt="2024-07-10T16:40:44.933" v="9633"/>
        <pc:sldMkLst>
          <pc:docMk/>
          <pc:sldMk cId="2260874127" sldId="260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260874127" sldId="260"/>
            <ac:spMk id="2" creationId="{6F861554-D667-980F-EFFC-A1BBD57BDE30}"/>
          </ac:spMkLst>
        </pc:spChg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260874127" sldId="260"/>
            <ac:spMk id="3" creationId="{5306124A-F5CD-AC7F-4B56-36BCE52522BD}"/>
          </ac:spMkLst>
        </pc:spChg>
      </pc:sldChg>
      <pc:sldChg chg="addSp delSp modSp add mod">
        <pc:chgData name="Leonardo Cabral" userId="ae4c81d6352d96a2" providerId="LiveId" clId="{BA5065B2-11DD-4705-B516-97A651917BB0}" dt="2024-07-10T15:02:13.256" v="3616" actId="22"/>
        <pc:sldMkLst>
          <pc:docMk/>
          <pc:sldMk cId="3720898756" sldId="261"/>
        </pc:sldMkLst>
        <pc:spChg chg="del mod">
          <ac:chgData name="Leonardo Cabral" userId="ae4c81d6352d96a2" providerId="LiveId" clId="{BA5065B2-11DD-4705-B516-97A651917BB0}" dt="2024-07-10T15:02:00.274" v="3613" actId="478"/>
          <ac:spMkLst>
            <pc:docMk/>
            <pc:sldMk cId="3720898756" sldId="261"/>
            <ac:spMk id="2" creationId="{6F861554-D667-980F-EFFC-A1BBD57BDE30}"/>
          </ac:spMkLst>
        </pc:spChg>
        <pc:spChg chg="del mod">
          <ac:chgData name="Leonardo Cabral" userId="ae4c81d6352d96a2" providerId="LiveId" clId="{BA5065B2-11DD-4705-B516-97A651917BB0}" dt="2024-07-10T15:02:01.044" v="3614" actId="478"/>
          <ac:spMkLst>
            <pc:docMk/>
            <pc:sldMk cId="3720898756" sldId="261"/>
            <ac:spMk id="3" creationId="{5306124A-F5CD-AC7F-4B56-36BCE52522BD}"/>
          </ac:spMkLst>
        </pc:spChg>
        <pc:spChg chg="add del mod">
          <ac:chgData name="Leonardo Cabral" userId="ae4c81d6352d96a2" providerId="LiveId" clId="{BA5065B2-11DD-4705-B516-97A651917BB0}" dt="2024-07-10T15:02:01.959" v="3615" actId="478"/>
          <ac:spMkLst>
            <pc:docMk/>
            <pc:sldMk cId="3720898756" sldId="261"/>
            <ac:spMk id="5" creationId="{9B092B3F-1DA8-17DA-2675-3A86E63005B0}"/>
          </ac:spMkLst>
        </pc:spChg>
        <pc:picChg chg="add">
          <ac:chgData name="Leonardo Cabral" userId="ae4c81d6352d96a2" providerId="LiveId" clId="{BA5065B2-11DD-4705-B516-97A651917BB0}" dt="2024-07-10T15:02:13.256" v="3616" actId="22"/>
          <ac:picMkLst>
            <pc:docMk/>
            <pc:sldMk cId="3720898756" sldId="261"/>
            <ac:picMk id="7" creationId="{EC7D048C-E564-7778-99F1-A939DD20BED0}"/>
          </ac:picMkLst>
        </pc:picChg>
      </pc:sldChg>
      <pc:sldChg chg="modSp new mod">
        <pc:chgData name="Leonardo Cabral" userId="ae4c81d6352d96a2" providerId="LiveId" clId="{BA5065B2-11DD-4705-B516-97A651917BB0}" dt="2024-07-16T14:42:06.448" v="9775" actId="20577"/>
        <pc:sldMkLst>
          <pc:docMk/>
          <pc:sldMk cId="2329003913" sldId="262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329003913" sldId="262"/>
            <ac:spMk id="2" creationId="{7C40AF91-2CA7-EF7C-2056-093089C15664}"/>
          </ac:spMkLst>
        </pc:spChg>
        <pc:spChg chg="mod">
          <ac:chgData name="Leonardo Cabral" userId="ae4c81d6352d96a2" providerId="LiveId" clId="{BA5065B2-11DD-4705-B516-97A651917BB0}" dt="2024-07-16T14:42:06.448" v="9775" actId="20577"/>
          <ac:spMkLst>
            <pc:docMk/>
            <pc:sldMk cId="2329003913" sldId="262"/>
            <ac:spMk id="3" creationId="{BD801EC5-2A1C-2E08-8187-9ADAAD630F4B}"/>
          </ac:spMkLst>
        </pc:spChg>
      </pc:sldChg>
      <pc:sldChg chg="modSp new mod modAnim">
        <pc:chgData name="Leonardo Cabral" userId="ae4c81d6352d96a2" providerId="LiveId" clId="{BA5065B2-11DD-4705-B516-97A651917BB0}" dt="2024-07-16T14:43:54.325" v="9842" actId="27636"/>
        <pc:sldMkLst>
          <pc:docMk/>
          <pc:sldMk cId="831973790" sldId="263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831973790" sldId="263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6T14:43:54.325" v="9842" actId="27636"/>
          <ac:spMkLst>
            <pc:docMk/>
            <pc:sldMk cId="831973790" sldId="263"/>
            <ac:spMk id="3" creationId="{B351AD1C-2D55-DDAA-DF7E-8074CD6E56D1}"/>
          </ac:spMkLst>
        </pc:spChg>
      </pc:sldChg>
      <pc:sldChg chg="modSp add mod modAnim">
        <pc:chgData name="Leonardo Cabral" userId="ae4c81d6352d96a2" providerId="LiveId" clId="{BA5065B2-11DD-4705-B516-97A651917BB0}" dt="2024-07-16T14:43:19.989" v="9828" actId="20577"/>
        <pc:sldMkLst>
          <pc:docMk/>
          <pc:sldMk cId="1984337406" sldId="264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1984337406" sldId="264"/>
            <ac:spMk id="2" creationId="{7C40AF91-2CA7-EF7C-2056-093089C15664}"/>
          </ac:spMkLst>
        </pc:spChg>
        <pc:spChg chg="mod">
          <ac:chgData name="Leonardo Cabral" userId="ae4c81d6352d96a2" providerId="LiveId" clId="{BA5065B2-11DD-4705-B516-97A651917BB0}" dt="2024-07-16T14:43:19.989" v="9828" actId="20577"/>
          <ac:spMkLst>
            <pc:docMk/>
            <pc:sldMk cId="1984337406" sldId="264"/>
            <ac:spMk id="3" creationId="{BD801EC5-2A1C-2E08-8187-9ADAAD630F4B}"/>
          </ac:spMkLst>
        </pc:spChg>
      </pc:sldChg>
      <pc:sldChg chg="modSp add mod ord">
        <pc:chgData name="Leonardo Cabral" userId="ae4c81d6352d96a2" providerId="LiveId" clId="{BA5065B2-11DD-4705-B516-97A651917BB0}" dt="2024-07-10T16:40:44.933" v="9633"/>
        <pc:sldMkLst>
          <pc:docMk/>
          <pc:sldMk cId="1339546060" sldId="265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1339546060" sldId="265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0T15:25:10.105" v="5746" actId="13822"/>
          <ac:spMkLst>
            <pc:docMk/>
            <pc:sldMk cId="1339546060" sldId="265"/>
            <ac:spMk id="3" creationId="{B351AD1C-2D55-DDAA-DF7E-8074CD6E56D1}"/>
          </ac:spMkLst>
        </pc:spChg>
      </pc:sldChg>
      <pc:sldChg chg="modSp add mod modAnim">
        <pc:chgData name="Leonardo Cabral" userId="ae4c81d6352d96a2" providerId="LiveId" clId="{BA5065B2-11DD-4705-B516-97A651917BB0}" dt="2024-07-16T14:44:59.153" v="9858" actId="20577"/>
        <pc:sldMkLst>
          <pc:docMk/>
          <pc:sldMk cId="2708778826" sldId="266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708778826" sldId="266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6T14:44:59.153" v="9858" actId="20577"/>
          <ac:spMkLst>
            <pc:docMk/>
            <pc:sldMk cId="2708778826" sldId="266"/>
            <ac:spMk id="3" creationId="{B351AD1C-2D55-DDAA-DF7E-8074CD6E56D1}"/>
          </ac:spMkLst>
        </pc:spChg>
      </pc:sldChg>
      <pc:sldChg chg="new del">
        <pc:chgData name="Leonardo Cabral" userId="ae4c81d6352d96a2" providerId="LiveId" clId="{BA5065B2-11DD-4705-B516-97A651917BB0}" dt="2024-07-10T15:22:19.483" v="5332" actId="47"/>
        <pc:sldMkLst>
          <pc:docMk/>
          <pc:sldMk cId="4097768761" sldId="266"/>
        </pc:sldMkLst>
      </pc:sldChg>
      <pc:sldChg chg="modSp add mod modAnim">
        <pc:chgData name="Leonardo Cabral" userId="ae4c81d6352d96a2" providerId="LiveId" clId="{BA5065B2-11DD-4705-B516-97A651917BB0}" dt="2024-07-16T14:46:15.198" v="9955" actId="20577"/>
        <pc:sldMkLst>
          <pc:docMk/>
          <pc:sldMk cId="901550454" sldId="267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901550454" sldId="267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6T14:46:15.198" v="9955" actId="20577"/>
          <ac:spMkLst>
            <pc:docMk/>
            <pc:sldMk cId="901550454" sldId="267"/>
            <ac:spMk id="3" creationId="{B351AD1C-2D55-DDAA-DF7E-8074CD6E56D1}"/>
          </ac:spMkLst>
        </pc:spChg>
      </pc:sldChg>
      <pc:sldChg chg="modSp add mod">
        <pc:chgData name="Leonardo Cabral" userId="ae4c81d6352d96a2" providerId="LiveId" clId="{BA5065B2-11DD-4705-B516-97A651917BB0}" dt="2024-07-10T16:40:44.933" v="9633"/>
        <pc:sldMkLst>
          <pc:docMk/>
          <pc:sldMk cId="3185556932" sldId="268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185556932" sldId="268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185556932" sldId="268"/>
            <ac:spMk id="3" creationId="{B351AD1C-2D55-DDAA-DF7E-8074CD6E56D1}"/>
          </ac:spMkLst>
        </pc:spChg>
      </pc:sldChg>
      <pc:sldChg chg="modSp add mod modAnim">
        <pc:chgData name="Leonardo Cabral" userId="ae4c81d6352d96a2" providerId="LiveId" clId="{BA5065B2-11DD-4705-B516-97A651917BB0}" dt="2024-07-16T14:47:20.854" v="9958" actId="20577"/>
        <pc:sldMkLst>
          <pc:docMk/>
          <pc:sldMk cId="3821788104" sldId="269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821788104" sldId="269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6T14:47:20.854" v="9958" actId="20577"/>
          <ac:spMkLst>
            <pc:docMk/>
            <pc:sldMk cId="3821788104" sldId="269"/>
            <ac:spMk id="3" creationId="{B351AD1C-2D55-DDAA-DF7E-8074CD6E56D1}"/>
          </ac:spMkLst>
        </pc:spChg>
      </pc:sldChg>
      <pc:sldChg chg="modSp add mod modAnim">
        <pc:chgData name="Leonardo Cabral" userId="ae4c81d6352d96a2" providerId="LiveId" clId="{BA5065B2-11DD-4705-B516-97A651917BB0}" dt="2024-07-10T16:40:44.933" v="9633"/>
        <pc:sldMkLst>
          <pc:docMk/>
          <pc:sldMk cId="3956703854" sldId="270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956703854" sldId="270"/>
            <ac:spMk id="2" creationId="{5CEAFE86-1888-9FF9-1334-04BD7AB5A1A7}"/>
          </ac:spMkLst>
        </pc:spChg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956703854" sldId="270"/>
            <ac:spMk id="3" creationId="{B351AD1C-2D55-DDAA-DF7E-8074CD6E56D1}"/>
          </ac:spMkLst>
        </pc:spChg>
      </pc:sldChg>
      <pc:sldChg chg="modSp new mod modAnim">
        <pc:chgData name="Leonardo Cabral" userId="ae4c81d6352d96a2" providerId="LiveId" clId="{BA5065B2-11DD-4705-B516-97A651917BB0}" dt="2024-07-10T16:47:06.458" v="9762" actId="20577"/>
        <pc:sldMkLst>
          <pc:docMk/>
          <pc:sldMk cId="3990121129" sldId="271"/>
        </pc:sldMkLst>
        <pc:spChg chg="mod">
          <ac:chgData name="Leonardo Cabral" userId="ae4c81d6352d96a2" providerId="LiveId" clId="{BA5065B2-11DD-4705-B516-97A651917BB0}" dt="2024-07-10T16:47:06.458" v="9762" actId="20577"/>
          <ac:spMkLst>
            <pc:docMk/>
            <pc:sldMk cId="3990121129" sldId="271"/>
            <ac:spMk id="2" creationId="{7297F825-5AE4-3D6D-46F2-691545CCCF55}"/>
          </ac:spMkLst>
        </pc:spChg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3990121129" sldId="271"/>
            <ac:spMk id="3" creationId="{9152C764-1FFC-DB05-6137-463372AED518}"/>
          </ac:spMkLst>
        </pc:spChg>
      </pc:sldChg>
      <pc:sldChg chg="addSp delSp modSp new mod">
        <pc:chgData name="Leonardo Cabral" userId="ae4c81d6352d96a2" providerId="LiveId" clId="{BA5065B2-11DD-4705-B516-97A651917BB0}" dt="2024-07-10T16:40:44.933" v="9633"/>
        <pc:sldMkLst>
          <pc:docMk/>
          <pc:sldMk cId="1727348601" sldId="272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1727348601" sldId="272"/>
            <ac:spMk id="2" creationId="{AF5E7401-5E38-9A43-A4E1-719AB58842CD}"/>
          </ac:spMkLst>
        </pc:spChg>
        <pc:spChg chg="del">
          <ac:chgData name="Leonardo Cabral" userId="ae4c81d6352d96a2" providerId="LiveId" clId="{BA5065B2-11DD-4705-B516-97A651917BB0}" dt="2024-07-10T15:52:16.867" v="9024" actId="478"/>
          <ac:spMkLst>
            <pc:docMk/>
            <pc:sldMk cId="1727348601" sldId="272"/>
            <ac:spMk id="3" creationId="{20A4BE8D-B5DF-F290-F5E5-6E615FA8798E}"/>
          </ac:spMkLst>
        </pc:spChg>
        <pc:picChg chg="add mod">
          <ac:chgData name="Leonardo Cabral" userId="ae4c81d6352d96a2" providerId="LiveId" clId="{BA5065B2-11DD-4705-B516-97A651917BB0}" dt="2024-07-10T15:52:21.121" v="9026" actId="14100"/>
          <ac:picMkLst>
            <pc:docMk/>
            <pc:sldMk cId="1727348601" sldId="272"/>
            <ac:picMk id="1026" creationId="{7327BE5C-CF90-1F5A-8FA2-DE7834ECE691}"/>
          </ac:picMkLst>
        </pc:picChg>
      </pc:sldChg>
      <pc:sldChg chg="addSp delSp modSp new mod">
        <pc:chgData name="Leonardo Cabral" userId="ae4c81d6352d96a2" providerId="LiveId" clId="{BA5065B2-11DD-4705-B516-97A651917BB0}" dt="2024-07-10T16:40:44.933" v="9633"/>
        <pc:sldMkLst>
          <pc:docMk/>
          <pc:sldMk cId="2464260744" sldId="273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2464260744" sldId="273"/>
            <ac:spMk id="2" creationId="{3AC85159-C4EE-4FD5-FBE0-A78455586D24}"/>
          </ac:spMkLst>
        </pc:spChg>
        <pc:spChg chg="del">
          <ac:chgData name="Leonardo Cabral" userId="ae4c81d6352d96a2" providerId="LiveId" clId="{BA5065B2-11DD-4705-B516-97A651917BB0}" dt="2024-07-10T15:52:32.267" v="9051" actId="478"/>
          <ac:spMkLst>
            <pc:docMk/>
            <pc:sldMk cId="2464260744" sldId="273"/>
            <ac:spMk id="3" creationId="{AE61E647-FEED-7B4F-6AEB-399C6600A960}"/>
          </ac:spMkLst>
        </pc:spChg>
        <pc:picChg chg="add mod">
          <ac:chgData name="Leonardo Cabral" userId="ae4c81d6352d96a2" providerId="LiveId" clId="{BA5065B2-11DD-4705-B516-97A651917BB0}" dt="2024-07-10T15:54:36.205" v="9054" actId="1076"/>
          <ac:picMkLst>
            <pc:docMk/>
            <pc:sldMk cId="2464260744" sldId="273"/>
            <ac:picMk id="5" creationId="{ED0B9E74-BAA9-0C97-8879-34EF4E0A922F}"/>
          </ac:picMkLst>
        </pc:picChg>
      </pc:sldChg>
      <pc:sldChg chg="modSp new mod">
        <pc:chgData name="Leonardo Cabral" userId="ae4c81d6352d96a2" providerId="LiveId" clId="{BA5065B2-11DD-4705-B516-97A651917BB0}" dt="2024-07-16T14:48:47.480" v="9981" actId="20577"/>
        <pc:sldMkLst>
          <pc:docMk/>
          <pc:sldMk cId="520942191" sldId="274"/>
        </pc:sldMkLst>
        <pc:spChg chg="mod">
          <ac:chgData name="Leonardo Cabral" userId="ae4c81d6352d96a2" providerId="LiveId" clId="{BA5065B2-11DD-4705-B516-97A651917BB0}" dt="2024-07-10T16:40:44.933" v="9633"/>
          <ac:spMkLst>
            <pc:docMk/>
            <pc:sldMk cId="520942191" sldId="274"/>
            <ac:spMk id="2" creationId="{F84B2731-50F4-10B8-A76A-15899BB5CCEF}"/>
          </ac:spMkLst>
        </pc:spChg>
        <pc:spChg chg="mod">
          <ac:chgData name="Leonardo Cabral" userId="ae4c81d6352d96a2" providerId="LiveId" clId="{BA5065B2-11DD-4705-B516-97A651917BB0}" dt="2024-07-16T14:48:47.480" v="9981" actId="20577"/>
          <ac:spMkLst>
            <pc:docMk/>
            <pc:sldMk cId="520942191" sldId="274"/>
            <ac:spMk id="3" creationId="{B9BBFFB4-05EB-5E68-CEFE-58D499166A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26591-E53D-44EB-6F52-5AB074FC2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D6C7E2-E9C8-DD6E-76EF-16C47292D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C68630-3C28-A5D6-ABF3-4307D758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C8D9A3-34F5-BA97-0B57-531F3CB1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06F7C3-1EC2-65F3-FF04-CA62D63D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1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16BF2-CA93-1628-BE71-EB3E0BC4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999C817-6DA0-E18F-1AA9-9D2598329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D6E9F1-092D-EB39-4BB3-5997BA99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A910BD-865E-257C-FDD1-B262CB4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1D347-A764-5C99-C367-0755B6E3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20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D5D8AA-9CF6-4F12-1E08-FF27D4943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FA24AA-4197-BD12-6C69-03E48CE57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1F9E61-6FEC-C2BB-9AFB-D16AD5BE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9EFF21-7544-E24E-BC6D-3861CC80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82D86E-B706-E55C-AEAD-16E7F7F7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87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BD5F5-7DF5-5B47-7F81-23948275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859EC0-59A0-E3EC-DA26-D51C27FBF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66FAEC-4FA6-A1C9-34AB-C64E72F3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0CBEF2-67EB-647B-C7BF-511E551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821BC1-2FB8-7663-9CEC-DC58236C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06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13AF4-4484-547F-A0FD-E9B6C411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397DF5-849A-31D0-F8BC-338C74C71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DFE3FE-FBE1-BA3F-B601-8C5C3D77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9A5603-B819-5063-60F4-655DCA02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A4D23F-9EF7-0DC0-619A-430414A4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E7175-3EBE-00A3-8C46-E082CF86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114047-7FA3-FEAB-48BB-7DE7D9627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348FB6-5CF7-2455-82D7-866279FF6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09BB46-565C-709B-A679-5D770AA4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5760C0-D773-BD41-8FEA-AD62B2FB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A68FA4-A563-C8F6-FE7E-59FFDC80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2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E5B20-DD3A-0A29-33BB-E87FB19C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7255A3-7391-21B0-A4E0-9CBEA8778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E4C54E-7902-EC16-9F29-3B57745B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6A1224C-0A02-AFDE-C812-61DAD34CB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50BA9AA-2403-4C17-A8DF-4C6F88721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449A462-B81A-A181-D470-587236C1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67FE59-8D24-E7D5-58A0-3A00EF19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E30875-FE13-4F1D-22EC-24DADC14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48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FC420-8F3C-0C99-E8B1-D983C620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47A8915-926B-F773-B46A-118140E9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15464B-0FBD-B165-DAEC-56055ACD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B89E0A-2DF6-0943-8A88-170D4DC7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60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CFCDBBC-8FDA-7C1D-CE13-B2492D08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D2B98F4-4FD4-D1A3-F0EA-6B4FEB12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5CBA77-4D01-5670-CAD4-2E71883F1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66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24F27-5FEC-CB24-AEDF-9E9ED94B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3B49C0-9174-8B18-E0C4-BF69FA746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3BC0B6-FEC0-4423-C5D8-3CCF4218F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3A9C61-1F86-A4F1-7A32-C188A8A6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19FC0-FD72-49C5-C59A-6C6F3894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888A62-2136-8545-08F6-9DA6E3C6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01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FE9FC-12AB-2303-186F-E5195C5A9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28ECDD-66BB-060D-69F1-817E48F08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8866BB-D27C-1F06-60B3-70020542D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CD1A0D-A133-D226-6EDE-7619BBDD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9DFDA8-09DA-2FFC-4FE9-1E521395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BED465-03BF-FF8B-DBF8-659B367D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02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2AE599-0EBB-2352-0254-E5F67C26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9FA11D-B124-3188-2842-37CB32988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C76D54-F1F8-592C-354D-DC6863BF5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E5EDDE-A959-44BF-95CE-E39B9790B4CF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E2C4A5-32F1-AD60-D9EF-AD2FC4DC3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3FEFCC-29B8-4587-8AB6-3885AE93D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6F94-D832-40DF-B157-EE52781CC5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9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3AA18-40F3-5B5E-F797-25097FFE0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LLMs</a:t>
            </a:r>
            <a:r>
              <a:rPr lang="pt-BR" dirty="0"/>
              <a:t>, linguagem, mente e cérebro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9F81CE-5658-4006-6649-4974F4583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Leonardo Cabral</a:t>
            </a:r>
          </a:p>
          <a:p>
            <a:r>
              <a:rPr lang="pt-BR"/>
              <a:t>Artigos:</a:t>
            </a:r>
          </a:p>
        </p:txBody>
      </p:sp>
    </p:spTree>
    <p:extLst>
      <p:ext uri="{BB962C8B-B14F-4D97-AF65-F5344CB8AC3E}">
        <p14:creationId xmlns:p14="http://schemas.microsoft.com/office/powerpoint/2010/main" val="258994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 – </a:t>
            </a:r>
            <a:r>
              <a:rPr lang="pt-BR" dirty="0" err="1"/>
              <a:t>LLMs</a:t>
            </a:r>
            <a:r>
              <a:rPr lang="pt-BR" dirty="0"/>
              <a:t> aprendem aspectos da linguagem humana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Os </a:t>
            </a:r>
            <a:r>
              <a:rPr lang="pt-BR" b="1" dirty="0" err="1"/>
              <a:t>LLMs</a:t>
            </a:r>
            <a:r>
              <a:rPr lang="pt-BR" b="1" dirty="0"/>
              <a:t> aprendem estrutura hierárquica, como o que se observa em concordância.</a:t>
            </a:r>
            <a:r>
              <a:rPr lang="pt-BR" dirty="0"/>
              <a:t> Esta capacidade pode ser atingida com base em modelos de </a:t>
            </a:r>
            <a:r>
              <a:rPr lang="pt-BR" i="1" dirty="0"/>
              <a:t>n-</a:t>
            </a:r>
            <a:r>
              <a:rPr lang="pt-BR" i="1" dirty="0" err="1"/>
              <a:t>gram</a:t>
            </a:r>
            <a:r>
              <a:rPr lang="pt-BR" dirty="0"/>
              <a:t>, mas os </a:t>
            </a:r>
            <a:r>
              <a:rPr lang="pt-BR" dirty="0" err="1"/>
              <a:t>LLMs</a:t>
            </a:r>
            <a:r>
              <a:rPr lang="pt-BR" dirty="0"/>
              <a:t> se saem bem mesmo quando há uma quantidade incomum, arbitrária de elementos entre os termos que concordam (ex.: </a:t>
            </a:r>
            <a:r>
              <a:rPr lang="en-US" dirty="0"/>
              <a:t> ‘The keys to the old, wooden kitchen cabinet are on the table’ )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</a:t>
            </a:r>
            <a:r>
              <a:rPr lang="en-US" dirty="0" err="1"/>
              <a:t>provavelmente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é um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previsão</a:t>
            </a:r>
            <a:r>
              <a:rPr lang="en-US" dirty="0"/>
              <a:t> que </a:t>
            </a:r>
            <a:r>
              <a:rPr lang="en-US" dirty="0" err="1"/>
              <a:t>deriva</a:t>
            </a:r>
            <a:r>
              <a:rPr lang="en-US" dirty="0"/>
              <a:t> da base de dados).</a:t>
            </a:r>
          </a:p>
          <a:p>
            <a:r>
              <a:rPr lang="en-US" b="1" dirty="0"/>
              <a:t>LLMs </a:t>
            </a:r>
            <a:r>
              <a:rPr lang="en-US" b="1" dirty="0" err="1"/>
              <a:t>aprende</a:t>
            </a:r>
            <a:r>
              <a:rPr lang="en-US" b="1" dirty="0"/>
              <a:t> </a:t>
            </a:r>
            <a:r>
              <a:rPr lang="en-US" b="1" dirty="0" err="1"/>
              <a:t>abstrações</a:t>
            </a:r>
            <a:r>
              <a:rPr lang="en-US" b="1" dirty="0"/>
              <a:t> </a:t>
            </a:r>
            <a:r>
              <a:rPr lang="en-US" b="1" dirty="0" err="1"/>
              <a:t>linguísticas</a:t>
            </a:r>
            <a:r>
              <a:rPr lang="en-US" dirty="0"/>
              <a:t>,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definidas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representações</a:t>
            </a:r>
            <a:r>
              <a:rPr lang="en-US" dirty="0"/>
              <a:t> </a:t>
            </a:r>
            <a:r>
              <a:rPr lang="en-US" dirty="0" err="1"/>
              <a:t>linguísticas</a:t>
            </a:r>
            <a:r>
              <a:rPr lang="en-US" dirty="0"/>
              <a:t> </a:t>
            </a:r>
            <a:r>
              <a:rPr lang="en-US" dirty="0" err="1"/>
              <a:t>generalizadas</a:t>
            </a:r>
            <a:r>
              <a:rPr lang="en-US" dirty="0"/>
              <a:t> (ex.: </a:t>
            </a:r>
            <a:r>
              <a:rPr lang="en-US" dirty="0" err="1"/>
              <a:t>substantivo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verbo, </a:t>
            </a:r>
            <a:r>
              <a:rPr lang="en-US" dirty="0" err="1"/>
              <a:t>sujeito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objeto</a:t>
            </a:r>
            <a:r>
              <a:rPr lang="en-US" dirty="0"/>
              <a:t>). </a:t>
            </a:r>
            <a:r>
              <a:rPr lang="en-US" dirty="0" err="1"/>
              <a:t>Isso</a:t>
            </a:r>
            <a:r>
              <a:rPr lang="en-US" dirty="0"/>
              <a:t> é </a:t>
            </a:r>
            <a:r>
              <a:rPr lang="en-US" dirty="0" err="1"/>
              <a:t>testado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sentenças</a:t>
            </a:r>
            <a:r>
              <a:rPr lang="en-US" dirty="0"/>
              <a:t> </a:t>
            </a:r>
            <a:r>
              <a:rPr lang="en-US" dirty="0" err="1"/>
              <a:t>semanticamente</a:t>
            </a:r>
            <a:r>
              <a:rPr lang="en-US" dirty="0"/>
              <a:t> </a:t>
            </a:r>
            <a:r>
              <a:rPr lang="en-US" dirty="0" err="1"/>
              <a:t>anômalas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Ex.: ‘The colorless green ideas I ate with the chair... (sleep/sleeps)’ (</a:t>
            </a:r>
            <a:r>
              <a:rPr lang="en-US" dirty="0" err="1"/>
              <a:t>modelo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que </a:t>
            </a:r>
            <a:r>
              <a:rPr lang="en-US" dirty="0" err="1"/>
              <a:t>fazer</a:t>
            </a:r>
            <a:r>
              <a:rPr lang="en-US" dirty="0"/>
              <a:t> a </a:t>
            </a:r>
            <a:r>
              <a:rPr lang="en-US" dirty="0" err="1"/>
              <a:t>concordância</a:t>
            </a:r>
            <a:r>
              <a:rPr lang="en-US" dirty="0"/>
              <a:t> </a:t>
            </a:r>
            <a:r>
              <a:rPr lang="en-US" dirty="0" err="1"/>
              <a:t>correta</a:t>
            </a:r>
            <a:r>
              <a:rPr lang="en-US" dirty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77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 – </a:t>
            </a:r>
            <a:r>
              <a:rPr lang="pt-BR" dirty="0" err="1"/>
              <a:t>LLMs</a:t>
            </a:r>
            <a:r>
              <a:rPr lang="pt-BR" dirty="0"/>
              <a:t> aprendem aspectos da linguagem humana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0944" cy="4351338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Os </a:t>
            </a:r>
            <a:r>
              <a:rPr lang="pt-BR" b="1" dirty="0" err="1"/>
              <a:t>LLMs</a:t>
            </a:r>
            <a:r>
              <a:rPr lang="pt-BR" b="1" dirty="0"/>
              <a:t> aprendem construções sintáticas. </a:t>
            </a:r>
            <a:r>
              <a:rPr lang="pt-BR" dirty="0"/>
              <a:t>Isso é importante, porque aprendem construções que são raras, mostrando que os modelos realmente desenvolvem algo sobre sintaxe.</a:t>
            </a:r>
          </a:p>
          <a:p>
            <a:pPr lvl="1"/>
            <a:r>
              <a:rPr lang="pt-BR" i="1" dirty="0" err="1"/>
              <a:t>Surprising</a:t>
            </a:r>
            <a:r>
              <a:rPr lang="pt-BR" i="1" dirty="0"/>
              <a:t> </a:t>
            </a:r>
            <a:r>
              <a:rPr lang="pt-BR" i="1" dirty="0" err="1"/>
              <a:t>though</a:t>
            </a:r>
            <a:r>
              <a:rPr lang="pt-BR" i="1" dirty="0"/>
              <a:t> it </a:t>
            </a:r>
            <a:r>
              <a:rPr lang="pt-BR" i="1" dirty="0" err="1"/>
              <a:t>may</a:t>
            </a:r>
            <a:r>
              <a:rPr lang="pt-BR" i="1" dirty="0"/>
              <a:t> </a:t>
            </a:r>
            <a:r>
              <a:rPr lang="pt-BR" i="1" dirty="0" err="1"/>
              <a:t>be</a:t>
            </a:r>
            <a:r>
              <a:rPr lang="pt-BR" i="1" dirty="0"/>
              <a:t>... </a:t>
            </a:r>
            <a:r>
              <a:rPr lang="pt-BR" dirty="0"/>
              <a:t>(Por mais surpreendente que seja...)</a:t>
            </a:r>
            <a:endParaRPr lang="pt-BR" i="1" dirty="0"/>
          </a:p>
          <a:p>
            <a:pPr lvl="1"/>
            <a:r>
              <a:rPr lang="pt-BR" i="1" dirty="0" err="1"/>
              <a:t>Surprising</a:t>
            </a:r>
            <a:r>
              <a:rPr lang="pt-BR" i="1" dirty="0"/>
              <a:t> </a:t>
            </a:r>
            <a:r>
              <a:rPr lang="pt-BR" i="1" dirty="0" err="1"/>
              <a:t>though</a:t>
            </a:r>
            <a:r>
              <a:rPr lang="pt-BR" i="1" dirty="0"/>
              <a:t> </a:t>
            </a:r>
            <a:r>
              <a:rPr lang="pt-BR" i="1" u="sng" dirty="0"/>
              <a:t>I </a:t>
            </a:r>
            <a:r>
              <a:rPr lang="pt-BR" i="1" u="sng" dirty="0" err="1"/>
              <a:t>know</a:t>
            </a:r>
            <a:r>
              <a:rPr lang="pt-BR" i="1" u="sng" dirty="0"/>
              <a:t> </a:t>
            </a:r>
            <a:r>
              <a:rPr lang="pt-BR" i="1" dirty="0"/>
              <a:t>it </a:t>
            </a:r>
            <a:r>
              <a:rPr lang="pt-BR" i="1" dirty="0" err="1"/>
              <a:t>may</a:t>
            </a:r>
            <a:r>
              <a:rPr lang="pt-BR" i="1" dirty="0"/>
              <a:t> </a:t>
            </a:r>
            <a:r>
              <a:rPr lang="pt-BR" i="1" dirty="0" err="1"/>
              <a:t>be</a:t>
            </a:r>
            <a:r>
              <a:rPr lang="pt-BR" i="1" dirty="0"/>
              <a:t>... </a:t>
            </a:r>
            <a:r>
              <a:rPr lang="pt-BR" dirty="0"/>
              <a:t>(Por mais </a:t>
            </a:r>
            <a:r>
              <a:rPr lang="pt-BR" dirty="0" err="1"/>
              <a:t>supreendente</a:t>
            </a:r>
            <a:r>
              <a:rPr lang="pt-BR" dirty="0"/>
              <a:t> que eu sei que seja)</a:t>
            </a:r>
            <a:endParaRPr lang="pt-BR" i="1" dirty="0"/>
          </a:p>
          <a:p>
            <a:r>
              <a:rPr lang="pt-BR" b="1" dirty="0" err="1"/>
              <a:t>LLMs</a:t>
            </a:r>
            <a:r>
              <a:rPr lang="pt-BR" b="1" dirty="0"/>
              <a:t> são preditivos de atividade na rede de linguagem humana. (1) </a:t>
            </a:r>
            <a:r>
              <a:rPr lang="pt-BR" dirty="0"/>
              <a:t>A arquitetura interna dos </a:t>
            </a:r>
            <a:r>
              <a:rPr lang="pt-BR" dirty="0" err="1"/>
              <a:t>LLMs</a:t>
            </a:r>
            <a:r>
              <a:rPr lang="pt-BR" dirty="0"/>
              <a:t> se assemelham à rede linguística, operando em unidades linguísticas abstratas no lugar de representações de modalidade específicas e combinando unidades em representações de sintagmas e sentenças. (2) É possível estabelecer mapeamento direto entre representações de </a:t>
            </a:r>
            <a:r>
              <a:rPr lang="pt-BR" dirty="0" err="1"/>
              <a:t>LLMs</a:t>
            </a:r>
            <a:r>
              <a:rPr lang="pt-BR" dirty="0"/>
              <a:t> e padrões de atividade neuronal na rede de linguagem. Mas não se argumenta que há uma correspondência de 1 para 1.</a:t>
            </a:r>
          </a:p>
        </p:txBody>
      </p:sp>
    </p:spTree>
    <p:extLst>
      <p:ext uri="{BB962C8B-B14F-4D97-AF65-F5344CB8AC3E}">
        <p14:creationId xmlns:p14="http://schemas.microsoft.com/office/powerpoint/2010/main" val="9015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 – </a:t>
            </a:r>
            <a:r>
              <a:rPr lang="pt-BR" dirty="0" err="1"/>
              <a:t>LLMs</a:t>
            </a:r>
            <a:r>
              <a:rPr lang="pt-BR" dirty="0"/>
              <a:t> aprendem aspectos da linguagem humana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Os </a:t>
            </a:r>
            <a:r>
              <a:rPr lang="pt-BR" b="1" dirty="0" err="1"/>
              <a:t>LLMs</a:t>
            </a:r>
            <a:r>
              <a:rPr lang="pt-BR" b="1" dirty="0"/>
              <a:t> geram textos gramaticais e coerentes, servindo como modelos de competência linguística formal em humanos</a:t>
            </a:r>
            <a:r>
              <a:rPr lang="pt-BR" dirty="0"/>
              <a:t>. Apesar de os modelos não serem aprendizes perfeitos de regras abstratas, humanos também não o são.</a:t>
            </a:r>
          </a:p>
        </p:txBody>
      </p:sp>
    </p:spTree>
    <p:extLst>
      <p:ext uri="{BB962C8B-B14F-4D97-AF65-F5344CB8AC3E}">
        <p14:creationId xmlns:p14="http://schemas.microsoft.com/office/powerpoint/2010/main" val="3185556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/>
              <a:t>LLMs</a:t>
            </a:r>
            <a:r>
              <a:rPr lang="pt-BR" dirty="0"/>
              <a:t> são limitados em competência funcional quando não-</a:t>
            </a:r>
            <a:r>
              <a:rPr lang="pt-BR" i="1" dirty="0" err="1"/>
              <a:t>augmented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Os </a:t>
            </a:r>
            <a:r>
              <a:rPr lang="pt-BR" dirty="0" err="1"/>
              <a:t>LLMs</a:t>
            </a:r>
            <a:r>
              <a:rPr lang="pt-BR" dirty="0"/>
              <a:t> não se saem bem em capacidades que não são especificamente linguísticas, mas cruciais para o uso da linguagem em contexto de vida real:</a:t>
            </a:r>
          </a:p>
          <a:p>
            <a:pPr lvl="1"/>
            <a:r>
              <a:rPr lang="pt-BR" b="1" dirty="0"/>
              <a:t>Raciocínio formal</a:t>
            </a:r>
            <a:r>
              <a:rPr lang="pt-BR" dirty="0"/>
              <a:t>, como o matemático. </a:t>
            </a:r>
            <a:r>
              <a:rPr lang="pt-BR" dirty="0" err="1"/>
              <a:t>LLMs</a:t>
            </a:r>
            <a:r>
              <a:rPr lang="pt-BR" dirty="0"/>
              <a:t> tem dificuldade em cálculos com mais de dois dígitos.</a:t>
            </a:r>
          </a:p>
          <a:p>
            <a:pPr lvl="1"/>
            <a:r>
              <a:rPr lang="pt-BR" b="1" dirty="0"/>
              <a:t>Conhecimento de mundo</a:t>
            </a:r>
            <a:r>
              <a:rPr lang="pt-BR" dirty="0"/>
              <a:t>. </a:t>
            </a:r>
            <a:r>
              <a:rPr lang="pt-BR" dirty="0" err="1"/>
              <a:t>LLMs</a:t>
            </a:r>
            <a:r>
              <a:rPr lang="pt-BR" dirty="0"/>
              <a:t> alucinam e não lidam bem com conhecimentos comuns.</a:t>
            </a:r>
          </a:p>
          <a:p>
            <a:pPr lvl="1"/>
            <a:r>
              <a:rPr lang="pt-BR" b="1" dirty="0"/>
              <a:t>Modelagem de situação</a:t>
            </a:r>
            <a:r>
              <a:rPr lang="pt-BR" dirty="0"/>
              <a:t>. Já que não se saem bem no rastreamento de, por exemplo, agentes e eventos em situações.</a:t>
            </a:r>
          </a:p>
          <a:p>
            <a:pPr lvl="1"/>
            <a:r>
              <a:rPr lang="pt-BR" b="1" dirty="0"/>
              <a:t>Raciocínio social</a:t>
            </a:r>
            <a:r>
              <a:rPr lang="pt-BR" dirty="0"/>
              <a:t>. </a:t>
            </a:r>
            <a:r>
              <a:rPr lang="pt-BR" dirty="0" err="1"/>
              <a:t>LLMs</a:t>
            </a:r>
            <a:r>
              <a:rPr lang="pt-BR" dirty="0"/>
              <a:t> não tem boa performance em entender contextos sociais de trocas linguísticas (ex.: “Água!”). Falham em reconhecer sarcasmo e, apesar de em primeiro momento parecer se </a:t>
            </a:r>
            <a:r>
              <a:rPr lang="pt-BR" dirty="0" err="1"/>
              <a:t>sairem</a:t>
            </a:r>
            <a:r>
              <a:rPr lang="pt-BR" dirty="0"/>
              <a:t> bem em tarefas de teoria da mente, alterações na tarefa derrubam o desempenho.</a:t>
            </a:r>
          </a:p>
        </p:txBody>
      </p:sp>
    </p:spTree>
    <p:extLst>
      <p:ext uri="{BB962C8B-B14F-4D97-AF65-F5344CB8AC3E}">
        <p14:creationId xmlns:p14="http://schemas.microsoft.com/office/powerpoint/2010/main" val="38217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Humanos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Raciocínio formal</a:t>
            </a:r>
            <a:r>
              <a:rPr lang="pt-BR" dirty="0"/>
              <a:t>, depende da rede de demandas múltiplas.</a:t>
            </a:r>
          </a:p>
          <a:p>
            <a:r>
              <a:rPr lang="pt-BR" b="1" dirty="0"/>
              <a:t>Conhecimento de mundo</a:t>
            </a:r>
            <a:r>
              <a:rPr lang="pt-BR" dirty="0"/>
              <a:t>. Indivíduos com déficits linguísticos ainda preservam habilidade de raciocinar sobre objetos e eventos apresentados não linguisticamente.</a:t>
            </a:r>
          </a:p>
          <a:p>
            <a:r>
              <a:rPr lang="pt-BR" b="1" dirty="0"/>
              <a:t>Modelagem de situação</a:t>
            </a:r>
            <a:r>
              <a:rPr lang="pt-BR" dirty="0"/>
              <a:t>. Não é feita pela rede de linguagem, mas sim pela chamada “rede padrão” (</a:t>
            </a:r>
            <a:r>
              <a:rPr lang="pt-BR" i="1" dirty="0"/>
              <a:t>default network</a:t>
            </a:r>
            <a:r>
              <a:rPr lang="pt-BR" dirty="0"/>
              <a:t>).</a:t>
            </a:r>
          </a:p>
          <a:p>
            <a:r>
              <a:rPr lang="pt-BR" b="1" dirty="0"/>
              <a:t>Raciocínio social</a:t>
            </a:r>
            <a:r>
              <a:rPr lang="pt-BR" dirty="0"/>
              <a:t>. Feito na rede da teoria da mente, engajada mais fortemente durante compreensão linguística não-literal, como sarcasmo e implicatura conversacional.</a:t>
            </a:r>
          </a:p>
        </p:txBody>
      </p:sp>
    </p:spTree>
    <p:extLst>
      <p:ext uri="{BB962C8B-B14F-4D97-AF65-F5344CB8AC3E}">
        <p14:creationId xmlns:p14="http://schemas.microsoft.com/office/powerpoint/2010/main" val="39567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85159-C4EE-4FD5-FBE0-A7845558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Multiple</a:t>
            </a:r>
            <a:r>
              <a:rPr lang="pt-BR" dirty="0"/>
              <a:t> </a:t>
            </a:r>
            <a:r>
              <a:rPr lang="pt-BR" dirty="0" err="1"/>
              <a:t>demand</a:t>
            </a:r>
            <a:r>
              <a:rPr lang="pt-BR" dirty="0"/>
              <a:t> network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D0B9E74-BAA9-0C97-8879-34EF4E0A9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409" y="1776182"/>
            <a:ext cx="5301182" cy="471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60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E7401-5E38-9A43-A4E1-719AB588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Default network</a:t>
            </a:r>
          </a:p>
        </p:txBody>
      </p:sp>
      <p:pic>
        <p:nvPicPr>
          <p:cNvPr id="1026" name="Picture 2" descr="Know Your Brain: Default Mode Network">
            <a:extLst>
              <a:ext uri="{FF2B5EF4-FFF2-40B4-BE49-F238E27FC236}">
                <a16:creationId xmlns:a16="http://schemas.microsoft.com/office/drawing/2014/main" id="{7327BE5C-CF90-1F5A-8FA2-DE7834ECE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712117"/>
            <a:ext cx="4183716" cy="482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348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7F825-5AE4-3D6D-46F2-691545CC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 favor de modelos com </a:t>
            </a:r>
            <a:r>
              <a:rPr lang="pt-BR"/>
              <a:t>estrutura modular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2C764-1FFC-DB05-6137-463372AED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falhas dos </a:t>
            </a:r>
            <a:r>
              <a:rPr lang="pt-BR" dirty="0" err="1"/>
              <a:t>LLMs</a:t>
            </a:r>
            <a:r>
              <a:rPr lang="pt-BR" dirty="0"/>
              <a:t> nessas capacidades e as distinções de redes em humanos reforçam a dissociação entre linguagem e raciocínio complexo.</a:t>
            </a:r>
          </a:p>
          <a:p>
            <a:r>
              <a:rPr lang="pt-BR" dirty="0"/>
              <a:t>Os modelos que podem se sair melhor nessas capacidades são aqueles que incluam em sua estrutura outros módulos. Por isso, argumenta-se a favor de arquiteturas modulares.</a:t>
            </a:r>
          </a:p>
          <a:p>
            <a:pPr lvl="1"/>
            <a:r>
              <a:rPr lang="pt-BR" dirty="0"/>
              <a:t>Modularidade arquitetural</a:t>
            </a:r>
          </a:p>
          <a:p>
            <a:pPr lvl="1"/>
            <a:r>
              <a:rPr lang="pt-BR" dirty="0"/>
              <a:t>Modularidade emergente (surgiu espontaneamente em outros tipos de modelo)</a:t>
            </a:r>
          </a:p>
        </p:txBody>
      </p:sp>
    </p:spTree>
    <p:extLst>
      <p:ext uri="{BB962C8B-B14F-4D97-AF65-F5344CB8AC3E}">
        <p14:creationId xmlns:p14="http://schemas.microsoft.com/office/powerpoint/2010/main" val="399012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F2B77-46B9-E6BD-52EB-B09A6950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</a:t>
            </a:r>
            <a:r>
              <a:rPr lang="en-US" dirty="0"/>
              <a:t>Language is primarily a tool for</a:t>
            </a:r>
            <a:br>
              <a:rPr lang="en-US" dirty="0"/>
            </a:br>
            <a:r>
              <a:rPr lang="en-US" dirty="0"/>
              <a:t>communication rather than thought”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82846-8B69-2F01-E8B0-F1688CA2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debate se dá entre visões de que a linguagem é base da cognição (</a:t>
            </a:r>
            <a:r>
              <a:rPr lang="pt-BR" i="1" dirty="0" err="1"/>
              <a:t>language</a:t>
            </a:r>
            <a:r>
              <a:rPr lang="pt-BR" i="1" dirty="0"/>
              <a:t>-for-</a:t>
            </a:r>
            <a:r>
              <a:rPr lang="pt-BR" i="1" dirty="0" err="1"/>
              <a:t>thought</a:t>
            </a:r>
            <a:r>
              <a:rPr lang="pt-BR" i="1" dirty="0"/>
              <a:t> </a:t>
            </a:r>
            <a:r>
              <a:rPr lang="pt-BR" i="1" dirty="0" err="1"/>
              <a:t>hypothesis</a:t>
            </a:r>
            <a:r>
              <a:rPr lang="pt-BR" dirty="0"/>
              <a:t>) e de que a linguagem surge para e serve à comunicação (</a:t>
            </a:r>
            <a:r>
              <a:rPr lang="pt-BR" i="1" dirty="0" err="1"/>
              <a:t>language</a:t>
            </a:r>
            <a:r>
              <a:rPr lang="pt-BR" i="1" dirty="0"/>
              <a:t>-for-communication </a:t>
            </a:r>
            <a:r>
              <a:rPr lang="pt-BR" i="1" dirty="0" err="1"/>
              <a:t>hypothesis</a:t>
            </a:r>
            <a:r>
              <a:rPr lang="pt-BR" dirty="0"/>
              <a:t>).</a:t>
            </a:r>
          </a:p>
          <a:p>
            <a:r>
              <a:rPr lang="pt-BR" dirty="0"/>
              <a:t>Autores mostram dissociação entre redes cerebrais para o pensamento e rede para a linguagem, através de estudos de neuroimagem e de neuropsicologia (transtornos).</a:t>
            </a:r>
          </a:p>
          <a:p>
            <a:r>
              <a:rPr lang="pt-BR" dirty="0"/>
              <a:t>O argumento é levantado de que a linguagem se molda na espécie pelas pressões comunicativas.</a:t>
            </a:r>
          </a:p>
          <a:p>
            <a:r>
              <a:rPr lang="pt-BR" dirty="0"/>
              <a:t>No entanto, não é argumentado que a linguagem </a:t>
            </a:r>
            <a:r>
              <a:rPr lang="pt-BR" i="1" dirty="0"/>
              <a:t>seja </a:t>
            </a:r>
            <a:r>
              <a:rPr lang="pt-BR" dirty="0"/>
              <a:t>comunicação, mantendo-se também uma perspectiva formal e que separa seus aspectos formais e funcionais.</a:t>
            </a:r>
          </a:p>
        </p:txBody>
      </p:sp>
    </p:spTree>
    <p:extLst>
      <p:ext uri="{BB962C8B-B14F-4D97-AF65-F5344CB8AC3E}">
        <p14:creationId xmlns:p14="http://schemas.microsoft.com/office/powerpoint/2010/main" val="32173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B2731-50F4-10B8-A76A-15899BB5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Muito obrigado!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BBFFB4-05EB-5E68-CEFE-58D499166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Referências: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MAHOWALD, K. </a:t>
            </a:r>
            <a:r>
              <a:rPr lang="pt-BR" i="1" dirty="0"/>
              <a:t>et al</a:t>
            </a:r>
            <a:r>
              <a:rPr lang="pt-BR" dirty="0"/>
              <a:t>. </a:t>
            </a:r>
            <a:r>
              <a:rPr lang="pt-BR" dirty="0" err="1"/>
              <a:t>Dissociating</a:t>
            </a:r>
            <a:r>
              <a:rPr lang="pt-BR" dirty="0"/>
              <a:t> </a:t>
            </a: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thought</a:t>
            </a:r>
            <a:r>
              <a:rPr lang="pt-BR" dirty="0"/>
              <a:t> in </a:t>
            </a:r>
            <a:r>
              <a:rPr lang="pt-BR" dirty="0" err="1"/>
              <a:t>large</a:t>
            </a:r>
            <a:r>
              <a:rPr lang="pt-BR" dirty="0"/>
              <a:t> </a:t>
            </a:r>
            <a:r>
              <a:rPr lang="pt-BR" dirty="0" err="1"/>
              <a:t>language</a:t>
            </a:r>
            <a:r>
              <a:rPr lang="pt-BR" dirty="0"/>
              <a:t> models. </a:t>
            </a:r>
            <a:r>
              <a:rPr lang="pt-BR" b="1" dirty="0"/>
              <a:t>Trends in </a:t>
            </a:r>
            <a:r>
              <a:rPr lang="pt-BR" b="1" dirty="0" err="1"/>
              <a:t>Cognitive</a:t>
            </a:r>
            <a:r>
              <a:rPr lang="pt-BR" b="1" dirty="0"/>
              <a:t> Science</a:t>
            </a:r>
            <a:r>
              <a:rPr lang="pt-BR" dirty="0"/>
              <a:t>, v. 28, p. 517–540, 2024.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/>
              <a:t>FEDORENKO</a:t>
            </a:r>
            <a:r>
              <a:rPr lang="pt-BR" dirty="0"/>
              <a:t>, E.; PIANTADOSI, S.T.; GIBSON, E.A.F. </a:t>
            </a: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primarily</a:t>
            </a:r>
            <a:r>
              <a:rPr lang="pt-BR" dirty="0"/>
              <a:t> a tool for communication </a:t>
            </a:r>
            <a:r>
              <a:rPr lang="pt-BR" dirty="0" err="1"/>
              <a:t>rather</a:t>
            </a:r>
            <a:r>
              <a:rPr lang="pt-BR" dirty="0"/>
              <a:t>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thought</a:t>
            </a:r>
            <a:r>
              <a:rPr lang="pt-BR" dirty="0"/>
              <a:t>. </a:t>
            </a:r>
            <a:r>
              <a:rPr lang="pt-BR" b="1" dirty="0" err="1"/>
              <a:t>Nature</a:t>
            </a:r>
            <a:r>
              <a:rPr lang="pt-BR" dirty="0"/>
              <a:t>, v. 630, p. 575–586, 2024.</a:t>
            </a:r>
          </a:p>
        </p:txBody>
      </p:sp>
    </p:spTree>
    <p:extLst>
      <p:ext uri="{BB962C8B-B14F-4D97-AF65-F5344CB8AC3E}">
        <p14:creationId xmlns:p14="http://schemas.microsoft.com/office/powerpoint/2010/main" val="52094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42BE1-C02D-592E-67EA-23508C06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</a:t>
            </a:r>
            <a:r>
              <a:rPr lang="en-US" dirty="0"/>
              <a:t>Dissociating language and thought in large</a:t>
            </a:r>
            <a:br>
              <a:rPr lang="en-US" dirty="0"/>
            </a:br>
            <a:r>
              <a:rPr lang="en-US" dirty="0"/>
              <a:t>language models” (</a:t>
            </a:r>
            <a:r>
              <a:rPr lang="en-US" dirty="0" err="1"/>
              <a:t>Mahowald</a:t>
            </a:r>
            <a:r>
              <a:rPr lang="en-US" dirty="0"/>
              <a:t> et al, 2024)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E9BC9A-8C2A-2030-A1AF-695BDF0E7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Artigo realiza uma apresentação superficial de três assuntos: modelos de linguagem ampla (</a:t>
            </a:r>
            <a:r>
              <a:rPr lang="pt-BR" i="1" dirty="0" err="1"/>
              <a:t>large</a:t>
            </a:r>
            <a:r>
              <a:rPr lang="pt-BR" i="1" dirty="0"/>
              <a:t> </a:t>
            </a:r>
            <a:r>
              <a:rPr lang="pt-BR" i="1" dirty="0" err="1"/>
              <a:t>language</a:t>
            </a:r>
            <a:r>
              <a:rPr lang="pt-BR" i="1" dirty="0"/>
              <a:t> models</a:t>
            </a:r>
            <a:r>
              <a:rPr lang="pt-BR" dirty="0"/>
              <a:t>), (neuro)linguística e neurociência cognitiva.</a:t>
            </a:r>
          </a:p>
          <a:p>
            <a:r>
              <a:rPr lang="pt-BR" dirty="0"/>
              <a:t>Definições acerca de </a:t>
            </a:r>
            <a:r>
              <a:rPr lang="pt-BR" dirty="0" err="1"/>
              <a:t>LLMs</a:t>
            </a:r>
            <a:r>
              <a:rPr lang="pt-BR" dirty="0"/>
              <a:t> e competências linguísticas são realizadas.</a:t>
            </a:r>
          </a:p>
          <a:p>
            <a:r>
              <a:rPr lang="pt-BR" dirty="0"/>
              <a:t>As performances de humanos e de </a:t>
            </a:r>
            <a:r>
              <a:rPr lang="pt-BR" dirty="0" err="1"/>
              <a:t>LLMs</a:t>
            </a:r>
            <a:r>
              <a:rPr lang="pt-BR" dirty="0"/>
              <a:t> são comparadas em aspectos linguísticos formais e funcionais, mostrando:</a:t>
            </a:r>
          </a:p>
          <a:p>
            <a:pPr lvl="1"/>
            <a:r>
              <a:rPr lang="pt-BR" dirty="0"/>
              <a:t>Uma dissociação das competências em humanos.</a:t>
            </a:r>
          </a:p>
          <a:p>
            <a:pPr lvl="1"/>
            <a:r>
              <a:rPr lang="pt-BR" dirty="0"/>
              <a:t>A performance quase humana de </a:t>
            </a:r>
            <a:r>
              <a:rPr lang="pt-BR" dirty="0" err="1"/>
              <a:t>LLMs</a:t>
            </a:r>
            <a:r>
              <a:rPr lang="pt-BR" dirty="0"/>
              <a:t> na competência formal, mas não na funcional.</a:t>
            </a:r>
          </a:p>
          <a:p>
            <a:r>
              <a:rPr lang="pt-BR" dirty="0"/>
              <a:t>Entre as considerações a que se chega, estão (i) a centralidade da noção de módulo e (</a:t>
            </a:r>
            <a:r>
              <a:rPr lang="pt-BR" dirty="0" err="1"/>
              <a:t>ii</a:t>
            </a:r>
            <a:r>
              <a:rPr lang="pt-BR" dirty="0"/>
              <a:t>) o investimento em </a:t>
            </a:r>
            <a:r>
              <a:rPr lang="pt-BR" i="1" dirty="0" err="1"/>
              <a:t>augmenting</a:t>
            </a:r>
            <a:r>
              <a:rPr lang="pt-BR" i="1" dirty="0"/>
              <a:t> </a:t>
            </a:r>
            <a:r>
              <a:rPr lang="pt-BR" dirty="0"/>
              <a:t>para que </a:t>
            </a:r>
            <a:r>
              <a:rPr lang="pt-BR" dirty="0" err="1"/>
              <a:t>LLMs</a:t>
            </a:r>
            <a:r>
              <a:rPr lang="pt-BR" dirty="0"/>
              <a:t> também venham a dominar competência funcional.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45351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47A21-E740-A466-988E-D66A80E6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Large </a:t>
            </a:r>
            <a:r>
              <a:rPr lang="pt-BR" dirty="0" err="1"/>
              <a:t>Language</a:t>
            </a:r>
            <a:r>
              <a:rPr lang="pt-BR" dirty="0"/>
              <a:t> Models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9E49E1-D215-DA5B-D3FE-4AD6BAE10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Modelos de linguagem ampla são inteligências artificiais fracas (ou seja, não gerais) que geram textos difíceis de distinguir dos de humanos. Um exemplo é o ChatGPT.</a:t>
            </a:r>
          </a:p>
          <a:p>
            <a:r>
              <a:rPr lang="pt-BR" dirty="0"/>
              <a:t>Eles são </a:t>
            </a:r>
            <a:r>
              <a:rPr lang="pt-BR" dirty="0" err="1"/>
              <a:t>pré</a:t>
            </a:r>
            <a:r>
              <a:rPr lang="pt-BR" dirty="0"/>
              <a:t>-treinados e, posteriormente, treinados em uma base de dados muito ampla, apoiando-se em aprendizagem por estatística.</a:t>
            </a:r>
          </a:p>
          <a:p>
            <a:r>
              <a:rPr lang="pt-BR" dirty="0"/>
              <a:t>Há argumentos de que </a:t>
            </a:r>
            <a:r>
              <a:rPr lang="pt-BR" dirty="0" err="1"/>
              <a:t>LLMs</a:t>
            </a:r>
            <a:r>
              <a:rPr lang="pt-BR" dirty="0"/>
              <a:t> se tornaram inteligências artificiais gerais (fortes), mas as capacidades dos </a:t>
            </a:r>
            <a:r>
              <a:rPr lang="pt-BR" dirty="0" err="1"/>
              <a:t>LLMs</a:t>
            </a:r>
            <a:r>
              <a:rPr lang="pt-BR" dirty="0"/>
              <a:t> desafiam essa visão, já que confirmam enquanto falácias as seguintes proposições:</a:t>
            </a:r>
          </a:p>
          <a:p>
            <a:pPr lvl="1"/>
            <a:r>
              <a:rPr lang="pt-BR" dirty="0"/>
              <a:t>Bom em linguagem -&gt; bom em pensamento</a:t>
            </a:r>
          </a:p>
          <a:p>
            <a:pPr lvl="1"/>
            <a:r>
              <a:rPr lang="pt-BR" dirty="0"/>
              <a:t>Mau em pensamento -&gt; mau em linguagem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30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61554-D667-980F-EFFC-A1BBD57B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Competências (linguísticas) formal e funcional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06124A-F5CD-AC7F-4B56-36BCE5252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Para lidar com a dissociação linguagem-pensamento, duas competências linguísticas são propostas.</a:t>
            </a:r>
          </a:p>
          <a:p>
            <a:r>
              <a:rPr lang="pt-BR" dirty="0"/>
              <a:t>A competência formal...</a:t>
            </a:r>
          </a:p>
          <a:p>
            <a:pPr lvl="1"/>
            <a:r>
              <a:rPr lang="pt-BR" dirty="0"/>
              <a:t> lida com as aspectos de forma da língua.</a:t>
            </a:r>
          </a:p>
          <a:p>
            <a:pPr lvl="1"/>
            <a:r>
              <a:rPr lang="pt-BR" dirty="0"/>
              <a:t>Discussão é centrada na sintaxe, nossa capacidade de combinar palavras em sentenças.</a:t>
            </a:r>
          </a:p>
          <a:p>
            <a:pPr lvl="1"/>
            <a:r>
              <a:rPr lang="pt-BR" dirty="0"/>
              <a:t>Aprendizagem de regras provavelmente ocorre por combinação de aprendizagem estatística sofisticada e maquinário linguístico e/ou conceptual inato.</a:t>
            </a:r>
          </a:p>
          <a:p>
            <a:r>
              <a:rPr lang="pt-BR" dirty="0"/>
              <a:t>A competência linguística funcional...</a:t>
            </a:r>
          </a:p>
          <a:p>
            <a:pPr lvl="1"/>
            <a:r>
              <a:rPr lang="pt-BR" dirty="0"/>
              <a:t>Envolve conquistar objetivos no mundo.</a:t>
            </a:r>
          </a:p>
          <a:p>
            <a:pPr lvl="1"/>
            <a:r>
              <a:rPr lang="pt-BR" dirty="0"/>
              <a:t>Depende de cognição </a:t>
            </a:r>
            <a:r>
              <a:rPr lang="pt-BR" dirty="0" err="1"/>
              <a:t>não-linguística</a:t>
            </a:r>
            <a:r>
              <a:rPr lang="pt-BR" dirty="0"/>
              <a:t>.</a:t>
            </a:r>
          </a:p>
          <a:p>
            <a:r>
              <a:rPr lang="pt-BR" dirty="0"/>
              <a:t>Distinção é motivada pela arquitetura da mente/cérebro.</a:t>
            </a:r>
          </a:p>
          <a:p>
            <a:pPr lvl="1"/>
            <a:r>
              <a:rPr lang="pt-BR" dirty="0"/>
              <a:t>Estudos de neuroimagem mostram seletividades.</a:t>
            </a:r>
          </a:p>
          <a:p>
            <a:pPr lvl="1"/>
            <a:r>
              <a:rPr lang="pt-BR" dirty="0"/>
              <a:t>Casos de afasia também mostram dissociação.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87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C7D048C-E564-7778-99F1-A939DD20B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614" y="0"/>
            <a:ext cx="6894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9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0AF91-2CA7-EF7C-2056-093089C1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801EC5-2A1C-2E08-8187-9ADAAD63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56418"/>
          </a:xfrm>
        </p:spPr>
        <p:txBody>
          <a:bodyPr/>
          <a:lstStyle/>
          <a:p>
            <a:r>
              <a:rPr lang="pt-BR" dirty="0"/>
              <a:t>Há ceticismo com relação a usar </a:t>
            </a:r>
            <a:r>
              <a:rPr lang="pt-BR" dirty="0" err="1"/>
              <a:t>LLMs</a:t>
            </a:r>
            <a:r>
              <a:rPr lang="pt-BR" dirty="0"/>
              <a:t> como modelos para linguagem humana, assim como argumentos de que devem ser levados a sério.</a:t>
            </a:r>
          </a:p>
        </p:txBody>
      </p:sp>
    </p:spTree>
    <p:extLst>
      <p:ext uri="{BB962C8B-B14F-4D97-AF65-F5344CB8AC3E}">
        <p14:creationId xmlns:p14="http://schemas.microsoft.com/office/powerpoint/2010/main" val="232900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0AF91-2CA7-EF7C-2056-093089C1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 – aprendizagem estatística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801EC5-2A1C-2E08-8187-9ADAAD63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46575"/>
          </a:xfrm>
        </p:spPr>
        <p:txBody>
          <a:bodyPr>
            <a:normAutofit fontScale="92500" lnSpcReduction="10000"/>
          </a:bodyPr>
          <a:lstStyle/>
          <a:p>
            <a:r>
              <a:rPr lang="pt-BR" dirty="0" err="1"/>
              <a:t>LLMs</a:t>
            </a:r>
            <a:r>
              <a:rPr lang="pt-BR" dirty="0"/>
              <a:t> representam informação linguística como vetores em espaço alto-dimensional. São redes neurais, inspiradas no cérebro humano. Ao contrário de outros modelos, não envolvem representação explícita de hierarquia e regras sintáticas.</a:t>
            </a:r>
          </a:p>
          <a:p>
            <a:r>
              <a:rPr lang="pt-BR" dirty="0" err="1"/>
              <a:t>LLMs</a:t>
            </a:r>
            <a:r>
              <a:rPr lang="pt-BR" dirty="0"/>
              <a:t> são </a:t>
            </a:r>
            <a:r>
              <a:rPr lang="pt-BR" dirty="0" err="1"/>
              <a:t>pré</a:t>
            </a:r>
            <a:r>
              <a:rPr lang="pt-BR" dirty="0"/>
              <a:t>-treinados em um objetivo simples (prever um </a:t>
            </a:r>
            <a:r>
              <a:rPr lang="pt-BR" i="1" dirty="0"/>
              <a:t>token</a:t>
            </a:r>
            <a:r>
              <a:rPr lang="pt-BR" dirty="0"/>
              <a:t>), com base em um número fixo de 5 </a:t>
            </a:r>
            <a:r>
              <a:rPr lang="pt-BR" i="1" dirty="0"/>
              <a:t>tokens</a:t>
            </a:r>
            <a:r>
              <a:rPr lang="pt-BR" dirty="0"/>
              <a:t>. Previsão é comparada com a “informação de base”/</a:t>
            </a:r>
            <a:r>
              <a:rPr lang="pt-BR" i="1" dirty="0" err="1"/>
              <a:t>ground</a:t>
            </a:r>
            <a:r>
              <a:rPr lang="pt-BR" i="1" dirty="0"/>
              <a:t> </a:t>
            </a:r>
            <a:r>
              <a:rPr lang="pt-BR" i="1" dirty="0" err="1"/>
              <a:t>truth</a:t>
            </a:r>
            <a:r>
              <a:rPr lang="pt-BR" dirty="0"/>
              <a:t> (qual palavra realmente vinha na sentença). A partir daí, há refinamento do modelo para tarefas mais específicas.</a:t>
            </a:r>
          </a:p>
          <a:p>
            <a:r>
              <a:rPr lang="pt-BR" dirty="0"/>
              <a:t>Autores afirmam que é tentador focar no que os </a:t>
            </a:r>
            <a:r>
              <a:rPr lang="pt-BR" dirty="0" err="1"/>
              <a:t>LLMs</a:t>
            </a:r>
            <a:r>
              <a:rPr lang="pt-BR" dirty="0"/>
              <a:t> não conseguem fazer, mas que não devemos ignorar os avanços dos modelos em fenômenos linguísticos.</a:t>
            </a:r>
          </a:p>
        </p:txBody>
      </p:sp>
    </p:spTree>
    <p:extLst>
      <p:ext uri="{BB962C8B-B14F-4D97-AF65-F5344CB8AC3E}">
        <p14:creationId xmlns:p14="http://schemas.microsoft.com/office/powerpoint/2010/main" val="19843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 – </a:t>
            </a:r>
            <a:r>
              <a:rPr lang="pt-BR" dirty="0" err="1"/>
              <a:t>LLMs</a:t>
            </a:r>
            <a:r>
              <a:rPr lang="pt-BR" dirty="0"/>
              <a:t> aprendem aspectos da linguagem humana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Há diferenças no processamento da linguagem por humanos, mas também similaridades.</a:t>
            </a:r>
          </a:p>
          <a:p>
            <a:r>
              <a:rPr lang="pt-BR" b="1" dirty="0"/>
              <a:t>Os </a:t>
            </a:r>
            <a:r>
              <a:rPr lang="pt-BR" b="1" dirty="0" err="1"/>
              <a:t>LLMs</a:t>
            </a:r>
            <a:r>
              <a:rPr lang="pt-BR" b="1" dirty="0"/>
              <a:t> se saem bem em testes sobre fenômenos linguísticos </a:t>
            </a:r>
            <a:r>
              <a:rPr lang="pt-BR" dirty="0"/>
              <a:t>(ex.: Benchmark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Linguistic</a:t>
            </a:r>
            <a:r>
              <a:rPr lang="pt-BR" dirty="0"/>
              <a:t> </a:t>
            </a:r>
            <a:r>
              <a:rPr lang="pt-BR" dirty="0" err="1"/>
              <a:t>Minimal</a:t>
            </a:r>
            <a:r>
              <a:rPr lang="pt-BR" dirty="0"/>
              <a:t> </a:t>
            </a:r>
            <a:r>
              <a:rPr lang="pt-BR" dirty="0" err="1"/>
              <a:t>Pairs</a:t>
            </a:r>
            <a:r>
              <a:rPr lang="pt-BR" dirty="0"/>
              <a:t>, </a:t>
            </a:r>
            <a:r>
              <a:rPr lang="pt-BR" dirty="0" err="1"/>
              <a:t>BLiMP</a:t>
            </a:r>
            <a:r>
              <a:rPr lang="pt-BR" dirty="0"/>
              <a:t>), mesmo quando a quantidade de dados do modelo é próxima daquela a que se estima que uma criança de 10 anos tenha acesso (10-100 milhões).</a:t>
            </a:r>
          </a:p>
          <a:p>
            <a:pPr lvl="1"/>
            <a:r>
              <a:rPr lang="en-US" dirty="0"/>
              <a:t>‘Bert knew what many writers find’ </a:t>
            </a:r>
          </a:p>
          <a:p>
            <a:pPr lvl="1"/>
            <a:r>
              <a:rPr lang="en-US" dirty="0"/>
              <a:t>‘*Bert knew that many writers find’ (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frase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que ser </a:t>
            </a:r>
            <a:r>
              <a:rPr lang="en-US" dirty="0" err="1"/>
              <a:t>marcada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provavelmetente</a:t>
            </a:r>
            <a:r>
              <a:rPr lang="en-US" dirty="0"/>
              <a:t> </a:t>
            </a:r>
            <a:r>
              <a:rPr lang="en-US" dirty="0" err="1"/>
              <a:t>agramatical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 para que </a:t>
            </a:r>
            <a:r>
              <a:rPr lang="en-US" dirty="0" err="1"/>
              <a:t>ele</a:t>
            </a:r>
            <a:r>
              <a:rPr lang="en-US" dirty="0"/>
              <a:t> “passe no teste”)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9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AFE86-1888-9FF9-1334-04BD7AB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LLMs</a:t>
            </a:r>
            <a:r>
              <a:rPr lang="pt-BR" dirty="0"/>
              <a:t> dominam competência formal em Inglês – </a:t>
            </a:r>
            <a:r>
              <a:rPr lang="pt-BR" dirty="0" err="1"/>
              <a:t>LLMs</a:t>
            </a:r>
            <a:r>
              <a:rPr lang="pt-BR" dirty="0"/>
              <a:t> aprendem aspectos da linguagem humana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1AD1C-2D55-DDAA-DF7E-8074CD6E5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1039"/>
            <a:ext cx="10515600" cy="2517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/>
              <a:t>Contudo, há limitações em se apoiar apenas em regularidades estatísticas. </a:t>
            </a:r>
            <a:r>
              <a:rPr lang="pt-BR" dirty="0" err="1"/>
              <a:t>LLMs</a:t>
            </a:r>
            <a:r>
              <a:rPr lang="pt-BR" dirty="0"/>
              <a:t> podem ter desempenho degradado por ruído ou informação distrativa que não afetariam humanos sempre. Por outro lado, estudos mostram que o GPT-2 foi capaz de gerar 5-</a:t>
            </a:r>
            <a:r>
              <a:rPr lang="pt-BR" i="1" dirty="0"/>
              <a:t>grams </a:t>
            </a:r>
            <a:r>
              <a:rPr lang="pt-BR" dirty="0"/>
              <a:t>novos apesar de o conjunto de treinamento só conter n-</a:t>
            </a:r>
            <a:r>
              <a:rPr lang="pt-BR" dirty="0" err="1"/>
              <a:t>grams</a:t>
            </a:r>
            <a:r>
              <a:rPr lang="pt-BR" dirty="0"/>
              <a:t> até 4. </a:t>
            </a:r>
          </a:p>
        </p:txBody>
      </p:sp>
    </p:spTree>
    <p:extLst>
      <p:ext uri="{BB962C8B-B14F-4D97-AF65-F5344CB8AC3E}">
        <p14:creationId xmlns:p14="http://schemas.microsoft.com/office/powerpoint/2010/main" val="1339546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146</TotalTime>
  <Words>1528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Aptos</vt:lpstr>
      <vt:lpstr>Aptos Display</vt:lpstr>
      <vt:lpstr>Arial</vt:lpstr>
      <vt:lpstr>Tema do Office</vt:lpstr>
      <vt:lpstr>LLMs, linguagem, mente e cérebro</vt:lpstr>
      <vt:lpstr>“Dissociating language and thought in large language models” (Mahowald et al, 2024)</vt:lpstr>
      <vt:lpstr>Large Language Models</vt:lpstr>
      <vt:lpstr>Competências (linguísticas) formal e funcional</vt:lpstr>
      <vt:lpstr>Apresentação do PowerPoint</vt:lpstr>
      <vt:lpstr>LLMs dominam competência formal em Inglês</vt:lpstr>
      <vt:lpstr>LLMs dominam competência formal em Inglês – aprendizagem estatística</vt:lpstr>
      <vt:lpstr>LLMs dominam competência formal em Inglês – LLMs aprendem aspectos da linguagem humana</vt:lpstr>
      <vt:lpstr>LLMs dominam competência formal em Inglês – LLMs aprendem aspectos da linguagem humana</vt:lpstr>
      <vt:lpstr>LLMs dominam competência formal em Inglês – LLMs aprendem aspectos da linguagem humana</vt:lpstr>
      <vt:lpstr>LLMs dominam competência formal em Inglês – LLMs aprendem aspectos da linguagem humana</vt:lpstr>
      <vt:lpstr>LLMs dominam competência formal em Inglês – LLMs aprendem aspectos da linguagem humana</vt:lpstr>
      <vt:lpstr>LLMs são limitados em competência funcional quando não-augmented.</vt:lpstr>
      <vt:lpstr>Humanos</vt:lpstr>
      <vt:lpstr>Multiple demand network</vt:lpstr>
      <vt:lpstr>Default network</vt:lpstr>
      <vt:lpstr>Em favor de modelos com estrutura modular</vt:lpstr>
      <vt:lpstr>“Language is primarily a tool for communication rather than thought”</vt:lpstr>
      <vt:lpstr>Muito 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Leonardo Cabral</dc:creator>
  <cp:lastModifiedBy>Leonardo Cabral</cp:lastModifiedBy>
  <cp:revision>1</cp:revision>
  <dcterms:created xsi:type="dcterms:W3CDTF">2024-07-09T22:21:07Z</dcterms:created>
  <dcterms:modified xsi:type="dcterms:W3CDTF">2024-07-16T14:48:48Z</dcterms:modified>
</cp:coreProperties>
</file>