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376" r:id="rId3"/>
    <p:sldId id="351" r:id="rId4"/>
    <p:sldId id="350" r:id="rId5"/>
    <p:sldId id="349" r:id="rId6"/>
    <p:sldId id="374" r:id="rId7"/>
    <p:sldId id="352" r:id="rId8"/>
    <p:sldId id="370" r:id="rId9"/>
    <p:sldId id="369" r:id="rId10"/>
    <p:sldId id="353" r:id="rId11"/>
    <p:sldId id="372" r:id="rId12"/>
    <p:sldId id="373" r:id="rId13"/>
    <p:sldId id="382" r:id="rId14"/>
    <p:sldId id="379" r:id="rId15"/>
    <p:sldId id="356" r:id="rId16"/>
    <p:sldId id="385" r:id="rId17"/>
    <p:sldId id="355" r:id="rId18"/>
    <p:sldId id="358" r:id="rId19"/>
    <p:sldId id="360" r:id="rId20"/>
    <p:sldId id="363" r:id="rId21"/>
    <p:sldId id="380" r:id="rId22"/>
    <p:sldId id="381" r:id="rId23"/>
    <p:sldId id="365" r:id="rId24"/>
    <p:sldId id="367" r:id="rId25"/>
    <p:sldId id="389" r:id="rId26"/>
    <p:sldId id="378" r:id="rId27"/>
    <p:sldId id="386" r:id="rId28"/>
    <p:sldId id="39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990099"/>
    <a:srgbClr val="FD9681"/>
    <a:srgbClr val="E95C05"/>
    <a:srgbClr val="65C109"/>
    <a:srgbClr val="66FFFF"/>
    <a:srgbClr val="E13A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69" autoAdjust="0"/>
  </p:normalViewPr>
  <p:slideViewPr>
    <p:cSldViewPr snapToGrid="0">
      <p:cViewPr varScale="1">
        <p:scale>
          <a:sx n="104" d="100"/>
          <a:sy n="104"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3BF1E-D4E8-5BFA-1980-BD6AE3C57ED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1A3FADD-0662-2D9B-DF8C-24C0C12B37A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A3A30-BD03-4D02-BAFD-26F340C8092E}" type="datetimeFigureOut">
              <a:rPr lang="en-US"/>
              <a:pPr>
                <a:defRPr/>
              </a:pPr>
              <a:t>7/7/2024</a:t>
            </a:fld>
            <a:endParaRPr lang="en-US"/>
          </a:p>
        </p:txBody>
      </p:sp>
      <p:sp>
        <p:nvSpPr>
          <p:cNvPr id="4" name="Footer Placeholder 3">
            <a:extLst>
              <a:ext uri="{FF2B5EF4-FFF2-40B4-BE49-F238E27FC236}">
                <a16:creationId xmlns:a16="http://schemas.microsoft.com/office/drawing/2014/main" id="{8E774EDB-14A4-A978-711E-A7B8691EE0E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12AB403-90A4-AA36-2E40-1A5BA72AF22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FDB45A-3FCA-4FDE-A042-DCDA5CD8165C}"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D01CFE-EDC4-1FE1-9A66-37D28AB464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4D1DDC5-105B-1A92-D264-3F4533D3333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F10A0D-E42F-4233-9BE5-DFE4650E05B0}" type="datetimeFigureOut">
              <a:rPr lang="en-US"/>
              <a:pPr>
                <a:defRPr/>
              </a:pPr>
              <a:t>7/7/2024</a:t>
            </a:fld>
            <a:endParaRPr lang="en-US"/>
          </a:p>
        </p:txBody>
      </p:sp>
      <p:sp>
        <p:nvSpPr>
          <p:cNvPr id="4" name="Slide Image Placeholder 3">
            <a:extLst>
              <a:ext uri="{FF2B5EF4-FFF2-40B4-BE49-F238E27FC236}">
                <a16:creationId xmlns:a16="http://schemas.microsoft.com/office/drawing/2014/main" id="{6A72B46C-4373-1AE9-888B-C08FFBDE0B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2CAB841-DEA9-F07B-ADE5-B3674484B7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3FF7EAE-B87D-FF38-B867-E5A69E689C5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EE8DD84-A68D-88AD-3751-32CF0BABD8B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5D15490-C1CC-4317-A793-3F7DEAA4E54C}"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6EBE918-1842-8557-E332-69E53F31A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FF50055-8ED3-7591-578A-B58D34CFE7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26628" name="Slide Number Placeholder 3">
            <a:extLst>
              <a:ext uri="{FF2B5EF4-FFF2-40B4-BE49-F238E27FC236}">
                <a16:creationId xmlns:a16="http://schemas.microsoft.com/office/drawing/2014/main" id="{6CF91A3E-FB1D-B8C0-A121-57BE4F5214A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4C7A61-A6AC-4DDC-B5B4-2CB7225827FE}" type="slidenum">
              <a:rPr lang="en-US" altLang="pt-BR">
                <a:latin typeface="Calibri" panose="020F0502020204030204" pitchFamily="34" charset="0"/>
              </a:rPr>
              <a:pPr eaLnBrk="1" hangingPunct="1"/>
              <a:t>1</a:t>
            </a:fld>
            <a:endParaRPr lang="en-US" altLang="pt-B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E6236F-5B1C-DBF9-CEE6-488B84A67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3AC12AE-1756-3A04-115D-2D2E6F9E6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038622B-AAC9-FEFB-9795-3736DA32B3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E80817-25C3-4326-83A5-00CEDFF98B56}" type="slidenum">
              <a:rPr lang="en-US" altLang="pt-BR">
                <a:latin typeface="Calibri" panose="020F0502020204030204" pitchFamily="34" charset="0"/>
              </a:rPr>
              <a:pPr eaLnBrk="1" hangingPunct="1"/>
              <a:t>10</a:t>
            </a:fld>
            <a:endParaRPr lang="en-US" altLang="pt-B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E6236F-5B1C-DBF9-CEE6-488B84A67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3AC12AE-1756-3A04-115D-2D2E6F9E6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4" name="Slide Number Placeholder 3">
            <a:extLst>
              <a:ext uri="{FF2B5EF4-FFF2-40B4-BE49-F238E27FC236}">
                <a16:creationId xmlns:a16="http://schemas.microsoft.com/office/drawing/2014/main" id="{8038622B-AAC9-FEFB-9795-3736DA32B3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E80817-25C3-4326-83A5-00CEDFF98B56}" type="slidenum">
              <a:rPr lang="en-US" altLang="pt-BR">
                <a:latin typeface="Calibri" panose="020F0502020204030204" pitchFamily="34" charset="0"/>
              </a:rPr>
              <a:pPr eaLnBrk="1" hangingPunct="1"/>
              <a:t>11</a:t>
            </a:fld>
            <a:endParaRPr lang="en-US" altLang="pt-BR">
              <a:latin typeface="Calibri" panose="020F0502020204030204" pitchFamily="34" charset="0"/>
            </a:endParaRPr>
          </a:p>
        </p:txBody>
      </p:sp>
    </p:spTree>
    <p:extLst>
      <p:ext uri="{BB962C8B-B14F-4D97-AF65-F5344CB8AC3E}">
        <p14:creationId xmlns:p14="http://schemas.microsoft.com/office/powerpoint/2010/main" val="376654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E6236F-5B1C-DBF9-CEE6-488B84A67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3AC12AE-1756-3A04-115D-2D2E6F9E6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038622B-AAC9-FEFB-9795-3736DA32B3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E80817-25C3-4326-83A5-00CEDFF98B56}" type="slidenum">
              <a:rPr lang="en-US" altLang="pt-BR">
                <a:latin typeface="Calibri" panose="020F0502020204030204" pitchFamily="34" charset="0"/>
              </a:rPr>
              <a:pPr eaLnBrk="1" hangingPunct="1"/>
              <a:t>12</a:t>
            </a:fld>
            <a:endParaRPr lang="en-US" altLang="pt-BR">
              <a:latin typeface="Calibri" panose="020F0502020204030204" pitchFamily="34" charset="0"/>
            </a:endParaRPr>
          </a:p>
        </p:txBody>
      </p:sp>
    </p:spTree>
    <p:extLst>
      <p:ext uri="{BB962C8B-B14F-4D97-AF65-F5344CB8AC3E}">
        <p14:creationId xmlns:p14="http://schemas.microsoft.com/office/powerpoint/2010/main" val="202207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E943E08-8716-0040-8246-9B59B5528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ECCE0DD-8CF1-4E06-94F3-EBF03E827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48FB95AA-3905-F4C4-47C9-D23AB89DB0A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592C2A-D089-4571-AF28-AB2817B74721}" type="slidenum">
              <a:rPr lang="en-US" altLang="pt-BR">
                <a:latin typeface="Calibri" panose="020F0502020204030204" pitchFamily="34" charset="0"/>
              </a:rPr>
              <a:pPr eaLnBrk="1" hangingPunct="1"/>
              <a:t>15</a:t>
            </a:fld>
            <a:endParaRPr lang="en-US" altLang="pt-B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93035C7-5C8C-B12C-3F6E-7C3C9B3E2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C220694-3D1E-1222-8B01-D3B2D1EB9E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2790BE23-ADB1-B33E-9602-D6ED17CA3F9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245B73-20BE-44FD-992F-C20E444BC956}" type="slidenum">
              <a:rPr lang="en-US" altLang="pt-BR">
                <a:latin typeface="Calibri" panose="020F0502020204030204" pitchFamily="34" charset="0"/>
              </a:rPr>
              <a:pPr eaLnBrk="1" hangingPunct="1"/>
              <a:t>17</a:t>
            </a:fld>
            <a:endParaRPr lang="en-US" altLang="pt-B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4443F66-7E72-9F40-F281-7099F96D8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99656DC-1C6A-7756-4309-6E8A98113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55415C0A-0191-C150-8951-453422A20B1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775E6A-4CE4-48B3-B1E4-44E404526EBD}" type="slidenum">
              <a:rPr lang="en-US" altLang="pt-BR">
                <a:latin typeface="Calibri" panose="020F0502020204030204" pitchFamily="34" charset="0"/>
              </a:rPr>
              <a:pPr eaLnBrk="1" hangingPunct="1"/>
              <a:t>18</a:t>
            </a:fld>
            <a:endParaRPr lang="en-US" altLang="pt-B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564A952-A944-744D-589C-4266E2238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58AB0D7-01F2-38FF-41FA-7E4F77717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CE796116-E95B-CE9B-E305-07517A9A234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AECAF-AA67-4F18-9F31-04FC422573B9}" type="slidenum">
              <a:rPr lang="en-US" altLang="pt-BR">
                <a:latin typeface="Calibri" panose="020F0502020204030204" pitchFamily="34" charset="0"/>
              </a:rPr>
              <a:pPr eaLnBrk="1" hangingPunct="1"/>
              <a:t>19</a:t>
            </a:fld>
            <a:endParaRPr lang="en-US" altLang="pt-B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E83D701-C0A8-6BFB-C24D-875969AED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C05329E-CA69-D059-5A46-7FCB840EF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69A3966E-1463-1933-7D0E-FEBE3C52408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848FCB-9FB0-4C5A-97AA-CE6A43F8FB28}" type="slidenum">
              <a:rPr lang="en-US" altLang="pt-BR">
                <a:latin typeface="Calibri" panose="020F0502020204030204" pitchFamily="34" charset="0"/>
              </a:rPr>
              <a:pPr eaLnBrk="1" hangingPunct="1"/>
              <a:t>20</a:t>
            </a:fld>
            <a:endParaRPr lang="en-US" altLang="pt-B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FDF391F-8B37-F08E-4781-2D9F93B1E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1E44CBC-E25F-52C2-F210-E40986BD7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EBCD6418-5CF2-37FE-56DD-6BBBC2D4B0A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82318A-C276-4753-87EF-DB8804D30884}" type="slidenum">
              <a:rPr lang="en-US" altLang="pt-BR">
                <a:latin typeface="Calibri" panose="020F0502020204030204" pitchFamily="34" charset="0"/>
              </a:rPr>
              <a:pPr eaLnBrk="1" hangingPunct="1"/>
              <a:t>23</a:t>
            </a:fld>
            <a:endParaRPr lang="en-US" altLang="pt-B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B7E7F12-48FE-0F00-A1A1-0358D82A9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423C035-81C3-571C-421F-26960114C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650BD1A7-DE91-DD9A-370A-5E9876B7E38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5D904A-7D1E-4019-B6F6-035CC260C880}" type="slidenum">
              <a:rPr lang="en-US" altLang="pt-BR">
                <a:latin typeface="Calibri" panose="020F0502020204030204" pitchFamily="34" charset="0"/>
              </a:rPr>
              <a:pPr eaLnBrk="1" hangingPunct="1"/>
              <a:t>24</a:t>
            </a:fld>
            <a:endParaRPr lang="en-US" altLang="pt-B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B7E7F12-48FE-0F00-A1A1-0358D82A9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423C035-81C3-571C-421F-26960114C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650BD1A7-DE91-DD9A-370A-5E9876B7E38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5D904A-7D1E-4019-B6F6-035CC260C880}" type="slidenum">
              <a:rPr lang="en-US" altLang="pt-BR">
                <a:latin typeface="Calibri" panose="020F0502020204030204" pitchFamily="34" charset="0"/>
              </a:rPr>
              <a:pPr eaLnBrk="1" hangingPunct="1"/>
              <a:t>2</a:t>
            </a:fld>
            <a:endParaRPr lang="en-US" altLang="pt-BR">
              <a:latin typeface="Calibri" panose="020F0502020204030204" pitchFamily="34" charset="0"/>
            </a:endParaRPr>
          </a:p>
        </p:txBody>
      </p:sp>
    </p:spTree>
    <p:extLst>
      <p:ext uri="{BB962C8B-B14F-4D97-AF65-F5344CB8AC3E}">
        <p14:creationId xmlns:p14="http://schemas.microsoft.com/office/powerpoint/2010/main" val="213885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B7E7F12-48FE-0F00-A1A1-0358D82A9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423C035-81C3-571C-421F-26960114C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650BD1A7-DE91-DD9A-370A-5E9876B7E38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5D904A-7D1E-4019-B6F6-035CC260C880}" type="slidenum">
              <a:rPr lang="en-US" altLang="pt-BR">
                <a:latin typeface="Calibri" panose="020F0502020204030204" pitchFamily="34" charset="0"/>
              </a:rPr>
              <a:pPr eaLnBrk="1" hangingPunct="1"/>
              <a:t>25</a:t>
            </a:fld>
            <a:endParaRPr lang="en-US" altLang="pt-BR">
              <a:latin typeface="Calibri" panose="020F0502020204030204" pitchFamily="34" charset="0"/>
            </a:endParaRPr>
          </a:p>
        </p:txBody>
      </p:sp>
    </p:spTree>
    <p:extLst>
      <p:ext uri="{BB962C8B-B14F-4D97-AF65-F5344CB8AC3E}">
        <p14:creationId xmlns:p14="http://schemas.microsoft.com/office/powerpoint/2010/main" val="49072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FDF391F-8B37-F08E-4781-2D9F93B1E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1E44CBC-E25F-52C2-F210-E40986BD7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EBCD6418-5CF2-37FE-56DD-6BBBC2D4B0A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82318A-C276-4753-87EF-DB8804D30884}" type="slidenum">
              <a:rPr lang="en-US" altLang="pt-BR">
                <a:latin typeface="Calibri" panose="020F0502020204030204" pitchFamily="34" charset="0"/>
              </a:rPr>
              <a:pPr eaLnBrk="1" hangingPunct="1"/>
              <a:t>26</a:t>
            </a:fld>
            <a:endParaRPr lang="en-US" altLang="pt-BR">
              <a:latin typeface="Calibri" panose="020F0502020204030204" pitchFamily="34" charset="0"/>
            </a:endParaRPr>
          </a:p>
        </p:txBody>
      </p:sp>
    </p:spTree>
    <p:extLst>
      <p:ext uri="{BB962C8B-B14F-4D97-AF65-F5344CB8AC3E}">
        <p14:creationId xmlns:p14="http://schemas.microsoft.com/office/powerpoint/2010/main" val="414037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64BB22-1FAB-281E-6001-E823DB06F4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3938EA4-F2EC-398D-3C38-382F11749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4" name="Slide Number Placeholder 3">
            <a:extLst>
              <a:ext uri="{FF2B5EF4-FFF2-40B4-BE49-F238E27FC236}">
                <a16:creationId xmlns:a16="http://schemas.microsoft.com/office/drawing/2014/main" id="{5937943C-DAB3-FB7B-8584-6A4A926E0C0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D58BCC-B268-4EDE-B97D-EF57EDAB11EF}" type="slidenum">
              <a:rPr lang="en-US" altLang="pt-BR">
                <a:latin typeface="Calibri" panose="020F0502020204030204" pitchFamily="34" charset="0"/>
              </a:rPr>
              <a:pPr eaLnBrk="1" hangingPunct="1"/>
              <a:t>27</a:t>
            </a:fld>
            <a:endParaRPr lang="en-US" altLang="pt-BR">
              <a:latin typeface="Calibri" panose="020F0502020204030204" pitchFamily="34" charset="0"/>
            </a:endParaRPr>
          </a:p>
        </p:txBody>
      </p:sp>
    </p:spTree>
    <p:extLst>
      <p:ext uri="{BB962C8B-B14F-4D97-AF65-F5344CB8AC3E}">
        <p14:creationId xmlns:p14="http://schemas.microsoft.com/office/powerpoint/2010/main" val="357467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692579D-6158-916A-46B1-38AB9D34A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1D188A4-3B7A-9F52-CF87-714A0D680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9396" name="Slide Number Placeholder 3">
            <a:extLst>
              <a:ext uri="{FF2B5EF4-FFF2-40B4-BE49-F238E27FC236}">
                <a16:creationId xmlns:a16="http://schemas.microsoft.com/office/drawing/2014/main" id="{59039FB0-F3F0-0D1E-F854-3B45FBF15E0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02341E-7AC8-4A41-8714-9BA71C74F9D3}" type="slidenum">
              <a:rPr lang="en-US" altLang="pt-BR">
                <a:solidFill>
                  <a:srgbClr val="000000"/>
                </a:solidFill>
                <a:latin typeface="Calibri" panose="020F0502020204030204" pitchFamily="34" charset="0"/>
              </a:rPr>
              <a:pPr eaLnBrk="1" hangingPunct="1"/>
              <a:t>3</a:t>
            </a:fld>
            <a:endParaRPr lang="en-US" altLang="pt-BR">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35047C5-0FDD-4899-7DB5-9D0D2E965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6173D48-EBCD-42A8-C440-C91CF0ADCD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9396" name="Slide Number Placeholder 3">
            <a:extLst>
              <a:ext uri="{FF2B5EF4-FFF2-40B4-BE49-F238E27FC236}">
                <a16:creationId xmlns:a16="http://schemas.microsoft.com/office/drawing/2014/main" id="{2EFA4AD4-FCD8-075B-99CC-4C1D5FCD4F1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42A7FD-9FF7-471E-9367-6A138F0D7D47}" type="slidenum">
              <a:rPr lang="en-US" altLang="pt-BR">
                <a:solidFill>
                  <a:srgbClr val="000000"/>
                </a:solidFill>
                <a:latin typeface="Calibri" panose="020F0502020204030204" pitchFamily="34" charset="0"/>
              </a:rPr>
              <a:pPr eaLnBrk="1" hangingPunct="1"/>
              <a:t>4</a:t>
            </a:fld>
            <a:endParaRPr lang="en-US" altLang="pt-BR">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0DCF3C1-C047-4C9E-5E08-6BBB933E5E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24A6197-2487-C92C-6BCE-880F2FDE5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8B24F67-DDA1-D892-E3BB-7D8B56B1F2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A309DD-54FF-4068-9DF3-9BADABC7DBD5}" type="slidenum">
              <a:rPr lang="en-US" altLang="pt-BR">
                <a:latin typeface="Calibri" panose="020F0502020204030204" pitchFamily="34" charset="0"/>
              </a:rPr>
              <a:pPr eaLnBrk="1" hangingPunct="1"/>
              <a:t>5</a:t>
            </a:fld>
            <a:endParaRPr lang="en-US" altLang="pt-B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0DCF3C1-C047-4C9E-5E08-6BBB933E5E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24A6197-2487-C92C-6BCE-880F2FDE5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8B24F67-DDA1-D892-E3BB-7D8B56B1F2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A309DD-54FF-4068-9DF3-9BADABC7DBD5}" type="slidenum">
              <a:rPr lang="en-US" altLang="pt-BR">
                <a:latin typeface="Calibri" panose="020F0502020204030204" pitchFamily="34" charset="0"/>
              </a:rPr>
              <a:pPr eaLnBrk="1" hangingPunct="1"/>
              <a:t>6</a:t>
            </a:fld>
            <a:endParaRPr lang="en-US" altLang="pt-BR">
              <a:latin typeface="Calibri" panose="020F0502020204030204" pitchFamily="34" charset="0"/>
            </a:endParaRPr>
          </a:p>
        </p:txBody>
      </p:sp>
    </p:spTree>
    <p:extLst>
      <p:ext uri="{BB962C8B-B14F-4D97-AF65-F5344CB8AC3E}">
        <p14:creationId xmlns:p14="http://schemas.microsoft.com/office/powerpoint/2010/main" val="89387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7A2C565-B1F2-E23B-0D8B-DBC745BA1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2D7DCD1-0A0A-B8D7-2FB1-34D702AA0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CA86714-40C8-EB77-67D1-E20E014CBC7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6258D6-8E8F-4158-BD85-C8A0F32C9631}" type="slidenum">
              <a:rPr lang="en-US" altLang="pt-BR">
                <a:latin typeface="Calibri" panose="020F0502020204030204" pitchFamily="34" charset="0"/>
              </a:rPr>
              <a:pPr eaLnBrk="1" hangingPunct="1"/>
              <a:t>7</a:t>
            </a:fld>
            <a:endParaRPr lang="en-US" altLang="pt-B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7A2C565-B1F2-E23B-0D8B-DBC745BA1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2D7DCD1-0A0A-B8D7-2FB1-34D702AA0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CA86714-40C8-EB77-67D1-E20E014CBC7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6258D6-8E8F-4158-BD85-C8A0F32C9631}" type="slidenum">
              <a:rPr lang="en-US" altLang="pt-BR">
                <a:latin typeface="Calibri" panose="020F0502020204030204" pitchFamily="34" charset="0"/>
              </a:rPr>
              <a:pPr eaLnBrk="1" hangingPunct="1"/>
              <a:t>8</a:t>
            </a:fld>
            <a:endParaRPr lang="en-US" altLang="pt-BR">
              <a:latin typeface="Calibri" panose="020F0502020204030204" pitchFamily="34" charset="0"/>
            </a:endParaRPr>
          </a:p>
        </p:txBody>
      </p:sp>
    </p:spTree>
    <p:extLst>
      <p:ext uri="{BB962C8B-B14F-4D97-AF65-F5344CB8AC3E}">
        <p14:creationId xmlns:p14="http://schemas.microsoft.com/office/powerpoint/2010/main" val="157462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7A2C565-B1F2-E23B-0D8B-DBC745BA1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2D7DCD1-0A0A-B8D7-2FB1-34D702AA0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Slide Number Placeholder 3">
            <a:extLst>
              <a:ext uri="{FF2B5EF4-FFF2-40B4-BE49-F238E27FC236}">
                <a16:creationId xmlns:a16="http://schemas.microsoft.com/office/drawing/2014/main" id="{8CA86714-40C8-EB77-67D1-E20E014CBC7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6258D6-8E8F-4158-BD85-C8A0F32C9631}" type="slidenum">
              <a:rPr lang="en-US" altLang="pt-BR">
                <a:latin typeface="Calibri" panose="020F0502020204030204" pitchFamily="34" charset="0"/>
              </a:rPr>
              <a:pPr eaLnBrk="1" hangingPunct="1"/>
              <a:t>9</a:t>
            </a:fld>
            <a:endParaRPr lang="en-US" altLang="pt-BR">
              <a:latin typeface="Calibri" panose="020F0502020204030204" pitchFamily="34" charset="0"/>
            </a:endParaRPr>
          </a:p>
        </p:txBody>
      </p:sp>
    </p:spTree>
    <p:extLst>
      <p:ext uri="{BB962C8B-B14F-4D97-AF65-F5344CB8AC3E}">
        <p14:creationId xmlns:p14="http://schemas.microsoft.com/office/powerpoint/2010/main" val="4061433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A83FA92B-5D98-C571-AD96-0C249D6BEEBE}"/>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a:extLst>
              <a:ext uri="{FF2B5EF4-FFF2-40B4-BE49-F238E27FC236}">
                <a16:creationId xmlns:a16="http://schemas.microsoft.com/office/drawing/2014/main" id="{D0925883-4363-2CD0-CD7F-0C7685D78776}"/>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6D5647C1-F5F2-7B4F-8599-6F2068850851}"/>
              </a:ext>
            </a:extLst>
          </p:cNvPr>
          <p:cNvSpPr>
            <a:spLocks noGrp="1"/>
          </p:cNvSpPr>
          <p:nvPr>
            <p:ph type="dt" sz="half" idx="10"/>
          </p:nvPr>
        </p:nvSpPr>
        <p:spPr/>
        <p:txBody>
          <a:bodyPr/>
          <a:lstStyle>
            <a:lvl1pPr>
              <a:defRPr/>
            </a:lvl1pPr>
          </a:lstStyle>
          <a:p>
            <a:pPr>
              <a:defRPr/>
            </a:pPr>
            <a:fld id="{0EBA4776-44C6-4CDC-9C44-C43BC59ABEE8}" type="datetimeFigureOut">
              <a:rPr lang="en-US"/>
              <a:pPr>
                <a:defRPr/>
              </a:pPr>
              <a:t>7/7/2024</a:t>
            </a:fld>
            <a:endParaRPr lang="en-US"/>
          </a:p>
        </p:txBody>
      </p:sp>
      <p:sp>
        <p:nvSpPr>
          <p:cNvPr id="7" name="Footer Placeholder 4">
            <a:extLst>
              <a:ext uri="{FF2B5EF4-FFF2-40B4-BE49-F238E27FC236}">
                <a16:creationId xmlns:a16="http://schemas.microsoft.com/office/drawing/2014/main" id="{CB6C0437-B338-FAAD-BD98-7A16B32879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89DEE40-B8FF-A8AF-759E-6D68752BEAEC}"/>
              </a:ext>
            </a:extLst>
          </p:cNvPr>
          <p:cNvSpPr>
            <a:spLocks noGrp="1"/>
          </p:cNvSpPr>
          <p:nvPr>
            <p:ph type="sldNum" sz="quarter" idx="12"/>
          </p:nvPr>
        </p:nvSpPr>
        <p:spPr/>
        <p:txBody>
          <a:bodyPr/>
          <a:lstStyle>
            <a:lvl1pPr>
              <a:defRPr>
                <a:solidFill>
                  <a:srgbClr val="FFFFFF"/>
                </a:solidFill>
              </a:defRPr>
            </a:lvl1pPr>
          </a:lstStyle>
          <a:p>
            <a:fld id="{D4551B1D-E7B6-464C-A7FF-52203443BCB8}" type="slidenum">
              <a:rPr lang="en-US" altLang="pt-BR"/>
              <a:pPr/>
              <a:t>‹nº›</a:t>
            </a:fld>
            <a:endParaRPr lang="en-US" altLang="pt-BR"/>
          </a:p>
        </p:txBody>
      </p:sp>
    </p:spTree>
    <p:extLst>
      <p:ext uri="{BB962C8B-B14F-4D97-AF65-F5344CB8AC3E}">
        <p14:creationId xmlns:p14="http://schemas.microsoft.com/office/powerpoint/2010/main" val="10711856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3865F-E892-7D1B-265D-AF1EB19E95A5}"/>
              </a:ext>
            </a:extLst>
          </p:cNvPr>
          <p:cNvSpPr>
            <a:spLocks noGrp="1"/>
          </p:cNvSpPr>
          <p:nvPr>
            <p:ph type="dt" sz="half" idx="10"/>
          </p:nvPr>
        </p:nvSpPr>
        <p:spPr/>
        <p:txBody>
          <a:bodyPr/>
          <a:lstStyle>
            <a:lvl1pPr>
              <a:defRPr/>
            </a:lvl1pPr>
          </a:lstStyle>
          <a:p>
            <a:pPr>
              <a:defRPr/>
            </a:pPr>
            <a:fld id="{1EDBC40B-7E54-4369-84B0-31D735EEBFE8}" type="datetimeFigureOut">
              <a:rPr lang="en-US"/>
              <a:pPr>
                <a:defRPr/>
              </a:pPr>
              <a:t>7/7/2024</a:t>
            </a:fld>
            <a:endParaRPr lang="en-US"/>
          </a:p>
        </p:txBody>
      </p:sp>
      <p:sp>
        <p:nvSpPr>
          <p:cNvPr id="5" name="Footer Placeholder 4">
            <a:extLst>
              <a:ext uri="{FF2B5EF4-FFF2-40B4-BE49-F238E27FC236}">
                <a16:creationId xmlns:a16="http://schemas.microsoft.com/office/drawing/2014/main" id="{EA23E4E6-8C35-FA04-F5AE-000DA5931F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79247A-A237-AA80-5972-262BAE0CC691}"/>
              </a:ext>
            </a:extLst>
          </p:cNvPr>
          <p:cNvSpPr>
            <a:spLocks noGrp="1"/>
          </p:cNvSpPr>
          <p:nvPr>
            <p:ph type="sldNum" sz="quarter" idx="12"/>
          </p:nvPr>
        </p:nvSpPr>
        <p:spPr/>
        <p:txBody>
          <a:bodyPr/>
          <a:lstStyle>
            <a:lvl1pPr>
              <a:defRPr/>
            </a:lvl1pPr>
          </a:lstStyle>
          <a:p>
            <a:fld id="{D89553A6-38A0-4F18-BDF3-151299504B81}" type="slidenum">
              <a:rPr lang="en-US" altLang="pt-BR"/>
              <a:pPr/>
              <a:t>‹nº›</a:t>
            </a:fld>
            <a:endParaRPr lang="en-US" altLang="pt-BR"/>
          </a:p>
        </p:txBody>
      </p:sp>
    </p:spTree>
    <p:extLst>
      <p:ext uri="{BB962C8B-B14F-4D97-AF65-F5344CB8AC3E}">
        <p14:creationId xmlns:p14="http://schemas.microsoft.com/office/powerpoint/2010/main" val="2049857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7941FB20-423F-0775-5B7E-1E56032F1C5E}"/>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a:extLst>
              <a:ext uri="{FF2B5EF4-FFF2-40B4-BE49-F238E27FC236}">
                <a16:creationId xmlns:a16="http://schemas.microsoft.com/office/drawing/2014/main" id="{FAD29AE2-71E2-C5CA-CD2B-0B630420BA7D}"/>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1406F9E7-761E-D7AD-37C1-C18B09D28941}"/>
              </a:ext>
            </a:extLst>
          </p:cNvPr>
          <p:cNvSpPr>
            <a:spLocks noGrp="1"/>
          </p:cNvSpPr>
          <p:nvPr>
            <p:ph type="dt" sz="half" idx="10"/>
          </p:nvPr>
        </p:nvSpPr>
        <p:spPr/>
        <p:txBody>
          <a:bodyPr/>
          <a:lstStyle>
            <a:lvl1pPr>
              <a:defRPr/>
            </a:lvl1pPr>
          </a:lstStyle>
          <a:p>
            <a:pPr>
              <a:defRPr/>
            </a:pPr>
            <a:fld id="{A6E385E9-238C-4E9C-A162-B3D315654C29}" type="datetimeFigureOut">
              <a:rPr lang="en-US"/>
              <a:pPr>
                <a:defRPr/>
              </a:pPr>
              <a:t>7/7/2024</a:t>
            </a:fld>
            <a:endParaRPr lang="en-US"/>
          </a:p>
        </p:txBody>
      </p:sp>
      <p:sp>
        <p:nvSpPr>
          <p:cNvPr id="7" name="Footer Placeholder 4">
            <a:extLst>
              <a:ext uri="{FF2B5EF4-FFF2-40B4-BE49-F238E27FC236}">
                <a16:creationId xmlns:a16="http://schemas.microsoft.com/office/drawing/2014/main" id="{EB5D47AE-E0BD-1D0E-C3A4-BA5EA4223ABA}"/>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CD2EC67-C20B-88B1-B63C-B57EC1B145A3}"/>
              </a:ext>
            </a:extLst>
          </p:cNvPr>
          <p:cNvSpPr>
            <a:spLocks noGrp="1"/>
          </p:cNvSpPr>
          <p:nvPr>
            <p:ph type="sldNum" sz="quarter" idx="12"/>
          </p:nvPr>
        </p:nvSpPr>
        <p:spPr/>
        <p:txBody>
          <a:bodyPr/>
          <a:lstStyle>
            <a:lvl1pPr>
              <a:defRPr/>
            </a:lvl1pPr>
          </a:lstStyle>
          <a:p>
            <a:fld id="{CDA1C170-4ACC-47C7-8204-45941C990853}" type="slidenum">
              <a:rPr lang="en-US" altLang="pt-BR"/>
              <a:pPr/>
              <a:t>‹nº›</a:t>
            </a:fld>
            <a:endParaRPr lang="en-US" altLang="pt-BR"/>
          </a:p>
        </p:txBody>
      </p:sp>
    </p:spTree>
    <p:extLst>
      <p:ext uri="{BB962C8B-B14F-4D97-AF65-F5344CB8AC3E}">
        <p14:creationId xmlns:p14="http://schemas.microsoft.com/office/powerpoint/2010/main" val="10372273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53E6E-3F0C-334D-040F-0A47AB3F73FE}"/>
              </a:ext>
            </a:extLst>
          </p:cNvPr>
          <p:cNvSpPr>
            <a:spLocks noGrp="1"/>
          </p:cNvSpPr>
          <p:nvPr>
            <p:ph type="dt" sz="half" idx="10"/>
          </p:nvPr>
        </p:nvSpPr>
        <p:spPr/>
        <p:txBody>
          <a:bodyPr/>
          <a:lstStyle>
            <a:lvl1pPr>
              <a:defRPr/>
            </a:lvl1pPr>
          </a:lstStyle>
          <a:p>
            <a:pPr>
              <a:defRPr/>
            </a:pPr>
            <a:fld id="{637622E9-BADA-4220-9080-AB54AA259B74}" type="datetimeFigureOut">
              <a:rPr lang="en-US"/>
              <a:pPr>
                <a:defRPr/>
              </a:pPr>
              <a:t>7/7/2024</a:t>
            </a:fld>
            <a:endParaRPr lang="en-US"/>
          </a:p>
        </p:txBody>
      </p:sp>
      <p:sp>
        <p:nvSpPr>
          <p:cNvPr id="5" name="Footer Placeholder 4">
            <a:extLst>
              <a:ext uri="{FF2B5EF4-FFF2-40B4-BE49-F238E27FC236}">
                <a16:creationId xmlns:a16="http://schemas.microsoft.com/office/drawing/2014/main" id="{239697E4-CA71-5BC5-D287-979C8F9A75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2A45D8-EB4E-AAA8-C679-D1DD9188FDAE}"/>
              </a:ext>
            </a:extLst>
          </p:cNvPr>
          <p:cNvSpPr>
            <a:spLocks noGrp="1"/>
          </p:cNvSpPr>
          <p:nvPr>
            <p:ph type="sldNum" sz="quarter" idx="12"/>
          </p:nvPr>
        </p:nvSpPr>
        <p:spPr/>
        <p:txBody>
          <a:bodyPr/>
          <a:lstStyle>
            <a:lvl1pPr>
              <a:defRPr/>
            </a:lvl1pPr>
          </a:lstStyle>
          <a:p>
            <a:fld id="{F20C6B3E-B090-4719-A564-A662EB9A3913}" type="slidenum">
              <a:rPr lang="en-US" altLang="pt-BR"/>
              <a:pPr/>
              <a:t>‹nº›</a:t>
            </a:fld>
            <a:endParaRPr lang="en-US" altLang="pt-BR"/>
          </a:p>
        </p:txBody>
      </p:sp>
    </p:spTree>
    <p:extLst>
      <p:ext uri="{BB962C8B-B14F-4D97-AF65-F5344CB8AC3E}">
        <p14:creationId xmlns:p14="http://schemas.microsoft.com/office/powerpoint/2010/main" val="6925795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11663CA-86FA-DB35-E7C9-A53BF88F8A4E}"/>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a:extLst>
              <a:ext uri="{FF2B5EF4-FFF2-40B4-BE49-F238E27FC236}">
                <a16:creationId xmlns:a16="http://schemas.microsoft.com/office/drawing/2014/main" id="{12465127-7A62-98D6-24F4-A5718D4EE23E}"/>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302F435A-06C2-F3C1-D1FD-1F1845FA861C}"/>
              </a:ext>
            </a:extLst>
          </p:cNvPr>
          <p:cNvSpPr>
            <a:spLocks noGrp="1"/>
          </p:cNvSpPr>
          <p:nvPr>
            <p:ph type="dt" sz="half" idx="10"/>
          </p:nvPr>
        </p:nvSpPr>
        <p:spPr/>
        <p:txBody>
          <a:bodyPr/>
          <a:lstStyle>
            <a:lvl1pPr>
              <a:defRPr/>
            </a:lvl1pPr>
          </a:lstStyle>
          <a:p>
            <a:pPr>
              <a:defRPr/>
            </a:pPr>
            <a:fld id="{E1D48824-EF27-497D-871F-D00E6B84C19E}" type="datetimeFigureOut">
              <a:rPr lang="en-US"/>
              <a:pPr>
                <a:defRPr/>
              </a:pPr>
              <a:t>7/7/2024</a:t>
            </a:fld>
            <a:endParaRPr lang="en-US"/>
          </a:p>
        </p:txBody>
      </p:sp>
      <p:sp>
        <p:nvSpPr>
          <p:cNvPr id="7" name="Footer Placeholder 4">
            <a:extLst>
              <a:ext uri="{FF2B5EF4-FFF2-40B4-BE49-F238E27FC236}">
                <a16:creationId xmlns:a16="http://schemas.microsoft.com/office/drawing/2014/main" id="{4A31ABAF-FCFA-EDD5-E11E-5D92E62BE86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ECF3637-1964-5252-8D34-DF807F4D8D6C}"/>
              </a:ext>
            </a:extLst>
          </p:cNvPr>
          <p:cNvSpPr>
            <a:spLocks noGrp="1"/>
          </p:cNvSpPr>
          <p:nvPr>
            <p:ph type="sldNum" sz="quarter" idx="12"/>
          </p:nvPr>
        </p:nvSpPr>
        <p:spPr/>
        <p:txBody>
          <a:bodyPr/>
          <a:lstStyle>
            <a:lvl1pPr>
              <a:defRPr>
                <a:solidFill>
                  <a:srgbClr val="FFFFFF"/>
                </a:solidFill>
              </a:defRPr>
            </a:lvl1pPr>
          </a:lstStyle>
          <a:p>
            <a:fld id="{49949D08-2476-4033-AEAC-F365F58514A0}" type="slidenum">
              <a:rPr lang="en-US" altLang="pt-BR"/>
              <a:pPr/>
              <a:t>‹nº›</a:t>
            </a:fld>
            <a:endParaRPr lang="en-US" altLang="pt-BR"/>
          </a:p>
        </p:txBody>
      </p:sp>
    </p:spTree>
    <p:extLst>
      <p:ext uri="{BB962C8B-B14F-4D97-AF65-F5344CB8AC3E}">
        <p14:creationId xmlns:p14="http://schemas.microsoft.com/office/powerpoint/2010/main" val="4268722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7925000-D058-326B-96DE-26C45420EFB2}"/>
              </a:ext>
            </a:extLst>
          </p:cNvPr>
          <p:cNvSpPr>
            <a:spLocks noGrp="1"/>
          </p:cNvSpPr>
          <p:nvPr>
            <p:ph type="dt" sz="half" idx="10"/>
          </p:nvPr>
        </p:nvSpPr>
        <p:spPr/>
        <p:txBody>
          <a:bodyPr/>
          <a:lstStyle>
            <a:lvl1pPr>
              <a:defRPr/>
            </a:lvl1pPr>
          </a:lstStyle>
          <a:p>
            <a:pPr>
              <a:defRPr/>
            </a:pPr>
            <a:fld id="{DD28FB1F-B928-4D0D-9B62-5E96A439B2CE}" type="datetimeFigureOut">
              <a:rPr lang="en-US"/>
              <a:pPr>
                <a:defRPr/>
              </a:pPr>
              <a:t>7/7/2024</a:t>
            </a:fld>
            <a:endParaRPr lang="en-US"/>
          </a:p>
        </p:txBody>
      </p:sp>
      <p:sp>
        <p:nvSpPr>
          <p:cNvPr id="6" name="Footer Placeholder 4">
            <a:extLst>
              <a:ext uri="{FF2B5EF4-FFF2-40B4-BE49-F238E27FC236}">
                <a16:creationId xmlns:a16="http://schemas.microsoft.com/office/drawing/2014/main" id="{C8864AFC-82BC-D5DB-D43B-2EEEE3BC12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791D06-084A-679E-8ED7-122667BDC909}"/>
              </a:ext>
            </a:extLst>
          </p:cNvPr>
          <p:cNvSpPr>
            <a:spLocks noGrp="1"/>
          </p:cNvSpPr>
          <p:nvPr>
            <p:ph type="sldNum" sz="quarter" idx="12"/>
          </p:nvPr>
        </p:nvSpPr>
        <p:spPr/>
        <p:txBody>
          <a:bodyPr/>
          <a:lstStyle>
            <a:lvl1pPr>
              <a:defRPr/>
            </a:lvl1pPr>
          </a:lstStyle>
          <a:p>
            <a:fld id="{182EA2F3-AD77-435B-9FB9-FFC9FDF47487}" type="slidenum">
              <a:rPr lang="en-US" altLang="pt-BR"/>
              <a:pPr/>
              <a:t>‹nº›</a:t>
            </a:fld>
            <a:endParaRPr lang="en-US" altLang="pt-BR"/>
          </a:p>
        </p:txBody>
      </p:sp>
    </p:spTree>
    <p:extLst>
      <p:ext uri="{BB962C8B-B14F-4D97-AF65-F5344CB8AC3E}">
        <p14:creationId xmlns:p14="http://schemas.microsoft.com/office/powerpoint/2010/main" val="12455359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36F786-8F91-1D39-BD94-80DDE7A31BDF}"/>
              </a:ext>
            </a:extLst>
          </p:cNvPr>
          <p:cNvSpPr>
            <a:spLocks noGrp="1"/>
          </p:cNvSpPr>
          <p:nvPr>
            <p:ph type="dt" sz="half" idx="10"/>
          </p:nvPr>
        </p:nvSpPr>
        <p:spPr/>
        <p:txBody>
          <a:bodyPr/>
          <a:lstStyle>
            <a:lvl1pPr>
              <a:defRPr/>
            </a:lvl1pPr>
          </a:lstStyle>
          <a:p>
            <a:pPr>
              <a:defRPr/>
            </a:pPr>
            <a:fld id="{F11534EE-8E35-4AA0-AE24-A0FFD1D812EE}" type="datetimeFigureOut">
              <a:rPr lang="en-US"/>
              <a:pPr>
                <a:defRPr/>
              </a:pPr>
              <a:t>7/7/2024</a:t>
            </a:fld>
            <a:endParaRPr lang="en-US"/>
          </a:p>
        </p:txBody>
      </p:sp>
      <p:sp>
        <p:nvSpPr>
          <p:cNvPr id="8" name="Footer Placeholder 4">
            <a:extLst>
              <a:ext uri="{FF2B5EF4-FFF2-40B4-BE49-F238E27FC236}">
                <a16:creationId xmlns:a16="http://schemas.microsoft.com/office/drawing/2014/main" id="{C0E2DF52-0DFC-98C1-A6D2-122468BFA9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CD7092-353C-CF49-5E0B-77C6323B623D}"/>
              </a:ext>
            </a:extLst>
          </p:cNvPr>
          <p:cNvSpPr>
            <a:spLocks noGrp="1"/>
          </p:cNvSpPr>
          <p:nvPr>
            <p:ph type="sldNum" sz="quarter" idx="12"/>
          </p:nvPr>
        </p:nvSpPr>
        <p:spPr/>
        <p:txBody>
          <a:bodyPr/>
          <a:lstStyle>
            <a:lvl1pPr>
              <a:defRPr/>
            </a:lvl1pPr>
          </a:lstStyle>
          <a:p>
            <a:fld id="{CB33C3FB-77D3-44FA-B0AF-AD02379135AF}" type="slidenum">
              <a:rPr lang="en-US" altLang="pt-BR"/>
              <a:pPr/>
              <a:t>‹nº›</a:t>
            </a:fld>
            <a:endParaRPr lang="en-US" altLang="pt-BR"/>
          </a:p>
        </p:txBody>
      </p:sp>
    </p:spTree>
    <p:extLst>
      <p:ext uri="{BB962C8B-B14F-4D97-AF65-F5344CB8AC3E}">
        <p14:creationId xmlns:p14="http://schemas.microsoft.com/office/powerpoint/2010/main" val="32241308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09F63E-5C02-E0B3-695C-3A77416D65ED}"/>
              </a:ext>
            </a:extLst>
          </p:cNvPr>
          <p:cNvSpPr>
            <a:spLocks noGrp="1"/>
          </p:cNvSpPr>
          <p:nvPr>
            <p:ph type="dt" sz="half" idx="10"/>
          </p:nvPr>
        </p:nvSpPr>
        <p:spPr/>
        <p:txBody>
          <a:bodyPr/>
          <a:lstStyle>
            <a:lvl1pPr>
              <a:defRPr/>
            </a:lvl1pPr>
          </a:lstStyle>
          <a:p>
            <a:pPr>
              <a:defRPr/>
            </a:pPr>
            <a:fld id="{F5FD5AE2-B45C-463C-90ED-2F3CDA68819D}" type="datetimeFigureOut">
              <a:rPr lang="en-US"/>
              <a:pPr>
                <a:defRPr/>
              </a:pPr>
              <a:t>7/7/2024</a:t>
            </a:fld>
            <a:endParaRPr lang="en-US"/>
          </a:p>
        </p:txBody>
      </p:sp>
      <p:sp>
        <p:nvSpPr>
          <p:cNvPr id="4" name="Footer Placeholder 4">
            <a:extLst>
              <a:ext uri="{FF2B5EF4-FFF2-40B4-BE49-F238E27FC236}">
                <a16:creationId xmlns:a16="http://schemas.microsoft.com/office/drawing/2014/main" id="{7BBADB48-B092-5F5E-4690-B8A9E9AA8F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037BC27-54D4-7288-CE51-6275B9648922}"/>
              </a:ext>
            </a:extLst>
          </p:cNvPr>
          <p:cNvSpPr>
            <a:spLocks noGrp="1"/>
          </p:cNvSpPr>
          <p:nvPr>
            <p:ph type="sldNum" sz="quarter" idx="12"/>
          </p:nvPr>
        </p:nvSpPr>
        <p:spPr/>
        <p:txBody>
          <a:bodyPr/>
          <a:lstStyle>
            <a:lvl1pPr>
              <a:defRPr/>
            </a:lvl1pPr>
          </a:lstStyle>
          <a:p>
            <a:fld id="{65998735-11F2-4876-A249-ED017C24FE35}" type="slidenum">
              <a:rPr lang="en-US" altLang="pt-BR"/>
              <a:pPr/>
              <a:t>‹nº›</a:t>
            </a:fld>
            <a:endParaRPr lang="en-US" altLang="pt-BR"/>
          </a:p>
        </p:txBody>
      </p:sp>
    </p:spTree>
    <p:extLst>
      <p:ext uri="{BB962C8B-B14F-4D97-AF65-F5344CB8AC3E}">
        <p14:creationId xmlns:p14="http://schemas.microsoft.com/office/powerpoint/2010/main" val="15233136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13988-8595-2E31-D8E1-B0801C1520E8}"/>
              </a:ext>
            </a:extLst>
          </p:cNvPr>
          <p:cNvSpPr>
            <a:spLocks noGrp="1"/>
          </p:cNvSpPr>
          <p:nvPr>
            <p:ph type="dt" sz="half" idx="10"/>
          </p:nvPr>
        </p:nvSpPr>
        <p:spPr/>
        <p:txBody>
          <a:bodyPr/>
          <a:lstStyle>
            <a:lvl1pPr>
              <a:defRPr/>
            </a:lvl1pPr>
          </a:lstStyle>
          <a:p>
            <a:pPr>
              <a:defRPr/>
            </a:pPr>
            <a:fld id="{176DB12A-4632-4CA7-B987-237C77A259AF}" type="datetimeFigureOut">
              <a:rPr lang="en-US"/>
              <a:pPr>
                <a:defRPr/>
              </a:pPr>
              <a:t>7/7/2024</a:t>
            </a:fld>
            <a:endParaRPr lang="en-US"/>
          </a:p>
        </p:txBody>
      </p:sp>
      <p:sp>
        <p:nvSpPr>
          <p:cNvPr id="3" name="Footer Placeholder 2">
            <a:extLst>
              <a:ext uri="{FF2B5EF4-FFF2-40B4-BE49-F238E27FC236}">
                <a16:creationId xmlns:a16="http://schemas.microsoft.com/office/drawing/2014/main" id="{6415D872-7EC9-E2FE-DBF4-F907E90799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127C5D4-19FD-FCC8-CAC4-3800BEF72774}"/>
              </a:ext>
            </a:extLst>
          </p:cNvPr>
          <p:cNvSpPr>
            <a:spLocks noGrp="1"/>
          </p:cNvSpPr>
          <p:nvPr>
            <p:ph type="sldNum" sz="quarter" idx="12"/>
          </p:nvPr>
        </p:nvSpPr>
        <p:spPr/>
        <p:txBody>
          <a:bodyPr/>
          <a:lstStyle>
            <a:lvl1pPr>
              <a:defRPr/>
            </a:lvl1pPr>
          </a:lstStyle>
          <a:p>
            <a:fld id="{F926BE73-820E-424F-91DD-7E4F7A96955D}" type="slidenum">
              <a:rPr lang="en-US" altLang="pt-BR"/>
              <a:pPr/>
              <a:t>‹nº›</a:t>
            </a:fld>
            <a:endParaRPr lang="en-US" altLang="pt-BR"/>
          </a:p>
        </p:txBody>
      </p:sp>
    </p:spTree>
    <p:extLst>
      <p:ext uri="{BB962C8B-B14F-4D97-AF65-F5344CB8AC3E}">
        <p14:creationId xmlns:p14="http://schemas.microsoft.com/office/powerpoint/2010/main" val="2481463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B4014ACF-8B19-1EEF-840A-1CC7C0FF77F1}"/>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a:extLst>
              <a:ext uri="{FF2B5EF4-FFF2-40B4-BE49-F238E27FC236}">
                <a16:creationId xmlns:a16="http://schemas.microsoft.com/office/drawing/2014/main" id="{754C7808-9674-CE0F-404D-56A4811911FF}"/>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7BFF274B-85D0-F98A-4D1A-88B11C83AAB3}"/>
              </a:ext>
            </a:extLst>
          </p:cNvPr>
          <p:cNvSpPr>
            <a:spLocks noGrp="1"/>
          </p:cNvSpPr>
          <p:nvPr>
            <p:ph type="dt" sz="half" idx="10"/>
          </p:nvPr>
        </p:nvSpPr>
        <p:spPr/>
        <p:txBody>
          <a:bodyPr/>
          <a:lstStyle>
            <a:lvl1pPr>
              <a:defRPr/>
            </a:lvl1pPr>
          </a:lstStyle>
          <a:p>
            <a:pPr>
              <a:defRPr/>
            </a:pPr>
            <a:fld id="{44B19FD1-A8D6-47AB-BC20-75A0832413D2}" type="datetimeFigureOut">
              <a:rPr lang="en-US"/>
              <a:pPr>
                <a:defRPr/>
              </a:pPr>
              <a:t>7/7/2024</a:t>
            </a:fld>
            <a:endParaRPr lang="en-US"/>
          </a:p>
        </p:txBody>
      </p:sp>
      <p:sp>
        <p:nvSpPr>
          <p:cNvPr id="8" name="Footer Placeholder 5">
            <a:extLst>
              <a:ext uri="{FF2B5EF4-FFF2-40B4-BE49-F238E27FC236}">
                <a16:creationId xmlns:a16="http://schemas.microsoft.com/office/drawing/2014/main" id="{079FBF69-2988-069D-7435-C650C41029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750A1FEE-F4FF-388D-C5E5-5C6489CE5E38}"/>
              </a:ext>
            </a:extLst>
          </p:cNvPr>
          <p:cNvSpPr>
            <a:spLocks noGrp="1"/>
          </p:cNvSpPr>
          <p:nvPr>
            <p:ph type="sldNum" sz="quarter" idx="12"/>
          </p:nvPr>
        </p:nvSpPr>
        <p:spPr/>
        <p:txBody>
          <a:bodyPr/>
          <a:lstStyle>
            <a:lvl1pPr>
              <a:defRPr/>
            </a:lvl1pPr>
          </a:lstStyle>
          <a:p>
            <a:fld id="{10FB8742-7607-41E0-9D56-9F13E007BA9B}" type="slidenum">
              <a:rPr lang="en-US" altLang="pt-BR"/>
              <a:pPr/>
              <a:t>‹nº›</a:t>
            </a:fld>
            <a:endParaRPr lang="en-US" altLang="pt-BR"/>
          </a:p>
        </p:txBody>
      </p:sp>
    </p:spTree>
    <p:extLst>
      <p:ext uri="{BB962C8B-B14F-4D97-AF65-F5344CB8AC3E}">
        <p14:creationId xmlns:p14="http://schemas.microsoft.com/office/powerpoint/2010/main" val="42896189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D196886D-E717-6D5C-0005-BA59FC9E220B}"/>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a:extLst>
              <a:ext uri="{FF2B5EF4-FFF2-40B4-BE49-F238E27FC236}">
                <a16:creationId xmlns:a16="http://schemas.microsoft.com/office/drawing/2014/main" id="{8223E80C-B01D-55E4-AAB9-714BC13723A7}"/>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F6DD488F-BAF3-26CC-3D19-C053DDEF5FC0}"/>
              </a:ext>
            </a:extLst>
          </p:cNvPr>
          <p:cNvSpPr>
            <a:spLocks noGrp="1"/>
          </p:cNvSpPr>
          <p:nvPr>
            <p:ph type="dt" sz="half" idx="10"/>
          </p:nvPr>
        </p:nvSpPr>
        <p:spPr>
          <a:xfrm>
            <a:off x="165100" y="1169988"/>
            <a:ext cx="2522538" cy="201612"/>
          </a:xfrm>
        </p:spPr>
        <p:txBody>
          <a:bodyPr/>
          <a:lstStyle>
            <a:lvl1pPr>
              <a:defRPr/>
            </a:lvl1pPr>
          </a:lstStyle>
          <a:p>
            <a:pPr>
              <a:defRPr/>
            </a:pPr>
            <a:fld id="{07AD01CE-B309-4F9C-81F6-C0EDDB4D3392}" type="datetimeFigureOut">
              <a:rPr lang="en-US"/>
              <a:pPr>
                <a:defRPr/>
              </a:pPr>
              <a:t>7/7/2024</a:t>
            </a:fld>
            <a:endParaRPr lang="en-US"/>
          </a:p>
        </p:txBody>
      </p:sp>
      <p:sp>
        <p:nvSpPr>
          <p:cNvPr id="8" name="Footer Placeholder 5">
            <a:extLst>
              <a:ext uri="{FF2B5EF4-FFF2-40B4-BE49-F238E27FC236}">
                <a16:creationId xmlns:a16="http://schemas.microsoft.com/office/drawing/2014/main" id="{9090A029-CBE9-BB5C-2941-99F2D33F600A}"/>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7F824AC0-AC2A-00ED-6E79-0D17C9542E14}"/>
              </a:ext>
            </a:extLst>
          </p:cNvPr>
          <p:cNvSpPr>
            <a:spLocks noGrp="1"/>
          </p:cNvSpPr>
          <p:nvPr>
            <p:ph type="sldNum" sz="quarter" idx="12"/>
          </p:nvPr>
        </p:nvSpPr>
        <p:spPr>
          <a:xfrm>
            <a:off x="8339138" y="1169988"/>
            <a:ext cx="733425" cy="201612"/>
          </a:xfrm>
        </p:spPr>
        <p:txBody>
          <a:bodyPr/>
          <a:lstStyle>
            <a:lvl1pPr>
              <a:defRPr/>
            </a:lvl1pPr>
          </a:lstStyle>
          <a:p>
            <a:fld id="{13FB7FBD-665B-413B-9AA0-8845DC568425}" type="slidenum">
              <a:rPr lang="en-US" altLang="pt-BR"/>
              <a:pPr/>
              <a:t>‹nº›</a:t>
            </a:fld>
            <a:endParaRPr lang="en-US" altLang="pt-BR"/>
          </a:p>
        </p:txBody>
      </p:sp>
    </p:spTree>
    <p:extLst>
      <p:ext uri="{BB962C8B-B14F-4D97-AF65-F5344CB8AC3E}">
        <p14:creationId xmlns:p14="http://schemas.microsoft.com/office/powerpoint/2010/main" val="213437947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9D660-6500-9326-1AB1-545B08270268}"/>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CE70949-E249-FD02-B4D8-D39FD190B490}"/>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C9B91A70-482D-AC10-AA30-CC4914083C7C}"/>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23DCF1D5-5289-38BF-69A2-980B0948047B}"/>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 name="Date Placeholder 3">
            <a:extLst>
              <a:ext uri="{FF2B5EF4-FFF2-40B4-BE49-F238E27FC236}">
                <a16:creationId xmlns:a16="http://schemas.microsoft.com/office/drawing/2014/main" id="{53134C97-4258-56F2-CB48-C463E6C6C1B1}"/>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fld id="{36067B8B-F3C8-4D18-B04E-49EF64F0753E}" type="datetimeFigureOut">
              <a:rPr lang="en-US"/>
              <a:pPr>
                <a:defRPr/>
              </a:pPr>
              <a:t>7/7/2024</a:t>
            </a:fld>
            <a:endParaRPr lang="en-US"/>
          </a:p>
        </p:txBody>
      </p:sp>
      <p:sp>
        <p:nvSpPr>
          <p:cNvPr id="5" name="Footer Placeholder 4">
            <a:extLst>
              <a:ext uri="{FF2B5EF4-FFF2-40B4-BE49-F238E27FC236}">
                <a16:creationId xmlns:a16="http://schemas.microsoft.com/office/drawing/2014/main" id="{16182AC0-C387-5950-C207-C96136C0049E}"/>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p>
        </p:txBody>
      </p:sp>
      <p:sp>
        <p:nvSpPr>
          <p:cNvPr id="6" name="Slide Number Placeholder 5">
            <a:extLst>
              <a:ext uri="{FF2B5EF4-FFF2-40B4-BE49-F238E27FC236}">
                <a16:creationId xmlns:a16="http://schemas.microsoft.com/office/drawing/2014/main" id="{E2C70EBE-946F-030F-2268-B9E8B0581E6D}"/>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BDB1F954-4D18-469F-B82B-E3CCA9A6E72E}"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4108" r:id="rId1"/>
    <p:sldLayoutId id="2147484103" r:id="rId2"/>
    <p:sldLayoutId id="2147484109" r:id="rId3"/>
    <p:sldLayoutId id="2147484104" r:id="rId4"/>
    <p:sldLayoutId id="2147484105" r:id="rId5"/>
    <p:sldLayoutId id="2147484106" r:id="rId6"/>
    <p:sldLayoutId id="2147484110" r:id="rId7"/>
    <p:sldLayoutId id="2147484111" r:id="rId8"/>
    <p:sldLayoutId id="2147484112" r:id="rId9"/>
    <p:sldLayoutId id="2147484107" r:id="rId10"/>
    <p:sldLayoutId id="2147484113" r:id="rId11"/>
  </p:sldLayoutIdLst>
  <p:transition>
    <p:fade/>
  </p:transition>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Worddata\LINGUIST\Aulas%20UFRJ\2024_1\Neurociencia%20e%20interfaces\experiemntogato.mp4" TargetMode="External"/><Relationship Id="rId1" Type="http://schemas.microsoft.com/office/2007/relationships/media" Target="file:///D:\Worddata\LINGUIST\Aulas%20UFRJ\2024_1\Neurociencia%20e%20interfaces\experiemntogato.mp4"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KE952yueVLA?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memepunks.blogspot.com/2006/05/perfect-cure-for-cancer-found-in-mice.html" TargetMode="External"/><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descr="logo_black_presentation.png">
            <a:extLst>
              <a:ext uri="{FF2B5EF4-FFF2-40B4-BE49-F238E27FC236}">
                <a16:creationId xmlns:a16="http://schemas.microsoft.com/office/drawing/2014/main" id="{ADD24F23-B255-6376-B027-1BBD0D7E0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393" y="3047422"/>
            <a:ext cx="19605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a:extLst>
              <a:ext uri="{FF2B5EF4-FFF2-40B4-BE49-F238E27FC236}">
                <a16:creationId xmlns:a16="http://schemas.microsoft.com/office/drawing/2014/main" id="{9DD748B5-25FB-4C34-E5E5-9C0CBB93BCF4}"/>
              </a:ext>
            </a:extLst>
          </p:cNvPr>
          <p:cNvSpPr txBox="1">
            <a:spLocks noChangeArrowheads="1"/>
          </p:cNvSpPr>
          <p:nvPr/>
        </p:nvSpPr>
        <p:spPr bwMode="auto">
          <a:xfrm>
            <a:off x="0" y="381000"/>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pt-BR" sz="800" dirty="0">
                <a:solidFill>
                  <a:srgbClr val="E13A0D"/>
                </a:solidFill>
                <a:latin typeface="Century Gothic" panose="020B0502020202020204" pitchFamily="34" charset="0"/>
              </a:rPr>
              <a:t> </a:t>
            </a:r>
            <a:br>
              <a:rPr lang="pt-BR" altLang="pt-BR" sz="800" dirty="0"/>
            </a:br>
            <a:endParaRPr lang="pt-BR" altLang="pt-BR" sz="3600" dirty="0">
              <a:solidFill>
                <a:srgbClr val="FF0000"/>
              </a:solidFill>
            </a:endParaRPr>
          </a:p>
          <a:p>
            <a:pPr eaLnBrk="1" hangingPunct="1"/>
            <a:endParaRPr lang="en-US" altLang="pt-BR" sz="800" dirty="0">
              <a:solidFill>
                <a:srgbClr val="E13A0D"/>
              </a:solidFill>
              <a:latin typeface="Century Gothic" panose="020B0502020202020204" pitchFamily="34" charset="0"/>
            </a:endParaRPr>
          </a:p>
        </p:txBody>
      </p:sp>
      <p:pic>
        <p:nvPicPr>
          <p:cNvPr id="8196" name="Picture 8" descr="brain2.jpg">
            <a:extLst>
              <a:ext uri="{FF2B5EF4-FFF2-40B4-BE49-F238E27FC236}">
                <a16:creationId xmlns:a16="http://schemas.microsoft.com/office/drawing/2014/main" id="{A7D18E43-015E-A907-5C82-87981C26A190}"/>
              </a:ext>
            </a:extLst>
          </p:cNvPr>
          <p:cNvPicPr>
            <a:picLocks noChangeAspect="1"/>
          </p:cNvPicPr>
          <p:nvPr/>
        </p:nvPicPr>
        <p:blipFill>
          <a:blip r:embed="rId4">
            <a:extLst>
              <a:ext uri="{28A0092B-C50C-407E-A947-70E740481C1C}">
                <a14:useLocalDpi xmlns:a14="http://schemas.microsoft.com/office/drawing/2010/main" val="0"/>
              </a:ext>
            </a:extLst>
          </a:blip>
          <a:srcRect l="8665" t="22536" r="6673"/>
          <a:stretch>
            <a:fillRect/>
          </a:stretch>
        </p:blipFill>
        <p:spPr bwMode="auto">
          <a:xfrm>
            <a:off x="4506913" y="3276600"/>
            <a:ext cx="46370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D3D93B5-7970-D96D-2827-5BA719186959}"/>
              </a:ext>
            </a:extLst>
          </p:cNvPr>
          <p:cNvSpPr txBox="1"/>
          <p:nvPr/>
        </p:nvSpPr>
        <p:spPr>
          <a:xfrm>
            <a:off x="-315397" y="2135367"/>
            <a:ext cx="9144000" cy="831850"/>
          </a:xfrm>
          <a:prstGeom prst="rect">
            <a:avLst/>
          </a:prstGeom>
          <a:noFill/>
        </p:spPr>
        <p:txBody>
          <a:bodyPr>
            <a:spAutoFit/>
          </a:bodyPr>
          <a:lstStyle/>
          <a:p>
            <a:pPr algn="ctr">
              <a:defRPr/>
            </a:pPr>
            <a:r>
              <a:rPr lang="en-US" sz="3200" i="1" dirty="0">
                <a:solidFill>
                  <a:schemeClr val="accent6">
                    <a:lumMod val="60000"/>
                    <a:lumOff val="40000"/>
                  </a:schemeClr>
                </a:solidFill>
                <a:latin typeface="Century Gothic" pitchFamily="34" charset="0"/>
                <a:cs typeface="Arial" charset="0"/>
              </a:rPr>
              <a:t>Aniela Improta França (UFRJ)</a:t>
            </a:r>
          </a:p>
          <a:p>
            <a:pPr algn="ctr">
              <a:defRPr/>
            </a:pPr>
            <a:r>
              <a:rPr lang="pt-BR" sz="1600" i="1" dirty="0">
                <a:solidFill>
                  <a:schemeClr val="accent6">
                    <a:lumMod val="60000"/>
                    <a:lumOff val="40000"/>
                  </a:schemeClr>
                </a:solidFill>
                <a:latin typeface="Century Gothic" pitchFamily="34" charset="0"/>
                <a:cs typeface="Arial" charset="0"/>
              </a:rPr>
              <a:t>aniela@letras.ufrj.br</a:t>
            </a:r>
            <a:endParaRPr lang="en-US" sz="3200" i="1" dirty="0">
              <a:solidFill>
                <a:schemeClr val="accent6">
                  <a:lumMod val="60000"/>
                  <a:lumOff val="40000"/>
                </a:schemeClr>
              </a:solidFill>
              <a:latin typeface="Century Gothic" pitchFamily="34" charset="0"/>
              <a:cs typeface="Arial" charset="0"/>
            </a:endParaRPr>
          </a:p>
        </p:txBody>
      </p:sp>
      <p:sp>
        <p:nvSpPr>
          <p:cNvPr id="8198" name="TextBox 16">
            <a:extLst>
              <a:ext uri="{FF2B5EF4-FFF2-40B4-BE49-F238E27FC236}">
                <a16:creationId xmlns:a16="http://schemas.microsoft.com/office/drawing/2014/main" id="{4A762979-8E44-4DF2-A136-08ECC2BFD1A9}"/>
              </a:ext>
            </a:extLst>
          </p:cNvPr>
          <p:cNvSpPr txBox="1">
            <a:spLocks noChangeArrowheads="1"/>
          </p:cNvSpPr>
          <p:nvPr/>
        </p:nvSpPr>
        <p:spPr bwMode="auto">
          <a:xfrm>
            <a:off x="-33389" y="3756242"/>
            <a:ext cx="268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dirty="0"/>
              <a:t>www.acesin.letras.ufrj.br</a:t>
            </a:r>
          </a:p>
        </p:txBody>
      </p:sp>
      <p:grpSp>
        <p:nvGrpSpPr>
          <p:cNvPr id="8199" name="Group 25">
            <a:extLst>
              <a:ext uri="{FF2B5EF4-FFF2-40B4-BE49-F238E27FC236}">
                <a16:creationId xmlns:a16="http://schemas.microsoft.com/office/drawing/2014/main" id="{D2539E36-DEA6-4443-8370-BF53DEFA355A}"/>
              </a:ext>
            </a:extLst>
          </p:cNvPr>
          <p:cNvGrpSpPr>
            <a:grpSpLocks/>
          </p:cNvGrpSpPr>
          <p:nvPr/>
        </p:nvGrpSpPr>
        <p:grpSpPr bwMode="auto">
          <a:xfrm>
            <a:off x="-20637" y="4699000"/>
            <a:ext cx="4452938" cy="2159000"/>
            <a:chOff x="0" y="4699321"/>
            <a:chExt cx="4606730" cy="2158687"/>
          </a:xfrm>
        </p:grpSpPr>
        <p:sp>
          <p:nvSpPr>
            <p:cNvPr id="10" name="Rectangle 9">
              <a:extLst>
                <a:ext uri="{FF2B5EF4-FFF2-40B4-BE49-F238E27FC236}">
                  <a16:creationId xmlns:a16="http://schemas.microsoft.com/office/drawing/2014/main" id="{CF942969-F77D-E410-0E76-EFD54408506E}"/>
                </a:ext>
              </a:extLst>
            </p:cNvPr>
            <p:cNvSpPr/>
            <p:nvPr/>
          </p:nvSpPr>
          <p:spPr>
            <a:xfrm>
              <a:off x="22993" y="4699321"/>
              <a:ext cx="4583737" cy="157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6" name="Picture 8" descr="brain2.jpg">
              <a:extLst>
                <a:ext uri="{FF2B5EF4-FFF2-40B4-BE49-F238E27FC236}">
                  <a16:creationId xmlns:a16="http://schemas.microsoft.com/office/drawing/2014/main" id="{920D89EA-03B8-F189-1EF1-10230219738E}"/>
                </a:ext>
              </a:extLst>
            </p:cNvPr>
            <p:cNvPicPr>
              <a:picLocks noChangeAspect="1"/>
            </p:cNvPicPr>
            <p:nvPr/>
          </p:nvPicPr>
          <p:blipFill>
            <a:blip r:embed="rId4">
              <a:extLst>
                <a:ext uri="{28A0092B-C50C-407E-A947-70E740481C1C}">
                  <a14:useLocalDpi xmlns:a14="http://schemas.microsoft.com/office/drawing/2010/main" val="0"/>
                </a:ext>
              </a:extLst>
            </a:blip>
            <a:srcRect l="8665" t="55264" r="80789"/>
            <a:stretch>
              <a:fillRect/>
            </a:stretch>
          </p:blipFill>
          <p:spPr bwMode="auto">
            <a:xfrm>
              <a:off x="566738" y="4789714"/>
              <a:ext cx="565376"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8" descr="brain2.jpg">
              <a:extLst>
                <a:ext uri="{FF2B5EF4-FFF2-40B4-BE49-F238E27FC236}">
                  <a16:creationId xmlns:a16="http://schemas.microsoft.com/office/drawing/2014/main" id="{4204C236-E110-83A9-8C86-44B01023CE5A}"/>
                </a:ext>
              </a:extLst>
            </p:cNvPr>
            <p:cNvPicPr>
              <a:picLocks noChangeAspect="1"/>
            </p:cNvPicPr>
            <p:nvPr/>
          </p:nvPicPr>
          <p:blipFill>
            <a:blip r:embed="rId4">
              <a:extLst>
                <a:ext uri="{28A0092B-C50C-407E-A947-70E740481C1C}">
                  <a14:useLocalDpi xmlns:a14="http://schemas.microsoft.com/office/drawing/2010/main" val="0"/>
                </a:ext>
              </a:extLst>
            </a:blip>
            <a:srcRect l="8665" t="55264" r="80789"/>
            <a:stretch>
              <a:fillRect/>
            </a:stretch>
          </p:blipFill>
          <p:spPr bwMode="auto">
            <a:xfrm>
              <a:off x="0" y="4789714"/>
              <a:ext cx="565376"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8" descr="brain2.jpg">
              <a:extLst>
                <a:ext uri="{FF2B5EF4-FFF2-40B4-BE49-F238E27FC236}">
                  <a16:creationId xmlns:a16="http://schemas.microsoft.com/office/drawing/2014/main" id="{F08636C0-1B0D-5485-7CCF-5F35A2BAFF30}"/>
                </a:ext>
              </a:extLst>
            </p:cNvPr>
            <p:cNvPicPr>
              <a:picLocks noChangeAspect="1"/>
            </p:cNvPicPr>
            <p:nvPr/>
          </p:nvPicPr>
          <p:blipFill>
            <a:blip r:embed="rId4">
              <a:extLst>
                <a:ext uri="{28A0092B-C50C-407E-A947-70E740481C1C}">
                  <a14:useLocalDpi xmlns:a14="http://schemas.microsoft.com/office/drawing/2010/main" val="0"/>
                </a:ext>
              </a:extLst>
            </a:blip>
            <a:srcRect l="8665" t="55264" r="80789"/>
            <a:stretch>
              <a:fillRect/>
            </a:stretch>
          </p:blipFill>
          <p:spPr bwMode="auto">
            <a:xfrm>
              <a:off x="1579109" y="4789714"/>
              <a:ext cx="565376"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8" descr="brain2.jpg">
              <a:extLst>
                <a:ext uri="{FF2B5EF4-FFF2-40B4-BE49-F238E27FC236}">
                  <a16:creationId xmlns:a16="http://schemas.microsoft.com/office/drawing/2014/main" id="{629BBAA3-AD8A-0547-501E-A501523C48F0}"/>
                </a:ext>
              </a:extLst>
            </p:cNvPr>
            <p:cNvPicPr>
              <a:picLocks noChangeAspect="1"/>
            </p:cNvPicPr>
            <p:nvPr/>
          </p:nvPicPr>
          <p:blipFill>
            <a:blip r:embed="rId4">
              <a:extLst>
                <a:ext uri="{28A0092B-C50C-407E-A947-70E740481C1C}">
                  <a14:useLocalDpi xmlns:a14="http://schemas.microsoft.com/office/drawing/2010/main" val="0"/>
                </a:ext>
              </a:extLst>
            </a:blip>
            <a:srcRect l="8665" t="55264" r="80789"/>
            <a:stretch>
              <a:fillRect/>
            </a:stretch>
          </p:blipFill>
          <p:spPr bwMode="auto">
            <a:xfrm>
              <a:off x="2134280" y="4789714"/>
              <a:ext cx="565376"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8" descr="brain2.jpg">
              <a:extLst>
                <a:ext uri="{FF2B5EF4-FFF2-40B4-BE49-F238E27FC236}">
                  <a16:creationId xmlns:a16="http://schemas.microsoft.com/office/drawing/2014/main" id="{72A1ECDB-1E68-BB45-0B34-A97E9E24F591}"/>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2689453"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8" descr="brain2.jpg">
              <a:extLst>
                <a:ext uri="{FF2B5EF4-FFF2-40B4-BE49-F238E27FC236}">
                  <a16:creationId xmlns:a16="http://schemas.microsoft.com/office/drawing/2014/main" id="{5A6B6417-E784-38E0-19BE-CA551F976CEE}"/>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3070459" y="4789719"/>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8" descr="brain2.jpg">
              <a:extLst>
                <a:ext uri="{FF2B5EF4-FFF2-40B4-BE49-F238E27FC236}">
                  <a16:creationId xmlns:a16="http://schemas.microsoft.com/office/drawing/2014/main" id="{430F832E-5833-4FDC-0567-E881F1F20F00}"/>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3462338"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8" descr="brain2.jpg">
              <a:extLst>
                <a:ext uri="{FF2B5EF4-FFF2-40B4-BE49-F238E27FC236}">
                  <a16:creationId xmlns:a16="http://schemas.microsoft.com/office/drawing/2014/main" id="{E40848D3-8D94-1A95-47D1-16F00D564FD5}"/>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3832453"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8" descr="brain2.jpg">
              <a:extLst>
                <a:ext uri="{FF2B5EF4-FFF2-40B4-BE49-F238E27FC236}">
                  <a16:creationId xmlns:a16="http://schemas.microsoft.com/office/drawing/2014/main" id="{A8CD0D16-2024-4B6C-D4B9-763A316FE5B9}"/>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4202569"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8" descr="brain2.jpg">
              <a:extLst>
                <a:ext uri="{FF2B5EF4-FFF2-40B4-BE49-F238E27FC236}">
                  <a16:creationId xmlns:a16="http://schemas.microsoft.com/office/drawing/2014/main" id="{0A8909F8-750F-408B-0EFE-E759115243B5}"/>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1132796"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8" descr="brain2.jpg">
              <a:extLst>
                <a:ext uri="{FF2B5EF4-FFF2-40B4-BE49-F238E27FC236}">
                  <a16:creationId xmlns:a16="http://schemas.microsoft.com/office/drawing/2014/main" id="{FC57327C-4D5B-6E3B-2A9C-5491DA9BB96E}"/>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1306968" y="4789714"/>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8" descr="brain2.jpg">
              <a:extLst>
                <a:ext uri="{FF2B5EF4-FFF2-40B4-BE49-F238E27FC236}">
                  <a16:creationId xmlns:a16="http://schemas.microsoft.com/office/drawing/2014/main" id="{392721AD-5537-DF02-A978-50A116965B12}"/>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446996" y="4789722"/>
              <a:ext cx="40209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descr="brain2.jpg">
            <a:extLst>
              <a:ext uri="{FF2B5EF4-FFF2-40B4-BE49-F238E27FC236}">
                <a16:creationId xmlns:a16="http://schemas.microsoft.com/office/drawing/2014/main" id="{BAD0587A-C49D-80FE-F41B-2DDF75CA9CCB}"/>
              </a:ext>
            </a:extLst>
          </p:cNvPr>
          <p:cNvPicPr>
            <a:picLocks noChangeAspect="1"/>
          </p:cNvPicPr>
          <p:nvPr/>
        </p:nvPicPr>
        <p:blipFill>
          <a:blip r:embed="rId4">
            <a:extLst>
              <a:ext uri="{28A0092B-C50C-407E-A947-70E740481C1C}">
                <a14:useLocalDpi xmlns:a14="http://schemas.microsoft.com/office/drawing/2010/main" val="0"/>
              </a:ext>
            </a:extLst>
          </a:blip>
          <a:srcRect l="8665" t="55264" r="83835"/>
          <a:stretch>
            <a:fillRect/>
          </a:stretch>
        </p:blipFill>
        <p:spPr bwMode="auto">
          <a:xfrm>
            <a:off x="4137025" y="4789488"/>
            <a:ext cx="401638"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1C55A74E-2759-C555-3986-54CDFC79041D}"/>
              </a:ext>
            </a:extLst>
          </p:cNvPr>
          <p:cNvSpPr txBox="1"/>
          <p:nvPr/>
        </p:nvSpPr>
        <p:spPr>
          <a:xfrm>
            <a:off x="867577" y="457944"/>
            <a:ext cx="7125446" cy="1200329"/>
          </a:xfrm>
          <a:prstGeom prst="rect">
            <a:avLst/>
          </a:prstGeom>
          <a:noFill/>
        </p:spPr>
        <p:txBody>
          <a:bodyPr wrap="square" rtlCol="0">
            <a:spAutoFit/>
          </a:bodyPr>
          <a:lstStyle/>
          <a:p>
            <a:pPr algn="ctr"/>
            <a:r>
              <a:rPr lang="pt-BR" sz="3600" b="1" dirty="0">
                <a:effectLst>
                  <a:outerShdw blurRad="38100" dist="38100" dir="2700000" algn="tl">
                    <a:srgbClr val="000000">
                      <a:alpha val="43137"/>
                    </a:srgbClr>
                  </a:outerShdw>
                </a:effectLst>
              </a:rPr>
              <a:t>SISTEMAS NAVEGACIONAIS</a:t>
            </a:r>
          </a:p>
          <a:p>
            <a:pPr algn="ctr"/>
            <a:r>
              <a:rPr lang="pt-BR" sz="3600" b="1" dirty="0">
                <a:effectLst>
                  <a:outerShdw blurRad="38100" dist="38100" dir="2700000" algn="tl">
                    <a:srgbClr val="000000">
                      <a:alpha val="43137"/>
                    </a:srgbClr>
                  </a:outerShdw>
                </a:effectLst>
              </a:rPr>
              <a:t> E INTERFACES</a:t>
            </a:r>
          </a:p>
        </p:txBody>
      </p:sp>
      <p:sp>
        <p:nvSpPr>
          <p:cNvPr id="3" name="CaixaDeTexto 2">
            <a:extLst>
              <a:ext uri="{FF2B5EF4-FFF2-40B4-BE49-F238E27FC236}">
                <a16:creationId xmlns:a16="http://schemas.microsoft.com/office/drawing/2014/main" id="{4BCF5D68-FF31-68D4-E5EF-74636E0E37E7}"/>
              </a:ext>
            </a:extLst>
          </p:cNvPr>
          <p:cNvSpPr txBox="1"/>
          <p:nvPr/>
        </p:nvSpPr>
        <p:spPr>
          <a:xfrm>
            <a:off x="670254" y="5717875"/>
            <a:ext cx="2699993" cy="646331"/>
          </a:xfrm>
          <a:prstGeom prst="rect">
            <a:avLst/>
          </a:prstGeom>
          <a:noFill/>
        </p:spPr>
        <p:txBody>
          <a:bodyPr wrap="square" rtlCol="0">
            <a:spAutoFit/>
          </a:bodyPr>
          <a:lstStyle/>
          <a:p>
            <a:r>
              <a:rPr lang="pt-BR" sz="3600" dirty="0">
                <a:solidFill>
                  <a:schemeClr val="bg1"/>
                </a:solidFill>
              </a:rPr>
              <a:t>2024_1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D728-4648-D67A-D2CA-1D396299001E}"/>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C48965D8-08B1-F6CF-5168-0878433F98EB}"/>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95C05"/>
              </a:solidFill>
            </a:endParaRPr>
          </a:p>
        </p:txBody>
      </p:sp>
      <p:sp>
        <p:nvSpPr>
          <p:cNvPr id="9" name="Rectangle 1">
            <a:extLst>
              <a:ext uri="{FF2B5EF4-FFF2-40B4-BE49-F238E27FC236}">
                <a16:creationId xmlns:a16="http://schemas.microsoft.com/office/drawing/2014/main" id="{B2ABB926-3ADF-C75A-2360-6E36B0246C62}"/>
              </a:ext>
            </a:extLst>
          </p:cNvPr>
          <p:cNvSpPr>
            <a:spLocks noChangeArrowheads="1"/>
          </p:cNvSpPr>
          <p:nvPr/>
        </p:nvSpPr>
        <p:spPr bwMode="auto">
          <a:xfrm>
            <a:off x="269081" y="876156"/>
            <a:ext cx="8605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2400" b="1" dirty="0">
                <a:solidFill>
                  <a:srgbClr val="FF0000"/>
                </a:solidFill>
                <a:latin typeface="Corbel" panose="020B0503020204020204" pitchFamily="34" charset="0"/>
              </a:rPr>
              <a:t>Período Crítico:</a:t>
            </a:r>
            <a:r>
              <a:rPr lang="pt-BR" altLang="pt-BR" sz="2400" b="1" dirty="0">
                <a:solidFill>
                  <a:schemeClr val="bg1"/>
                </a:solidFill>
                <a:latin typeface="Corbel" panose="020B0503020204020204" pitchFamily="34" charset="0"/>
              </a:rPr>
              <a:t>  </a:t>
            </a:r>
            <a:r>
              <a:rPr lang="pt-BR" altLang="pt-BR" sz="2400" dirty="0">
                <a:solidFill>
                  <a:schemeClr val="bg1"/>
                </a:solidFill>
                <a:latin typeface="Corbel" panose="020B0503020204020204" pitchFamily="34" charset="0"/>
              </a:rPr>
              <a:t>Havia relatos  científicos  de que os primeiros meses dos bebês eram muito formativos da visão. </a:t>
            </a:r>
            <a:r>
              <a:rPr lang="pt-BR" altLang="pt-BR" sz="2400" b="1" dirty="0">
                <a:solidFill>
                  <a:srgbClr val="FF0000"/>
                </a:solidFill>
                <a:latin typeface="Corbel" panose="020B0503020204020204" pitchFamily="34" charset="0"/>
              </a:rPr>
              <a:t>      </a:t>
            </a:r>
          </a:p>
          <a:p>
            <a:pPr algn="just" eaLnBrk="1" hangingPunct="1"/>
            <a:r>
              <a:rPr lang="pt-BR" altLang="pt-BR" sz="2400" b="1" dirty="0">
                <a:solidFill>
                  <a:srgbClr val="FF0000"/>
                </a:solidFill>
                <a:latin typeface="Corbel" panose="020B0503020204020204" pitchFamily="34" charset="0"/>
              </a:rPr>
              <a:t>       Pergunta:  </a:t>
            </a:r>
            <a:r>
              <a:rPr lang="pt-BR" altLang="pt-BR" sz="2400" dirty="0">
                <a:solidFill>
                  <a:schemeClr val="bg1"/>
                </a:solidFill>
                <a:latin typeface="Corbel" panose="020B0503020204020204" pitchFamily="34" charset="0"/>
              </a:rPr>
              <a:t>Se privarmos  um gatinho recém nascido da visão de </a:t>
            </a:r>
            <a:br>
              <a:rPr lang="pt-BR" altLang="pt-BR" sz="2400" dirty="0">
                <a:solidFill>
                  <a:schemeClr val="bg1"/>
                </a:solidFill>
                <a:latin typeface="Corbel" panose="020B0503020204020204" pitchFamily="34" charset="0"/>
              </a:rPr>
            </a:br>
            <a:r>
              <a:rPr lang="pt-BR" altLang="pt-BR" sz="2400" dirty="0">
                <a:solidFill>
                  <a:schemeClr val="bg1"/>
                </a:solidFill>
                <a:latin typeface="Corbel" panose="020B0503020204020204" pitchFamily="34" charset="0"/>
              </a:rPr>
              <a:t>        um olho, será que aquele olho privado se recupera </a:t>
            </a:r>
            <a:r>
              <a:rPr lang="pt-BR" altLang="pt-BR" sz="2400" dirty="0">
                <a:solidFill>
                  <a:schemeClr val="accent6"/>
                </a:solidFill>
                <a:latin typeface="Corbel" panose="020B0503020204020204" pitchFamily="34" charset="0"/>
              </a:rPr>
              <a:t>depois?</a:t>
            </a:r>
            <a:endParaRPr lang="pl-PL" altLang="pt-BR" sz="2400" dirty="0">
              <a:solidFill>
                <a:schemeClr val="accent6"/>
              </a:solidFill>
              <a:latin typeface="Corbel" panose="020B0503020204020204" pitchFamily="34" charset="0"/>
            </a:endParaRPr>
          </a:p>
        </p:txBody>
      </p:sp>
      <p:pic>
        <p:nvPicPr>
          <p:cNvPr id="15365" name="Picture 10" descr="hubelwiesel.jpg">
            <a:extLst>
              <a:ext uri="{FF2B5EF4-FFF2-40B4-BE49-F238E27FC236}">
                <a16:creationId xmlns:a16="http://schemas.microsoft.com/office/drawing/2014/main" id="{1FDD4F32-3D9A-8A8A-2438-4BF270D94802}"/>
              </a:ext>
            </a:extLst>
          </p:cNvPr>
          <p:cNvPicPr>
            <a:picLocks noChangeAspect="1"/>
          </p:cNvPicPr>
          <p:nvPr/>
        </p:nvPicPr>
        <p:blipFill>
          <a:blip r:embed="rId3">
            <a:extLst>
              <a:ext uri="{28A0092B-C50C-407E-A947-70E740481C1C}">
                <a14:useLocalDpi xmlns:a14="http://schemas.microsoft.com/office/drawing/2010/main" val="0"/>
              </a:ext>
            </a:extLst>
          </a:blip>
          <a:srcRect b="17857"/>
          <a:stretch>
            <a:fillRect/>
          </a:stretch>
        </p:blipFill>
        <p:spPr bwMode="auto">
          <a:xfrm>
            <a:off x="8113713" y="0"/>
            <a:ext cx="103028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a:extLst>
              <a:ext uri="{FF2B5EF4-FFF2-40B4-BE49-F238E27FC236}">
                <a16:creationId xmlns:a16="http://schemas.microsoft.com/office/drawing/2014/main" id="{302A62F6-066C-787C-04FE-F2A6B12AE748}"/>
              </a:ext>
            </a:extLst>
          </p:cNvPr>
          <p:cNvSpPr>
            <a:spLocks noChangeArrowheads="1"/>
          </p:cNvSpPr>
          <p:nvPr/>
        </p:nvSpPr>
        <p:spPr bwMode="auto">
          <a:xfrm>
            <a:off x="177800" y="104775"/>
            <a:ext cx="860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EXPERIMENTO  PERÍODO CRÍTICO</a:t>
            </a:r>
            <a:endParaRPr lang="pl-PL" altLang="pt-BR" sz="3200" dirty="0">
              <a:solidFill>
                <a:schemeClr val="bg1"/>
              </a:solidFill>
              <a:latin typeface="Corbel" panose="020B0503020204020204" pitchFamily="34" charset="0"/>
            </a:endParaRPr>
          </a:p>
        </p:txBody>
      </p:sp>
      <p:pic>
        <p:nvPicPr>
          <p:cNvPr id="6" name="Imagem 5">
            <a:extLst>
              <a:ext uri="{FF2B5EF4-FFF2-40B4-BE49-F238E27FC236}">
                <a16:creationId xmlns:a16="http://schemas.microsoft.com/office/drawing/2014/main" id="{482901C9-B862-9EC7-5A3B-B710460C8413}"/>
              </a:ext>
            </a:extLst>
          </p:cNvPr>
          <p:cNvPicPr>
            <a:picLocks noChangeAspect="1"/>
          </p:cNvPicPr>
          <p:nvPr/>
        </p:nvPicPr>
        <p:blipFill>
          <a:blip r:embed="rId4"/>
          <a:stretch>
            <a:fillRect/>
          </a:stretch>
        </p:blipFill>
        <p:spPr>
          <a:xfrm>
            <a:off x="2008555" y="2571283"/>
            <a:ext cx="3141072" cy="4161249"/>
          </a:xfrm>
          <a:prstGeom prst="rect">
            <a:avLst/>
          </a:prstGeom>
        </p:spPr>
      </p:pic>
      <p:sp>
        <p:nvSpPr>
          <p:cNvPr id="7" name="CaixaDeTexto 6">
            <a:extLst>
              <a:ext uri="{FF2B5EF4-FFF2-40B4-BE49-F238E27FC236}">
                <a16:creationId xmlns:a16="http://schemas.microsoft.com/office/drawing/2014/main" id="{93DDA1B1-A4CB-D85A-1066-1A382D5D3CE4}"/>
              </a:ext>
            </a:extLst>
          </p:cNvPr>
          <p:cNvSpPr txBox="1"/>
          <p:nvPr/>
        </p:nvSpPr>
        <p:spPr>
          <a:xfrm>
            <a:off x="5373562" y="5797178"/>
            <a:ext cx="838691" cy="369332"/>
          </a:xfrm>
          <a:prstGeom prst="rect">
            <a:avLst/>
          </a:prstGeom>
          <a:noFill/>
        </p:spPr>
        <p:txBody>
          <a:bodyPr wrap="none" rtlCol="0">
            <a:spAutoFit/>
          </a:bodyPr>
          <a:lstStyle/>
          <a:p>
            <a:r>
              <a:rPr lang="pt-BR" b="1" dirty="0">
                <a:solidFill>
                  <a:schemeClr val="accent6"/>
                </a:solidFill>
              </a:rPr>
              <a:t>NÃO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D728-4648-D67A-D2CA-1D396299001E}"/>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C48965D8-08B1-F6CF-5168-0878433F98EB}"/>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
            <a:extLst>
              <a:ext uri="{FF2B5EF4-FFF2-40B4-BE49-F238E27FC236}">
                <a16:creationId xmlns:a16="http://schemas.microsoft.com/office/drawing/2014/main" id="{B2ABB926-3ADF-C75A-2360-6E36B0246C62}"/>
              </a:ext>
            </a:extLst>
          </p:cNvPr>
          <p:cNvSpPr>
            <a:spLocks noChangeArrowheads="1"/>
          </p:cNvSpPr>
          <p:nvPr/>
        </p:nvSpPr>
        <p:spPr bwMode="auto">
          <a:xfrm>
            <a:off x="269081" y="876156"/>
            <a:ext cx="86058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2400" b="1" dirty="0">
                <a:solidFill>
                  <a:srgbClr val="FF0000"/>
                </a:solidFill>
                <a:latin typeface="Corbel" panose="020B0503020204020204" pitchFamily="34" charset="0"/>
              </a:rPr>
              <a:t>Manipulação do input: Será que poderemos fazer um gato cego seletivamente?</a:t>
            </a:r>
          </a:p>
          <a:p>
            <a:pPr algn="just" eaLnBrk="1" hangingPunct="1"/>
            <a:r>
              <a:rPr lang="pt-BR" altLang="pt-BR" sz="2400" b="1" dirty="0">
                <a:solidFill>
                  <a:srgbClr val="FF0000"/>
                </a:solidFill>
                <a:latin typeface="Corbel" panose="020B0503020204020204" pitchFamily="34" charset="0"/>
              </a:rPr>
              <a:t>       Pergunta:  </a:t>
            </a:r>
            <a:r>
              <a:rPr lang="pt-BR" altLang="pt-BR" sz="2400" dirty="0">
                <a:solidFill>
                  <a:schemeClr val="bg1"/>
                </a:solidFill>
                <a:latin typeface="Corbel" panose="020B0503020204020204" pitchFamily="34" charset="0"/>
              </a:rPr>
              <a:t>Se privarmos  um gatinho recém nascido da visão de </a:t>
            </a:r>
            <a:br>
              <a:rPr lang="pt-BR" altLang="pt-BR" sz="2400" dirty="0">
                <a:solidFill>
                  <a:schemeClr val="bg1"/>
                </a:solidFill>
                <a:latin typeface="Corbel" panose="020B0503020204020204" pitchFamily="34" charset="0"/>
              </a:rPr>
            </a:br>
            <a:r>
              <a:rPr lang="pt-BR" altLang="pt-BR" sz="2400" dirty="0">
                <a:solidFill>
                  <a:schemeClr val="bg1"/>
                </a:solidFill>
                <a:latin typeface="Corbel" panose="020B0503020204020204" pitchFamily="34" charset="0"/>
              </a:rPr>
              <a:t>        </a:t>
            </a:r>
            <a:r>
              <a:rPr lang="pt-BR" altLang="pt-BR" sz="2400" dirty="0" err="1">
                <a:solidFill>
                  <a:schemeClr val="bg1"/>
                </a:solidFill>
                <a:latin typeface="Corbel" panose="020B0503020204020204" pitchFamily="34" charset="0"/>
              </a:rPr>
              <a:t>de</a:t>
            </a:r>
            <a:r>
              <a:rPr lang="pt-BR" altLang="pt-BR" sz="2400" dirty="0">
                <a:solidFill>
                  <a:schemeClr val="bg1"/>
                </a:solidFill>
                <a:latin typeface="Corbel" panose="020B0503020204020204" pitchFamily="34" charset="0"/>
              </a:rPr>
              <a:t> tudo exceto de linhas verticais por 3 meses, será que ele se </a:t>
            </a:r>
            <a:br>
              <a:rPr lang="pt-BR" altLang="pt-BR" sz="2400" dirty="0">
                <a:solidFill>
                  <a:schemeClr val="bg1"/>
                </a:solidFill>
                <a:latin typeface="Corbel" panose="020B0503020204020204" pitchFamily="34" charset="0"/>
              </a:rPr>
            </a:br>
            <a:r>
              <a:rPr lang="pt-BR" altLang="pt-BR" sz="2400" dirty="0">
                <a:solidFill>
                  <a:schemeClr val="bg1"/>
                </a:solidFill>
                <a:latin typeface="Corbel" panose="020B0503020204020204" pitchFamily="34" charset="0"/>
              </a:rPr>
              <a:t>        recupera </a:t>
            </a:r>
            <a:r>
              <a:rPr lang="pt-BR" altLang="pt-BR" sz="2400" dirty="0">
                <a:solidFill>
                  <a:schemeClr val="accent6"/>
                </a:solidFill>
                <a:latin typeface="Corbel" panose="020B0503020204020204" pitchFamily="34" charset="0"/>
              </a:rPr>
              <a:t>depois</a:t>
            </a:r>
            <a:r>
              <a:rPr lang="pt-BR" altLang="pt-BR" sz="2400" dirty="0">
                <a:solidFill>
                  <a:schemeClr val="bg1"/>
                </a:solidFill>
                <a:latin typeface="Corbel" panose="020B0503020204020204" pitchFamily="34" charset="0"/>
              </a:rPr>
              <a:t>?</a:t>
            </a:r>
            <a:endParaRPr lang="pl-PL" altLang="pt-BR" sz="2400" dirty="0">
              <a:solidFill>
                <a:schemeClr val="bg1"/>
              </a:solidFill>
              <a:latin typeface="Corbel" panose="020B0503020204020204" pitchFamily="34" charset="0"/>
            </a:endParaRPr>
          </a:p>
        </p:txBody>
      </p:sp>
      <p:pic>
        <p:nvPicPr>
          <p:cNvPr id="15365" name="Picture 10" descr="hubelwiesel.jpg">
            <a:extLst>
              <a:ext uri="{FF2B5EF4-FFF2-40B4-BE49-F238E27FC236}">
                <a16:creationId xmlns:a16="http://schemas.microsoft.com/office/drawing/2014/main" id="{1FDD4F32-3D9A-8A8A-2438-4BF270D94802}"/>
              </a:ext>
            </a:extLst>
          </p:cNvPr>
          <p:cNvPicPr>
            <a:picLocks noChangeAspect="1"/>
          </p:cNvPicPr>
          <p:nvPr/>
        </p:nvPicPr>
        <p:blipFill>
          <a:blip r:embed="rId3">
            <a:extLst>
              <a:ext uri="{28A0092B-C50C-407E-A947-70E740481C1C}">
                <a14:useLocalDpi xmlns:a14="http://schemas.microsoft.com/office/drawing/2010/main" val="0"/>
              </a:ext>
            </a:extLst>
          </a:blip>
          <a:srcRect b="17857"/>
          <a:stretch>
            <a:fillRect/>
          </a:stretch>
        </p:blipFill>
        <p:spPr bwMode="auto">
          <a:xfrm>
            <a:off x="8113713" y="0"/>
            <a:ext cx="103028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a:extLst>
              <a:ext uri="{FF2B5EF4-FFF2-40B4-BE49-F238E27FC236}">
                <a16:creationId xmlns:a16="http://schemas.microsoft.com/office/drawing/2014/main" id="{302A62F6-066C-787C-04FE-F2A6B12AE748}"/>
              </a:ext>
            </a:extLst>
          </p:cNvPr>
          <p:cNvSpPr>
            <a:spLocks noChangeArrowheads="1"/>
          </p:cNvSpPr>
          <p:nvPr/>
        </p:nvSpPr>
        <p:spPr bwMode="auto">
          <a:xfrm>
            <a:off x="177800" y="104775"/>
            <a:ext cx="860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EXPERIMENTO  CEGUEIRA SELETIVA</a:t>
            </a:r>
            <a:endParaRPr lang="pl-PL" altLang="pt-BR" sz="3200" dirty="0">
              <a:solidFill>
                <a:schemeClr val="bg1"/>
              </a:solidFill>
              <a:latin typeface="Corbel" panose="020B0503020204020204" pitchFamily="34" charset="0"/>
            </a:endParaRPr>
          </a:p>
        </p:txBody>
      </p:sp>
      <p:pic>
        <p:nvPicPr>
          <p:cNvPr id="4" name="Imagem 3">
            <a:extLst>
              <a:ext uri="{FF2B5EF4-FFF2-40B4-BE49-F238E27FC236}">
                <a16:creationId xmlns:a16="http://schemas.microsoft.com/office/drawing/2014/main" id="{091B19E9-D531-A57F-D951-DD8752D2E67D}"/>
              </a:ext>
            </a:extLst>
          </p:cNvPr>
          <p:cNvPicPr>
            <a:picLocks noChangeAspect="1"/>
          </p:cNvPicPr>
          <p:nvPr/>
        </p:nvPicPr>
        <p:blipFill>
          <a:blip r:embed="rId4"/>
          <a:stretch>
            <a:fillRect/>
          </a:stretch>
        </p:blipFill>
        <p:spPr>
          <a:xfrm>
            <a:off x="3017365" y="3049904"/>
            <a:ext cx="2646232" cy="3473964"/>
          </a:xfrm>
          <a:prstGeom prst="rect">
            <a:avLst/>
          </a:prstGeom>
        </p:spPr>
      </p:pic>
      <p:sp>
        <p:nvSpPr>
          <p:cNvPr id="3" name="CaixaDeTexto 2">
            <a:extLst>
              <a:ext uri="{FF2B5EF4-FFF2-40B4-BE49-F238E27FC236}">
                <a16:creationId xmlns:a16="http://schemas.microsoft.com/office/drawing/2014/main" id="{98E0581F-7F69-ADB3-CF0E-97FEF0111BE1}"/>
              </a:ext>
            </a:extLst>
          </p:cNvPr>
          <p:cNvSpPr txBox="1"/>
          <p:nvPr/>
        </p:nvSpPr>
        <p:spPr>
          <a:xfrm>
            <a:off x="6393427" y="4363706"/>
            <a:ext cx="697627" cy="369332"/>
          </a:xfrm>
          <a:prstGeom prst="rect">
            <a:avLst/>
          </a:prstGeom>
          <a:noFill/>
        </p:spPr>
        <p:txBody>
          <a:bodyPr wrap="none" rtlCol="0">
            <a:spAutoFit/>
          </a:bodyPr>
          <a:lstStyle/>
          <a:p>
            <a:r>
              <a:rPr lang="pt-BR" b="1" dirty="0">
                <a:solidFill>
                  <a:schemeClr val="accent6"/>
                </a:solidFill>
              </a:rPr>
              <a:t>NÃO</a:t>
            </a:r>
          </a:p>
        </p:txBody>
      </p:sp>
    </p:spTree>
    <p:extLst>
      <p:ext uri="{BB962C8B-B14F-4D97-AF65-F5344CB8AC3E}">
        <p14:creationId xmlns:p14="http://schemas.microsoft.com/office/powerpoint/2010/main" val="29485668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D728-4648-D67A-D2CA-1D396299001E}"/>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C48965D8-08B1-F6CF-5168-0878433F98EB}"/>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
            <a:extLst>
              <a:ext uri="{FF2B5EF4-FFF2-40B4-BE49-F238E27FC236}">
                <a16:creationId xmlns:a16="http://schemas.microsoft.com/office/drawing/2014/main" id="{B2ABB926-3ADF-C75A-2360-6E36B0246C62}"/>
              </a:ext>
            </a:extLst>
          </p:cNvPr>
          <p:cNvSpPr>
            <a:spLocks noChangeArrowheads="1"/>
          </p:cNvSpPr>
          <p:nvPr/>
        </p:nvSpPr>
        <p:spPr bwMode="auto">
          <a:xfrm>
            <a:off x="269081" y="876156"/>
            <a:ext cx="86058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2400" b="1" dirty="0">
                <a:solidFill>
                  <a:srgbClr val="FF0000"/>
                </a:solidFill>
                <a:latin typeface="Corbel" panose="020B0503020204020204" pitchFamily="34" charset="0"/>
              </a:rPr>
              <a:t>ESPECIALIZAÇÃO: Será que poderemos identificar que neurônio é especializado em que?</a:t>
            </a:r>
          </a:p>
          <a:p>
            <a:pPr algn="just" eaLnBrk="1" hangingPunct="1"/>
            <a:r>
              <a:rPr lang="pt-BR" altLang="pt-BR" sz="2400" b="1" dirty="0">
                <a:solidFill>
                  <a:srgbClr val="FF0000"/>
                </a:solidFill>
                <a:latin typeface="Corbel" panose="020B0503020204020204" pitchFamily="34" charset="0"/>
              </a:rPr>
              <a:t>       Hipótese:  </a:t>
            </a:r>
            <a:r>
              <a:rPr lang="pt-BR" altLang="pt-BR" sz="2400" dirty="0">
                <a:solidFill>
                  <a:schemeClr val="bg1"/>
                </a:solidFill>
                <a:latin typeface="Corbel" panose="020B0503020204020204" pitchFamily="34" charset="0"/>
              </a:rPr>
              <a:t>Se pusermos a pinça em um neurônio do córtex    </a:t>
            </a:r>
            <a:br>
              <a:rPr lang="pt-BR" altLang="pt-BR" sz="2400" dirty="0">
                <a:solidFill>
                  <a:schemeClr val="bg1"/>
                </a:solidFill>
                <a:latin typeface="Corbel" panose="020B0503020204020204" pitchFamily="34" charset="0"/>
              </a:rPr>
            </a:br>
            <a:r>
              <a:rPr lang="pt-BR" altLang="pt-BR" sz="2400" dirty="0">
                <a:solidFill>
                  <a:schemeClr val="bg1"/>
                </a:solidFill>
                <a:latin typeface="Corbel" panose="020B0503020204020204" pitchFamily="34" charset="0"/>
              </a:rPr>
              <a:t>       estriado do gatinho, amplificarmos o som da ativação desse  neurônio enquanto mostramos diferentes orientações de </a:t>
            </a:r>
            <a:br>
              <a:rPr lang="pt-BR" altLang="pt-BR" sz="2400" dirty="0">
                <a:solidFill>
                  <a:schemeClr val="bg1"/>
                </a:solidFill>
                <a:latin typeface="Corbel" panose="020B0503020204020204" pitchFamily="34" charset="0"/>
              </a:rPr>
            </a:br>
            <a:r>
              <a:rPr lang="pt-BR" altLang="pt-BR" sz="2400" dirty="0">
                <a:solidFill>
                  <a:schemeClr val="bg1"/>
                </a:solidFill>
                <a:latin typeface="Corbel" panose="020B0503020204020204" pitchFamily="34" charset="0"/>
              </a:rPr>
              <a:t>       linhas, conseguiremos mapear a </a:t>
            </a:r>
            <a:r>
              <a:rPr lang="pt-BR" altLang="pt-BR" sz="2400" dirty="0">
                <a:solidFill>
                  <a:schemeClr val="accent6"/>
                </a:solidFill>
                <a:latin typeface="Corbel" panose="020B0503020204020204" pitchFamily="34" charset="0"/>
              </a:rPr>
              <a:t>especialidade neuronal</a:t>
            </a:r>
            <a:r>
              <a:rPr lang="pt-BR" altLang="pt-BR" sz="2400" dirty="0">
                <a:solidFill>
                  <a:schemeClr val="bg1"/>
                </a:solidFill>
                <a:latin typeface="Corbel" panose="020B0503020204020204" pitchFamily="34" charset="0"/>
              </a:rPr>
              <a:t>?</a:t>
            </a:r>
            <a:endParaRPr lang="pl-PL" altLang="pt-BR" sz="2400" dirty="0">
              <a:solidFill>
                <a:schemeClr val="bg1"/>
              </a:solidFill>
              <a:latin typeface="Corbel" panose="020B0503020204020204" pitchFamily="34" charset="0"/>
            </a:endParaRPr>
          </a:p>
        </p:txBody>
      </p:sp>
      <p:pic>
        <p:nvPicPr>
          <p:cNvPr id="15365" name="Picture 10" descr="hubelwiesel.jpg">
            <a:extLst>
              <a:ext uri="{FF2B5EF4-FFF2-40B4-BE49-F238E27FC236}">
                <a16:creationId xmlns:a16="http://schemas.microsoft.com/office/drawing/2014/main" id="{1FDD4F32-3D9A-8A8A-2438-4BF270D94802}"/>
              </a:ext>
            </a:extLst>
          </p:cNvPr>
          <p:cNvPicPr>
            <a:picLocks noChangeAspect="1"/>
          </p:cNvPicPr>
          <p:nvPr/>
        </p:nvPicPr>
        <p:blipFill>
          <a:blip r:embed="rId3">
            <a:extLst>
              <a:ext uri="{28A0092B-C50C-407E-A947-70E740481C1C}">
                <a14:useLocalDpi xmlns:a14="http://schemas.microsoft.com/office/drawing/2010/main" val="0"/>
              </a:ext>
            </a:extLst>
          </a:blip>
          <a:srcRect b="17857"/>
          <a:stretch>
            <a:fillRect/>
          </a:stretch>
        </p:blipFill>
        <p:spPr bwMode="auto">
          <a:xfrm>
            <a:off x="8113713" y="0"/>
            <a:ext cx="103028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a:extLst>
              <a:ext uri="{FF2B5EF4-FFF2-40B4-BE49-F238E27FC236}">
                <a16:creationId xmlns:a16="http://schemas.microsoft.com/office/drawing/2014/main" id="{302A62F6-066C-787C-04FE-F2A6B12AE748}"/>
              </a:ext>
            </a:extLst>
          </p:cNvPr>
          <p:cNvSpPr>
            <a:spLocks noChangeArrowheads="1"/>
          </p:cNvSpPr>
          <p:nvPr/>
        </p:nvSpPr>
        <p:spPr bwMode="auto">
          <a:xfrm>
            <a:off x="177800" y="104775"/>
            <a:ext cx="860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EXPERIMENTO especialização neuronal</a:t>
            </a:r>
            <a:endParaRPr lang="pl-PL" altLang="pt-BR" sz="3200" dirty="0">
              <a:solidFill>
                <a:schemeClr val="bg1"/>
              </a:solidFill>
              <a:latin typeface="Corbel" panose="020B0503020204020204" pitchFamily="34" charset="0"/>
            </a:endParaRPr>
          </a:p>
        </p:txBody>
      </p:sp>
      <p:sp>
        <p:nvSpPr>
          <p:cNvPr id="7" name="CaixaDeTexto 6">
            <a:extLst>
              <a:ext uri="{FF2B5EF4-FFF2-40B4-BE49-F238E27FC236}">
                <a16:creationId xmlns:a16="http://schemas.microsoft.com/office/drawing/2014/main" id="{6EE9958C-CAF2-92B0-E366-C5917F04B1F7}"/>
              </a:ext>
            </a:extLst>
          </p:cNvPr>
          <p:cNvSpPr txBox="1"/>
          <p:nvPr/>
        </p:nvSpPr>
        <p:spPr>
          <a:xfrm>
            <a:off x="7816195" y="4467242"/>
            <a:ext cx="595035" cy="369332"/>
          </a:xfrm>
          <a:prstGeom prst="rect">
            <a:avLst/>
          </a:prstGeom>
          <a:noFill/>
        </p:spPr>
        <p:txBody>
          <a:bodyPr wrap="none" rtlCol="0">
            <a:spAutoFit/>
          </a:bodyPr>
          <a:lstStyle/>
          <a:p>
            <a:r>
              <a:rPr lang="pt-BR" b="1" dirty="0">
                <a:solidFill>
                  <a:schemeClr val="accent6"/>
                </a:solidFill>
              </a:rPr>
              <a:t>SIM</a:t>
            </a:r>
          </a:p>
        </p:txBody>
      </p:sp>
      <p:pic>
        <p:nvPicPr>
          <p:cNvPr id="1026" name="Picture 2" descr="Feature Detection | SpringerLink">
            <a:extLst>
              <a:ext uri="{FF2B5EF4-FFF2-40B4-BE49-F238E27FC236}">
                <a16:creationId xmlns:a16="http://schemas.microsoft.com/office/drawing/2014/main" id="{197DBBFC-990D-7615-8D33-7EE893023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35" y="3459140"/>
            <a:ext cx="65246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3F0DC624-9814-C338-1029-7EF77C13F844}"/>
              </a:ext>
            </a:extLst>
          </p:cNvPr>
          <p:cNvPicPr>
            <a:picLocks noChangeAspect="1"/>
          </p:cNvPicPr>
          <p:nvPr/>
        </p:nvPicPr>
        <p:blipFill>
          <a:blip r:embed="rId5"/>
          <a:stretch>
            <a:fillRect/>
          </a:stretch>
        </p:blipFill>
        <p:spPr>
          <a:xfrm>
            <a:off x="2213269" y="3694922"/>
            <a:ext cx="843581" cy="569691"/>
          </a:xfrm>
          <a:prstGeom prst="rect">
            <a:avLst/>
          </a:prstGeom>
        </p:spPr>
      </p:pic>
      <p:cxnSp>
        <p:nvCxnSpPr>
          <p:cNvPr id="11" name="Conector reto 10">
            <a:extLst>
              <a:ext uri="{FF2B5EF4-FFF2-40B4-BE49-F238E27FC236}">
                <a16:creationId xmlns:a16="http://schemas.microsoft.com/office/drawing/2014/main" id="{099F62B5-7E7B-3EEB-D948-ECE12D3988D8}"/>
              </a:ext>
            </a:extLst>
          </p:cNvPr>
          <p:cNvCxnSpPr/>
          <p:nvPr/>
        </p:nvCxnSpPr>
        <p:spPr>
          <a:xfrm>
            <a:off x="2295331" y="4161453"/>
            <a:ext cx="0" cy="3732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23178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6BBCD-02C3-4328-16F8-0C0447987AB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1E35168-8D34-39D9-749A-A592DCF8BCC8}"/>
              </a:ext>
            </a:extLst>
          </p:cNvPr>
          <p:cNvSpPr>
            <a:spLocks noGrp="1"/>
          </p:cNvSpPr>
          <p:nvPr>
            <p:ph idx="1"/>
          </p:nvPr>
        </p:nvSpPr>
        <p:spPr/>
        <p:txBody>
          <a:bodyPr/>
          <a:lstStyle/>
          <a:p>
            <a:endParaRPr lang="pt-BR"/>
          </a:p>
        </p:txBody>
      </p:sp>
      <p:pic>
        <p:nvPicPr>
          <p:cNvPr id="4" name="experiemntogato">
            <a:hlinkClick r:id="" action="ppaction://media"/>
            <a:extLst>
              <a:ext uri="{FF2B5EF4-FFF2-40B4-BE49-F238E27FC236}">
                <a16:creationId xmlns:a16="http://schemas.microsoft.com/office/drawing/2014/main" id="{D5758C03-7175-1DE1-E62E-F095B39C8EE1}"/>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 y="-1"/>
            <a:ext cx="9144000" cy="6858001"/>
          </a:xfrm>
          <a:prstGeom prst="rect">
            <a:avLst/>
          </a:prstGeom>
        </p:spPr>
      </p:pic>
    </p:spTree>
    <p:extLst>
      <p:ext uri="{BB962C8B-B14F-4D97-AF65-F5344CB8AC3E}">
        <p14:creationId xmlns:p14="http://schemas.microsoft.com/office/powerpoint/2010/main" val="3565776262"/>
      </p:ext>
    </p:extLst>
  </p:cSld>
  <p:clrMapOvr>
    <a:masterClrMapping/>
  </p:clrMapOvr>
  <p:transition>
    <p:fade/>
  </p:transition>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F07CB-4CDD-8668-F75F-4F8357859996}"/>
              </a:ext>
            </a:extLst>
          </p:cNvPr>
          <p:cNvSpPr>
            <a:spLocks noGrp="1"/>
          </p:cNvSpPr>
          <p:nvPr>
            <p:ph type="title"/>
          </p:nvPr>
        </p:nvSpPr>
        <p:spPr/>
        <p:txBody>
          <a:bodyPr/>
          <a:lstStyle/>
          <a:p>
            <a:endParaRPr lang="pt-BR"/>
          </a:p>
        </p:txBody>
      </p:sp>
      <p:pic>
        <p:nvPicPr>
          <p:cNvPr id="4" name="Mídia Online 3" title="Visual cortex">
            <a:hlinkClick r:id="" action="ppaction://media"/>
            <a:extLst>
              <a:ext uri="{FF2B5EF4-FFF2-40B4-BE49-F238E27FC236}">
                <a16:creationId xmlns:a16="http://schemas.microsoft.com/office/drawing/2014/main" id="{09A08EAB-E8D0-3043-5AA2-35FAF9A87EBB}"/>
              </a:ext>
            </a:extLst>
          </p:cNvPr>
          <p:cNvPicPr>
            <a:picLocks noGrp="1" noRot="1" noChangeAspect="1"/>
          </p:cNvPicPr>
          <p:nvPr>
            <p:ph idx="1"/>
            <a:videoFile r:link="rId1"/>
          </p:nvPr>
        </p:nvPicPr>
        <p:blipFill>
          <a:blip r:embed="rId3"/>
          <a:stretch>
            <a:fillRect/>
          </a:stretch>
        </p:blipFill>
        <p:spPr>
          <a:xfrm>
            <a:off x="0" y="58971"/>
            <a:ext cx="9144000" cy="6858589"/>
          </a:xfrm>
          <a:prstGeom prst="rect">
            <a:avLst/>
          </a:prstGeom>
        </p:spPr>
      </p:pic>
    </p:spTree>
    <p:extLst>
      <p:ext uri="{BB962C8B-B14F-4D97-AF65-F5344CB8AC3E}">
        <p14:creationId xmlns:p14="http://schemas.microsoft.com/office/powerpoint/2010/main" val="1952404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hubelwiesel.jpg">
            <a:extLst>
              <a:ext uri="{FF2B5EF4-FFF2-40B4-BE49-F238E27FC236}">
                <a16:creationId xmlns:a16="http://schemas.microsoft.com/office/drawing/2014/main" id="{EE3C8049-A473-A1FA-B49B-C5050F0F7E49}"/>
              </a:ext>
            </a:extLst>
          </p:cNvPr>
          <p:cNvPicPr>
            <a:picLocks noChangeAspect="1"/>
          </p:cNvPicPr>
          <p:nvPr/>
        </p:nvPicPr>
        <p:blipFill>
          <a:blip r:embed="rId3">
            <a:extLst>
              <a:ext uri="{28A0092B-C50C-407E-A947-70E740481C1C}">
                <a14:useLocalDpi xmlns:a14="http://schemas.microsoft.com/office/drawing/2010/main" val="0"/>
              </a:ext>
            </a:extLst>
          </a:blip>
          <a:srcRect b="17857"/>
          <a:stretch>
            <a:fillRect/>
          </a:stretch>
        </p:blipFill>
        <p:spPr bwMode="auto">
          <a:xfrm>
            <a:off x="7566025" y="69850"/>
            <a:ext cx="15779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colunas.gif">
            <a:extLst>
              <a:ext uri="{FF2B5EF4-FFF2-40B4-BE49-F238E27FC236}">
                <a16:creationId xmlns:a16="http://schemas.microsoft.com/office/drawing/2014/main" id="{B505A97B-D59B-BA7E-8E3F-7253D36A36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803400"/>
            <a:ext cx="67976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
            <a:extLst>
              <a:ext uri="{FF2B5EF4-FFF2-40B4-BE49-F238E27FC236}">
                <a16:creationId xmlns:a16="http://schemas.microsoft.com/office/drawing/2014/main" id="{1FF1387E-BD43-7C55-5A6F-122DF423B502}"/>
              </a:ext>
            </a:extLst>
          </p:cNvPr>
          <p:cNvSpPr>
            <a:spLocks noChangeArrowheads="1"/>
          </p:cNvSpPr>
          <p:nvPr/>
        </p:nvSpPr>
        <p:spPr bwMode="auto">
          <a:xfrm>
            <a:off x="0" y="241289"/>
            <a:ext cx="8605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800" b="1" dirty="0">
                <a:solidFill>
                  <a:srgbClr val="FF0000"/>
                </a:solidFill>
                <a:latin typeface="Corbel" panose="020B0503020204020204" pitchFamily="34" charset="0"/>
              </a:rPr>
              <a:t>  ORGANIZAÇÃO DOS RECEPTORES</a:t>
            </a:r>
          </a:p>
          <a:p>
            <a:pPr eaLnBrk="1" hangingPunct="1"/>
            <a:r>
              <a:rPr lang="pt-BR" altLang="pt-BR" sz="2800" b="1" dirty="0">
                <a:solidFill>
                  <a:srgbClr val="FF0000"/>
                </a:solidFill>
                <a:latin typeface="Corbel" panose="020B0503020204020204" pitchFamily="34" charset="0"/>
              </a:rPr>
              <a:t>  NO CÓRTEX ESTRIADO EM HIPERCOLUNAS </a:t>
            </a:r>
            <a:endParaRPr lang="pl-PL" altLang="pt-BR" sz="2800" dirty="0">
              <a:solidFill>
                <a:schemeClr val="bg1"/>
              </a:solidFill>
              <a:latin typeface="Corbel" panose="020B0503020204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53DA628-4A31-66ED-9AAE-5722EFD000B2}"/>
              </a:ext>
            </a:extLst>
          </p:cNvPr>
          <p:cNvPicPr>
            <a:picLocks noChangeAspect="1"/>
          </p:cNvPicPr>
          <p:nvPr/>
        </p:nvPicPr>
        <p:blipFill>
          <a:blip r:embed="rId2"/>
          <a:stretch>
            <a:fillRect/>
          </a:stretch>
        </p:blipFill>
        <p:spPr>
          <a:xfrm>
            <a:off x="0" y="14053"/>
            <a:ext cx="9144000" cy="6829893"/>
          </a:xfrm>
          <a:prstGeom prst="rect">
            <a:avLst/>
          </a:prstGeom>
        </p:spPr>
      </p:pic>
    </p:spTree>
    <p:extLst>
      <p:ext uri="{BB962C8B-B14F-4D97-AF65-F5344CB8AC3E}">
        <p14:creationId xmlns:p14="http://schemas.microsoft.com/office/powerpoint/2010/main" val="11341393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0A49-FAE1-0955-5399-FC0C90AD69F5}"/>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0C649FA3-264C-A8F7-52B3-23040F70AA1D}"/>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0" name="Rectangle 1">
            <a:extLst>
              <a:ext uri="{FF2B5EF4-FFF2-40B4-BE49-F238E27FC236}">
                <a16:creationId xmlns:a16="http://schemas.microsoft.com/office/drawing/2014/main" id="{3BE0AE85-7CF0-D0A1-9374-6F895BFA1BAD}"/>
              </a:ext>
            </a:extLst>
          </p:cNvPr>
          <p:cNvSpPr>
            <a:spLocks noChangeArrowheads="1"/>
          </p:cNvSpPr>
          <p:nvPr/>
        </p:nvSpPr>
        <p:spPr bwMode="auto">
          <a:xfrm>
            <a:off x="0" y="1363663"/>
            <a:ext cx="744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b="1" i="1" dirty="0">
                <a:solidFill>
                  <a:schemeClr val="bg1"/>
                </a:solidFill>
                <a:latin typeface="Corbel" panose="020B0503020204020204" pitchFamily="34" charset="0"/>
              </a:rPr>
              <a:t>            Nobel 1961                                       (1899-1972)</a:t>
            </a:r>
            <a:endParaRPr lang="pl-PL" altLang="pt-BR" sz="2400" i="1" dirty="0">
              <a:solidFill>
                <a:schemeClr val="bg1"/>
              </a:solidFill>
              <a:latin typeface="Corbel" panose="020B0503020204020204" pitchFamily="34" charset="0"/>
            </a:endParaRPr>
          </a:p>
        </p:txBody>
      </p:sp>
      <p:sp>
        <p:nvSpPr>
          <p:cNvPr id="19461" name="Rectangle 1">
            <a:extLst>
              <a:ext uri="{FF2B5EF4-FFF2-40B4-BE49-F238E27FC236}">
                <a16:creationId xmlns:a16="http://schemas.microsoft.com/office/drawing/2014/main" id="{1F05FF70-B783-A689-1DF4-7511AF0BEAD6}"/>
              </a:ext>
            </a:extLst>
          </p:cNvPr>
          <p:cNvSpPr>
            <a:spLocks noChangeArrowheads="1"/>
          </p:cNvSpPr>
          <p:nvPr/>
        </p:nvSpPr>
        <p:spPr bwMode="auto">
          <a:xfrm>
            <a:off x="0" y="434975"/>
            <a:ext cx="8618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6000" b="1" i="1">
                <a:solidFill>
                  <a:schemeClr val="bg1"/>
                </a:solidFill>
                <a:latin typeface="Corbel" panose="020B0503020204020204" pitchFamily="34" charset="0"/>
              </a:rPr>
              <a:t>    George von Békésy</a:t>
            </a:r>
            <a:endParaRPr lang="pl-PL" altLang="pt-BR" sz="6000" i="1">
              <a:solidFill>
                <a:schemeClr val="bg1"/>
              </a:solidFill>
              <a:latin typeface="Corbel" panose="020B0503020204020204" pitchFamily="34" charset="0"/>
            </a:endParaRPr>
          </a:p>
        </p:txBody>
      </p:sp>
      <p:pic>
        <p:nvPicPr>
          <p:cNvPr id="19462" name="Picture 3" descr="georg-von-bekesy.jpg">
            <a:extLst>
              <a:ext uri="{FF2B5EF4-FFF2-40B4-BE49-F238E27FC236}">
                <a16:creationId xmlns:a16="http://schemas.microsoft.com/office/drawing/2014/main" id="{34949E60-A6B3-028E-FD58-93DFE75758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0"/>
            <a:ext cx="1725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a:extLst>
              <a:ext uri="{FF2B5EF4-FFF2-40B4-BE49-F238E27FC236}">
                <a16:creationId xmlns:a16="http://schemas.microsoft.com/office/drawing/2014/main" id="{3FCD15AA-0B9D-6C14-E097-59CFF2779FCF}"/>
              </a:ext>
            </a:extLst>
          </p:cNvPr>
          <p:cNvSpPr>
            <a:spLocks noChangeArrowheads="1"/>
          </p:cNvSpPr>
          <p:nvPr/>
        </p:nvSpPr>
        <p:spPr bwMode="auto">
          <a:xfrm>
            <a:off x="268288" y="4923151"/>
            <a:ext cx="86058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Implementação</a:t>
            </a:r>
            <a:r>
              <a:rPr lang="pt-BR" altLang="pt-BR" sz="3200" dirty="0">
                <a:solidFill>
                  <a:schemeClr val="bg1"/>
                </a:solidFill>
                <a:latin typeface="Corbel" panose="020B0503020204020204" pitchFamily="34" charset="0"/>
              </a:rPr>
              <a:t>:   Békésy  desenvolve o esticador de membrana e o método de   separação embaixo d’água para usar as membranas de cadáveres frescos</a:t>
            </a:r>
            <a:endParaRPr lang="pl-PL" altLang="pt-BR" sz="3200" dirty="0">
              <a:solidFill>
                <a:schemeClr val="bg1"/>
              </a:solidFill>
              <a:latin typeface="Corbel" panose="020B0503020204020204" pitchFamily="34" charset="0"/>
            </a:endParaRPr>
          </a:p>
        </p:txBody>
      </p:sp>
      <p:sp>
        <p:nvSpPr>
          <p:cNvPr id="13" name="Rectangle 1">
            <a:extLst>
              <a:ext uri="{FF2B5EF4-FFF2-40B4-BE49-F238E27FC236}">
                <a16:creationId xmlns:a16="http://schemas.microsoft.com/office/drawing/2014/main" id="{D88D017E-6B74-9196-AF01-6ECB041912D1}"/>
              </a:ext>
            </a:extLst>
          </p:cNvPr>
          <p:cNvSpPr>
            <a:spLocks noChangeArrowheads="1"/>
          </p:cNvSpPr>
          <p:nvPr/>
        </p:nvSpPr>
        <p:spPr bwMode="auto">
          <a:xfrm>
            <a:off x="269875" y="2013595"/>
            <a:ext cx="86042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800" b="1" dirty="0">
                <a:solidFill>
                  <a:srgbClr val="FF0000"/>
                </a:solidFill>
                <a:latin typeface="Corbel" panose="020B0503020204020204" pitchFamily="34" charset="0"/>
              </a:rPr>
              <a:t>Hipótese Instigante:</a:t>
            </a:r>
            <a:r>
              <a:rPr lang="pt-BR" altLang="pt-BR" sz="2800" b="1" dirty="0">
                <a:solidFill>
                  <a:schemeClr val="bg1"/>
                </a:solidFill>
                <a:latin typeface="Corbel" panose="020B0503020204020204" pitchFamily="34" charset="0"/>
              </a:rPr>
              <a:t>  </a:t>
            </a:r>
            <a:r>
              <a:rPr lang="pt-BR" altLang="pt-BR" sz="2800" dirty="0" err="1">
                <a:solidFill>
                  <a:schemeClr val="bg1"/>
                </a:solidFill>
                <a:latin typeface="Corbel" panose="020B0503020204020204" pitchFamily="34" charset="0"/>
              </a:rPr>
              <a:t>Helmholtz</a:t>
            </a:r>
            <a:r>
              <a:rPr lang="pt-BR" altLang="pt-BR" sz="2800" dirty="0">
                <a:solidFill>
                  <a:schemeClr val="bg1"/>
                </a:solidFill>
                <a:latin typeface="Corbel" panose="020B0503020204020204" pitchFamily="34" charset="0"/>
              </a:rPr>
              <a:t>  (1821/1894) acreditava que  a frequência das ondas de som acabam indo  para  locais específicos da membrana basilar para serem processados. Será?</a:t>
            </a:r>
            <a:endParaRPr lang="pl-PL" altLang="pt-BR" sz="2800" dirty="0">
              <a:solidFill>
                <a:schemeClr val="bg1"/>
              </a:solidFill>
              <a:latin typeface="Corbel" panose="020B0503020204020204" pitchFamily="34" charset="0"/>
            </a:endParaRPr>
          </a:p>
        </p:txBody>
      </p:sp>
      <p:sp>
        <p:nvSpPr>
          <p:cNvPr id="14" name="Rectangle 1">
            <a:extLst>
              <a:ext uri="{FF2B5EF4-FFF2-40B4-BE49-F238E27FC236}">
                <a16:creationId xmlns:a16="http://schemas.microsoft.com/office/drawing/2014/main" id="{41791369-8BB3-44A6-00AF-506D71B720D4}"/>
              </a:ext>
            </a:extLst>
          </p:cNvPr>
          <p:cNvSpPr>
            <a:spLocks noChangeArrowheads="1"/>
          </p:cNvSpPr>
          <p:nvPr/>
        </p:nvSpPr>
        <p:spPr bwMode="auto">
          <a:xfrm>
            <a:off x="268288" y="3955362"/>
            <a:ext cx="8605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Problema:</a:t>
            </a:r>
            <a:r>
              <a:rPr lang="pt-BR" altLang="pt-BR" sz="3200" b="1" dirty="0">
                <a:solidFill>
                  <a:schemeClr val="bg1"/>
                </a:solidFill>
                <a:latin typeface="Corbel" panose="020B0503020204020204" pitchFamily="34" charset="0"/>
              </a:rPr>
              <a:t>  </a:t>
            </a:r>
            <a:r>
              <a:rPr lang="pt-BR" altLang="pt-BR" sz="3200" dirty="0">
                <a:solidFill>
                  <a:schemeClr val="bg1"/>
                </a:solidFill>
                <a:latin typeface="Corbel" panose="020B0503020204020204" pitchFamily="34" charset="0"/>
              </a:rPr>
              <a:t>Como separar a membrana dos ossículos para testar?</a:t>
            </a:r>
            <a:endParaRPr lang="pl-PL" altLang="pt-BR" sz="3200" dirty="0">
              <a:solidFill>
                <a:schemeClr val="bg1"/>
              </a:solidFill>
              <a:latin typeface="Corbel" panose="020B050302020402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047E-89B7-A99B-1F20-F445CE431BAA}"/>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3A29CE0E-27A6-8923-3153-A97F19AF567B}"/>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4" name="Rectangle 1">
            <a:extLst>
              <a:ext uri="{FF2B5EF4-FFF2-40B4-BE49-F238E27FC236}">
                <a16:creationId xmlns:a16="http://schemas.microsoft.com/office/drawing/2014/main" id="{69AC2506-8E49-1E80-4DFC-48E86836311E}"/>
              </a:ext>
            </a:extLst>
          </p:cNvPr>
          <p:cNvSpPr>
            <a:spLocks noChangeArrowheads="1"/>
          </p:cNvSpPr>
          <p:nvPr/>
        </p:nvSpPr>
        <p:spPr bwMode="auto">
          <a:xfrm>
            <a:off x="0" y="0"/>
            <a:ext cx="8618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4800" b="1" i="1">
                <a:solidFill>
                  <a:schemeClr val="bg1"/>
                </a:solidFill>
                <a:latin typeface="Corbel" panose="020B0503020204020204" pitchFamily="34" charset="0"/>
              </a:rPr>
              <a:t>    George von Békésy - </a:t>
            </a:r>
            <a:r>
              <a:rPr lang="pt-BR" altLang="pt-BR" sz="4400" b="1" i="1">
                <a:solidFill>
                  <a:schemeClr val="bg1"/>
                </a:solidFill>
                <a:latin typeface="Corbel" panose="020B0503020204020204" pitchFamily="34" charset="0"/>
              </a:rPr>
              <a:t>tonotopia</a:t>
            </a:r>
            <a:endParaRPr lang="pl-PL" altLang="pt-BR" sz="4400" i="1">
              <a:solidFill>
                <a:schemeClr val="bg1"/>
              </a:solidFill>
              <a:latin typeface="Corbel" panose="020B0503020204020204" pitchFamily="34" charset="0"/>
            </a:endParaRPr>
          </a:p>
        </p:txBody>
      </p:sp>
      <p:pic>
        <p:nvPicPr>
          <p:cNvPr id="20485" name="Picture 3" descr="georg-von-bekesy.jpg">
            <a:extLst>
              <a:ext uri="{FF2B5EF4-FFF2-40B4-BE49-F238E27FC236}">
                <a16:creationId xmlns:a16="http://schemas.microsoft.com/office/drawing/2014/main" id="{045245C2-4823-4094-5F04-A52AE984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0"/>
            <a:ext cx="914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a16="http://schemas.microsoft.com/office/drawing/2014/main" id="{BB026076-1E06-A511-1A14-55B06B291084}"/>
              </a:ext>
            </a:extLst>
          </p:cNvPr>
          <p:cNvSpPr>
            <a:spLocks noChangeArrowheads="1"/>
          </p:cNvSpPr>
          <p:nvPr/>
        </p:nvSpPr>
        <p:spPr bwMode="auto">
          <a:xfrm>
            <a:off x="319088" y="1236663"/>
            <a:ext cx="86058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pt-BR" altLang="pt-BR" sz="2000" b="1" dirty="0">
                <a:solidFill>
                  <a:schemeClr val="bg1"/>
                </a:solidFill>
              </a:rPr>
              <a:t>   Sons agudos geram ondas que atingem altura máxima perto da base da cóclea e sons graves geram ondas que atingem o máximo próximo do ápice da cóclea. Isso ocorre porque as fibras da membrana próximas à janela oval são mais rígidas e, portanto, vibram com as frequências mais altas, enquanto as fibras localizadas próximo ao topo da cóclea, por serem menos rígidas, vibram com as baixas frequências. </a:t>
            </a:r>
          </a:p>
          <a:p>
            <a:pPr algn="just" eaLnBrk="1" hangingPunct="1"/>
            <a:endParaRPr lang="pt-BR" altLang="pt-BR" sz="2000" b="1" dirty="0">
              <a:solidFill>
                <a:schemeClr val="bg1"/>
              </a:solidFill>
            </a:endParaRPr>
          </a:p>
          <a:p>
            <a:pPr algn="just" eaLnBrk="1" hangingPunct="1">
              <a:buFont typeface="Arial" panose="020B0604020202020204" pitchFamily="34" charset="0"/>
              <a:buChar char="•"/>
            </a:pPr>
            <a:r>
              <a:rPr lang="pt-BR" altLang="pt-BR" sz="2000" b="1" dirty="0">
                <a:solidFill>
                  <a:schemeClr val="bg1"/>
                </a:solidFill>
              </a:rPr>
              <a:t>     Um outro detalhe é que frequências sonoras específicas ativam neurônios correspondentes também específicos. Isso é particularmente eficiente no córtex auditivo, onde a faixa de frequência para cada neurônio é muito estreita. </a:t>
            </a:r>
          </a:p>
          <a:p>
            <a:pPr algn="just" eaLnBrk="1" hangingPunct="1"/>
            <a:endParaRPr lang="pt-BR" altLang="pt-BR" sz="2000" b="1" dirty="0">
              <a:solidFill>
                <a:schemeClr val="bg1"/>
              </a:solidFill>
            </a:endParaRPr>
          </a:p>
          <a:p>
            <a:pPr algn="just" eaLnBrk="1" hangingPunct="1">
              <a:buFont typeface="Arial" panose="020B0604020202020204" pitchFamily="34" charset="0"/>
              <a:buChar char="•"/>
            </a:pPr>
            <a:r>
              <a:rPr lang="pt-BR" altLang="pt-BR" sz="2000" b="1" dirty="0">
                <a:solidFill>
                  <a:schemeClr val="bg1"/>
                </a:solidFill>
              </a:rPr>
              <a:t>      No córtex auditivo primário e nas áreas auditivas de associação Békésy encontrou pelo menos seis mapas </a:t>
            </a:r>
            <a:r>
              <a:rPr lang="pt-BR" altLang="pt-BR" sz="2000" b="1" dirty="0" err="1">
                <a:solidFill>
                  <a:schemeClr val="bg1"/>
                </a:solidFill>
              </a:rPr>
              <a:t>tonotópicos</a:t>
            </a:r>
            <a:r>
              <a:rPr lang="pt-BR" altLang="pt-BR" sz="2000" b="1" dirty="0">
                <a:solidFill>
                  <a:schemeClr val="bg1"/>
                </a:solidFill>
              </a:rPr>
              <a:t>. Nesses mapas, os sons de baixa frequência estão localizados anteriormente, enquanto os de alta frequência se localizam posteriormente.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20D5-AE6C-E461-A93F-914EA5F3D1BE}"/>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36A19B11-4EE6-1FD9-0641-1C561960C197}"/>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0" name="Rectangle 1">
            <a:extLst>
              <a:ext uri="{FF2B5EF4-FFF2-40B4-BE49-F238E27FC236}">
                <a16:creationId xmlns:a16="http://schemas.microsoft.com/office/drawing/2014/main" id="{9862BD31-5F8E-3766-5E97-DC47EB356084}"/>
              </a:ext>
            </a:extLst>
          </p:cNvPr>
          <p:cNvSpPr>
            <a:spLocks noChangeArrowheads="1"/>
          </p:cNvSpPr>
          <p:nvPr/>
        </p:nvSpPr>
        <p:spPr bwMode="auto">
          <a:xfrm>
            <a:off x="177800" y="242888"/>
            <a:ext cx="860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Especialização de odor</a:t>
            </a:r>
            <a:endParaRPr lang="pl-PL" altLang="pt-BR" sz="3200" dirty="0">
              <a:solidFill>
                <a:schemeClr val="bg1"/>
              </a:solidFill>
              <a:latin typeface="Corbel" panose="020B0503020204020204" pitchFamily="34" charset="0"/>
            </a:endParaRPr>
          </a:p>
        </p:txBody>
      </p:sp>
      <p:sp>
        <p:nvSpPr>
          <p:cNvPr id="9" name="Rectangle 1">
            <a:extLst>
              <a:ext uri="{FF2B5EF4-FFF2-40B4-BE49-F238E27FC236}">
                <a16:creationId xmlns:a16="http://schemas.microsoft.com/office/drawing/2014/main" id="{DBF68EC0-E2F0-E433-2B79-9DDFBB49D4C9}"/>
              </a:ext>
            </a:extLst>
          </p:cNvPr>
          <p:cNvSpPr>
            <a:spLocks noChangeArrowheads="1"/>
          </p:cNvSpPr>
          <p:nvPr/>
        </p:nvSpPr>
        <p:spPr bwMode="auto">
          <a:xfrm>
            <a:off x="348817" y="1408113"/>
            <a:ext cx="860583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600" dirty="0">
                <a:solidFill>
                  <a:schemeClr val="bg1"/>
                </a:solidFill>
                <a:latin typeface="Corbel" panose="020B0503020204020204" pitchFamily="34" charset="0"/>
              </a:rPr>
              <a:t>Há 60 anos Békésy lançou a hipótese de que</a:t>
            </a:r>
          </a:p>
          <a:p>
            <a:pPr eaLnBrk="1" hangingPunct="1"/>
            <a:r>
              <a:rPr lang="pt-BR" altLang="pt-BR" sz="1600" dirty="0">
                <a:solidFill>
                  <a:schemeClr val="bg1"/>
                </a:solidFill>
                <a:latin typeface="Corbel" panose="020B0503020204020204" pitchFamily="34" charset="0"/>
              </a:rPr>
              <a:t>haveria uma </a:t>
            </a:r>
            <a:r>
              <a:rPr lang="pt-BR" altLang="pt-BR" sz="1600" dirty="0" err="1">
                <a:solidFill>
                  <a:schemeClr val="bg1"/>
                </a:solidFill>
                <a:latin typeface="Corbel" panose="020B0503020204020204" pitchFamily="34" charset="0"/>
              </a:rPr>
              <a:t>odorotopia</a:t>
            </a:r>
            <a:r>
              <a:rPr lang="pt-BR" altLang="pt-BR" sz="1600" dirty="0">
                <a:solidFill>
                  <a:schemeClr val="bg1"/>
                </a:solidFill>
                <a:latin typeface="Corbel" panose="020B0503020204020204" pitchFamily="34" charset="0"/>
              </a:rPr>
              <a:t> semelhante à </a:t>
            </a:r>
            <a:r>
              <a:rPr lang="pt-BR" altLang="pt-BR" sz="1600" dirty="0" err="1">
                <a:solidFill>
                  <a:schemeClr val="bg1"/>
                </a:solidFill>
                <a:latin typeface="Corbel" panose="020B0503020204020204" pitchFamily="34" charset="0"/>
              </a:rPr>
              <a:t>tonotopia</a:t>
            </a:r>
            <a:endParaRPr lang="pt-BR" altLang="pt-BR" sz="1600" dirty="0">
              <a:solidFill>
                <a:schemeClr val="bg1"/>
              </a:solidFill>
              <a:latin typeface="Corbel" panose="020B0503020204020204" pitchFamily="34" charset="0"/>
            </a:endParaRPr>
          </a:p>
          <a:p>
            <a:pPr eaLnBrk="1" hangingPunct="1"/>
            <a:endParaRPr lang="pt-BR" altLang="pt-BR" sz="2000" dirty="0">
              <a:solidFill>
                <a:schemeClr val="bg1"/>
              </a:solidFill>
            </a:endParaRPr>
          </a:p>
          <a:p>
            <a:pPr algn="just" eaLnBrk="1" hangingPunct="1"/>
            <a:r>
              <a:rPr lang="pt-BR" altLang="pt-BR" sz="2000" dirty="0">
                <a:solidFill>
                  <a:schemeClr val="bg1"/>
                </a:solidFill>
              </a:rPr>
              <a:t>Richard Axel (Columbia U) Linda Buck, (</a:t>
            </a:r>
            <a:r>
              <a:rPr lang="pt-BR" altLang="pt-BR" sz="2000" dirty="0" err="1">
                <a:solidFill>
                  <a:schemeClr val="bg1"/>
                </a:solidFill>
              </a:rPr>
              <a:t>Cancer</a:t>
            </a:r>
            <a:r>
              <a:rPr lang="pt-BR" altLang="pt-BR" sz="2000" dirty="0">
                <a:solidFill>
                  <a:schemeClr val="bg1"/>
                </a:solidFill>
              </a:rPr>
              <a:t> </a:t>
            </a:r>
            <a:r>
              <a:rPr lang="pt-BR" altLang="pt-BR" sz="2000" dirty="0" err="1">
                <a:solidFill>
                  <a:schemeClr val="bg1"/>
                </a:solidFill>
              </a:rPr>
              <a:t>Institute</a:t>
            </a:r>
            <a:r>
              <a:rPr lang="pt-BR" altLang="pt-BR" sz="2000" dirty="0">
                <a:solidFill>
                  <a:schemeClr val="bg1"/>
                </a:solidFill>
              </a:rPr>
              <a:t>, Seattle) do Prêmio Nobel em 2004</a:t>
            </a:r>
          </a:p>
          <a:p>
            <a:pPr marL="342900" indent="-342900" algn="just" eaLnBrk="1" hangingPunct="1">
              <a:buFont typeface="Arial" panose="020B0604020202020204" pitchFamily="34" charset="0"/>
              <a:buChar char="•"/>
            </a:pPr>
            <a:r>
              <a:rPr lang="pt-BR" altLang="pt-BR" sz="2000" dirty="0">
                <a:solidFill>
                  <a:schemeClr val="bg1"/>
                </a:solidFill>
              </a:rPr>
              <a:t>Identificaram família de mais de 1000 genes que controlam a produção de receptores </a:t>
            </a:r>
            <a:r>
              <a:rPr lang="pt-BR" sz="2000" dirty="0">
                <a:solidFill>
                  <a:schemeClr val="bg1"/>
                </a:solidFill>
              </a:rPr>
              <a:t>localizados nas células olfatórias</a:t>
            </a:r>
          </a:p>
          <a:p>
            <a:pPr marL="342900" indent="-342900" algn="just" eaLnBrk="1" hangingPunct="1">
              <a:buFont typeface="Arial" panose="020B0604020202020204" pitchFamily="34" charset="0"/>
              <a:buChar char="•"/>
            </a:pPr>
            <a:r>
              <a:rPr lang="pt-BR" sz="2000" dirty="0">
                <a:solidFill>
                  <a:schemeClr val="bg1"/>
                </a:solidFill>
              </a:rPr>
              <a:t>Cada célula receptora tem um único tipo de receptor para cheiro e cada um deles é capaz de detectar um número limitado de substâncias aromáticas.</a:t>
            </a:r>
          </a:p>
          <a:p>
            <a:pPr marL="342900" indent="-342900" algn="just">
              <a:buFont typeface="Arial" panose="020B0604020202020204" pitchFamily="34" charset="0"/>
              <a:buChar char="•"/>
            </a:pPr>
            <a:r>
              <a:rPr lang="pt-BR" sz="2000" dirty="0">
                <a:solidFill>
                  <a:schemeClr val="bg1"/>
                </a:solidFill>
              </a:rPr>
              <a:t>Ao captar um cheiro, as células receptoras enviam sinais elétricos para os glomérulos, localizadas no bulbo olfatório (a área olfatória primária do cérebro</a:t>
            </a:r>
            <a:r>
              <a:rPr lang="pt-BR" sz="2000">
                <a:solidFill>
                  <a:schemeClr val="bg1"/>
                </a:solidFill>
              </a:rPr>
              <a:t>). </a:t>
            </a:r>
          </a:p>
          <a:p>
            <a:pPr marL="342900" indent="-342900" algn="just">
              <a:buFont typeface="Arial" panose="020B0604020202020204" pitchFamily="34" charset="0"/>
              <a:buChar char="•"/>
            </a:pPr>
            <a:r>
              <a:rPr lang="pt-BR" sz="2000">
                <a:solidFill>
                  <a:schemeClr val="bg1"/>
                </a:solidFill>
              </a:rPr>
              <a:t>A </a:t>
            </a:r>
            <a:r>
              <a:rPr lang="pt-BR" sz="2000" dirty="0">
                <a:solidFill>
                  <a:schemeClr val="bg1"/>
                </a:solidFill>
              </a:rPr>
              <a:t>partir dessas microestruturas do bulbo olfatório a informação é posteriormente enviada a outras partes do cérebro, onde muitos sinais se combinam para formar um padrão. Assim, podemos sentir o perfume de uma flor ou nos lembrar de algum cheiro que sentimos no passado.</a:t>
            </a:r>
          </a:p>
          <a:p>
            <a:pPr algn="just" eaLnBrk="1" hangingPunct="1"/>
            <a:endParaRPr lang="pt-BR" altLang="pt-BR" sz="2000" dirty="0">
              <a:solidFill>
                <a:schemeClr val="bg1"/>
              </a:solidFill>
            </a:endParaRPr>
          </a:p>
          <a:p>
            <a:pPr algn="just" eaLnBrk="1" hangingPunct="1"/>
            <a:endParaRPr lang="pt-BR" altLang="pt-BR" sz="2000" dirty="0">
              <a:solidFill>
                <a:schemeClr val="bg1"/>
              </a:solidFill>
            </a:endParaRPr>
          </a:p>
          <a:p>
            <a:pPr eaLnBrk="1" hangingPunct="1"/>
            <a:endParaRPr lang="pt-BR" altLang="pt-BR" sz="2000" b="1" dirty="0">
              <a:solidFill>
                <a:schemeClr val="bg1"/>
              </a:solidFill>
            </a:endParaRPr>
          </a:p>
        </p:txBody>
      </p:sp>
      <p:pic>
        <p:nvPicPr>
          <p:cNvPr id="24584" name="Picture 8" descr="SciELO - Brasil - Nossa capa Nossa capa">
            <a:extLst>
              <a:ext uri="{FF2B5EF4-FFF2-40B4-BE49-F238E27FC236}">
                <a16:creationId xmlns:a16="http://schemas.microsoft.com/office/drawing/2014/main" id="{6F922C09-480F-B87B-C66C-C1ADC307DB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97"/>
          <a:stretch/>
        </p:blipFill>
        <p:spPr bwMode="auto">
          <a:xfrm>
            <a:off x="6376410" y="0"/>
            <a:ext cx="2816009" cy="1835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Rightarrow">
            <a:extLst>
              <a:ext uri="{FF2B5EF4-FFF2-40B4-BE49-F238E27FC236}">
                <a16:creationId xmlns:a16="http://schemas.microsoft.com/office/drawing/2014/main" id="{62795B21-8BD7-E085-20CC-B8FBAF96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Rightarrow">
            <a:extLst>
              <a:ext uri="{FF2B5EF4-FFF2-40B4-BE49-F238E27FC236}">
                <a16:creationId xmlns:a16="http://schemas.microsoft.com/office/drawing/2014/main" id="{6B5E1CBA-24FC-064A-F0CA-F28184080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Rightarrow">
            <a:extLst>
              <a:ext uri="{FF2B5EF4-FFF2-40B4-BE49-F238E27FC236}">
                <a16:creationId xmlns:a16="http://schemas.microsoft.com/office/drawing/2014/main" id="{7E0ABAD8-AA7B-9326-0DFE-72DC67EDE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Rightarrow">
            <a:extLst>
              <a:ext uri="{FF2B5EF4-FFF2-40B4-BE49-F238E27FC236}">
                <a16:creationId xmlns:a16="http://schemas.microsoft.com/office/drawing/2014/main" id="{B6DCD91C-54D1-35AC-796D-C97B47711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1BBA488D-EBA3-0A21-4C73-F93ECB4719A8}"/>
              </a:ext>
            </a:extLst>
          </p:cNvPr>
          <p:cNvSpPr txBox="1"/>
          <p:nvPr/>
        </p:nvSpPr>
        <p:spPr>
          <a:xfrm>
            <a:off x="526473" y="397164"/>
            <a:ext cx="8275782" cy="646331"/>
          </a:xfrm>
          <a:prstGeom prst="rect">
            <a:avLst/>
          </a:prstGeom>
          <a:noFill/>
        </p:spPr>
        <p:txBody>
          <a:bodyPr wrap="square" rtlCol="0">
            <a:spAutoFit/>
          </a:bodyPr>
          <a:lstStyle/>
          <a:p>
            <a:pPr algn="ctr"/>
            <a:r>
              <a:rPr lang="pt-BR" sz="3600" dirty="0">
                <a:solidFill>
                  <a:schemeClr val="bg1"/>
                </a:solidFill>
              </a:rPr>
              <a:t>ORGANIZAÇÃO COGNITIVA</a:t>
            </a:r>
          </a:p>
        </p:txBody>
      </p:sp>
      <p:pic>
        <p:nvPicPr>
          <p:cNvPr id="7" name="Imagem 6">
            <a:extLst>
              <a:ext uri="{FF2B5EF4-FFF2-40B4-BE49-F238E27FC236}">
                <a16:creationId xmlns:a16="http://schemas.microsoft.com/office/drawing/2014/main" id="{8C363A49-BFDC-A444-719D-23341C4C6329}"/>
              </a:ext>
            </a:extLst>
          </p:cNvPr>
          <p:cNvPicPr>
            <a:picLocks noChangeAspect="1"/>
          </p:cNvPicPr>
          <p:nvPr/>
        </p:nvPicPr>
        <p:blipFill rotWithShape="1">
          <a:blip r:embed="rId4"/>
          <a:srcRect l="4701" r="7486"/>
          <a:stretch/>
        </p:blipFill>
        <p:spPr>
          <a:xfrm>
            <a:off x="-1" y="1507458"/>
            <a:ext cx="9144001" cy="5350542"/>
          </a:xfrm>
          <a:prstGeom prst="rect">
            <a:avLst/>
          </a:prstGeom>
        </p:spPr>
      </p:pic>
    </p:spTree>
    <p:extLst>
      <p:ext uri="{BB962C8B-B14F-4D97-AF65-F5344CB8AC3E}">
        <p14:creationId xmlns:p14="http://schemas.microsoft.com/office/powerpoint/2010/main" val="39671043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646-92F8-6E33-5001-55DF19410A32}"/>
              </a:ext>
            </a:extLst>
          </p:cNvPr>
          <p:cNvSpPr>
            <a:spLocks noGrp="1"/>
          </p:cNvSpPr>
          <p:nvPr>
            <p:ph type="title"/>
          </p:nvPr>
        </p:nvSpPr>
        <p:spPr>
          <a:xfrm>
            <a:off x="457200" y="155575"/>
            <a:ext cx="8229600" cy="1252538"/>
          </a:xfrm>
        </p:spPr>
        <p:txBody>
          <a:bodyPr/>
          <a:lstStyle/>
          <a:p>
            <a:pPr>
              <a:defRPr/>
            </a:pPr>
            <a:endParaRPr lang="en-US" dirty="0"/>
          </a:p>
        </p:txBody>
      </p:sp>
      <p:pic>
        <p:nvPicPr>
          <p:cNvPr id="25603" name="Picture 2" descr="\Rightarrow">
            <a:extLst>
              <a:ext uri="{FF2B5EF4-FFF2-40B4-BE49-F238E27FC236}">
                <a16:creationId xmlns:a16="http://schemas.microsoft.com/office/drawing/2014/main" id="{53FF8A85-0D8B-1859-1BD4-CB1DC1AB3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Rightarrow">
            <a:extLst>
              <a:ext uri="{FF2B5EF4-FFF2-40B4-BE49-F238E27FC236}">
                <a16:creationId xmlns:a16="http://schemas.microsoft.com/office/drawing/2014/main" id="{C2AA1F73-7DB6-8322-5D57-8E5FBC840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Rightarrow">
            <a:extLst>
              <a:ext uri="{FF2B5EF4-FFF2-40B4-BE49-F238E27FC236}">
                <a16:creationId xmlns:a16="http://schemas.microsoft.com/office/drawing/2014/main" id="{28EC47F1-11B7-4F4E-C9AE-A3D2E1BC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Rightarrow">
            <a:extLst>
              <a:ext uri="{FF2B5EF4-FFF2-40B4-BE49-F238E27FC236}">
                <a16:creationId xmlns:a16="http://schemas.microsoft.com/office/drawing/2014/main" id="{58426A95-9266-BFEE-A64C-A0B7C59D7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5304B0-2E40-9B26-CEEA-591B5E2EAEE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Imagem 3">
            <a:extLst>
              <a:ext uri="{FF2B5EF4-FFF2-40B4-BE49-F238E27FC236}">
                <a16:creationId xmlns:a16="http://schemas.microsoft.com/office/drawing/2014/main" id="{EDB2B9CA-97B7-0F3F-F586-025B4EFC85F5}"/>
              </a:ext>
            </a:extLst>
          </p:cNvPr>
          <p:cNvPicPr>
            <a:picLocks noChangeAspect="1"/>
          </p:cNvPicPr>
          <p:nvPr/>
        </p:nvPicPr>
        <p:blipFill>
          <a:blip r:embed="rId4"/>
          <a:stretch>
            <a:fillRect/>
          </a:stretch>
        </p:blipFill>
        <p:spPr>
          <a:xfrm>
            <a:off x="0" y="1"/>
            <a:ext cx="9144000" cy="7154862"/>
          </a:xfrm>
          <a:prstGeom prst="rect">
            <a:avLst/>
          </a:prstGeom>
        </p:spPr>
      </p:pic>
      <p:sp>
        <p:nvSpPr>
          <p:cNvPr id="5" name="CaixaDeTexto 4">
            <a:extLst>
              <a:ext uri="{FF2B5EF4-FFF2-40B4-BE49-F238E27FC236}">
                <a16:creationId xmlns:a16="http://schemas.microsoft.com/office/drawing/2014/main" id="{85A19AE6-75CA-A00F-825F-D9CBA68C8FBC}"/>
              </a:ext>
            </a:extLst>
          </p:cNvPr>
          <p:cNvSpPr txBox="1"/>
          <p:nvPr/>
        </p:nvSpPr>
        <p:spPr>
          <a:xfrm>
            <a:off x="25689" y="0"/>
            <a:ext cx="3634328" cy="646331"/>
          </a:xfrm>
          <a:prstGeom prst="rect">
            <a:avLst/>
          </a:prstGeom>
          <a:noFill/>
        </p:spPr>
        <p:txBody>
          <a:bodyPr wrap="none" rtlCol="0">
            <a:spAutoFit/>
          </a:bodyPr>
          <a:lstStyle/>
          <a:p>
            <a:r>
              <a:rPr lang="pt-BR" dirty="0"/>
              <a:t>Conexão direta, sem passar pelo </a:t>
            </a:r>
          </a:p>
          <a:p>
            <a:r>
              <a:rPr lang="pt-BR" dirty="0"/>
              <a:t>tálamo</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E869E-990B-979C-505A-FD0A0DD1E053}"/>
              </a:ext>
            </a:extLst>
          </p:cNvPr>
          <p:cNvSpPr>
            <a:spLocks noGrp="1"/>
          </p:cNvSpPr>
          <p:nvPr>
            <p:ph type="title"/>
          </p:nvPr>
        </p:nvSpPr>
        <p:spPr/>
        <p:txBody>
          <a:bodyPr/>
          <a:lstStyle/>
          <a:p>
            <a:endParaRPr lang="pt-BR"/>
          </a:p>
        </p:txBody>
      </p:sp>
      <p:cxnSp>
        <p:nvCxnSpPr>
          <p:cNvPr id="6" name="Conector de Seta Reta 5">
            <a:extLst>
              <a:ext uri="{FF2B5EF4-FFF2-40B4-BE49-F238E27FC236}">
                <a16:creationId xmlns:a16="http://schemas.microsoft.com/office/drawing/2014/main" id="{05703E4F-4E1E-4769-2451-9B24E691E12F}"/>
              </a:ext>
            </a:extLst>
          </p:cNvPr>
          <p:cNvCxnSpPr>
            <a:cxnSpLocks/>
          </p:cNvCxnSpPr>
          <p:nvPr/>
        </p:nvCxnSpPr>
        <p:spPr>
          <a:xfrm>
            <a:off x="1539449" y="1463592"/>
            <a:ext cx="304800" cy="34673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Chave Esquerda 6">
            <a:extLst>
              <a:ext uri="{FF2B5EF4-FFF2-40B4-BE49-F238E27FC236}">
                <a16:creationId xmlns:a16="http://schemas.microsoft.com/office/drawing/2014/main" id="{F86308DB-B79D-B620-38A5-913DB7D27C56}"/>
              </a:ext>
            </a:extLst>
          </p:cNvPr>
          <p:cNvSpPr/>
          <p:nvPr/>
        </p:nvSpPr>
        <p:spPr>
          <a:xfrm rot="2303120">
            <a:off x="1825180" y="1319314"/>
            <a:ext cx="443345" cy="1282867"/>
          </a:xfrm>
          <a:prstGeom prst="leftBrace">
            <a:avLst>
              <a:gd name="adj1" fmla="val 8333"/>
              <a:gd name="adj2" fmla="val 50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aixaDeTexto 8">
            <a:extLst>
              <a:ext uri="{FF2B5EF4-FFF2-40B4-BE49-F238E27FC236}">
                <a16:creationId xmlns:a16="http://schemas.microsoft.com/office/drawing/2014/main" id="{6D03BACE-CFD9-9B07-0AAE-3B835889834A}"/>
              </a:ext>
            </a:extLst>
          </p:cNvPr>
          <p:cNvSpPr txBox="1"/>
          <p:nvPr/>
        </p:nvSpPr>
        <p:spPr>
          <a:xfrm>
            <a:off x="317701" y="1126709"/>
            <a:ext cx="2634054" cy="369332"/>
          </a:xfrm>
          <a:prstGeom prst="rect">
            <a:avLst/>
          </a:prstGeom>
          <a:noFill/>
        </p:spPr>
        <p:txBody>
          <a:bodyPr wrap="none" rtlCol="0">
            <a:spAutoFit/>
          </a:bodyPr>
          <a:lstStyle/>
          <a:p>
            <a:r>
              <a:rPr lang="pt-BR" dirty="0">
                <a:effectLst>
                  <a:outerShdw blurRad="38100" dist="38100" dir="2700000" algn="tl">
                    <a:srgbClr val="000000">
                      <a:alpha val="43137"/>
                    </a:srgbClr>
                  </a:outerShdw>
                </a:effectLst>
              </a:rPr>
              <a:t>sem passar pelo tálamo</a:t>
            </a:r>
          </a:p>
        </p:txBody>
      </p:sp>
      <p:sp>
        <p:nvSpPr>
          <p:cNvPr id="10" name="CaixaDeTexto 9">
            <a:extLst>
              <a:ext uri="{FF2B5EF4-FFF2-40B4-BE49-F238E27FC236}">
                <a16:creationId xmlns:a16="http://schemas.microsoft.com/office/drawing/2014/main" id="{2AB868FB-74D8-E783-DEF5-7AD026D83A21}"/>
              </a:ext>
            </a:extLst>
          </p:cNvPr>
          <p:cNvSpPr txBox="1"/>
          <p:nvPr/>
        </p:nvSpPr>
        <p:spPr>
          <a:xfrm>
            <a:off x="321854" y="597146"/>
            <a:ext cx="2531462" cy="646331"/>
          </a:xfrm>
          <a:prstGeom prst="rect">
            <a:avLst/>
          </a:prstGeom>
          <a:noFill/>
        </p:spPr>
        <p:txBody>
          <a:bodyPr wrap="none" rtlCol="0">
            <a:spAutoFit/>
          </a:bodyPr>
          <a:lstStyle/>
          <a:p>
            <a:r>
              <a:rPr lang="pt-BR" dirty="0">
                <a:effectLst>
                  <a:outerShdw blurRad="38100" dist="38100" dir="2700000" algn="tl">
                    <a:srgbClr val="000000">
                      <a:alpha val="43137"/>
                    </a:srgbClr>
                  </a:outerShdw>
                </a:effectLst>
              </a:rPr>
              <a:t>O olfato é diretamente </a:t>
            </a:r>
          </a:p>
          <a:p>
            <a:r>
              <a:rPr lang="pt-BR" dirty="0">
                <a:effectLst>
                  <a:outerShdw blurRad="38100" dist="38100" dir="2700000" algn="tl">
                    <a:srgbClr val="000000">
                      <a:alpha val="43137"/>
                    </a:srgbClr>
                  </a:outerShdw>
                </a:effectLst>
              </a:rPr>
              <a:t>processado no córtex,</a:t>
            </a:r>
          </a:p>
        </p:txBody>
      </p:sp>
      <p:sp>
        <p:nvSpPr>
          <p:cNvPr id="14" name="Espaço Reservado para Conteúdo 13">
            <a:extLst>
              <a:ext uri="{FF2B5EF4-FFF2-40B4-BE49-F238E27FC236}">
                <a16:creationId xmlns:a16="http://schemas.microsoft.com/office/drawing/2014/main" id="{BD383ACC-2778-C943-7F2C-86BD7CBBB2E1}"/>
              </a:ext>
            </a:extLst>
          </p:cNvPr>
          <p:cNvSpPr>
            <a:spLocks noGrp="1"/>
          </p:cNvSpPr>
          <p:nvPr>
            <p:ph idx="1"/>
          </p:nvPr>
        </p:nvSpPr>
        <p:spPr/>
        <p:txBody>
          <a:bodyPr/>
          <a:lstStyle/>
          <a:p>
            <a:endParaRPr lang="pt-BR"/>
          </a:p>
        </p:txBody>
      </p:sp>
      <p:pic>
        <p:nvPicPr>
          <p:cNvPr id="16" name="Imagem 15">
            <a:extLst>
              <a:ext uri="{FF2B5EF4-FFF2-40B4-BE49-F238E27FC236}">
                <a16:creationId xmlns:a16="http://schemas.microsoft.com/office/drawing/2014/main" id="{CABEDA25-C5D7-93E0-A032-AF7CC948935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16083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3643D-3A73-092D-9D91-40488E75039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5C15A97-3B37-793A-6A64-BB0812FF8424}"/>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179955D6-68FF-9832-CDF9-5C7581A5C87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25711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6F28-9F7D-8DCD-ABA6-4A136CBCAFBA}"/>
              </a:ext>
            </a:extLst>
          </p:cNvPr>
          <p:cNvSpPr>
            <a:spLocks noGrp="1"/>
          </p:cNvSpPr>
          <p:nvPr>
            <p:ph type="title"/>
          </p:nvPr>
        </p:nvSpPr>
        <p:spPr>
          <a:xfrm>
            <a:off x="457200" y="155575"/>
            <a:ext cx="8229600" cy="1252538"/>
          </a:xfrm>
        </p:spPr>
        <p:txBody>
          <a:bodyPr/>
          <a:lstStyle/>
          <a:p>
            <a:pPr>
              <a:defRPr/>
            </a:pPr>
            <a:endParaRPr lang="en-US" dirty="0"/>
          </a:p>
        </p:txBody>
      </p:sp>
      <p:pic>
        <p:nvPicPr>
          <p:cNvPr id="27651" name="Picture 2" descr="\Rightarrow">
            <a:extLst>
              <a:ext uri="{FF2B5EF4-FFF2-40B4-BE49-F238E27FC236}">
                <a16:creationId xmlns:a16="http://schemas.microsoft.com/office/drawing/2014/main" id="{BF276003-F7CC-7BD5-C8DC-6AF5BB777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Rightarrow">
            <a:extLst>
              <a:ext uri="{FF2B5EF4-FFF2-40B4-BE49-F238E27FC236}">
                <a16:creationId xmlns:a16="http://schemas.microsoft.com/office/drawing/2014/main" id="{A6789658-D90D-68B5-C4FF-6E7F1D291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Rightarrow">
            <a:extLst>
              <a:ext uri="{FF2B5EF4-FFF2-40B4-BE49-F238E27FC236}">
                <a16:creationId xmlns:a16="http://schemas.microsoft.com/office/drawing/2014/main" id="{4FFB30CC-EC43-194A-628F-996C6C0DC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Rightarrow">
            <a:extLst>
              <a:ext uri="{FF2B5EF4-FFF2-40B4-BE49-F238E27FC236}">
                <a16:creationId xmlns:a16="http://schemas.microsoft.com/office/drawing/2014/main" id="{D883BCD4-EA51-04D0-87F0-6502F45A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BF5B69C-ABAC-DE6F-FA5F-E356A2110C5A}"/>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657" name="Picture 9">
            <a:extLst>
              <a:ext uri="{FF2B5EF4-FFF2-40B4-BE49-F238E27FC236}">
                <a16:creationId xmlns:a16="http://schemas.microsoft.com/office/drawing/2014/main" id="{05E6DB26-2511-5E2E-D809-9913165339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8" t="1078" r="2331" b="2269"/>
          <a:stretch/>
        </p:blipFill>
        <p:spPr bwMode="auto">
          <a:xfrm>
            <a:off x="69273" y="229465"/>
            <a:ext cx="5837381" cy="662853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5684D06E-488D-DEB6-1C3E-67ED8F631EA6}"/>
              </a:ext>
            </a:extLst>
          </p:cNvPr>
          <p:cNvPicPr>
            <a:picLocks noChangeAspect="1"/>
          </p:cNvPicPr>
          <p:nvPr/>
        </p:nvPicPr>
        <p:blipFill>
          <a:blip r:embed="rId5"/>
          <a:stretch>
            <a:fillRect/>
          </a:stretch>
        </p:blipFill>
        <p:spPr>
          <a:xfrm>
            <a:off x="6294581" y="0"/>
            <a:ext cx="2779338" cy="2626066"/>
          </a:xfrm>
          <a:prstGeom prst="rect">
            <a:avLst/>
          </a:prstGeom>
        </p:spPr>
      </p:pic>
      <p:sp>
        <p:nvSpPr>
          <p:cNvPr id="5" name="CaixaDeTexto 4">
            <a:extLst>
              <a:ext uri="{FF2B5EF4-FFF2-40B4-BE49-F238E27FC236}">
                <a16:creationId xmlns:a16="http://schemas.microsoft.com/office/drawing/2014/main" id="{EC1A03A3-5D0B-330F-3595-F8E8A2111DC2}"/>
              </a:ext>
            </a:extLst>
          </p:cNvPr>
          <p:cNvSpPr txBox="1"/>
          <p:nvPr/>
        </p:nvSpPr>
        <p:spPr>
          <a:xfrm>
            <a:off x="6515850" y="2256734"/>
            <a:ext cx="2336800" cy="369332"/>
          </a:xfrm>
          <a:prstGeom prst="rect">
            <a:avLst/>
          </a:prstGeom>
          <a:noFill/>
        </p:spPr>
        <p:txBody>
          <a:bodyPr wrap="square" rtlCol="0">
            <a:spAutoFit/>
          </a:bodyPr>
          <a:lstStyle/>
          <a:p>
            <a:pPr algn="ctr"/>
            <a:r>
              <a:rPr lang="pt-BR" dirty="0">
                <a:solidFill>
                  <a:schemeClr val="bg1"/>
                </a:solidFill>
              </a:rPr>
              <a:t>Nancy </a:t>
            </a:r>
            <a:r>
              <a:rPr lang="pt-BR" dirty="0" err="1">
                <a:solidFill>
                  <a:schemeClr val="bg1"/>
                </a:solidFill>
              </a:rPr>
              <a:t>Kanwisher</a:t>
            </a:r>
            <a:endParaRPr lang="pt-BR" dirty="0">
              <a:solidFill>
                <a:schemeClr val="bg1"/>
              </a:solidFill>
            </a:endParaRPr>
          </a:p>
        </p:txBody>
      </p:sp>
      <p:sp>
        <p:nvSpPr>
          <p:cNvPr id="6" name="CaixaDeTexto 5">
            <a:extLst>
              <a:ext uri="{FF2B5EF4-FFF2-40B4-BE49-F238E27FC236}">
                <a16:creationId xmlns:a16="http://schemas.microsoft.com/office/drawing/2014/main" id="{779424ED-83B4-95D3-3A1D-9617A6125799}"/>
              </a:ext>
            </a:extLst>
          </p:cNvPr>
          <p:cNvSpPr txBox="1"/>
          <p:nvPr/>
        </p:nvSpPr>
        <p:spPr>
          <a:xfrm>
            <a:off x="590181" y="2292391"/>
            <a:ext cx="2557110" cy="369332"/>
          </a:xfrm>
          <a:prstGeom prst="rect">
            <a:avLst/>
          </a:prstGeom>
          <a:noFill/>
        </p:spPr>
        <p:txBody>
          <a:bodyPr wrap="none" rtlCol="0">
            <a:spAutoFit/>
          </a:bodyPr>
          <a:lstStyle/>
          <a:p>
            <a:r>
              <a:rPr lang="pt-BR" dirty="0">
                <a:solidFill>
                  <a:schemeClr val="bg1"/>
                </a:solidFill>
              </a:rPr>
              <a:t>Categorização da cena</a:t>
            </a:r>
          </a:p>
        </p:txBody>
      </p:sp>
      <p:sp>
        <p:nvSpPr>
          <p:cNvPr id="7" name="CaixaDeTexto 6">
            <a:extLst>
              <a:ext uri="{FF2B5EF4-FFF2-40B4-BE49-F238E27FC236}">
                <a16:creationId xmlns:a16="http://schemas.microsoft.com/office/drawing/2014/main" id="{27F9B599-46DA-180A-89A7-12DAB9122219}"/>
              </a:ext>
            </a:extLst>
          </p:cNvPr>
          <p:cNvSpPr txBox="1"/>
          <p:nvPr/>
        </p:nvSpPr>
        <p:spPr>
          <a:xfrm>
            <a:off x="544948" y="98212"/>
            <a:ext cx="6095998" cy="646331"/>
          </a:xfrm>
          <a:prstGeom prst="rect">
            <a:avLst/>
          </a:prstGeom>
          <a:noFill/>
        </p:spPr>
        <p:txBody>
          <a:bodyPr wrap="square" rtlCol="0">
            <a:spAutoFit/>
          </a:bodyPr>
          <a:lstStyle/>
          <a:p>
            <a:r>
              <a:rPr lang="pt-BR" dirty="0">
                <a:solidFill>
                  <a:schemeClr val="bg1"/>
                </a:solidFill>
              </a:rPr>
              <a:t>Área occipital de lugar: Navegação guiada visualmente (</a:t>
            </a:r>
            <a:r>
              <a:rPr lang="pt-BR" dirty="0" err="1">
                <a:solidFill>
                  <a:schemeClr val="bg1"/>
                </a:solidFill>
              </a:rPr>
              <a:t>beaconing</a:t>
            </a:r>
            <a:r>
              <a:rPr lang="pt-BR" dirty="0">
                <a:solidFill>
                  <a:schemeClr val="bg1"/>
                </a:solidFill>
              </a:rPr>
              <a:t>)</a:t>
            </a:r>
          </a:p>
        </p:txBody>
      </p:sp>
      <p:sp>
        <p:nvSpPr>
          <p:cNvPr id="8" name="CaixaDeTexto 7">
            <a:extLst>
              <a:ext uri="{FF2B5EF4-FFF2-40B4-BE49-F238E27FC236}">
                <a16:creationId xmlns:a16="http://schemas.microsoft.com/office/drawing/2014/main" id="{9B56C895-DCA3-DB30-4677-575EFC023D26}"/>
              </a:ext>
            </a:extLst>
          </p:cNvPr>
          <p:cNvSpPr txBox="1"/>
          <p:nvPr/>
        </p:nvSpPr>
        <p:spPr>
          <a:xfrm>
            <a:off x="544948" y="4502913"/>
            <a:ext cx="3147015" cy="369332"/>
          </a:xfrm>
          <a:prstGeom prst="rect">
            <a:avLst/>
          </a:prstGeom>
          <a:noFill/>
        </p:spPr>
        <p:txBody>
          <a:bodyPr wrap="none" rtlCol="0">
            <a:spAutoFit/>
          </a:bodyPr>
          <a:lstStyle/>
          <a:p>
            <a:r>
              <a:rPr lang="pt-BR" dirty="0">
                <a:solidFill>
                  <a:schemeClr val="bg1"/>
                </a:solidFill>
              </a:rPr>
              <a:t>Navegação guiada por mapa</a:t>
            </a:r>
          </a:p>
        </p:txBody>
      </p:sp>
      <p:pic>
        <p:nvPicPr>
          <p:cNvPr id="12" name="Imagem 11">
            <a:extLst>
              <a:ext uri="{FF2B5EF4-FFF2-40B4-BE49-F238E27FC236}">
                <a16:creationId xmlns:a16="http://schemas.microsoft.com/office/drawing/2014/main" id="{39267FBD-F5EA-E2E8-B546-A4F748D0EAEE}"/>
              </a:ext>
            </a:extLst>
          </p:cNvPr>
          <p:cNvPicPr>
            <a:picLocks noChangeAspect="1"/>
          </p:cNvPicPr>
          <p:nvPr/>
        </p:nvPicPr>
        <p:blipFill rotWithShape="1">
          <a:blip r:embed="rId6"/>
          <a:srcRect l="3751" t="4236" r="4202" b="3106"/>
          <a:stretch/>
        </p:blipFill>
        <p:spPr>
          <a:xfrm>
            <a:off x="6758208" y="4882800"/>
            <a:ext cx="1534237" cy="1519196"/>
          </a:xfrm>
          <a:prstGeom prst="rect">
            <a:avLst/>
          </a:prstGeom>
        </p:spPr>
      </p:pic>
      <p:sp>
        <p:nvSpPr>
          <p:cNvPr id="13" name="CaixaDeTexto 12">
            <a:extLst>
              <a:ext uri="{FF2B5EF4-FFF2-40B4-BE49-F238E27FC236}">
                <a16:creationId xmlns:a16="http://schemas.microsoft.com/office/drawing/2014/main" id="{C4A72DF2-E8B1-C2B7-0440-A4D3643B3DFE}"/>
              </a:ext>
            </a:extLst>
          </p:cNvPr>
          <p:cNvSpPr txBox="1"/>
          <p:nvPr/>
        </p:nvSpPr>
        <p:spPr>
          <a:xfrm>
            <a:off x="5754254" y="4502913"/>
            <a:ext cx="4322619" cy="369332"/>
          </a:xfrm>
          <a:prstGeom prst="rect">
            <a:avLst/>
          </a:prstGeom>
          <a:noFill/>
        </p:spPr>
        <p:txBody>
          <a:bodyPr wrap="square" rtlCol="0">
            <a:spAutoFit/>
          </a:bodyPr>
          <a:lstStyle/>
          <a:p>
            <a:r>
              <a:rPr lang="pt-BR" sz="1600" dirty="0">
                <a:solidFill>
                  <a:schemeClr val="bg1"/>
                </a:solidFill>
              </a:rPr>
              <a:t>ERI  - Formador da grade espacial</a:t>
            </a:r>
            <a:r>
              <a:rPr lang="pt-BR" dirty="0">
                <a:solidFill>
                  <a:schemeClr val="bg1"/>
                </a:solidFill>
              </a:rPr>
              <a:t>   </a:t>
            </a:r>
          </a:p>
        </p:txBody>
      </p:sp>
      <p:sp>
        <p:nvSpPr>
          <p:cNvPr id="14" name="CaixaDeTexto 13">
            <a:extLst>
              <a:ext uri="{FF2B5EF4-FFF2-40B4-BE49-F238E27FC236}">
                <a16:creationId xmlns:a16="http://schemas.microsoft.com/office/drawing/2014/main" id="{06657F42-58E0-EAC4-655D-94D32E8031F3}"/>
              </a:ext>
            </a:extLst>
          </p:cNvPr>
          <p:cNvSpPr txBox="1"/>
          <p:nvPr/>
        </p:nvSpPr>
        <p:spPr>
          <a:xfrm>
            <a:off x="5845874" y="3544099"/>
            <a:ext cx="3445908" cy="323165"/>
          </a:xfrm>
          <a:prstGeom prst="rect">
            <a:avLst/>
          </a:prstGeom>
          <a:noFill/>
        </p:spPr>
        <p:txBody>
          <a:bodyPr wrap="square" rtlCol="0">
            <a:spAutoFit/>
          </a:bodyPr>
          <a:lstStyle/>
          <a:p>
            <a:r>
              <a:rPr lang="pt-BR" sz="1500" dirty="0">
                <a:solidFill>
                  <a:srgbClr val="FF0000"/>
                </a:solidFill>
              </a:rPr>
              <a:t>ERI </a:t>
            </a:r>
            <a:r>
              <a:rPr lang="pt-BR" sz="1500" dirty="0">
                <a:solidFill>
                  <a:schemeClr val="bg1"/>
                </a:solidFill>
              </a:rPr>
              <a:t>-   área </a:t>
            </a:r>
            <a:r>
              <a:rPr lang="pt-BR" sz="1500" dirty="0" err="1">
                <a:solidFill>
                  <a:schemeClr val="bg1"/>
                </a:solidFill>
              </a:rPr>
              <a:t>entorrinal</a:t>
            </a:r>
            <a:r>
              <a:rPr lang="pt-BR" sz="1500" dirty="0">
                <a:solidFill>
                  <a:schemeClr val="bg1"/>
                </a:solidFill>
              </a:rPr>
              <a:t> de lugar </a:t>
            </a:r>
            <a:r>
              <a:rPr lang="pt-BR" sz="1500" dirty="0">
                <a:solidFill>
                  <a:srgbClr val="FF0000"/>
                </a:solidFill>
              </a:rPr>
              <a:t> </a:t>
            </a:r>
          </a:p>
        </p:txBody>
      </p:sp>
      <p:pic>
        <p:nvPicPr>
          <p:cNvPr id="15" name="Imagem 14">
            <a:extLst>
              <a:ext uri="{FF2B5EF4-FFF2-40B4-BE49-F238E27FC236}">
                <a16:creationId xmlns:a16="http://schemas.microsoft.com/office/drawing/2014/main" id="{179955D6-68FF-9832-CDF9-5C7581A5C876}"/>
              </a:ext>
            </a:extLst>
          </p:cNvPr>
          <p:cNvPicPr>
            <a:picLocks noChangeAspect="1"/>
          </p:cNvPicPr>
          <p:nvPr/>
        </p:nvPicPr>
        <p:blipFill rotWithShape="1">
          <a:blip r:embed="rId7"/>
          <a:srcRect l="5000" t="37306" r="47980" b="48957"/>
          <a:stretch/>
        </p:blipFill>
        <p:spPr>
          <a:xfrm>
            <a:off x="5873582" y="2871461"/>
            <a:ext cx="3287081" cy="720263"/>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D93A-298D-0589-A995-C84E27DD8E7D}"/>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FACCCF41-A0FB-9378-E200-6CF13DAEB83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CaixaDeTexto 3">
            <a:extLst>
              <a:ext uri="{FF2B5EF4-FFF2-40B4-BE49-F238E27FC236}">
                <a16:creationId xmlns:a16="http://schemas.microsoft.com/office/drawing/2014/main" id="{003C540C-848F-4730-0602-CD680BB44DE0}"/>
              </a:ext>
            </a:extLst>
          </p:cNvPr>
          <p:cNvSpPr txBox="1"/>
          <p:nvPr/>
        </p:nvSpPr>
        <p:spPr>
          <a:xfrm>
            <a:off x="314036" y="452581"/>
            <a:ext cx="8922328" cy="8525411"/>
          </a:xfrm>
          <a:prstGeom prst="rect">
            <a:avLst/>
          </a:prstGeom>
          <a:noFill/>
        </p:spPr>
        <p:txBody>
          <a:bodyPr wrap="square" rtlCol="0">
            <a:spAutoFit/>
          </a:bodyPr>
          <a:lstStyle/>
          <a:p>
            <a:r>
              <a:rPr lang="pt-BR" sz="2800" dirty="0">
                <a:solidFill>
                  <a:schemeClr val="bg1"/>
                </a:solidFill>
              </a:rPr>
              <a:t>O QUE SEMPRE SABEMOS SOBRE </a:t>
            </a:r>
            <a:r>
              <a:rPr lang="pt-BR" sz="2800" dirty="0">
                <a:solidFill>
                  <a:srgbClr val="FF0000"/>
                </a:solidFill>
              </a:rPr>
              <a:t>onde estou</a:t>
            </a:r>
            <a:r>
              <a:rPr lang="pt-BR" sz="2800" dirty="0">
                <a:solidFill>
                  <a:schemeClr val="bg1"/>
                </a:solidFill>
              </a:rPr>
              <a:t>?</a:t>
            </a:r>
          </a:p>
          <a:p>
            <a:pPr marL="571500" indent="-571500">
              <a:buFont typeface="Arial" panose="020B0604020202020204" pitchFamily="34" charset="0"/>
              <a:buChar char="•"/>
            </a:pPr>
            <a:r>
              <a:rPr lang="pt-BR" sz="2800" dirty="0">
                <a:solidFill>
                  <a:schemeClr val="bg1"/>
                </a:solidFill>
              </a:rPr>
              <a:t>Reconhecimento de lugares específicos</a:t>
            </a:r>
          </a:p>
          <a:p>
            <a:endParaRPr lang="pt-BR" sz="3600" dirty="0">
              <a:solidFill>
                <a:schemeClr val="bg1"/>
              </a:solidFill>
            </a:endParaRPr>
          </a:p>
          <a:p>
            <a:pPr marL="571500" indent="-571500">
              <a:buFont typeface="Arial" panose="020B0604020202020204" pitchFamily="34" charset="0"/>
              <a:buChar char="•"/>
            </a:pPr>
            <a:endParaRPr lang="pt-BR" sz="3600" dirty="0">
              <a:solidFill>
                <a:schemeClr val="bg1"/>
              </a:solidFill>
            </a:endParaRPr>
          </a:p>
          <a:p>
            <a:pPr marL="571500" indent="-571500">
              <a:buFont typeface="Arial" panose="020B0604020202020204" pitchFamily="34" charset="0"/>
              <a:buChar char="•"/>
            </a:pPr>
            <a:endParaRPr lang="pt-BR" sz="3600" dirty="0">
              <a:solidFill>
                <a:schemeClr val="bg1"/>
              </a:solidFill>
            </a:endParaRPr>
          </a:p>
          <a:p>
            <a:pPr marL="571500" indent="-571500">
              <a:buFont typeface="Arial" panose="020B0604020202020204" pitchFamily="34" charset="0"/>
              <a:buChar char="•"/>
            </a:pPr>
            <a:r>
              <a:rPr lang="pt-BR" sz="2800" dirty="0">
                <a:solidFill>
                  <a:schemeClr val="bg1"/>
                </a:solidFill>
              </a:rPr>
              <a:t>Reconhecimento de tipos de lugares </a:t>
            </a:r>
            <a:r>
              <a:rPr lang="pt-BR" sz="2800" b="1" dirty="0" err="1">
                <a:solidFill>
                  <a:schemeClr val="bg1"/>
                </a:solidFill>
                <a:effectLst>
                  <a:outerShdw blurRad="38100" dist="38100" dir="2700000" algn="tl">
                    <a:srgbClr val="000000">
                      <a:alpha val="43137"/>
                    </a:srgbClr>
                  </a:outerShdw>
                </a:effectLst>
              </a:rPr>
              <a:t>retroesplenial</a:t>
            </a:r>
            <a:endParaRPr lang="pt-BR" sz="2800" b="1"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r>
              <a:rPr lang="pt-BR" sz="2800" dirty="0">
                <a:solidFill>
                  <a:schemeClr val="bg1"/>
                </a:solidFill>
              </a:rPr>
              <a:t>Reconhecimento de onde estamos</a:t>
            </a: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r>
              <a:rPr lang="pt-BR" sz="3600" dirty="0">
                <a:solidFill>
                  <a:schemeClr val="bg1"/>
                </a:solidFill>
              </a:rPr>
              <a:t> </a:t>
            </a:r>
          </a:p>
        </p:txBody>
      </p:sp>
      <p:pic>
        <p:nvPicPr>
          <p:cNvPr id="6" name="Imagem 5">
            <a:extLst>
              <a:ext uri="{FF2B5EF4-FFF2-40B4-BE49-F238E27FC236}">
                <a16:creationId xmlns:a16="http://schemas.microsoft.com/office/drawing/2014/main" id="{2DA0395F-CC21-BF7C-36AE-72F82E95D142}"/>
              </a:ext>
            </a:extLst>
          </p:cNvPr>
          <p:cNvPicPr>
            <a:picLocks noChangeAspect="1"/>
          </p:cNvPicPr>
          <p:nvPr/>
        </p:nvPicPr>
        <p:blipFill>
          <a:blip r:embed="rId3"/>
          <a:stretch>
            <a:fillRect/>
          </a:stretch>
        </p:blipFill>
        <p:spPr>
          <a:xfrm>
            <a:off x="966529" y="3459465"/>
            <a:ext cx="2280524" cy="1494472"/>
          </a:xfrm>
          <a:prstGeom prst="rect">
            <a:avLst/>
          </a:prstGeom>
        </p:spPr>
      </p:pic>
      <p:pic>
        <p:nvPicPr>
          <p:cNvPr id="8" name="Imagem 7">
            <a:extLst>
              <a:ext uri="{FF2B5EF4-FFF2-40B4-BE49-F238E27FC236}">
                <a16:creationId xmlns:a16="http://schemas.microsoft.com/office/drawing/2014/main" id="{7366672E-0FC6-C7DC-287E-7EFE53C3D8A6}"/>
              </a:ext>
            </a:extLst>
          </p:cNvPr>
          <p:cNvPicPr>
            <a:picLocks noChangeAspect="1"/>
          </p:cNvPicPr>
          <p:nvPr/>
        </p:nvPicPr>
        <p:blipFill>
          <a:blip r:embed="rId4"/>
          <a:stretch>
            <a:fillRect/>
          </a:stretch>
        </p:blipFill>
        <p:spPr>
          <a:xfrm>
            <a:off x="3537291" y="3469422"/>
            <a:ext cx="1151779" cy="1484515"/>
          </a:xfrm>
          <a:prstGeom prst="rect">
            <a:avLst/>
          </a:prstGeom>
        </p:spPr>
      </p:pic>
      <p:pic>
        <p:nvPicPr>
          <p:cNvPr id="11" name="Imagem 10">
            <a:extLst>
              <a:ext uri="{FF2B5EF4-FFF2-40B4-BE49-F238E27FC236}">
                <a16:creationId xmlns:a16="http://schemas.microsoft.com/office/drawing/2014/main" id="{6013A9F5-A89D-4017-06A3-F19C2ACA1E1E}"/>
              </a:ext>
            </a:extLst>
          </p:cNvPr>
          <p:cNvPicPr>
            <a:picLocks noChangeAspect="1"/>
          </p:cNvPicPr>
          <p:nvPr/>
        </p:nvPicPr>
        <p:blipFill>
          <a:blip r:embed="rId5"/>
          <a:stretch>
            <a:fillRect/>
          </a:stretch>
        </p:blipFill>
        <p:spPr>
          <a:xfrm>
            <a:off x="3438367" y="1354226"/>
            <a:ext cx="2267266" cy="1533739"/>
          </a:xfrm>
          <a:prstGeom prst="rect">
            <a:avLst/>
          </a:prstGeom>
        </p:spPr>
      </p:pic>
      <p:pic>
        <p:nvPicPr>
          <p:cNvPr id="13" name="Imagem 12">
            <a:extLst>
              <a:ext uri="{FF2B5EF4-FFF2-40B4-BE49-F238E27FC236}">
                <a16:creationId xmlns:a16="http://schemas.microsoft.com/office/drawing/2014/main" id="{C04410F4-63DD-1416-B349-2003B39B4999}"/>
              </a:ext>
            </a:extLst>
          </p:cNvPr>
          <p:cNvPicPr>
            <a:picLocks noChangeAspect="1"/>
          </p:cNvPicPr>
          <p:nvPr/>
        </p:nvPicPr>
        <p:blipFill>
          <a:blip r:embed="rId6"/>
          <a:stretch>
            <a:fillRect/>
          </a:stretch>
        </p:blipFill>
        <p:spPr>
          <a:xfrm>
            <a:off x="5051857" y="3489428"/>
            <a:ext cx="2290901" cy="1533739"/>
          </a:xfrm>
          <a:prstGeom prst="rect">
            <a:avLst/>
          </a:prstGeom>
        </p:spPr>
      </p:pic>
      <p:pic>
        <p:nvPicPr>
          <p:cNvPr id="5" name="Imagem 4">
            <a:extLst>
              <a:ext uri="{FF2B5EF4-FFF2-40B4-BE49-F238E27FC236}">
                <a16:creationId xmlns:a16="http://schemas.microsoft.com/office/drawing/2014/main" id="{01F7A67B-1FE3-7E37-52A7-BA9428DF1901}"/>
              </a:ext>
            </a:extLst>
          </p:cNvPr>
          <p:cNvPicPr>
            <a:picLocks noChangeAspect="1"/>
          </p:cNvPicPr>
          <p:nvPr/>
        </p:nvPicPr>
        <p:blipFill>
          <a:blip r:embed="rId7"/>
          <a:stretch>
            <a:fillRect/>
          </a:stretch>
        </p:blipFill>
        <p:spPr>
          <a:xfrm>
            <a:off x="3537291" y="5594667"/>
            <a:ext cx="2069418" cy="1259197"/>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D93A-298D-0589-A995-C84E27DD8E7D}"/>
              </a:ext>
            </a:extLst>
          </p:cNvPr>
          <p:cNvSpPr>
            <a:spLocks noGrp="1"/>
          </p:cNvSpPr>
          <p:nvPr>
            <p:ph type="title"/>
          </p:nvPr>
        </p:nvSpPr>
        <p:spPr>
          <a:xfrm>
            <a:off x="457200" y="155575"/>
            <a:ext cx="8229600" cy="1252538"/>
          </a:xfrm>
        </p:spPr>
        <p:txBody>
          <a:bodyPr/>
          <a:lstStyle/>
          <a:p>
            <a:pPr>
              <a:defRPr/>
            </a:pPr>
            <a:endParaRPr lang="en-US" dirty="0"/>
          </a:p>
        </p:txBody>
      </p:sp>
      <p:pic>
        <p:nvPicPr>
          <p:cNvPr id="29699" name="Picture 2" descr="\Rightarrow">
            <a:extLst>
              <a:ext uri="{FF2B5EF4-FFF2-40B4-BE49-F238E27FC236}">
                <a16:creationId xmlns:a16="http://schemas.microsoft.com/office/drawing/2014/main" id="{62795B21-8BD7-E085-20CC-B8FBAF96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Rightarrow">
            <a:extLst>
              <a:ext uri="{FF2B5EF4-FFF2-40B4-BE49-F238E27FC236}">
                <a16:creationId xmlns:a16="http://schemas.microsoft.com/office/drawing/2014/main" id="{6B5E1CBA-24FC-064A-F0CA-F28184080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Rightarrow">
            <a:extLst>
              <a:ext uri="{FF2B5EF4-FFF2-40B4-BE49-F238E27FC236}">
                <a16:creationId xmlns:a16="http://schemas.microsoft.com/office/drawing/2014/main" id="{7E0ABAD8-AA7B-9326-0DFE-72DC67EDE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Rightarrow">
            <a:extLst>
              <a:ext uri="{FF2B5EF4-FFF2-40B4-BE49-F238E27FC236}">
                <a16:creationId xmlns:a16="http://schemas.microsoft.com/office/drawing/2014/main" id="{B6DCD91C-54D1-35AC-796D-C97B47711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ACCCF41-A0FB-9378-E200-6CF13DAEB835}"/>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CaixaDeTexto 3">
            <a:extLst>
              <a:ext uri="{FF2B5EF4-FFF2-40B4-BE49-F238E27FC236}">
                <a16:creationId xmlns:a16="http://schemas.microsoft.com/office/drawing/2014/main" id="{003C540C-848F-4730-0602-CD680BB44DE0}"/>
              </a:ext>
            </a:extLst>
          </p:cNvPr>
          <p:cNvSpPr txBox="1"/>
          <p:nvPr/>
        </p:nvSpPr>
        <p:spPr>
          <a:xfrm>
            <a:off x="221672" y="155575"/>
            <a:ext cx="8922328" cy="10433625"/>
          </a:xfrm>
          <a:prstGeom prst="rect">
            <a:avLst/>
          </a:prstGeom>
          <a:noFill/>
        </p:spPr>
        <p:txBody>
          <a:bodyPr wrap="square" rtlCol="0">
            <a:spAutoFit/>
          </a:bodyPr>
          <a:lstStyle/>
          <a:p>
            <a:r>
              <a:rPr lang="pt-BR" sz="2800" dirty="0">
                <a:solidFill>
                  <a:schemeClr val="bg1"/>
                </a:solidFill>
              </a:rPr>
              <a:t>O QUE SEMPRE SABEMOS SOBRE </a:t>
            </a:r>
            <a:r>
              <a:rPr lang="pt-BR" sz="2800" dirty="0">
                <a:solidFill>
                  <a:srgbClr val="FF0000"/>
                </a:solidFill>
              </a:rPr>
              <a:t>como chegar lá</a:t>
            </a:r>
            <a:r>
              <a:rPr lang="pt-BR" sz="2800" dirty="0">
                <a:solidFill>
                  <a:schemeClr val="bg1"/>
                </a:solidFill>
              </a:rPr>
              <a:t>?</a:t>
            </a: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pPr marL="571500" indent="-571500">
              <a:buFont typeface="Arial" panose="020B0604020202020204" pitchFamily="34" charset="0"/>
              <a:buChar char="•"/>
            </a:pPr>
            <a:endParaRPr lang="pt-BR" sz="3600" dirty="0">
              <a:solidFill>
                <a:schemeClr val="bg1"/>
              </a:solidFill>
            </a:endParaRPr>
          </a:p>
          <a:p>
            <a:pPr marL="571500" indent="-571500">
              <a:buFont typeface="Arial" panose="020B0604020202020204" pitchFamily="34" charset="0"/>
              <a:buChar char="•"/>
            </a:pPr>
            <a:endParaRPr lang="pt-BR" sz="3600" dirty="0">
              <a:solidFill>
                <a:schemeClr val="bg1"/>
              </a:solidFill>
            </a:endParaRPr>
          </a:p>
          <a:p>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pPr marL="571500" indent="-571500">
              <a:buFont typeface="Arial" panose="020B0604020202020204" pitchFamily="34" charset="0"/>
              <a:buChar char="•"/>
            </a:pPr>
            <a:endParaRPr lang="pt-BR" sz="28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endParaRPr lang="pt-BR" sz="3600" dirty="0">
              <a:solidFill>
                <a:schemeClr val="bg1"/>
              </a:solidFill>
            </a:endParaRPr>
          </a:p>
          <a:p>
            <a:r>
              <a:rPr lang="pt-BR" sz="3600" dirty="0">
                <a:solidFill>
                  <a:schemeClr val="bg1"/>
                </a:solidFill>
              </a:rPr>
              <a:t> </a:t>
            </a:r>
          </a:p>
        </p:txBody>
      </p:sp>
      <p:pic>
        <p:nvPicPr>
          <p:cNvPr id="7" name="Imagem 6">
            <a:extLst>
              <a:ext uri="{FF2B5EF4-FFF2-40B4-BE49-F238E27FC236}">
                <a16:creationId xmlns:a16="http://schemas.microsoft.com/office/drawing/2014/main" id="{E89979BE-5231-CC76-CB51-E6CF0F457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09" y="1704976"/>
            <a:ext cx="3041529" cy="2027686"/>
          </a:xfrm>
          <a:prstGeom prst="rect">
            <a:avLst/>
          </a:prstGeom>
        </p:spPr>
      </p:pic>
      <p:pic>
        <p:nvPicPr>
          <p:cNvPr id="12" name="Imagem 11">
            <a:extLst>
              <a:ext uri="{FF2B5EF4-FFF2-40B4-BE49-F238E27FC236}">
                <a16:creationId xmlns:a16="http://schemas.microsoft.com/office/drawing/2014/main" id="{85D5821E-6EB5-8D35-9FAE-2F2399044FD4}"/>
              </a:ext>
            </a:extLst>
          </p:cNvPr>
          <p:cNvPicPr>
            <a:picLocks noChangeAspect="1"/>
          </p:cNvPicPr>
          <p:nvPr/>
        </p:nvPicPr>
        <p:blipFill>
          <a:blip r:embed="rId5"/>
          <a:stretch>
            <a:fillRect/>
          </a:stretch>
        </p:blipFill>
        <p:spPr>
          <a:xfrm>
            <a:off x="5334000" y="1562816"/>
            <a:ext cx="2341393" cy="2169846"/>
          </a:xfrm>
          <a:prstGeom prst="rect">
            <a:avLst/>
          </a:prstGeom>
        </p:spPr>
      </p:pic>
      <p:graphicFrame>
        <p:nvGraphicFramePr>
          <p:cNvPr id="14" name="Tabela 13">
            <a:extLst>
              <a:ext uri="{FF2B5EF4-FFF2-40B4-BE49-F238E27FC236}">
                <a16:creationId xmlns:a16="http://schemas.microsoft.com/office/drawing/2014/main" id="{3032F65E-7F67-2187-31B9-3203C73A37C2}"/>
              </a:ext>
            </a:extLst>
          </p:cNvPr>
          <p:cNvGraphicFramePr>
            <a:graphicFrameLocks noGrp="1"/>
          </p:cNvGraphicFramePr>
          <p:nvPr>
            <p:extLst>
              <p:ext uri="{D42A27DB-BD31-4B8C-83A1-F6EECF244321}">
                <p14:modId xmlns:p14="http://schemas.microsoft.com/office/powerpoint/2010/main" val="1841880327"/>
              </p:ext>
            </p:extLst>
          </p:nvPr>
        </p:nvGraphicFramePr>
        <p:xfrm>
          <a:off x="648616" y="781844"/>
          <a:ext cx="8567766" cy="6005510"/>
        </p:xfrm>
        <a:graphic>
          <a:graphicData uri="http://schemas.openxmlformats.org/drawingml/2006/table">
            <a:tbl>
              <a:tblPr firstRow="1" bandRow="1">
                <a:tableStyleId>{5C22544A-7EE6-4342-B048-85BDC9FD1C3A}</a:tableStyleId>
              </a:tblPr>
              <a:tblGrid>
                <a:gridCol w="4329405">
                  <a:extLst>
                    <a:ext uri="{9D8B030D-6E8A-4147-A177-3AD203B41FA5}">
                      <a16:colId xmlns:a16="http://schemas.microsoft.com/office/drawing/2014/main" val="3921177161"/>
                    </a:ext>
                  </a:extLst>
                </a:gridCol>
                <a:gridCol w="4238361">
                  <a:extLst>
                    <a:ext uri="{9D8B030D-6E8A-4147-A177-3AD203B41FA5}">
                      <a16:colId xmlns:a16="http://schemas.microsoft.com/office/drawing/2014/main" val="3704031894"/>
                    </a:ext>
                  </a:extLst>
                </a:gridCol>
              </a:tblGrid>
              <a:tr h="3002755">
                <a:tc>
                  <a:txBody>
                    <a:bodyPr/>
                    <a:lstStyle/>
                    <a:p>
                      <a:pPr marL="0" indent="0" algn="l">
                        <a:buFont typeface="Arial" panose="020B0604020202020204" pitchFamily="34" charset="0"/>
                        <a:buNone/>
                      </a:pPr>
                      <a:r>
                        <a:rPr lang="pt-BR" sz="2400" dirty="0">
                          <a:solidFill>
                            <a:schemeClr val="bg1"/>
                          </a:solidFill>
                        </a:rPr>
                        <a:t>Reconhecimento de  pontos visuais - </a:t>
                      </a:r>
                      <a:r>
                        <a:rPr lang="pt-BR" sz="2400" dirty="0" err="1">
                          <a:solidFill>
                            <a:srgbClr val="FF0000"/>
                          </a:solidFill>
                        </a:rPr>
                        <a:t>Beaconing</a:t>
                      </a:r>
                      <a:endParaRPr lang="pt-BR" sz="24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0" lang="pt-BR" sz="2400" b="1" kern="1200" dirty="0">
                          <a:solidFill>
                            <a:srgbClr val="FF0000"/>
                          </a:solidFill>
                          <a:latin typeface="+mn-lt"/>
                          <a:ea typeface="+mn-ea"/>
                          <a:cs typeface="+mn-cs"/>
                        </a:rPr>
                        <a:t>Mapa mental </a:t>
                      </a:r>
                      <a:r>
                        <a:rPr kumimoji="0" lang="pt-BR" sz="2400" b="1" kern="1200" dirty="0">
                          <a:solidFill>
                            <a:schemeClr val="bg1"/>
                          </a:solidFill>
                          <a:latin typeface="+mn-lt"/>
                          <a:ea typeface="+mn-ea"/>
                          <a:cs typeface="+mn-cs"/>
                        </a:rPr>
                        <a:t>quando você não vê o seu destino</a:t>
                      </a:r>
                    </a:p>
                    <a:p>
                      <a:pPr marL="571500" indent="-571500">
                        <a:buFont typeface="Arial" panose="020B0604020202020204" pitchFamily="34" charset="0"/>
                        <a:buChar char="•"/>
                      </a:pPr>
                      <a:endParaRPr lang="pt-BR" sz="1800" dirty="0">
                        <a:solidFill>
                          <a:schemeClr val="bg1"/>
                        </a:solidFill>
                      </a:endParaRPr>
                    </a:p>
                    <a:p>
                      <a:pPr algn="l"/>
                      <a:endParaRPr lang="pt-B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3142"/>
                  </a:ext>
                </a:extLst>
              </a:tr>
              <a:tr h="3002755">
                <a:tc>
                  <a:txBody>
                    <a:bodyPr/>
                    <a:lstStyle/>
                    <a:p>
                      <a:pPr marL="0" indent="0" algn="l">
                        <a:buFont typeface="Arial" panose="020B0604020202020204" pitchFamily="34" charset="0"/>
                        <a:buNone/>
                      </a:pPr>
                      <a:r>
                        <a:rPr kumimoji="0" lang="pt-BR" sz="2400" b="1" kern="1200" dirty="0">
                          <a:solidFill>
                            <a:schemeClr val="bg1"/>
                          </a:solidFill>
                          <a:latin typeface="+mn-lt"/>
                          <a:ea typeface="+mn-ea"/>
                          <a:cs typeface="+mn-cs"/>
                        </a:rPr>
                        <a:t>Reconhecimento da direção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0" lang="pt-BR" sz="2400" b="1" kern="1200" dirty="0">
                          <a:solidFill>
                            <a:schemeClr val="bg1"/>
                          </a:solidFill>
                          <a:latin typeface="+mn-lt"/>
                          <a:ea typeface="+mn-ea"/>
                          <a:cs typeface="+mn-cs"/>
                        </a:rPr>
                        <a:t>Alternativas para </a:t>
                      </a:r>
                      <a:r>
                        <a:rPr kumimoji="0" lang="pt-BR" sz="2400" b="1" kern="1200" dirty="0">
                          <a:solidFill>
                            <a:srgbClr val="FF0000"/>
                          </a:solidFill>
                          <a:latin typeface="+mn-lt"/>
                          <a:ea typeface="+mn-ea"/>
                          <a:cs typeface="+mn-cs"/>
                        </a:rPr>
                        <a:t>bloqueios</a:t>
                      </a:r>
                      <a:r>
                        <a:rPr kumimoji="0" lang="pt-BR" sz="2400" b="1" kern="1200" dirty="0">
                          <a:solidFill>
                            <a:schemeClr val="bg1"/>
                          </a:solidFill>
                          <a:latin typeface="+mn-lt"/>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9364147"/>
                  </a:ext>
                </a:extLst>
              </a:tr>
            </a:tbl>
          </a:graphicData>
        </a:graphic>
      </p:graphicFrame>
      <p:pic>
        <p:nvPicPr>
          <p:cNvPr id="15" name="Imagem 14">
            <a:extLst>
              <a:ext uri="{FF2B5EF4-FFF2-40B4-BE49-F238E27FC236}">
                <a16:creationId xmlns:a16="http://schemas.microsoft.com/office/drawing/2014/main" id="{1835566E-C234-07E4-552D-92566A5CD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334" y="4317484"/>
            <a:ext cx="2792282" cy="2419571"/>
          </a:xfrm>
          <a:prstGeom prst="rect">
            <a:avLst/>
          </a:prstGeom>
        </p:spPr>
      </p:pic>
      <p:pic>
        <p:nvPicPr>
          <p:cNvPr id="16" name="Imagem 15">
            <a:extLst>
              <a:ext uri="{FF2B5EF4-FFF2-40B4-BE49-F238E27FC236}">
                <a16:creationId xmlns:a16="http://schemas.microsoft.com/office/drawing/2014/main" id="{6A4C074A-19CD-A814-AD7D-7790D2D81426}"/>
              </a:ext>
            </a:extLst>
          </p:cNvPr>
          <p:cNvPicPr>
            <a:picLocks noChangeAspect="1"/>
          </p:cNvPicPr>
          <p:nvPr/>
        </p:nvPicPr>
        <p:blipFill>
          <a:blip r:embed="rId7"/>
          <a:stretch>
            <a:fillRect/>
          </a:stretch>
        </p:blipFill>
        <p:spPr>
          <a:xfrm>
            <a:off x="3793032" y="4224286"/>
            <a:ext cx="966449" cy="2512769"/>
          </a:xfrm>
          <a:prstGeom prst="rect">
            <a:avLst/>
          </a:prstGeom>
        </p:spPr>
      </p:pic>
      <p:sp>
        <p:nvSpPr>
          <p:cNvPr id="17" name="CaixaDeTexto 16">
            <a:extLst>
              <a:ext uri="{FF2B5EF4-FFF2-40B4-BE49-F238E27FC236}">
                <a16:creationId xmlns:a16="http://schemas.microsoft.com/office/drawing/2014/main" id="{EBD87BAB-D1F1-41CE-7D04-A7AF02A08284}"/>
              </a:ext>
            </a:extLst>
          </p:cNvPr>
          <p:cNvSpPr txBox="1"/>
          <p:nvPr/>
        </p:nvSpPr>
        <p:spPr>
          <a:xfrm>
            <a:off x="1203649" y="4119496"/>
            <a:ext cx="2236510" cy="369332"/>
          </a:xfrm>
          <a:prstGeom prst="rect">
            <a:avLst/>
          </a:prstGeom>
          <a:noFill/>
        </p:spPr>
        <p:txBody>
          <a:bodyPr wrap="none" rtlCol="0">
            <a:spAutoFit/>
          </a:bodyPr>
          <a:lstStyle/>
          <a:p>
            <a:r>
              <a:rPr lang="pt-BR" b="1" dirty="0">
                <a:solidFill>
                  <a:srgbClr val="FF0000"/>
                </a:solidFill>
                <a:effectLst>
                  <a:outerShdw blurRad="38100" dist="38100" dir="2700000" algn="tl">
                    <a:srgbClr val="000000">
                      <a:alpha val="43137"/>
                    </a:srgbClr>
                  </a:outerShdw>
                </a:effectLst>
              </a:rPr>
              <a:t>Desafio Manhattan</a:t>
            </a:r>
          </a:p>
        </p:txBody>
      </p:sp>
      <p:pic>
        <p:nvPicPr>
          <p:cNvPr id="19" name="Imagem 18">
            <a:extLst>
              <a:ext uri="{FF2B5EF4-FFF2-40B4-BE49-F238E27FC236}">
                <a16:creationId xmlns:a16="http://schemas.microsoft.com/office/drawing/2014/main" id="{58426D29-9415-CC7A-D009-4B3CAE5D470E}"/>
              </a:ext>
            </a:extLst>
          </p:cNvPr>
          <p:cNvPicPr>
            <a:picLocks noChangeAspect="1"/>
          </p:cNvPicPr>
          <p:nvPr/>
        </p:nvPicPr>
        <p:blipFill>
          <a:blip r:embed="rId8"/>
          <a:stretch>
            <a:fillRect/>
          </a:stretch>
        </p:blipFill>
        <p:spPr>
          <a:xfrm>
            <a:off x="5316305" y="4304162"/>
            <a:ext cx="2605616" cy="2309386"/>
          </a:xfrm>
          <a:prstGeom prst="rect">
            <a:avLst/>
          </a:prstGeom>
        </p:spPr>
      </p:pic>
    </p:spTree>
    <p:extLst>
      <p:ext uri="{BB962C8B-B14F-4D97-AF65-F5344CB8AC3E}">
        <p14:creationId xmlns:p14="http://schemas.microsoft.com/office/powerpoint/2010/main" val="28319700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6F28-9F7D-8DCD-ABA6-4A136CBCAFBA}"/>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5BF5B69C-ABAC-DE6F-FA5F-E356A2110C5A}"/>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7" name="Picture 9">
            <a:extLst>
              <a:ext uri="{FF2B5EF4-FFF2-40B4-BE49-F238E27FC236}">
                <a16:creationId xmlns:a16="http://schemas.microsoft.com/office/drawing/2014/main" id="{05E6DB26-2511-5E2E-D809-991316533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8" t="32683" r="2331" b="35892"/>
          <a:stretch/>
        </p:blipFill>
        <p:spPr bwMode="auto">
          <a:xfrm>
            <a:off x="35014" y="727863"/>
            <a:ext cx="5466893" cy="215519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779424ED-83B4-95D3-3A1D-9617A6125799}"/>
              </a:ext>
            </a:extLst>
          </p:cNvPr>
          <p:cNvSpPr txBox="1"/>
          <p:nvPr/>
        </p:nvSpPr>
        <p:spPr>
          <a:xfrm>
            <a:off x="228600" y="54542"/>
            <a:ext cx="8915400" cy="461665"/>
          </a:xfrm>
          <a:prstGeom prst="rect">
            <a:avLst/>
          </a:prstGeom>
          <a:noFill/>
        </p:spPr>
        <p:txBody>
          <a:bodyPr wrap="square" rtlCol="0">
            <a:spAutoFit/>
          </a:bodyPr>
          <a:lstStyle/>
          <a:p>
            <a:r>
              <a:rPr lang="pt-BR" sz="2400" dirty="0">
                <a:solidFill>
                  <a:schemeClr val="bg1"/>
                </a:solidFill>
              </a:rPr>
              <a:t>Categorização da cena: Área de Lugar </a:t>
            </a:r>
            <a:r>
              <a:rPr lang="pt-BR" sz="2400" dirty="0" err="1">
                <a:solidFill>
                  <a:schemeClr val="bg1"/>
                </a:solidFill>
              </a:rPr>
              <a:t>Parahipocampal</a:t>
            </a:r>
            <a:r>
              <a:rPr lang="pt-BR" sz="2400" dirty="0">
                <a:solidFill>
                  <a:schemeClr val="bg1"/>
                </a:solidFill>
              </a:rPr>
              <a:t> (PPA)</a:t>
            </a:r>
          </a:p>
        </p:txBody>
      </p:sp>
      <p:pic>
        <p:nvPicPr>
          <p:cNvPr id="11" name="Imagem 10">
            <a:extLst>
              <a:ext uri="{FF2B5EF4-FFF2-40B4-BE49-F238E27FC236}">
                <a16:creationId xmlns:a16="http://schemas.microsoft.com/office/drawing/2014/main" id="{DB05FD11-02FC-8A82-4448-C7C2E551AF91}"/>
              </a:ext>
            </a:extLst>
          </p:cNvPr>
          <p:cNvPicPr>
            <a:picLocks noChangeAspect="1"/>
          </p:cNvPicPr>
          <p:nvPr/>
        </p:nvPicPr>
        <p:blipFill>
          <a:blip r:embed="rId4"/>
          <a:stretch>
            <a:fillRect/>
          </a:stretch>
        </p:blipFill>
        <p:spPr>
          <a:xfrm>
            <a:off x="274325" y="3729459"/>
            <a:ext cx="4200247" cy="2282134"/>
          </a:xfrm>
          <a:prstGeom prst="rect">
            <a:avLst/>
          </a:prstGeom>
        </p:spPr>
      </p:pic>
      <p:pic>
        <p:nvPicPr>
          <p:cNvPr id="7" name="Imagem 6">
            <a:extLst>
              <a:ext uri="{FF2B5EF4-FFF2-40B4-BE49-F238E27FC236}">
                <a16:creationId xmlns:a16="http://schemas.microsoft.com/office/drawing/2014/main" id="{8F4628EC-04D6-4C96-03DA-4210A4E748A3}"/>
              </a:ext>
            </a:extLst>
          </p:cNvPr>
          <p:cNvPicPr>
            <a:picLocks noChangeAspect="1"/>
          </p:cNvPicPr>
          <p:nvPr/>
        </p:nvPicPr>
        <p:blipFill>
          <a:blip r:embed="rId5"/>
          <a:stretch>
            <a:fillRect/>
          </a:stretch>
        </p:blipFill>
        <p:spPr>
          <a:xfrm>
            <a:off x="5730507" y="1003443"/>
            <a:ext cx="3184893" cy="1879609"/>
          </a:xfrm>
          <a:prstGeom prst="rect">
            <a:avLst/>
          </a:prstGeom>
        </p:spPr>
      </p:pic>
      <p:pic>
        <p:nvPicPr>
          <p:cNvPr id="5" name="Imagem 4">
            <a:extLst>
              <a:ext uri="{FF2B5EF4-FFF2-40B4-BE49-F238E27FC236}">
                <a16:creationId xmlns:a16="http://schemas.microsoft.com/office/drawing/2014/main" id="{249845C0-35F8-5396-4A1A-0329CA6FFE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0851" y="3729459"/>
            <a:ext cx="4200247" cy="2282134"/>
          </a:xfrm>
          <a:prstGeom prst="rect">
            <a:avLst/>
          </a:prstGeom>
        </p:spPr>
      </p:pic>
    </p:spTree>
    <p:extLst>
      <p:ext uri="{BB962C8B-B14F-4D97-AF65-F5344CB8AC3E}">
        <p14:creationId xmlns:p14="http://schemas.microsoft.com/office/powerpoint/2010/main" val="5970178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9F7A-A4A7-CAE8-4A34-9DA294DA24DE}"/>
              </a:ext>
            </a:extLst>
          </p:cNvPr>
          <p:cNvSpPr>
            <a:spLocks noGrp="1"/>
          </p:cNvSpPr>
          <p:nvPr>
            <p:ph type="title"/>
          </p:nvPr>
        </p:nvSpPr>
        <p:spPr>
          <a:xfrm>
            <a:off x="454117" y="660400"/>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B9EB0D45-B07E-85CF-4FCB-E30001D04837}"/>
              </a:ext>
            </a:extLst>
          </p:cNvPr>
          <p:cNvSpPr/>
          <p:nvPr/>
        </p:nvSpPr>
        <p:spPr>
          <a:xfrm>
            <a:off x="10475" y="506971"/>
            <a:ext cx="9144000" cy="63510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defRPr/>
            </a:pPr>
            <a:endParaRPr lang="en-US" dirty="0"/>
          </a:p>
        </p:txBody>
      </p:sp>
      <p:pic>
        <p:nvPicPr>
          <p:cNvPr id="14" name="Imagem 13">
            <a:extLst>
              <a:ext uri="{FF2B5EF4-FFF2-40B4-BE49-F238E27FC236}">
                <a16:creationId xmlns:a16="http://schemas.microsoft.com/office/drawing/2014/main" id="{9232985C-1D7A-9C0E-CC73-3E41F17F12ED}"/>
              </a:ext>
            </a:extLst>
          </p:cNvPr>
          <p:cNvPicPr>
            <a:picLocks noChangeAspect="1"/>
          </p:cNvPicPr>
          <p:nvPr/>
        </p:nvPicPr>
        <p:blipFill rotWithShape="1">
          <a:blip r:embed="rId3"/>
          <a:srcRect l="4011" t="5870" b="5513"/>
          <a:stretch/>
        </p:blipFill>
        <p:spPr>
          <a:xfrm>
            <a:off x="3169324" y="766082"/>
            <a:ext cx="3331029" cy="2083217"/>
          </a:xfrm>
          <a:prstGeom prst="rect">
            <a:avLst/>
          </a:prstGeom>
        </p:spPr>
      </p:pic>
      <p:sp>
        <p:nvSpPr>
          <p:cNvPr id="16" name="CaixaDeTexto 15">
            <a:extLst>
              <a:ext uri="{FF2B5EF4-FFF2-40B4-BE49-F238E27FC236}">
                <a16:creationId xmlns:a16="http://schemas.microsoft.com/office/drawing/2014/main" id="{D06083E8-5C03-0C08-B4AE-2735307DE587}"/>
              </a:ext>
            </a:extLst>
          </p:cNvPr>
          <p:cNvSpPr txBox="1"/>
          <p:nvPr/>
        </p:nvSpPr>
        <p:spPr>
          <a:xfrm>
            <a:off x="2338900" y="2849299"/>
            <a:ext cx="5570375" cy="646331"/>
          </a:xfrm>
          <a:prstGeom prst="rect">
            <a:avLst/>
          </a:prstGeom>
          <a:noFill/>
        </p:spPr>
        <p:txBody>
          <a:bodyPr wrap="square" rtlCol="0">
            <a:spAutoFit/>
          </a:bodyPr>
          <a:lstStyle/>
          <a:p>
            <a:r>
              <a:rPr lang="en-US" dirty="0">
                <a:solidFill>
                  <a:schemeClr val="bg1"/>
                </a:solidFill>
              </a:rPr>
              <a:t>May-Britt Moser, John </a:t>
            </a:r>
            <a:r>
              <a:rPr lang="en-US" dirty="0" err="1">
                <a:solidFill>
                  <a:schemeClr val="bg1"/>
                </a:solidFill>
              </a:rPr>
              <a:t>OKeefe</a:t>
            </a:r>
            <a:r>
              <a:rPr lang="en-US" dirty="0">
                <a:solidFill>
                  <a:schemeClr val="bg1"/>
                </a:solidFill>
              </a:rPr>
              <a:t> e Edvard Moser</a:t>
            </a:r>
          </a:p>
          <a:p>
            <a:endParaRPr lang="pt-BR" dirty="0"/>
          </a:p>
        </p:txBody>
      </p:sp>
      <p:sp>
        <p:nvSpPr>
          <p:cNvPr id="17" name="CaixaDeTexto 16">
            <a:extLst>
              <a:ext uri="{FF2B5EF4-FFF2-40B4-BE49-F238E27FC236}">
                <a16:creationId xmlns:a16="http://schemas.microsoft.com/office/drawing/2014/main" id="{378F7325-F44B-4E27-C0AF-44B69347D388}"/>
              </a:ext>
            </a:extLst>
          </p:cNvPr>
          <p:cNvSpPr txBox="1"/>
          <p:nvPr/>
        </p:nvSpPr>
        <p:spPr>
          <a:xfrm>
            <a:off x="6602990" y="1623024"/>
            <a:ext cx="2448848" cy="369332"/>
          </a:xfrm>
          <a:prstGeom prst="rect">
            <a:avLst/>
          </a:prstGeom>
          <a:noFill/>
        </p:spPr>
        <p:txBody>
          <a:bodyPr wrap="square" rtlCol="0">
            <a:spAutoFit/>
          </a:bodyPr>
          <a:lstStyle/>
          <a:p>
            <a:r>
              <a:rPr lang="pt-BR" dirty="0">
                <a:solidFill>
                  <a:schemeClr val="bg1"/>
                </a:solidFill>
              </a:rPr>
              <a:t>Prêmio Nobel 2014</a:t>
            </a:r>
          </a:p>
        </p:txBody>
      </p:sp>
      <p:pic>
        <p:nvPicPr>
          <p:cNvPr id="19" name="Imagem 18">
            <a:extLst>
              <a:ext uri="{FF2B5EF4-FFF2-40B4-BE49-F238E27FC236}">
                <a16:creationId xmlns:a16="http://schemas.microsoft.com/office/drawing/2014/main" id="{09D8947A-DB59-64E6-475C-8D51B7294D16}"/>
              </a:ext>
            </a:extLst>
          </p:cNvPr>
          <p:cNvPicPr>
            <a:picLocks noChangeAspect="1"/>
          </p:cNvPicPr>
          <p:nvPr/>
        </p:nvPicPr>
        <p:blipFill>
          <a:blip r:embed="rId4"/>
          <a:stretch>
            <a:fillRect/>
          </a:stretch>
        </p:blipFill>
        <p:spPr>
          <a:xfrm>
            <a:off x="0" y="3503251"/>
            <a:ext cx="5274049" cy="2924473"/>
          </a:xfrm>
          <a:prstGeom prst="rect">
            <a:avLst/>
          </a:prstGeom>
        </p:spPr>
      </p:pic>
      <p:pic>
        <p:nvPicPr>
          <p:cNvPr id="21" name="Imagem 20">
            <a:extLst>
              <a:ext uri="{FF2B5EF4-FFF2-40B4-BE49-F238E27FC236}">
                <a16:creationId xmlns:a16="http://schemas.microsoft.com/office/drawing/2014/main" id="{90383F58-0D90-B5BF-BE93-ADBBFDA330A8}"/>
              </a:ext>
            </a:extLst>
          </p:cNvPr>
          <p:cNvPicPr>
            <a:picLocks noChangeAspect="1"/>
          </p:cNvPicPr>
          <p:nvPr/>
        </p:nvPicPr>
        <p:blipFill rotWithShape="1">
          <a:blip r:embed="rId5"/>
          <a:srcRect b="5927"/>
          <a:stretch/>
        </p:blipFill>
        <p:spPr>
          <a:xfrm>
            <a:off x="85996" y="607131"/>
            <a:ext cx="2741074" cy="1959759"/>
          </a:xfrm>
          <a:prstGeom prst="rect">
            <a:avLst/>
          </a:prstGeom>
        </p:spPr>
      </p:pic>
      <p:pic>
        <p:nvPicPr>
          <p:cNvPr id="23" name="Imagem 22">
            <a:extLst>
              <a:ext uri="{FF2B5EF4-FFF2-40B4-BE49-F238E27FC236}">
                <a16:creationId xmlns:a16="http://schemas.microsoft.com/office/drawing/2014/main" id="{88916CB3-9FA1-CEDF-D97D-DCE3DF79A47C}"/>
              </a:ext>
            </a:extLst>
          </p:cNvPr>
          <p:cNvPicPr>
            <a:picLocks noChangeAspect="1"/>
          </p:cNvPicPr>
          <p:nvPr/>
        </p:nvPicPr>
        <p:blipFill>
          <a:blip r:embed="rId6"/>
          <a:stretch>
            <a:fillRect/>
          </a:stretch>
        </p:blipFill>
        <p:spPr>
          <a:xfrm>
            <a:off x="5666890" y="4058767"/>
            <a:ext cx="2922933" cy="1637672"/>
          </a:xfrm>
          <a:prstGeom prst="rect">
            <a:avLst/>
          </a:prstGeom>
        </p:spPr>
      </p:pic>
      <p:sp>
        <p:nvSpPr>
          <p:cNvPr id="24" name="CaixaDeTexto 23">
            <a:extLst>
              <a:ext uri="{FF2B5EF4-FFF2-40B4-BE49-F238E27FC236}">
                <a16:creationId xmlns:a16="http://schemas.microsoft.com/office/drawing/2014/main" id="{8368BC60-AAD7-284F-788E-81AABFAA73FF}"/>
              </a:ext>
            </a:extLst>
          </p:cNvPr>
          <p:cNvSpPr txBox="1"/>
          <p:nvPr/>
        </p:nvSpPr>
        <p:spPr>
          <a:xfrm>
            <a:off x="0" y="14069"/>
            <a:ext cx="9624088" cy="461665"/>
          </a:xfrm>
          <a:prstGeom prst="rect">
            <a:avLst/>
          </a:prstGeom>
          <a:noFill/>
        </p:spPr>
        <p:txBody>
          <a:bodyPr wrap="square" rtlCol="0">
            <a:spAutoFit/>
          </a:bodyPr>
          <a:lstStyle/>
          <a:p>
            <a:r>
              <a:rPr lang="pt-BR" sz="2400" dirty="0">
                <a:solidFill>
                  <a:schemeClr val="bg1"/>
                </a:solidFill>
              </a:rPr>
              <a:t>O COMPLEXO HIPOCAMPAL:  </a:t>
            </a:r>
            <a:r>
              <a:rPr lang="pt-BR" sz="2400" dirty="0">
                <a:solidFill>
                  <a:schemeClr val="accent6">
                    <a:lumMod val="75000"/>
                  </a:schemeClr>
                </a:solidFill>
              </a:rPr>
              <a:t>PLACE-CELLS</a:t>
            </a:r>
            <a:r>
              <a:rPr lang="pt-BR" sz="2400" dirty="0">
                <a:solidFill>
                  <a:schemeClr val="bg1"/>
                </a:solidFill>
              </a:rPr>
              <a:t>  &amp;  2 </a:t>
            </a:r>
            <a:r>
              <a:rPr lang="pt-BR" sz="2400" dirty="0">
                <a:solidFill>
                  <a:srgbClr val="993366"/>
                </a:solidFill>
              </a:rPr>
              <a:t>GRID CELLS</a:t>
            </a:r>
          </a:p>
        </p:txBody>
      </p:sp>
    </p:spTree>
    <p:extLst>
      <p:ext uri="{BB962C8B-B14F-4D97-AF65-F5344CB8AC3E}">
        <p14:creationId xmlns:p14="http://schemas.microsoft.com/office/powerpoint/2010/main" val="6567014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67974-3F46-1B13-86AF-3971E1CFCC1B}"/>
              </a:ext>
            </a:extLst>
          </p:cNvPr>
          <p:cNvSpPr>
            <a:spLocks noGrp="1"/>
          </p:cNvSpPr>
          <p:nvPr>
            <p:ph type="title"/>
          </p:nvPr>
        </p:nvSpPr>
        <p:spPr/>
        <p:txBody>
          <a:bodyPr>
            <a:normAutofit fontScale="90000"/>
          </a:bodyPr>
          <a:lstStyle/>
          <a:p>
            <a:r>
              <a:rPr lang="pt-BR" dirty="0">
                <a:solidFill>
                  <a:schemeClr val="bg1"/>
                </a:solidFill>
              </a:rPr>
              <a:t>Córtices </a:t>
            </a:r>
            <a:r>
              <a:rPr lang="pt-BR" dirty="0" err="1">
                <a:solidFill>
                  <a:schemeClr val="bg1"/>
                </a:solidFill>
              </a:rPr>
              <a:t>entorrinal</a:t>
            </a:r>
            <a:r>
              <a:rPr lang="pt-BR" dirty="0">
                <a:solidFill>
                  <a:schemeClr val="bg1"/>
                </a:solidFill>
              </a:rPr>
              <a:t> e </a:t>
            </a:r>
            <a:r>
              <a:rPr lang="pt-BR" dirty="0" err="1">
                <a:solidFill>
                  <a:schemeClr val="bg1"/>
                </a:solidFill>
              </a:rPr>
              <a:t>retrosplenial</a:t>
            </a:r>
            <a:endParaRPr lang="pt-BR" dirty="0">
              <a:solidFill>
                <a:schemeClr val="bg1"/>
              </a:solidFill>
            </a:endParaRPr>
          </a:p>
        </p:txBody>
      </p:sp>
      <p:graphicFrame>
        <p:nvGraphicFramePr>
          <p:cNvPr id="5" name="Objeto 4">
            <a:extLst>
              <a:ext uri="{FF2B5EF4-FFF2-40B4-BE49-F238E27FC236}">
                <a16:creationId xmlns:a16="http://schemas.microsoft.com/office/drawing/2014/main" id="{6305D51D-3061-9038-CF33-A259F885BA7E}"/>
              </a:ext>
            </a:extLst>
          </p:cNvPr>
          <p:cNvGraphicFramePr>
            <a:graphicFrameLocks noChangeAspect="1"/>
          </p:cNvGraphicFramePr>
          <p:nvPr>
            <p:extLst>
              <p:ext uri="{D42A27DB-BD31-4B8C-83A1-F6EECF244321}">
                <p14:modId xmlns:p14="http://schemas.microsoft.com/office/powerpoint/2010/main" val="957147879"/>
              </p:ext>
            </p:extLst>
          </p:nvPr>
        </p:nvGraphicFramePr>
        <p:xfrm>
          <a:off x="674255" y="1482555"/>
          <a:ext cx="7638472" cy="5320212"/>
        </p:xfrm>
        <a:graphic>
          <a:graphicData uri="http://schemas.openxmlformats.org/presentationml/2006/ole">
            <mc:AlternateContent xmlns:mc="http://schemas.openxmlformats.org/markup-compatibility/2006">
              <mc:Choice xmlns:v="urn:schemas-microsoft-com:vml" Requires="v">
                <p:oleObj r:id="rId2" imgW="4629188" imgH="3224178" progId="">
                  <p:embed/>
                </p:oleObj>
              </mc:Choice>
              <mc:Fallback>
                <p:oleObj r:id="rId2" imgW="4629188" imgH="3224178" progId="">
                  <p:embed/>
                  <p:pic>
                    <p:nvPicPr>
                      <p:cNvPr id="0" name=""/>
                      <p:cNvPicPr/>
                      <p:nvPr/>
                    </p:nvPicPr>
                    <p:blipFill>
                      <a:blip r:embed="rId3"/>
                      <a:stretch>
                        <a:fillRect/>
                      </a:stretch>
                    </p:blipFill>
                    <p:spPr>
                      <a:xfrm>
                        <a:off x="674255" y="1482555"/>
                        <a:ext cx="7638472" cy="5320212"/>
                      </a:xfrm>
                      <a:prstGeom prst="rect">
                        <a:avLst/>
                      </a:prstGeom>
                    </p:spPr>
                  </p:pic>
                </p:oleObj>
              </mc:Fallback>
            </mc:AlternateContent>
          </a:graphicData>
        </a:graphic>
      </p:graphicFrame>
    </p:spTree>
    <p:extLst>
      <p:ext uri="{BB962C8B-B14F-4D97-AF65-F5344CB8AC3E}">
        <p14:creationId xmlns:p14="http://schemas.microsoft.com/office/powerpoint/2010/main" val="36369467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86DB8D-340D-B792-FB6C-6B20875D9BD4}"/>
              </a:ext>
            </a:extLst>
          </p:cNvPr>
          <p:cNvSpPr/>
          <p:nvPr/>
        </p:nvSpPr>
        <p:spPr>
          <a:xfrm>
            <a:off x="-8875" y="0"/>
            <a:ext cx="9144000" cy="680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67" name="Picture 3" descr="chomsky2.jpg">
            <a:extLst>
              <a:ext uri="{FF2B5EF4-FFF2-40B4-BE49-F238E27FC236}">
                <a16:creationId xmlns:a16="http://schemas.microsoft.com/office/drawing/2014/main" id="{F67AAA57-9B44-8754-AA98-A61D8433B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710406"/>
            <a:ext cx="227806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a:extLst>
              <a:ext uri="{FF2B5EF4-FFF2-40B4-BE49-F238E27FC236}">
                <a16:creationId xmlns:a16="http://schemas.microsoft.com/office/drawing/2014/main" id="{7DE1605A-C0A3-64B0-6A69-8FCDA76DBCAB}"/>
              </a:ext>
            </a:extLst>
          </p:cNvPr>
          <p:cNvSpPr>
            <a:spLocks noChangeArrowheads="1"/>
          </p:cNvSpPr>
          <p:nvPr/>
        </p:nvSpPr>
        <p:spPr bwMode="auto">
          <a:xfrm>
            <a:off x="2755900" y="360363"/>
            <a:ext cx="37480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i="1" dirty="0">
                <a:solidFill>
                  <a:schemeClr val="bg1"/>
                </a:solidFill>
                <a:latin typeface="Corbel" panose="020B0503020204020204" pitchFamily="34" charset="0"/>
              </a:rPr>
              <a:t>A plausibilidade psicológica do Modelo Transformacional ficaria reforçada, é claro, se conseguíssemos mostrar experimentalmente que o nosso desempenho nas tarefas que requerem uma apreciação da estrutura de sentenças transformadas é proporcional à natureza, complexidade e ao número das transformações gramaticais envolvidas” (Miller, Chomsky, 1963, p.481) </a:t>
            </a:r>
            <a:r>
              <a:rPr lang="pt-BR" altLang="pt-BR" dirty="0">
                <a:solidFill>
                  <a:schemeClr val="bg1"/>
                </a:solidFill>
              </a:rPr>
              <a:t> </a:t>
            </a:r>
            <a:endParaRPr lang="en-US" altLang="pt-BR" dirty="0">
              <a:solidFill>
                <a:schemeClr val="bg1"/>
              </a:solidFill>
            </a:endParaRPr>
          </a:p>
        </p:txBody>
      </p:sp>
      <p:pic>
        <p:nvPicPr>
          <p:cNvPr id="11269" name="Picture 2" descr="miller.jpg">
            <a:extLst>
              <a:ext uri="{FF2B5EF4-FFF2-40B4-BE49-F238E27FC236}">
                <a16:creationId xmlns:a16="http://schemas.microsoft.com/office/drawing/2014/main" id="{E7C03D0B-8D8C-4DCA-BEED-D7A37325931F}"/>
              </a:ext>
            </a:extLst>
          </p:cNvPr>
          <p:cNvPicPr>
            <a:picLocks noChangeAspect="1"/>
          </p:cNvPicPr>
          <p:nvPr/>
        </p:nvPicPr>
        <p:blipFill>
          <a:blip r:embed="rId4">
            <a:extLst>
              <a:ext uri="{28A0092B-C50C-407E-A947-70E740481C1C}">
                <a14:useLocalDpi xmlns:a14="http://schemas.microsoft.com/office/drawing/2010/main" val="0"/>
              </a:ext>
            </a:extLst>
          </a:blip>
          <a:srcRect l="17792" b="44841"/>
          <a:stretch>
            <a:fillRect/>
          </a:stretch>
        </p:blipFill>
        <p:spPr bwMode="auto">
          <a:xfrm>
            <a:off x="552450" y="740316"/>
            <a:ext cx="19573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odor.jpg">
            <a:extLst>
              <a:ext uri="{FF2B5EF4-FFF2-40B4-BE49-F238E27FC236}">
                <a16:creationId xmlns:a16="http://schemas.microsoft.com/office/drawing/2014/main" id="{23533D04-E3CF-BE52-6066-A722671EA6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450" y="4468813"/>
            <a:ext cx="17018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B0DAEFC5-436A-80C8-5AD7-F3AEAB878648}"/>
              </a:ext>
            </a:extLst>
          </p:cNvPr>
          <p:cNvSpPr>
            <a:spLocks noChangeArrowheads="1"/>
          </p:cNvSpPr>
          <p:nvPr/>
        </p:nvSpPr>
        <p:spPr bwMode="auto">
          <a:xfrm>
            <a:off x="2472531" y="4621537"/>
            <a:ext cx="62722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dirty="0">
                <a:solidFill>
                  <a:schemeClr val="bg1"/>
                </a:solidFill>
              </a:rPr>
              <a:t>“</a:t>
            </a:r>
            <a:r>
              <a:rPr lang="pt-BR" altLang="pt-BR" i="1" dirty="0">
                <a:solidFill>
                  <a:schemeClr val="bg1"/>
                </a:solidFill>
                <a:latin typeface="Corbel" panose="020B0503020204020204" pitchFamily="34" charset="0"/>
              </a:rPr>
              <a:t>A descoberta de que a psicolinguística tem um assunto próprio – um corpo de fenômenos sistemáticos mas não explicáveis dentro dos construtos manipulados pela linguística formal – é possivelmente o resultado mais importante da última década da pesquisa psicolinguística.  (</a:t>
            </a:r>
            <a:r>
              <a:rPr lang="pt-BR" altLang="pt-BR" i="1" dirty="0" err="1">
                <a:solidFill>
                  <a:schemeClr val="bg1"/>
                </a:solidFill>
                <a:latin typeface="Corbel" panose="020B0503020204020204" pitchFamily="34" charset="0"/>
              </a:rPr>
              <a:t>Fodor</a:t>
            </a:r>
            <a:r>
              <a:rPr lang="pt-BR" altLang="pt-BR" i="1" dirty="0">
                <a:solidFill>
                  <a:schemeClr val="bg1"/>
                </a:solidFill>
                <a:latin typeface="Corbel" panose="020B0503020204020204" pitchFamily="34" charset="0"/>
              </a:rPr>
              <a:t> et al. 1974, p.369).</a:t>
            </a:r>
            <a:endParaRPr lang="en-US" altLang="pt-BR" i="1" dirty="0">
              <a:solidFill>
                <a:schemeClr val="bg1"/>
              </a:solidFill>
              <a:latin typeface="Corbel" panose="020B0503020204020204" pitchFamily="34" charset="0"/>
            </a:endParaRPr>
          </a:p>
        </p:txBody>
      </p:sp>
      <p:sp>
        <p:nvSpPr>
          <p:cNvPr id="8" name="Rectangle 1">
            <a:extLst>
              <a:ext uri="{FF2B5EF4-FFF2-40B4-BE49-F238E27FC236}">
                <a16:creationId xmlns:a16="http://schemas.microsoft.com/office/drawing/2014/main" id="{3BC9A2C7-0F17-8121-817B-7CB2116253A7}"/>
              </a:ext>
            </a:extLst>
          </p:cNvPr>
          <p:cNvSpPr>
            <a:spLocks noChangeArrowheads="1"/>
          </p:cNvSpPr>
          <p:nvPr/>
        </p:nvSpPr>
        <p:spPr bwMode="auto">
          <a:xfrm>
            <a:off x="2420938" y="3548856"/>
            <a:ext cx="5993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dirty="0">
                <a:solidFill>
                  <a:srgbClr val="FF0000"/>
                </a:solidFill>
              </a:rPr>
              <a:t>Teoria da </a:t>
            </a:r>
            <a:r>
              <a:rPr lang="en-US" altLang="pt-BR" dirty="0" err="1">
                <a:solidFill>
                  <a:srgbClr val="FF0000"/>
                </a:solidFill>
              </a:rPr>
              <a:t>complexidade</a:t>
            </a:r>
            <a:r>
              <a:rPr lang="en-US" altLang="pt-BR" dirty="0">
                <a:solidFill>
                  <a:srgbClr val="FF0000"/>
                </a:solidFill>
              </a:rPr>
              <a:t> </a:t>
            </a:r>
            <a:r>
              <a:rPr lang="en-US" altLang="pt-BR" dirty="0" err="1">
                <a:solidFill>
                  <a:srgbClr val="FF0000"/>
                </a:solidFill>
              </a:rPr>
              <a:t>derivacional</a:t>
            </a:r>
            <a:r>
              <a:rPr lang="en-US" altLang="pt-BR" dirty="0">
                <a:solidFill>
                  <a:srgbClr val="FF0000"/>
                </a:solidFill>
              </a:rPr>
              <a:t>  DTC</a:t>
            </a:r>
            <a:endParaRPr lang="en-US" altLang="pt-BR" i="1" dirty="0">
              <a:solidFill>
                <a:srgbClr val="FF0000"/>
              </a:solidFill>
              <a:latin typeface="Corbel" panose="020B0503020204020204"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FE72B-68D9-58EC-D994-7D1753DB8DE8}"/>
              </a:ext>
            </a:extLst>
          </p:cNvPr>
          <p:cNvSpPr/>
          <p:nvPr/>
        </p:nvSpPr>
        <p:spPr>
          <a:xfrm>
            <a:off x="0" y="0"/>
            <a:ext cx="9310688" cy="8288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1" name="Rectangle 1">
            <a:extLst>
              <a:ext uri="{FF2B5EF4-FFF2-40B4-BE49-F238E27FC236}">
                <a16:creationId xmlns:a16="http://schemas.microsoft.com/office/drawing/2014/main" id="{857B3CEB-4851-A8DF-41A3-861DC812DA58}"/>
              </a:ext>
            </a:extLst>
          </p:cNvPr>
          <p:cNvSpPr>
            <a:spLocks noChangeArrowheads="1"/>
          </p:cNvSpPr>
          <p:nvPr/>
        </p:nvSpPr>
        <p:spPr bwMode="auto">
          <a:xfrm>
            <a:off x="734219" y="3376219"/>
            <a:ext cx="7675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linguistas</a:t>
            </a:r>
            <a:r>
              <a:rPr lang="en-US" altLang="pt-BR" sz="2400" i="1" dirty="0">
                <a:solidFill>
                  <a:schemeClr val="bg1"/>
                </a:solidFill>
                <a:latin typeface="Corbel" panose="020B0503020204020204" pitchFamily="34" charset="0"/>
              </a:rPr>
              <a:t> e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psicólogos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falam</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sobre</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coisas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diferentes</a:t>
            </a:r>
            <a:r>
              <a:rPr lang="en-US" altLang="pt-BR" sz="2400" i="1" dirty="0">
                <a:solidFill>
                  <a:schemeClr val="bg1"/>
                </a:solidFill>
                <a:latin typeface="Corbel" panose="020B0503020204020204" pitchFamily="34" charset="0"/>
              </a:rPr>
              <a:t> </a:t>
            </a:r>
            <a:r>
              <a:rPr lang="pl-PL" altLang="pt-BR" sz="2400" i="1" dirty="0">
                <a:solidFill>
                  <a:schemeClr val="bg1"/>
                </a:solidFill>
                <a:latin typeface="Corbel" panose="020B0503020204020204" pitchFamily="34" charset="0"/>
              </a:rPr>
              <a:t>… </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sintaticistas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estão</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mais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interessados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naquilo</a:t>
            </a:r>
            <a:r>
              <a:rPr lang="en-US" altLang="pt-BR" sz="2400" i="1" dirty="0">
                <a:solidFill>
                  <a:schemeClr val="bg1"/>
                </a:solidFill>
                <a:latin typeface="Corbel" panose="020B0503020204020204" pitchFamily="34" charset="0"/>
              </a:rPr>
              <a:t> que </a:t>
            </a:r>
            <a:r>
              <a:rPr lang="en-US" altLang="pt-BR" sz="2400" i="1" dirty="0" err="1">
                <a:solidFill>
                  <a:schemeClr val="bg1"/>
                </a:solidFill>
                <a:latin typeface="Corbel" panose="020B0503020204020204" pitchFamily="34" charset="0"/>
              </a:rPr>
              <a:t>poderia</a:t>
            </a:r>
            <a:r>
              <a:rPr lang="en-US" altLang="pt-BR" sz="2400" i="1" dirty="0">
                <a:solidFill>
                  <a:schemeClr val="bg1"/>
                </a:solidFill>
                <a:latin typeface="Corbel" panose="020B0503020204020204" pitchFamily="34" charset="0"/>
              </a:rPr>
              <a:t> ser </a:t>
            </a:r>
            <a:r>
              <a:rPr lang="en-US" altLang="pt-BR" sz="2400" i="1" dirty="0" err="1">
                <a:solidFill>
                  <a:schemeClr val="bg1"/>
                </a:solidFill>
                <a:latin typeface="Corbel" panose="020B0503020204020204" pitchFamily="34" charset="0"/>
              </a:rPr>
              <a:t>falado</a:t>
            </a:r>
            <a:r>
              <a:rPr lang="en-US" altLang="pt-BR" sz="2400" i="1" dirty="0">
                <a:solidFill>
                  <a:schemeClr val="bg1"/>
                </a:solidFill>
                <a:latin typeface="Corbel" panose="020B0503020204020204" pitchFamily="34" charset="0"/>
              </a:rPr>
              <a:t> do que </a:t>
            </a:r>
            <a:r>
              <a:rPr lang="en-US" altLang="pt-BR" sz="2400" i="1" dirty="0" err="1">
                <a:solidFill>
                  <a:schemeClr val="bg1"/>
                </a:solidFill>
                <a:latin typeface="Corbel" panose="020B0503020204020204" pitchFamily="34" charset="0"/>
              </a:rPr>
              <a:t>naquilo</a:t>
            </a:r>
            <a:r>
              <a:rPr lang="en-US" altLang="pt-BR" sz="2400" i="1" dirty="0">
                <a:solidFill>
                  <a:schemeClr val="bg1"/>
                </a:solidFill>
                <a:latin typeface="Corbel" panose="020B0503020204020204" pitchFamily="34" charset="0"/>
              </a:rPr>
              <a:t> que as </a:t>
            </a:r>
            <a:r>
              <a:rPr lang="en-US" altLang="pt-BR" sz="2400" i="1" dirty="0" err="1">
                <a:solidFill>
                  <a:schemeClr val="bg1"/>
                </a:solidFill>
                <a:latin typeface="Corbel" panose="020B0503020204020204" pitchFamily="34" charset="0"/>
              </a:rPr>
              <a:t>pessoas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realmente</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falam</a:t>
            </a:r>
            <a:r>
              <a:rPr lang="en-US" altLang="pt-BR" sz="2400" i="1" dirty="0">
                <a:solidFill>
                  <a:schemeClr val="bg1"/>
                </a:solidFill>
                <a:latin typeface="Corbel" panose="020B0503020204020204" pitchFamily="34" charset="0"/>
              </a:rPr>
              <a:t>, o que </a:t>
            </a:r>
            <a:r>
              <a:rPr lang="en-US" altLang="pt-BR" sz="2400" i="1" dirty="0" err="1">
                <a:solidFill>
                  <a:schemeClr val="bg1"/>
                </a:solidFill>
                <a:latin typeface="Corbel" panose="020B0503020204020204" pitchFamily="34" charset="0"/>
              </a:rPr>
              <a:t>irrita</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psicólogos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Enquanto</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isso</a:t>
            </a:r>
            <a:r>
              <a:rPr lang="pl-PL"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psicólogos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insistem</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em</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suplementar</a:t>
            </a:r>
            <a:r>
              <a:rPr lang="en-US" altLang="pt-BR" sz="2400" i="1" dirty="0">
                <a:solidFill>
                  <a:schemeClr val="bg1"/>
                </a:solidFill>
                <a:latin typeface="Corbel" panose="020B0503020204020204" pitchFamily="34" charset="0"/>
              </a:rPr>
              <a:t> a </a:t>
            </a:r>
            <a:r>
              <a:rPr lang="en-US" altLang="pt-BR" sz="2400" i="1" dirty="0" err="1">
                <a:solidFill>
                  <a:schemeClr val="bg1"/>
                </a:solidFill>
                <a:latin typeface="Corbel" panose="020B0503020204020204" pitchFamily="34" charset="0"/>
              </a:rPr>
              <a:t>intuição</a:t>
            </a:r>
            <a:r>
              <a:rPr lang="en-US" altLang="pt-BR" sz="2400" i="1" dirty="0">
                <a:solidFill>
                  <a:schemeClr val="bg1"/>
                </a:solidFill>
                <a:latin typeface="Corbel" panose="020B0503020204020204" pitchFamily="34" charset="0"/>
              </a:rPr>
              <a:t> com </a:t>
            </a:r>
            <a:r>
              <a:rPr lang="en-US" altLang="pt-BR" sz="2400" i="1" dirty="0" err="1">
                <a:solidFill>
                  <a:schemeClr val="bg1"/>
                </a:solidFill>
                <a:latin typeface="Corbel" panose="020B0503020204020204" pitchFamily="34" charset="0"/>
              </a:rPr>
              <a:t>evidência</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objetiva</a:t>
            </a:r>
            <a:r>
              <a:rPr lang="en-US" altLang="pt-BR" sz="2400" i="1" dirty="0">
                <a:solidFill>
                  <a:schemeClr val="bg1"/>
                </a:solidFill>
                <a:latin typeface="Corbel" panose="020B0503020204020204" pitchFamily="34" charset="0"/>
              </a:rPr>
              <a:t>, o que </a:t>
            </a:r>
            <a:r>
              <a:rPr lang="en-US" altLang="pt-BR" sz="2400" i="1" dirty="0" err="1">
                <a:solidFill>
                  <a:schemeClr val="bg1"/>
                </a:solidFill>
                <a:latin typeface="Corbel" panose="020B0503020204020204" pitchFamily="34" charset="0"/>
              </a:rPr>
              <a:t>irrita</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linguistas</a:t>
            </a:r>
            <a:r>
              <a:rPr lang="en-US" altLang="pt-BR" sz="2400" i="1" dirty="0">
                <a:solidFill>
                  <a:schemeClr val="bg1"/>
                </a:solidFill>
                <a:latin typeface="Corbel" panose="020B0503020204020204" pitchFamily="34" charset="0"/>
              </a:rPr>
              <a:t>   (George </a:t>
            </a:r>
            <a:r>
              <a:rPr lang="pl-PL" altLang="pt-BR" sz="2400" i="1" dirty="0">
                <a:solidFill>
                  <a:schemeClr val="bg1"/>
                </a:solidFill>
                <a:latin typeface="Corbel" panose="020B0503020204020204" pitchFamily="34" charset="0"/>
              </a:rPr>
              <a:t>Miller, 1990)</a:t>
            </a:r>
          </a:p>
        </p:txBody>
      </p:sp>
      <p:pic>
        <p:nvPicPr>
          <p:cNvPr id="12292" name="Picture 2" descr="miller.jpg">
            <a:extLst>
              <a:ext uri="{FF2B5EF4-FFF2-40B4-BE49-F238E27FC236}">
                <a16:creationId xmlns:a16="http://schemas.microsoft.com/office/drawing/2014/main" id="{B537B98E-0E59-4B86-7C3F-5420A4750D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091" y="80529"/>
            <a:ext cx="2381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B0BC0588-2A8A-B75C-38AB-895C16901E35}"/>
              </a:ext>
            </a:extLst>
          </p:cNvPr>
          <p:cNvSpPr>
            <a:spLocks noChangeArrowheads="1"/>
          </p:cNvSpPr>
          <p:nvPr/>
        </p:nvSpPr>
        <p:spPr bwMode="auto">
          <a:xfrm>
            <a:off x="734219" y="5684543"/>
            <a:ext cx="7675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pt-BR" sz="2400" i="1" dirty="0">
                <a:solidFill>
                  <a:schemeClr val="bg1"/>
                </a:solidFill>
                <a:latin typeface="Corbel" panose="020B0503020204020204" pitchFamily="34" charset="0"/>
              </a:rPr>
              <a:t>[E] </a:t>
            </a:r>
            <a:r>
              <a:rPr lang="en-US" altLang="pt-BR" sz="2400" i="1" dirty="0" err="1">
                <a:solidFill>
                  <a:schemeClr val="bg1"/>
                </a:solidFill>
                <a:latin typeface="Corbel" panose="020B0503020204020204" pitchFamily="34" charset="0"/>
              </a:rPr>
              <a:t>os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neurolinguistas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querem</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ir</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em</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frente</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além</a:t>
            </a:r>
            <a:r>
              <a:rPr lang="en-US" altLang="pt-BR" sz="2400" i="1" dirty="0">
                <a:solidFill>
                  <a:schemeClr val="bg1"/>
                </a:solidFill>
                <a:latin typeface="Corbel" panose="020B0503020204020204" pitchFamily="34" charset="0"/>
              </a:rPr>
              <a:t> da </a:t>
            </a:r>
            <a:r>
              <a:rPr lang="en-US" altLang="pt-BR" sz="2400" i="1" dirty="0" err="1">
                <a:solidFill>
                  <a:schemeClr val="bg1"/>
                </a:solidFill>
                <a:latin typeface="Corbel" panose="020B0503020204020204" pitchFamily="34" charset="0"/>
              </a:rPr>
              <a:t>evidência</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comportamental</a:t>
            </a:r>
            <a:r>
              <a:rPr lang="en-US" altLang="pt-BR" sz="2400" i="1" dirty="0">
                <a:solidFill>
                  <a:schemeClr val="bg1"/>
                </a:solidFill>
                <a:latin typeface="Corbel" panose="020B0503020204020204" pitchFamily="34" charset="0"/>
              </a:rPr>
              <a:t>  e </a:t>
            </a:r>
            <a:r>
              <a:rPr lang="en-US" altLang="pt-BR" sz="2400" i="1" dirty="0" err="1">
                <a:solidFill>
                  <a:schemeClr val="bg1"/>
                </a:solidFill>
                <a:latin typeface="Corbel" panose="020B0503020204020204" pitchFamily="34" charset="0"/>
              </a:rPr>
              <a:t>são</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taxados</a:t>
            </a:r>
            <a:r>
              <a:rPr lang="en-US" altLang="pt-BR" sz="2400" i="1" dirty="0">
                <a:solidFill>
                  <a:schemeClr val="bg1"/>
                </a:solidFill>
                <a:latin typeface="Corbel" panose="020B0503020204020204" pitchFamily="34" charset="0"/>
              </a:rPr>
              <a:t> de </a:t>
            </a:r>
            <a:r>
              <a:rPr lang="en-US" altLang="pt-BR" sz="2400" i="1" dirty="0" err="1">
                <a:solidFill>
                  <a:schemeClr val="bg1"/>
                </a:solidFill>
                <a:latin typeface="Corbel" panose="020B0503020204020204" pitchFamily="34" charset="0"/>
              </a:rPr>
              <a:t>reducionistas</a:t>
            </a:r>
            <a:r>
              <a:rPr lang="en-US" altLang="pt-BR" sz="2400" i="1" dirty="0">
                <a:solidFill>
                  <a:schemeClr val="bg1"/>
                </a:solidFill>
                <a:latin typeface="Corbel" panose="020B0503020204020204" pitchFamily="34" charset="0"/>
              </a:rPr>
              <a:t> (</a:t>
            </a:r>
            <a:r>
              <a:rPr lang="en-US" altLang="pt-BR" sz="2400" i="1" dirty="0" err="1">
                <a:solidFill>
                  <a:schemeClr val="bg1"/>
                </a:solidFill>
                <a:latin typeface="Corbel" panose="020B0503020204020204" pitchFamily="34" charset="0"/>
              </a:rPr>
              <a:t>Friedericci</a:t>
            </a:r>
            <a:r>
              <a:rPr lang="en-US" altLang="pt-BR" sz="2400" i="1" dirty="0">
                <a:solidFill>
                  <a:schemeClr val="bg1"/>
                </a:solidFill>
                <a:latin typeface="Corbel" panose="020B0503020204020204" pitchFamily="34" charset="0"/>
              </a:rPr>
              <a:t>, 2015:213)</a:t>
            </a:r>
            <a:endParaRPr lang="pl-PL" altLang="pt-BR" sz="2400" i="1" dirty="0">
              <a:solidFill>
                <a:schemeClr val="bg1"/>
              </a:solidFill>
              <a:latin typeface="Corbel" panose="020B050302020402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68E9-F5C0-B8A2-F035-9300EAC5B023}"/>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A3AFD9D9-EB82-04B1-C94E-2B24EE30E0F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6" name="Rectangle 1">
            <a:extLst>
              <a:ext uri="{FF2B5EF4-FFF2-40B4-BE49-F238E27FC236}">
                <a16:creationId xmlns:a16="http://schemas.microsoft.com/office/drawing/2014/main" id="{8F692556-7092-8F17-0BBA-D318FD56DDD4}"/>
              </a:ext>
            </a:extLst>
          </p:cNvPr>
          <p:cNvSpPr>
            <a:spLocks noChangeArrowheads="1"/>
          </p:cNvSpPr>
          <p:nvPr/>
        </p:nvSpPr>
        <p:spPr bwMode="auto">
          <a:xfrm>
            <a:off x="0" y="0"/>
            <a:ext cx="767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b="1" i="1">
                <a:solidFill>
                  <a:schemeClr val="bg1"/>
                </a:solidFill>
                <a:latin typeface="Corbel" panose="020B0503020204020204" pitchFamily="34" charset="0"/>
              </a:rPr>
              <a:t>       Voltando aos anos 50,60, no mesmo  círculo científico     </a:t>
            </a:r>
          </a:p>
          <a:p>
            <a:pPr eaLnBrk="1" hangingPunct="1"/>
            <a:r>
              <a:rPr lang="pt-BR" altLang="pt-BR" sz="2400" b="1" i="1">
                <a:solidFill>
                  <a:schemeClr val="bg1"/>
                </a:solidFill>
                <a:latin typeface="Corbel" panose="020B0503020204020204" pitchFamily="34" charset="0"/>
              </a:rPr>
              <a:t>        das Ciências Cognitivas  do MIT-Harvard ....</a:t>
            </a:r>
            <a:endParaRPr lang="pl-PL" altLang="pt-BR" sz="2400" i="1">
              <a:solidFill>
                <a:schemeClr val="bg1"/>
              </a:solidFill>
              <a:latin typeface="Corbel" panose="020B0503020204020204" pitchFamily="34" charset="0"/>
            </a:endParaRPr>
          </a:p>
        </p:txBody>
      </p:sp>
      <p:cxnSp>
        <p:nvCxnSpPr>
          <p:cNvPr id="12" name="Straight Arrow Connector 11">
            <a:extLst>
              <a:ext uri="{FF2B5EF4-FFF2-40B4-BE49-F238E27FC236}">
                <a16:creationId xmlns:a16="http://schemas.microsoft.com/office/drawing/2014/main" id="{46D91321-CB0E-83B9-96B6-257F28F92378}"/>
              </a:ext>
            </a:extLst>
          </p:cNvPr>
          <p:cNvCxnSpPr>
            <a:cxnSpLocks/>
          </p:cNvCxnSpPr>
          <p:nvPr/>
        </p:nvCxnSpPr>
        <p:spPr>
          <a:xfrm flipH="1">
            <a:off x="3726296" y="830263"/>
            <a:ext cx="845704" cy="11377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BAD965-3E50-471B-AE7E-61F898FD10BE}"/>
              </a:ext>
            </a:extLst>
          </p:cNvPr>
          <p:cNvCxnSpPr/>
          <p:nvPr/>
        </p:nvCxnSpPr>
        <p:spPr>
          <a:xfrm>
            <a:off x="4956175" y="822325"/>
            <a:ext cx="1379538" cy="981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F2983390-FEA0-386B-0850-08B44F9579E0}"/>
              </a:ext>
            </a:extLst>
          </p:cNvPr>
          <p:cNvSpPr>
            <a:spLocks noChangeArrowheads="1"/>
          </p:cNvSpPr>
          <p:nvPr/>
        </p:nvSpPr>
        <p:spPr bwMode="auto">
          <a:xfrm>
            <a:off x="193964" y="1916113"/>
            <a:ext cx="8857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b="1" i="1" dirty="0">
                <a:solidFill>
                  <a:schemeClr val="bg1"/>
                </a:solidFill>
                <a:latin typeface="Corbel" panose="020B0503020204020204" pitchFamily="34" charset="0"/>
              </a:rPr>
              <a:t> </a:t>
            </a:r>
            <a:r>
              <a:rPr lang="pt-BR" altLang="pt-BR" sz="2400" b="1" i="1" dirty="0">
                <a:latin typeface="Corbel" panose="020B0503020204020204" pitchFamily="34" charset="0"/>
              </a:rPr>
              <a:t>Edward Tolman        </a:t>
            </a:r>
            <a:r>
              <a:rPr lang="pt-BR" altLang="pt-BR" sz="2400" b="1" i="1" dirty="0">
                <a:solidFill>
                  <a:schemeClr val="bg1"/>
                </a:solidFill>
                <a:latin typeface="Corbel" panose="020B0503020204020204" pitchFamily="34" charset="0"/>
              </a:rPr>
              <a:t>Hubel e Wiesel              George  von Békésy                </a:t>
            </a:r>
          </a:p>
          <a:p>
            <a:pPr eaLnBrk="1" hangingPunct="1"/>
            <a:r>
              <a:rPr lang="pt-BR" altLang="pt-BR" sz="2400" b="1" i="1" dirty="0">
                <a:solidFill>
                  <a:schemeClr val="bg1"/>
                </a:solidFill>
                <a:latin typeface="Corbel" panose="020B0503020204020204" pitchFamily="34" charset="0"/>
              </a:rPr>
              <a:t>      </a:t>
            </a:r>
            <a:r>
              <a:rPr lang="pt-BR" altLang="pt-BR" sz="2400" b="1" i="1" dirty="0">
                <a:latin typeface="Corbel" panose="020B0503020204020204" pitchFamily="34" charset="0"/>
              </a:rPr>
              <a:t>navegação</a:t>
            </a:r>
            <a:r>
              <a:rPr lang="pt-BR" altLang="pt-BR" sz="2400" b="1" i="1" dirty="0">
                <a:solidFill>
                  <a:schemeClr val="bg1"/>
                </a:solidFill>
                <a:latin typeface="Corbel" panose="020B0503020204020204" pitchFamily="34" charset="0"/>
              </a:rPr>
              <a:t>                   visão                                      audição</a:t>
            </a:r>
          </a:p>
          <a:p>
            <a:pPr eaLnBrk="1" hangingPunct="1"/>
            <a:r>
              <a:rPr lang="pt-BR" altLang="pt-BR" sz="2400" b="1" i="1" dirty="0">
                <a:solidFill>
                  <a:schemeClr val="bg1"/>
                </a:solidFill>
                <a:latin typeface="Corbel" panose="020B0503020204020204" pitchFamily="34" charset="0"/>
              </a:rPr>
              <a:t> </a:t>
            </a:r>
            <a:r>
              <a:rPr lang="pt-BR" altLang="pt-BR" sz="2400" b="1" i="1" dirty="0">
                <a:latin typeface="Corbel" panose="020B0503020204020204" pitchFamily="34" charset="0"/>
              </a:rPr>
              <a:t>(1896- 1959)           </a:t>
            </a:r>
            <a:r>
              <a:rPr lang="pt-BR" altLang="pt-BR" sz="2400" b="1" i="1" dirty="0">
                <a:solidFill>
                  <a:schemeClr val="bg1"/>
                </a:solidFill>
                <a:latin typeface="Corbel" panose="020B0503020204020204" pitchFamily="34" charset="0"/>
              </a:rPr>
              <a:t>1926-2013  /  1924 -                 (1899-1972)</a:t>
            </a:r>
            <a:endParaRPr lang="pl-PL" altLang="pt-BR" sz="2400" i="1" dirty="0">
              <a:solidFill>
                <a:schemeClr val="bg1"/>
              </a:solidFill>
              <a:latin typeface="Corbel" panose="020B0503020204020204" pitchFamily="34" charset="0"/>
            </a:endParaRPr>
          </a:p>
        </p:txBody>
      </p:sp>
      <p:pic>
        <p:nvPicPr>
          <p:cNvPr id="14" name="Imagem 13">
            <a:extLst>
              <a:ext uri="{FF2B5EF4-FFF2-40B4-BE49-F238E27FC236}">
                <a16:creationId xmlns:a16="http://schemas.microsoft.com/office/drawing/2014/main" id="{A013C4A8-CF5F-2374-7AFA-1BFE0EFAC72A}"/>
              </a:ext>
            </a:extLst>
          </p:cNvPr>
          <p:cNvPicPr>
            <a:picLocks noChangeAspect="1"/>
          </p:cNvPicPr>
          <p:nvPr/>
        </p:nvPicPr>
        <p:blipFill>
          <a:blip r:embed="rId3"/>
          <a:stretch>
            <a:fillRect/>
          </a:stretch>
        </p:blipFill>
        <p:spPr>
          <a:xfrm>
            <a:off x="6083098" y="3359444"/>
            <a:ext cx="2603702" cy="1728018"/>
          </a:xfrm>
          <a:prstGeom prst="rect">
            <a:avLst/>
          </a:prstGeom>
        </p:spPr>
      </p:pic>
      <p:pic>
        <p:nvPicPr>
          <p:cNvPr id="17" name="Imagem 16">
            <a:extLst>
              <a:ext uri="{FF2B5EF4-FFF2-40B4-BE49-F238E27FC236}">
                <a16:creationId xmlns:a16="http://schemas.microsoft.com/office/drawing/2014/main" id="{839D9909-9A83-DCEF-38A1-5D3FCF64A101}"/>
              </a:ext>
            </a:extLst>
          </p:cNvPr>
          <p:cNvPicPr>
            <a:picLocks noChangeAspect="1"/>
          </p:cNvPicPr>
          <p:nvPr/>
        </p:nvPicPr>
        <p:blipFill>
          <a:blip r:embed="rId4"/>
          <a:stretch>
            <a:fillRect/>
          </a:stretch>
        </p:blipFill>
        <p:spPr>
          <a:xfrm>
            <a:off x="2771861" y="3359932"/>
            <a:ext cx="2854037" cy="1236035"/>
          </a:xfrm>
          <a:prstGeom prst="rect">
            <a:avLst/>
          </a:prstGeom>
        </p:spPr>
      </p:pic>
      <p:pic>
        <p:nvPicPr>
          <p:cNvPr id="20" name="Imagem 19">
            <a:extLst>
              <a:ext uri="{FF2B5EF4-FFF2-40B4-BE49-F238E27FC236}">
                <a16:creationId xmlns:a16="http://schemas.microsoft.com/office/drawing/2014/main" id="{E4E453D2-6854-6874-F94B-17E9FE0C897F}"/>
              </a:ext>
            </a:extLst>
          </p:cNvPr>
          <p:cNvPicPr>
            <a:picLocks noChangeAspect="1"/>
          </p:cNvPicPr>
          <p:nvPr/>
        </p:nvPicPr>
        <p:blipFill rotWithShape="1">
          <a:blip r:embed="rId5"/>
          <a:srcRect t="14295"/>
          <a:stretch/>
        </p:blipFill>
        <p:spPr>
          <a:xfrm>
            <a:off x="3358200" y="4777583"/>
            <a:ext cx="1681357" cy="1934971"/>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68E9-F5C0-B8A2-F035-9300EAC5B023}"/>
              </a:ext>
            </a:extLst>
          </p:cNvPr>
          <p:cNvSpPr>
            <a:spLocks noGrp="1"/>
          </p:cNvSpPr>
          <p:nvPr>
            <p:ph type="title"/>
          </p:nvPr>
        </p:nvSpPr>
        <p:spPr>
          <a:xfrm>
            <a:off x="457200" y="155575"/>
            <a:ext cx="8229600" cy="1252538"/>
          </a:xfrm>
        </p:spPr>
        <p:txBody>
          <a:bodyPr/>
          <a:lstStyle/>
          <a:p>
            <a:pPr>
              <a:defRPr/>
            </a:pPr>
            <a:endParaRPr lang="en-US" dirty="0"/>
          </a:p>
        </p:txBody>
      </p:sp>
      <p:sp>
        <p:nvSpPr>
          <p:cNvPr id="10" name="Rectangle 9">
            <a:extLst>
              <a:ext uri="{FF2B5EF4-FFF2-40B4-BE49-F238E27FC236}">
                <a16:creationId xmlns:a16="http://schemas.microsoft.com/office/drawing/2014/main" id="{A3AFD9D9-EB82-04B1-C94E-2B24EE30E0F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6" name="Rectangle 1">
            <a:extLst>
              <a:ext uri="{FF2B5EF4-FFF2-40B4-BE49-F238E27FC236}">
                <a16:creationId xmlns:a16="http://schemas.microsoft.com/office/drawing/2014/main" id="{8F692556-7092-8F17-0BBA-D318FD56DDD4}"/>
              </a:ext>
            </a:extLst>
          </p:cNvPr>
          <p:cNvSpPr>
            <a:spLocks noChangeArrowheads="1"/>
          </p:cNvSpPr>
          <p:nvPr/>
        </p:nvSpPr>
        <p:spPr bwMode="auto">
          <a:xfrm>
            <a:off x="0" y="0"/>
            <a:ext cx="767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b="1" i="1">
                <a:solidFill>
                  <a:schemeClr val="bg1"/>
                </a:solidFill>
                <a:latin typeface="Corbel" panose="020B0503020204020204" pitchFamily="34" charset="0"/>
              </a:rPr>
              <a:t>       Voltando aos anos 50,60, no mesmo  círculo científico     </a:t>
            </a:r>
          </a:p>
          <a:p>
            <a:pPr eaLnBrk="1" hangingPunct="1"/>
            <a:r>
              <a:rPr lang="pt-BR" altLang="pt-BR" sz="2400" b="1" i="1">
                <a:solidFill>
                  <a:schemeClr val="bg1"/>
                </a:solidFill>
                <a:latin typeface="Corbel" panose="020B0503020204020204" pitchFamily="34" charset="0"/>
              </a:rPr>
              <a:t>        das Ciências Cognitivas  do MIT-Harvard ....</a:t>
            </a:r>
            <a:endParaRPr lang="pl-PL" altLang="pt-BR" sz="2400" i="1">
              <a:solidFill>
                <a:schemeClr val="bg1"/>
              </a:solidFill>
              <a:latin typeface="Corbel" panose="020B0503020204020204" pitchFamily="34" charset="0"/>
            </a:endParaRPr>
          </a:p>
        </p:txBody>
      </p:sp>
      <p:cxnSp>
        <p:nvCxnSpPr>
          <p:cNvPr id="12" name="Straight Arrow Connector 11">
            <a:extLst>
              <a:ext uri="{FF2B5EF4-FFF2-40B4-BE49-F238E27FC236}">
                <a16:creationId xmlns:a16="http://schemas.microsoft.com/office/drawing/2014/main" id="{46D91321-CB0E-83B9-96B6-257F28F92378}"/>
              </a:ext>
            </a:extLst>
          </p:cNvPr>
          <p:cNvCxnSpPr>
            <a:cxnSpLocks/>
          </p:cNvCxnSpPr>
          <p:nvPr/>
        </p:nvCxnSpPr>
        <p:spPr>
          <a:xfrm flipH="1">
            <a:off x="3726296" y="830263"/>
            <a:ext cx="845704" cy="11377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BAD965-3E50-471B-AE7E-61F898FD10BE}"/>
              </a:ext>
            </a:extLst>
          </p:cNvPr>
          <p:cNvCxnSpPr/>
          <p:nvPr/>
        </p:nvCxnSpPr>
        <p:spPr>
          <a:xfrm>
            <a:off x="4956175" y="822325"/>
            <a:ext cx="1379538" cy="981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F2983390-FEA0-386B-0850-08B44F9579E0}"/>
              </a:ext>
            </a:extLst>
          </p:cNvPr>
          <p:cNvSpPr>
            <a:spLocks noChangeArrowheads="1"/>
          </p:cNvSpPr>
          <p:nvPr/>
        </p:nvSpPr>
        <p:spPr bwMode="auto">
          <a:xfrm>
            <a:off x="193964" y="1916113"/>
            <a:ext cx="8857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2400" b="1" i="1" dirty="0">
                <a:solidFill>
                  <a:schemeClr val="bg1"/>
                </a:solidFill>
                <a:latin typeface="Corbel" panose="020B0503020204020204" pitchFamily="34" charset="0"/>
              </a:rPr>
              <a:t> Edward Tolman        Hubel e Wiesel                  George  von Békésy                </a:t>
            </a:r>
          </a:p>
          <a:p>
            <a:pPr eaLnBrk="1" hangingPunct="1"/>
            <a:r>
              <a:rPr lang="pt-BR" altLang="pt-BR" sz="2400" b="1" i="1" dirty="0">
                <a:solidFill>
                  <a:schemeClr val="bg1"/>
                </a:solidFill>
                <a:latin typeface="Corbel" panose="020B0503020204020204" pitchFamily="34" charset="0"/>
              </a:rPr>
              <a:t>      navegação                     visão                                        audição</a:t>
            </a:r>
          </a:p>
          <a:p>
            <a:pPr eaLnBrk="1" hangingPunct="1"/>
            <a:r>
              <a:rPr lang="pt-BR" altLang="pt-BR" sz="2400" b="1" i="1" dirty="0">
                <a:solidFill>
                  <a:schemeClr val="bg1"/>
                </a:solidFill>
                <a:latin typeface="Corbel" panose="020B0503020204020204" pitchFamily="34" charset="0"/>
              </a:rPr>
              <a:t> (1896- 1959)           1926-2013  /  1924 -                   (1899-1972)</a:t>
            </a:r>
            <a:endParaRPr lang="pl-PL" altLang="pt-BR" sz="2400" i="1" dirty="0">
              <a:solidFill>
                <a:schemeClr val="bg1"/>
              </a:solidFill>
              <a:latin typeface="Corbel" panose="020B0503020204020204" pitchFamily="34" charset="0"/>
            </a:endParaRPr>
          </a:p>
        </p:txBody>
      </p:sp>
      <p:cxnSp>
        <p:nvCxnSpPr>
          <p:cNvPr id="4" name="Straight Arrow Connector 11">
            <a:extLst>
              <a:ext uri="{FF2B5EF4-FFF2-40B4-BE49-F238E27FC236}">
                <a16:creationId xmlns:a16="http://schemas.microsoft.com/office/drawing/2014/main" id="{DB2299D5-E04E-24BF-CFD5-48BAEC021125}"/>
              </a:ext>
            </a:extLst>
          </p:cNvPr>
          <p:cNvCxnSpPr>
            <a:cxnSpLocks/>
          </p:cNvCxnSpPr>
          <p:nvPr/>
        </p:nvCxnSpPr>
        <p:spPr>
          <a:xfrm>
            <a:off x="0" y="1191491"/>
            <a:ext cx="1505527" cy="7246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4" name="Imagem 13">
            <a:extLst>
              <a:ext uri="{FF2B5EF4-FFF2-40B4-BE49-F238E27FC236}">
                <a16:creationId xmlns:a16="http://schemas.microsoft.com/office/drawing/2014/main" id="{A013C4A8-CF5F-2374-7AFA-1BFE0EFAC72A}"/>
              </a:ext>
            </a:extLst>
          </p:cNvPr>
          <p:cNvPicPr>
            <a:picLocks noChangeAspect="1"/>
          </p:cNvPicPr>
          <p:nvPr/>
        </p:nvPicPr>
        <p:blipFill>
          <a:blip r:embed="rId3"/>
          <a:stretch>
            <a:fillRect/>
          </a:stretch>
        </p:blipFill>
        <p:spPr>
          <a:xfrm>
            <a:off x="6083098" y="3359444"/>
            <a:ext cx="2603702" cy="1728018"/>
          </a:xfrm>
          <a:prstGeom prst="rect">
            <a:avLst/>
          </a:prstGeom>
        </p:spPr>
      </p:pic>
      <p:pic>
        <p:nvPicPr>
          <p:cNvPr id="17" name="Imagem 16">
            <a:extLst>
              <a:ext uri="{FF2B5EF4-FFF2-40B4-BE49-F238E27FC236}">
                <a16:creationId xmlns:a16="http://schemas.microsoft.com/office/drawing/2014/main" id="{839D9909-9A83-DCEF-38A1-5D3FCF64A101}"/>
              </a:ext>
            </a:extLst>
          </p:cNvPr>
          <p:cNvPicPr>
            <a:picLocks noChangeAspect="1"/>
          </p:cNvPicPr>
          <p:nvPr/>
        </p:nvPicPr>
        <p:blipFill>
          <a:blip r:embed="rId4"/>
          <a:stretch>
            <a:fillRect/>
          </a:stretch>
        </p:blipFill>
        <p:spPr>
          <a:xfrm>
            <a:off x="2771861" y="3359932"/>
            <a:ext cx="2854037" cy="1236035"/>
          </a:xfrm>
          <a:prstGeom prst="rect">
            <a:avLst/>
          </a:prstGeom>
        </p:spPr>
      </p:pic>
      <p:pic>
        <p:nvPicPr>
          <p:cNvPr id="20" name="Imagem 19">
            <a:extLst>
              <a:ext uri="{FF2B5EF4-FFF2-40B4-BE49-F238E27FC236}">
                <a16:creationId xmlns:a16="http://schemas.microsoft.com/office/drawing/2014/main" id="{E4E453D2-6854-6874-F94B-17E9FE0C897F}"/>
              </a:ext>
            </a:extLst>
          </p:cNvPr>
          <p:cNvPicPr>
            <a:picLocks noChangeAspect="1"/>
          </p:cNvPicPr>
          <p:nvPr/>
        </p:nvPicPr>
        <p:blipFill rotWithShape="1">
          <a:blip r:embed="rId5"/>
          <a:srcRect t="14295"/>
          <a:stretch/>
        </p:blipFill>
        <p:spPr>
          <a:xfrm>
            <a:off x="3358200" y="4777583"/>
            <a:ext cx="1681357" cy="1934971"/>
          </a:xfrm>
          <a:prstGeom prst="rect">
            <a:avLst/>
          </a:prstGeom>
        </p:spPr>
      </p:pic>
      <p:pic>
        <p:nvPicPr>
          <p:cNvPr id="23" name="Imagem 22">
            <a:extLst>
              <a:ext uri="{FF2B5EF4-FFF2-40B4-BE49-F238E27FC236}">
                <a16:creationId xmlns:a16="http://schemas.microsoft.com/office/drawing/2014/main" id="{F8177FB8-C811-9826-0026-E0AD7A6F42DC}"/>
              </a:ext>
            </a:extLst>
          </p:cNvPr>
          <p:cNvPicPr>
            <a:picLocks noChangeAspect="1"/>
          </p:cNvPicPr>
          <p:nvPr/>
        </p:nvPicPr>
        <p:blipFill>
          <a:blip r:embed="rId6"/>
          <a:stretch>
            <a:fillRect/>
          </a:stretch>
        </p:blipFill>
        <p:spPr>
          <a:xfrm>
            <a:off x="192403" y="3359444"/>
            <a:ext cx="2057687" cy="1657581"/>
          </a:xfrm>
          <a:prstGeom prst="rect">
            <a:avLst/>
          </a:prstGeom>
        </p:spPr>
      </p:pic>
      <p:cxnSp>
        <p:nvCxnSpPr>
          <p:cNvPr id="28" name="Conector reto 27">
            <a:extLst>
              <a:ext uri="{FF2B5EF4-FFF2-40B4-BE49-F238E27FC236}">
                <a16:creationId xmlns:a16="http://schemas.microsoft.com/office/drawing/2014/main" id="{7B221D6E-E733-12AF-E141-2CF88A44013C}"/>
              </a:ext>
            </a:extLst>
          </p:cNvPr>
          <p:cNvCxnSpPr/>
          <p:nvPr/>
        </p:nvCxnSpPr>
        <p:spPr>
          <a:xfrm>
            <a:off x="2595418" y="1967996"/>
            <a:ext cx="0" cy="489000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9D263C4B-52AC-999B-40A8-3D1A66927F3E}"/>
              </a:ext>
            </a:extLst>
          </p:cNvPr>
          <p:cNvCxnSpPr/>
          <p:nvPr/>
        </p:nvCxnSpPr>
        <p:spPr>
          <a:xfrm>
            <a:off x="0" y="692727"/>
            <a:ext cx="2595418" cy="127526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01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942F-ED5A-D4E3-4417-19C52C5171BF}"/>
              </a:ext>
            </a:extLst>
          </p:cNvPr>
          <p:cNvSpPr>
            <a:spLocks noGrp="1"/>
          </p:cNvSpPr>
          <p:nvPr>
            <p:ph type="title"/>
          </p:nvPr>
        </p:nvSpPr>
        <p:spPr>
          <a:xfrm>
            <a:off x="457200" y="155575"/>
            <a:ext cx="8229600" cy="1252538"/>
          </a:xfrm>
        </p:spPr>
        <p:txBody>
          <a:bodyPr/>
          <a:lstStyle/>
          <a:p>
            <a:pPr>
              <a:defRPr/>
            </a:pPr>
            <a:endParaRPr lang="en-US" dirty="0"/>
          </a:p>
        </p:txBody>
      </p:sp>
      <p:pic>
        <p:nvPicPr>
          <p:cNvPr id="14339" name="Picture 2" descr="\Rightarrow">
            <a:extLst>
              <a:ext uri="{FF2B5EF4-FFF2-40B4-BE49-F238E27FC236}">
                <a16:creationId xmlns:a16="http://schemas.microsoft.com/office/drawing/2014/main" id="{3DD59001-AB90-6F04-52E2-19157A3E6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Rightarrow">
            <a:extLst>
              <a:ext uri="{FF2B5EF4-FFF2-40B4-BE49-F238E27FC236}">
                <a16:creationId xmlns:a16="http://schemas.microsoft.com/office/drawing/2014/main" id="{A49B37C5-4C97-90F6-DECE-1D1F2771F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ightarrow">
            <a:extLst>
              <a:ext uri="{FF2B5EF4-FFF2-40B4-BE49-F238E27FC236}">
                <a16:creationId xmlns:a16="http://schemas.microsoft.com/office/drawing/2014/main" id="{F8D59472-F904-CE41-4D06-7DE612504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Rightarrow">
            <a:extLst>
              <a:ext uri="{FF2B5EF4-FFF2-40B4-BE49-F238E27FC236}">
                <a16:creationId xmlns:a16="http://schemas.microsoft.com/office/drawing/2014/main" id="{10034636-C23E-2AD0-1C5B-3D232D3CB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AEC13B-2B19-1E13-7998-A48388CA0CE7}"/>
              </a:ext>
            </a:extLst>
          </p:cNvPr>
          <p:cNvSpPr/>
          <p:nvPr/>
        </p:nvSpPr>
        <p:spPr>
          <a:xfrm>
            <a:off x="9412" y="-29928"/>
            <a:ext cx="9144000" cy="6858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4" name="Rectangle 1">
            <a:extLst>
              <a:ext uri="{FF2B5EF4-FFF2-40B4-BE49-F238E27FC236}">
                <a16:creationId xmlns:a16="http://schemas.microsoft.com/office/drawing/2014/main" id="{008760A3-E0B8-D412-8B61-65E45C81DB65}"/>
              </a:ext>
            </a:extLst>
          </p:cNvPr>
          <p:cNvSpPr>
            <a:spLocks noChangeArrowheads="1"/>
          </p:cNvSpPr>
          <p:nvPr/>
        </p:nvSpPr>
        <p:spPr bwMode="auto">
          <a:xfrm>
            <a:off x="525463" y="396875"/>
            <a:ext cx="622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7200" b="1" i="1" dirty="0">
                <a:solidFill>
                  <a:schemeClr val="bg1"/>
                </a:solidFill>
                <a:latin typeface="Corbel" panose="020B0503020204020204" pitchFamily="34" charset="0"/>
              </a:rPr>
              <a:t>Edward Tolman</a:t>
            </a:r>
            <a:endParaRPr lang="pl-PL" altLang="pt-BR" sz="7200" i="1" dirty="0">
              <a:solidFill>
                <a:schemeClr val="bg1"/>
              </a:solidFill>
              <a:latin typeface="Corbel" panose="020B0503020204020204" pitchFamily="34" charset="0"/>
            </a:endParaRPr>
          </a:p>
        </p:txBody>
      </p:sp>
      <p:sp>
        <p:nvSpPr>
          <p:cNvPr id="11" name="Rectangle 1">
            <a:extLst>
              <a:ext uri="{FF2B5EF4-FFF2-40B4-BE49-F238E27FC236}">
                <a16:creationId xmlns:a16="http://schemas.microsoft.com/office/drawing/2014/main" id="{DDDC8A27-6A8C-9EBA-0415-6A13AE058FC8}"/>
              </a:ext>
            </a:extLst>
          </p:cNvPr>
          <p:cNvSpPr>
            <a:spLocks noChangeArrowheads="1"/>
          </p:cNvSpPr>
          <p:nvPr/>
        </p:nvSpPr>
        <p:spPr bwMode="auto">
          <a:xfrm>
            <a:off x="360362" y="5597647"/>
            <a:ext cx="860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Implementação</a:t>
            </a:r>
            <a:r>
              <a:rPr lang="pt-BR" altLang="pt-BR" sz="3200" dirty="0">
                <a:solidFill>
                  <a:schemeClr val="bg1"/>
                </a:solidFill>
                <a:latin typeface="Corbel" panose="020B0503020204020204" pitchFamily="34" charset="0"/>
              </a:rPr>
              <a:t>:   comportamental</a:t>
            </a:r>
            <a:endParaRPr lang="pl-PL" altLang="pt-BR" sz="3200" dirty="0">
              <a:solidFill>
                <a:schemeClr val="bg1"/>
              </a:solidFill>
              <a:latin typeface="Corbel" panose="020B0503020204020204" pitchFamily="34" charset="0"/>
            </a:endParaRPr>
          </a:p>
        </p:txBody>
      </p:sp>
      <p:sp>
        <p:nvSpPr>
          <p:cNvPr id="12" name="Rectangle 1">
            <a:extLst>
              <a:ext uri="{FF2B5EF4-FFF2-40B4-BE49-F238E27FC236}">
                <a16:creationId xmlns:a16="http://schemas.microsoft.com/office/drawing/2014/main" id="{0DE28528-C66E-F975-EDBB-70A75BCD4E11}"/>
              </a:ext>
            </a:extLst>
          </p:cNvPr>
          <p:cNvSpPr>
            <a:spLocks noChangeArrowheads="1"/>
          </p:cNvSpPr>
          <p:nvPr/>
        </p:nvSpPr>
        <p:spPr bwMode="auto">
          <a:xfrm>
            <a:off x="269874" y="1908175"/>
            <a:ext cx="88647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Histórico:</a:t>
            </a:r>
            <a:r>
              <a:rPr lang="pt-BR" altLang="pt-BR" sz="3200" b="1" dirty="0">
                <a:solidFill>
                  <a:schemeClr val="bg1"/>
                </a:solidFill>
                <a:latin typeface="Corbel" panose="020B0503020204020204" pitchFamily="34" charset="0"/>
              </a:rPr>
              <a:t>  </a:t>
            </a:r>
            <a:r>
              <a:rPr lang="pt-BR" altLang="pt-BR" sz="3200" dirty="0">
                <a:solidFill>
                  <a:schemeClr val="bg1"/>
                </a:solidFill>
                <a:latin typeface="Corbel" panose="020B0503020204020204" pitchFamily="34" charset="0"/>
              </a:rPr>
              <a:t>Psicólogo que atravessou o Behaviorismo e entrou para a Gestalt. Desafiou o Behaviorismo no sentido de que achava ser essencial olhar-se para além do estímulo-resposta.</a:t>
            </a:r>
            <a:endParaRPr lang="pl-PL" altLang="pt-BR" sz="3200" dirty="0">
              <a:solidFill>
                <a:schemeClr val="bg1"/>
              </a:solidFill>
              <a:latin typeface="Corbel" panose="020B0503020204020204" pitchFamily="34" charset="0"/>
            </a:endParaRPr>
          </a:p>
        </p:txBody>
      </p:sp>
      <p:sp>
        <p:nvSpPr>
          <p:cNvPr id="13" name="Rectangle 1">
            <a:extLst>
              <a:ext uri="{FF2B5EF4-FFF2-40B4-BE49-F238E27FC236}">
                <a16:creationId xmlns:a16="http://schemas.microsoft.com/office/drawing/2014/main" id="{63FA73D3-CCE3-B5A8-72EA-85B50D492229}"/>
              </a:ext>
            </a:extLst>
          </p:cNvPr>
          <p:cNvSpPr>
            <a:spLocks noChangeArrowheads="1"/>
          </p:cNvSpPr>
          <p:nvPr/>
        </p:nvSpPr>
        <p:spPr bwMode="auto">
          <a:xfrm>
            <a:off x="360361" y="4041553"/>
            <a:ext cx="8605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Hipótese:</a:t>
            </a:r>
            <a:r>
              <a:rPr lang="pt-BR" altLang="pt-BR" sz="3200" b="1" dirty="0">
                <a:solidFill>
                  <a:schemeClr val="bg1"/>
                </a:solidFill>
                <a:latin typeface="Corbel" panose="020B0503020204020204" pitchFamily="34" charset="0"/>
              </a:rPr>
              <a:t>  </a:t>
            </a:r>
            <a:r>
              <a:rPr lang="pt-BR" altLang="pt-BR" sz="3200" dirty="0">
                <a:solidFill>
                  <a:schemeClr val="bg1"/>
                </a:solidFill>
                <a:latin typeface="Corbel" panose="020B0503020204020204" pitchFamily="34" charset="0"/>
              </a:rPr>
              <a:t>Os ratos no labirinto não decoram o caminho aprendido (localização relativa), mas tem um instinto de direção.</a:t>
            </a:r>
            <a:endParaRPr lang="pl-PL" altLang="pt-BR" sz="3200" dirty="0">
              <a:solidFill>
                <a:schemeClr val="bg1"/>
              </a:solidFill>
              <a:latin typeface="Corbel" panose="020B0503020204020204" pitchFamily="34" charset="0"/>
            </a:endParaRPr>
          </a:p>
        </p:txBody>
      </p:sp>
      <p:pic>
        <p:nvPicPr>
          <p:cNvPr id="4" name="Imagem 3">
            <a:extLst>
              <a:ext uri="{FF2B5EF4-FFF2-40B4-BE49-F238E27FC236}">
                <a16:creationId xmlns:a16="http://schemas.microsoft.com/office/drawing/2014/main" id="{C98A1C95-B4DC-FFC3-8E06-0F8809D13CB3}"/>
              </a:ext>
            </a:extLst>
          </p:cNvPr>
          <p:cNvPicPr>
            <a:picLocks noChangeAspect="1"/>
          </p:cNvPicPr>
          <p:nvPr/>
        </p:nvPicPr>
        <p:blipFill>
          <a:blip r:embed="rId4"/>
          <a:stretch>
            <a:fillRect/>
          </a:stretch>
        </p:blipFill>
        <p:spPr>
          <a:xfrm>
            <a:off x="7233899" y="-29928"/>
            <a:ext cx="1919513" cy="1942162"/>
          </a:xfrm>
          <a:prstGeom prst="rect">
            <a:avLst/>
          </a:prstGeom>
        </p:spPr>
      </p:pic>
      <p:sp>
        <p:nvSpPr>
          <p:cNvPr id="6" name="Forma Livre: Forma 5">
            <a:extLst>
              <a:ext uri="{FF2B5EF4-FFF2-40B4-BE49-F238E27FC236}">
                <a16:creationId xmlns:a16="http://schemas.microsoft.com/office/drawing/2014/main" id="{38B1BDA0-54FA-6B23-4267-4F6E743902E1}"/>
              </a:ext>
            </a:extLst>
          </p:cNvPr>
          <p:cNvSpPr/>
          <p:nvPr/>
        </p:nvSpPr>
        <p:spPr>
          <a:xfrm>
            <a:off x="947125" y="5055191"/>
            <a:ext cx="8019073" cy="1302327"/>
          </a:xfrm>
          <a:custGeom>
            <a:avLst/>
            <a:gdLst>
              <a:gd name="connsiteX0" fmla="*/ 8007927 w 8019073"/>
              <a:gd name="connsiteY0" fmla="*/ 203200 h 1302327"/>
              <a:gd name="connsiteX1" fmla="*/ 8007927 w 8019073"/>
              <a:gd name="connsiteY1" fmla="*/ 83127 h 1302327"/>
              <a:gd name="connsiteX2" fmla="*/ 7970981 w 8019073"/>
              <a:gd name="connsiteY2" fmla="*/ 55418 h 1302327"/>
              <a:gd name="connsiteX3" fmla="*/ 7943272 w 8019073"/>
              <a:gd name="connsiteY3" fmla="*/ 46182 h 1302327"/>
              <a:gd name="connsiteX4" fmla="*/ 7850909 w 8019073"/>
              <a:gd name="connsiteY4" fmla="*/ 18472 h 1302327"/>
              <a:gd name="connsiteX5" fmla="*/ 7823200 w 8019073"/>
              <a:gd name="connsiteY5" fmla="*/ 0 h 1302327"/>
              <a:gd name="connsiteX6" fmla="*/ 7555345 w 8019073"/>
              <a:gd name="connsiteY6" fmla="*/ 36945 h 1302327"/>
              <a:gd name="connsiteX7" fmla="*/ 7518400 w 8019073"/>
              <a:gd name="connsiteY7" fmla="*/ 64654 h 1302327"/>
              <a:gd name="connsiteX8" fmla="*/ 7481454 w 8019073"/>
              <a:gd name="connsiteY8" fmla="*/ 83127 h 1302327"/>
              <a:gd name="connsiteX9" fmla="*/ 7462981 w 8019073"/>
              <a:gd name="connsiteY9" fmla="*/ 110836 h 1302327"/>
              <a:gd name="connsiteX10" fmla="*/ 7453745 w 8019073"/>
              <a:gd name="connsiteY10" fmla="*/ 175491 h 1302327"/>
              <a:gd name="connsiteX11" fmla="*/ 7416800 w 8019073"/>
              <a:gd name="connsiteY11" fmla="*/ 212436 h 1302327"/>
              <a:gd name="connsiteX12" fmla="*/ 7370618 w 8019073"/>
              <a:gd name="connsiteY12" fmla="*/ 277091 h 1302327"/>
              <a:gd name="connsiteX13" fmla="*/ 7361381 w 8019073"/>
              <a:gd name="connsiteY13" fmla="*/ 314036 h 1302327"/>
              <a:gd name="connsiteX14" fmla="*/ 7342909 w 8019073"/>
              <a:gd name="connsiteY14" fmla="*/ 406400 h 1302327"/>
              <a:gd name="connsiteX15" fmla="*/ 7305963 w 8019073"/>
              <a:gd name="connsiteY15" fmla="*/ 452582 h 1302327"/>
              <a:gd name="connsiteX16" fmla="*/ 7269018 w 8019073"/>
              <a:gd name="connsiteY16" fmla="*/ 544945 h 1302327"/>
              <a:gd name="connsiteX17" fmla="*/ 7241309 w 8019073"/>
              <a:gd name="connsiteY17" fmla="*/ 591127 h 1302327"/>
              <a:gd name="connsiteX18" fmla="*/ 7158181 w 8019073"/>
              <a:gd name="connsiteY18" fmla="*/ 674254 h 1302327"/>
              <a:gd name="connsiteX19" fmla="*/ 7038109 w 8019073"/>
              <a:gd name="connsiteY19" fmla="*/ 785091 h 1302327"/>
              <a:gd name="connsiteX20" fmla="*/ 6899563 w 8019073"/>
              <a:gd name="connsiteY20" fmla="*/ 868218 h 1302327"/>
              <a:gd name="connsiteX21" fmla="*/ 6825672 w 8019073"/>
              <a:gd name="connsiteY21" fmla="*/ 877454 h 1302327"/>
              <a:gd name="connsiteX22" fmla="*/ 6761018 w 8019073"/>
              <a:gd name="connsiteY22" fmla="*/ 905163 h 1302327"/>
              <a:gd name="connsiteX23" fmla="*/ 6705600 w 8019073"/>
              <a:gd name="connsiteY23" fmla="*/ 932872 h 1302327"/>
              <a:gd name="connsiteX24" fmla="*/ 6622472 w 8019073"/>
              <a:gd name="connsiteY24" fmla="*/ 960582 h 1302327"/>
              <a:gd name="connsiteX25" fmla="*/ 6548581 w 8019073"/>
              <a:gd name="connsiteY25" fmla="*/ 988291 h 1302327"/>
              <a:gd name="connsiteX26" fmla="*/ 6557818 w 8019073"/>
              <a:gd name="connsiteY26" fmla="*/ 951345 h 1302327"/>
              <a:gd name="connsiteX27" fmla="*/ 6585527 w 8019073"/>
              <a:gd name="connsiteY27" fmla="*/ 886691 h 1302327"/>
              <a:gd name="connsiteX28" fmla="*/ 6613236 w 8019073"/>
              <a:gd name="connsiteY28" fmla="*/ 785091 h 1302327"/>
              <a:gd name="connsiteX29" fmla="*/ 6631709 w 8019073"/>
              <a:gd name="connsiteY29" fmla="*/ 757382 h 1302327"/>
              <a:gd name="connsiteX30" fmla="*/ 6650181 w 8019073"/>
              <a:gd name="connsiteY30" fmla="*/ 554182 h 1302327"/>
              <a:gd name="connsiteX31" fmla="*/ 6640945 w 8019073"/>
              <a:gd name="connsiteY31" fmla="*/ 397163 h 1302327"/>
              <a:gd name="connsiteX32" fmla="*/ 6604000 w 8019073"/>
              <a:gd name="connsiteY32" fmla="*/ 369454 h 1302327"/>
              <a:gd name="connsiteX33" fmla="*/ 6437745 w 8019073"/>
              <a:gd name="connsiteY33" fmla="*/ 295563 h 1302327"/>
              <a:gd name="connsiteX34" fmla="*/ 6373090 w 8019073"/>
              <a:gd name="connsiteY34" fmla="*/ 267854 h 1302327"/>
              <a:gd name="connsiteX35" fmla="*/ 6280727 w 8019073"/>
              <a:gd name="connsiteY35" fmla="*/ 249382 h 1302327"/>
              <a:gd name="connsiteX36" fmla="*/ 5846618 w 8019073"/>
              <a:gd name="connsiteY36" fmla="*/ 277091 h 1302327"/>
              <a:gd name="connsiteX37" fmla="*/ 5643418 w 8019073"/>
              <a:gd name="connsiteY37" fmla="*/ 323272 h 1302327"/>
              <a:gd name="connsiteX38" fmla="*/ 5514109 w 8019073"/>
              <a:gd name="connsiteY38" fmla="*/ 341745 h 1302327"/>
              <a:gd name="connsiteX39" fmla="*/ 5412509 w 8019073"/>
              <a:gd name="connsiteY39" fmla="*/ 332509 h 1302327"/>
              <a:gd name="connsiteX40" fmla="*/ 5273963 w 8019073"/>
              <a:gd name="connsiteY40" fmla="*/ 341745 h 1302327"/>
              <a:gd name="connsiteX41" fmla="*/ 5144654 w 8019073"/>
              <a:gd name="connsiteY41" fmla="*/ 286327 h 1302327"/>
              <a:gd name="connsiteX42" fmla="*/ 4904509 w 8019073"/>
              <a:gd name="connsiteY42" fmla="*/ 267854 h 1302327"/>
              <a:gd name="connsiteX43" fmla="*/ 4636654 w 8019073"/>
              <a:gd name="connsiteY43" fmla="*/ 240145 h 1302327"/>
              <a:gd name="connsiteX44" fmla="*/ 4100945 w 8019073"/>
              <a:gd name="connsiteY44" fmla="*/ 258618 h 1302327"/>
              <a:gd name="connsiteX45" fmla="*/ 4017818 w 8019073"/>
              <a:gd name="connsiteY45" fmla="*/ 286327 h 1302327"/>
              <a:gd name="connsiteX46" fmla="*/ 3722254 w 8019073"/>
              <a:gd name="connsiteY46" fmla="*/ 314036 h 1302327"/>
              <a:gd name="connsiteX47" fmla="*/ 3583709 w 8019073"/>
              <a:gd name="connsiteY47" fmla="*/ 350982 h 1302327"/>
              <a:gd name="connsiteX48" fmla="*/ 3509818 w 8019073"/>
              <a:gd name="connsiteY48" fmla="*/ 406400 h 1302327"/>
              <a:gd name="connsiteX49" fmla="*/ 3482109 w 8019073"/>
              <a:gd name="connsiteY49" fmla="*/ 424872 h 1302327"/>
              <a:gd name="connsiteX50" fmla="*/ 3408218 w 8019073"/>
              <a:gd name="connsiteY50" fmla="*/ 489527 h 1302327"/>
              <a:gd name="connsiteX51" fmla="*/ 3362036 w 8019073"/>
              <a:gd name="connsiteY51" fmla="*/ 563418 h 1302327"/>
              <a:gd name="connsiteX52" fmla="*/ 3352800 w 8019073"/>
              <a:gd name="connsiteY52" fmla="*/ 600363 h 1302327"/>
              <a:gd name="connsiteX53" fmla="*/ 3325090 w 8019073"/>
              <a:gd name="connsiteY53" fmla="*/ 729672 h 1302327"/>
              <a:gd name="connsiteX54" fmla="*/ 3315854 w 8019073"/>
              <a:gd name="connsiteY54" fmla="*/ 757382 h 1302327"/>
              <a:gd name="connsiteX55" fmla="*/ 3306618 w 8019073"/>
              <a:gd name="connsiteY55" fmla="*/ 849745 h 1302327"/>
              <a:gd name="connsiteX56" fmla="*/ 3297381 w 8019073"/>
              <a:gd name="connsiteY56" fmla="*/ 877454 h 1302327"/>
              <a:gd name="connsiteX57" fmla="*/ 3232727 w 8019073"/>
              <a:gd name="connsiteY57" fmla="*/ 960582 h 1302327"/>
              <a:gd name="connsiteX58" fmla="*/ 2964872 w 8019073"/>
              <a:gd name="connsiteY58" fmla="*/ 1080654 h 1302327"/>
              <a:gd name="connsiteX59" fmla="*/ 2706254 w 8019073"/>
              <a:gd name="connsiteY59" fmla="*/ 1145309 h 1302327"/>
              <a:gd name="connsiteX60" fmla="*/ 2540000 w 8019073"/>
              <a:gd name="connsiteY60" fmla="*/ 1163782 h 1302327"/>
              <a:gd name="connsiteX61" fmla="*/ 2318327 w 8019073"/>
              <a:gd name="connsiteY61" fmla="*/ 1200727 h 1302327"/>
              <a:gd name="connsiteX62" fmla="*/ 2179781 w 8019073"/>
              <a:gd name="connsiteY62" fmla="*/ 1228436 h 1302327"/>
              <a:gd name="connsiteX63" fmla="*/ 1902690 w 8019073"/>
              <a:gd name="connsiteY63" fmla="*/ 1237672 h 1302327"/>
              <a:gd name="connsiteX64" fmla="*/ 1773381 w 8019073"/>
              <a:gd name="connsiteY64" fmla="*/ 1246909 h 1302327"/>
              <a:gd name="connsiteX65" fmla="*/ 1625600 w 8019073"/>
              <a:gd name="connsiteY65" fmla="*/ 1256145 h 1302327"/>
              <a:gd name="connsiteX66" fmla="*/ 1477818 w 8019073"/>
              <a:gd name="connsiteY66" fmla="*/ 1283854 h 1302327"/>
              <a:gd name="connsiteX67" fmla="*/ 1366981 w 8019073"/>
              <a:gd name="connsiteY67" fmla="*/ 1293091 h 1302327"/>
              <a:gd name="connsiteX68" fmla="*/ 1293090 w 8019073"/>
              <a:gd name="connsiteY68" fmla="*/ 1302327 h 1302327"/>
              <a:gd name="connsiteX69" fmla="*/ 1200727 w 8019073"/>
              <a:gd name="connsiteY69" fmla="*/ 1283854 h 1302327"/>
              <a:gd name="connsiteX70" fmla="*/ 979054 w 8019073"/>
              <a:gd name="connsiteY70" fmla="*/ 1256145 h 1302327"/>
              <a:gd name="connsiteX71" fmla="*/ 905163 w 8019073"/>
              <a:gd name="connsiteY71" fmla="*/ 1228436 h 1302327"/>
              <a:gd name="connsiteX72" fmla="*/ 868218 w 8019073"/>
              <a:gd name="connsiteY72" fmla="*/ 1200727 h 1302327"/>
              <a:gd name="connsiteX73" fmla="*/ 766618 w 8019073"/>
              <a:gd name="connsiteY73" fmla="*/ 1182254 h 1302327"/>
              <a:gd name="connsiteX74" fmla="*/ 738909 w 8019073"/>
              <a:gd name="connsiteY74" fmla="*/ 1154545 h 1302327"/>
              <a:gd name="connsiteX75" fmla="*/ 655781 w 8019073"/>
              <a:gd name="connsiteY75" fmla="*/ 1099127 h 1302327"/>
              <a:gd name="connsiteX76" fmla="*/ 618836 w 8019073"/>
              <a:gd name="connsiteY76" fmla="*/ 1089891 h 1302327"/>
              <a:gd name="connsiteX77" fmla="*/ 572654 w 8019073"/>
              <a:gd name="connsiteY77" fmla="*/ 1071418 h 1302327"/>
              <a:gd name="connsiteX78" fmla="*/ 452581 w 8019073"/>
              <a:gd name="connsiteY78" fmla="*/ 1062182 h 1302327"/>
              <a:gd name="connsiteX79" fmla="*/ 350981 w 8019073"/>
              <a:gd name="connsiteY79" fmla="*/ 1043709 h 1302327"/>
              <a:gd name="connsiteX80" fmla="*/ 314036 w 8019073"/>
              <a:gd name="connsiteY80" fmla="*/ 1034472 h 1302327"/>
              <a:gd name="connsiteX81" fmla="*/ 230909 w 8019073"/>
              <a:gd name="connsiteY81" fmla="*/ 1052945 h 1302327"/>
              <a:gd name="connsiteX82" fmla="*/ 55418 w 8019073"/>
              <a:gd name="connsiteY82" fmla="*/ 1117600 h 1302327"/>
              <a:gd name="connsiteX83" fmla="*/ 27709 w 8019073"/>
              <a:gd name="connsiteY83" fmla="*/ 1136072 h 1302327"/>
              <a:gd name="connsiteX84" fmla="*/ 0 w 8019073"/>
              <a:gd name="connsiteY84" fmla="*/ 1173018 h 1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019073" h="1302327">
                <a:moveTo>
                  <a:pt x="8007927" y="203200"/>
                </a:moveTo>
                <a:cubicBezTo>
                  <a:pt x="8016333" y="161168"/>
                  <a:pt x="8028119" y="127549"/>
                  <a:pt x="8007927" y="83127"/>
                </a:cubicBezTo>
                <a:cubicBezTo>
                  <a:pt x="8001557" y="69113"/>
                  <a:pt x="7984347" y="63055"/>
                  <a:pt x="7970981" y="55418"/>
                </a:cubicBezTo>
                <a:cubicBezTo>
                  <a:pt x="7962528" y="50588"/>
                  <a:pt x="7952388" y="49600"/>
                  <a:pt x="7943272" y="46182"/>
                </a:cubicBezTo>
                <a:cubicBezTo>
                  <a:pt x="7873832" y="20142"/>
                  <a:pt x="7921569" y="32605"/>
                  <a:pt x="7850909" y="18472"/>
                </a:cubicBezTo>
                <a:cubicBezTo>
                  <a:pt x="7841673" y="12315"/>
                  <a:pt x="7834301" y="0"/>
                  <a:pt x="7823200" y="0"/>
                </a:cubicBezTo>
                <a:cubicBezTo>
                  <a:pt x="7651839" y="0"/>
                  <a:pt x="7661628" y="1517"/>
                  <a:pt x="7555345" y="36945"/>
                </a:cubicBezTo>
                <a:cubicBezTo>
                  <a:pt x="7543030" y="46181"/>
                  <a:pt x="7531454" y="56495"/>
                  <a:pt x="7518400" y="64654"/>
                </a:cubicBezTo>
                <a:cubicBezTo>
                  <a:pt x="7506724" y="71952"/>
                  <a:pt x="7492032" y="74312"/>
                  <a:pt x="7481454" y="83127"/>
                </a:cubicBezTo>
                <a:cubicBezTo>
                  <a:pt x="7472926" y="90233"/>
                  <a:pt x="7469139" y="101600"/>
                  <a:pt x="7462981" y="110836"/>
                </a:cubicBezTo>
                <a:cubicBezTo>
                  <a:pt x="7459902" y="132388"/>
                  <a:pt x="7462754" y="155672"/>
                  <a:pt x="7453745" y="175491"/>
                </a:cubicBezTo>
                <a:cubicBezTo>
                  <a:pt x="7446538" y="191346"/>
                  <a:pt x="7428269" y="199329"/>
                  <a:pt x="7416800" y="212436"/>
                </a:cubicBezTo>
                <a:cubicBezTo>
                  <a:pt x="7400756" y="230772"/>
                  <a:pt x="7384414" y="256396"/>
                  <a:pt x="7370618" y="277091"/>
                </a:cubicBezTo>
                <a:cubicBezTo>
                  <a:pt x="7367539" y="289406"/>
                  <a:pt x="7364041" y="301624"/>
                  <a:pt x="7361381" y="314036"/>
                </a:cubicBezTo>
                <a:cubicBezTo>
                  <a:pt x="7354802" y="344737"/>
                  <a:pt x="7362523" y="381883"/>
                  <a:pt x="7342909" y="406400"/>
                </a:cubicBezTo>
                <a:lnTo>
                  <a:pt x="7305963" y="452582"/>
                </a:lnTo>
                <a:cubicBezTo>
                  <a:pt x="7293296" y="503250"/>
                  <a:pt x="7299836" y="488445"/>
                  <a:pt x="7269018" y="544945"/>
                </a:cubicBezTo>
                <a:cubicBezTo>
                  <a:pt x="7260422" y="560705"/>
                  <a:pt x="7252992" y="577497"/>
                  <a:pt x="7241309" y="591127"/>
                </a:cubicBezTo>
                <a:cubicBezTo>
                  <a:pt x="7215807" y="620880"/>
                  <a:pt x="7185890" y="646545"/>
                  <a:pt x="7158181" y="674254"/>
                </a:cubicBezTo>
                <a:cubicBezTo>
                  <a:pt x="7126482" y="705953"/>
                  <a:pt x="7077526" y="758813"/>
                  <a:pt x="7038109" y="785091"/>
                </a:cubicBezTo>
                <a:cubicBezTo>
                  <a:pt x="6993297" y="814965"/>
                  <a:pt x="6953004" y="861538"/>
                  <a:pt x="6899563" y="868218"/>
                </a:cubicBezTo>
                <a:lnTo>
                  <a:pt x="6825672" y="877454"/>
                </a:lnTo>
                <a:cubicBezTo>
                  <a:pt x="6804121" y="886690"/>
                  <a:pt x="6782307" y="895337"/>
                  <a:pt x="6761018" y="905163"/>
                </a:cubicBezTo>
                <a:cubicBezTo>
                  <a:pt x="6742266" y="913818"/>
                  <a:pt x="6724776" y="925202"/>
                  <a:pt x="6705600" y="932872"/>
                </a:cubicBezTo>
                <a:cubicBezTo>
                  <a:pt x="6678481" y="943720"/>
                  <a:pt x="6649979" y="950758"/>
                  <a:pt x="6622472" y="960582"/>
                </a:cubicBezTo>
                <a:cubicBezTo>
                  <a:pt x="6467784" y="1015828"/>
                  <a:pt x="6650428" y="954340"/>
                  <a:pt x="6548581" y="988291"/>
                </a:cubicBezTo>
                <a:cubicBezTo>
                  <a:pt x="6551660" y="975976"/>
                  <a:pt x="6553361" y="963231"/>
                  <a:pt x="6557818" y="951345"/>
                </a:cubicBezTo>
                <a:cubicBezTo>
                  <a:pt x="6577638" y="898490"/>
                  <a:pt x="6574061" y="932554"/>
                  <a:pt x="6585527" y="886691"/>
                </a:cubicBezTo>
                <a:cubicBezTo>
                  <a:pt x="6592467" y="858930"/>
                  <a:pt x="6597382" y="808871"/>
                  <a:pt x="6613236" y="785091"/>
                </a:cubicBezTo>
                <a:lnTo>
                  <a:pt x="6631709" y="757382"/>
                </a:lnTo>
                <a:cubicBezTo>
                  <a:pt x="6657847" y="678961"/>
                  <a:pt x="6650181" y="710150"/>
                  <a:pt x="6650181" y="554182"/>
                </a:cubicBezTo>
                <a:cubicBezTo>
                  <a:pt x="6650181" y="501752"/>
                  <a:pt x="6653661" y="448028"/>
                  <a:pt x="6640945" y="397163"/>
                </a:cubicBezTo>
                <a:cubicBezTo>
                  <a:pt x="6637212" y="382229"/>
                  <a:pt x="6617769" y="376338"/>
                  <a:pt x="6604000" y="369454"/>
                </a:cubicBezTo>
                <a:cubicBezTo>
                  <a:pt x="6549757" y="342333"/>
                  <a:pt x="6493255" y="319987"/>
                  <a:pt x="6437745" y="295563"/>
                </a:cubicBezTo>
                <a:cubicBezTo>
                  <a:pt x="6416283" y="286120"/>
                  <a:pt x="6396082" y="272452"/>
                  <a:pt x="6373090" y="267854"/>
                </a:cubicBezTo>
                <a:lnTo>
                  <a:pt x="6280727" y="249382"/>
                </a:lnTo>
                <a:cubicBezTo>
                  <a:pt x="6136024" y="258618"/>
                  <a:pt x="5990651" y="260392"/>
                  <a:pt x="5846618" y="277091"/>
                </a:cubicBezTo>
                <a:cubicBezTo>
                  <a:pt x="5777620" y="285091"/>
                  <a:pt x="5711602" y="310014"/>
                  <a:pt x="5643418" y="323272"/>
                </a:cubicBezTo>
                <a:cubicBezTo>
                  <a:pt x="5600678" y="331583"/>
                  <a:pt x="5557212" y="335587"/>
                  <a:pt x="5514109" y="341745"/>
                </a:cubicBezTo>
                <a:cubicBezTo>
                  <a:pt x="5480242" y="338666"/>
                  <a:pt x="5446515" y="332509"/>
                  <a:pt x="5412509" y="332509"/>
                </a:cubicBezTo>
                <a:cubicBezTo>
                  <a:pt x="5366224" y="332509"/>
                  <a:pt x="5319575" y="349609"/>
                  <a:pt x="5273963" y="341745"/>
                </a:cubicBezTo>
                <a:cubicBezTo>
                  <a:pt x="5227750" y="333777"/>
                  <a:pt x="5190638" y="295524"/>
                  <a:pt x="5144654" y="286327"/>
                </a:cubicBezTo>
                <a:cubicBezTo>
                  <a:pt x="5065928" y="270582"/>
                  <a:pt x="4984432" y="275466"/>
                  <a:pt x="4904509" y="267854"/>
                </a:cubicBezTo>
                <a:cubicBezTo>
                  <a:pt x="4411958" y="220945"/>
                  <a:pt x="5052799" y="272158"/>
                  <a:pt x="4636654" y="240145"/>
                </a:cubicBezTo>
                <a:cubicBezTo>
                  <a:pt x="4458084" y="246303"/>
                  <a:pt x="4279125" y="245321"/>
                  <a:pt x="4100945" y="258618"/>
                </a:cubicBezTo>
                <a:cubicBezTo>
                  <a:pt x="4071818" y="260792"/>
                  <a:pt x="4046459" y="280599"/>
                  <a:pt x="4017818" y="286327"/>
                </a:cubicBezTo>
                <a:cubicBezTo>
                  <a:pt x="3928379" y="304215"/>
                  <a:pt x="3812886" y="308372"/>
                  <a:pt x="3722254" y="314036"/>
                </a:cubicBezTo>
                <a:cubicBezTo>
                  <a:pt x="3703481" y="318729"/>
                  <a:pt x="3604918" y="342499"/>
                  <a:pt x="3583709" y="350982"/>
                </a:cubicBezTo>
                <a:cubicBezTo>
                  <a:pt x="3568790" y="356949"/>
                  <a:pt x="3512822" y="404147"/>
                  <a:pt x="3509818" y="406400"/>
                </a:cubicBezTo>
                <a:cubicBezTo>
                  <a:pt x="3500938" y="413060"/>
                  <a:pt x="3490989" y="418212"/>
                  <a:pt x="3482109" y="424872"/>
                </a:cubicBezTo>
                <a:cubicBezTo>
                  <a:pt x="3457637" y="443226"/>
                  <a:pt x="3428724" y="465604"/>
                  <a:pt x="3408218" y="489527"/>
                </a:cubicBezTo>
                <a:cubicBezTo>
                  <a:pt x="3379441" y="523100"/>
                  <a:pt x="3380959" y="525572"/>
                  <a:pt x="3362036" y="563418"/>
                </a:cubicBezTo>
                <a:cubicBezTo>
                  <a:pt x="3358957" y="575733"/>
                  <a:pt x="3355460" y="587951"/>
                  <a:pt x="3352800" y="600363"/>
                </a:cubicBezTo>
                <a:cubicBezTo>
                  <a:pt x="3343703" y="642817"/>
                  <a:pt x="3337146" y="687478"/>
                  <a:pt x="3325090" y="729672"/>
                </a:cubicBezTo>
                <a:cubicBezTo>
                  <a:pt x="3322415" y="739034"/>
                  <a:pt x="3318933" y="748145"/>
                  <a:pt x="3315854" y="757382"/>
                </a:cubicBezTo>
                <a:cubicBezTo>
                  <a:pt x="3312775" y="788170"/>
                  <a:pt x="3311323" y="819164"/>
                  <a:pt x="3306618" y="849745"/>
                </a:cubicBezTo>
                <a:cubicBezTo>
                  <a:pt x="3305138" y="859368"/>
                  <a:pt x="3302782" y="869353"/>
                  <a:pt x="3297381" y="877454"/>
                </a:cubicBezTo>
                <a:cubicBezTo>
                  <a:pt x="3277909" y="906662"/>
                  <a:pt x="3257549" y="935760"/>
                  <a:pt x="3232727" y="960582"/>
                </a:cubicBezTo>
                <a:cubicBezTo>
                  <a:pt x="3155981" y="1037329"/>
                  <a:pt x="3073675" y="1049567"/>
                  <a:pt x="2964872" y="1080654"/>
                </a:cubicBezTo>
                <a:cubicBezTo>
                  <a:pt x="2879432" y="1105065"/>
                  <a:pt x="2792879" y="1125509"/>
                  <a:pt x="2706254" y="1145309"/>
                </a:cubicBezTo>
                <a:cubicBezTo>
                  <a:pt x="2658434" y="1156239"/>
                  <a:pt x="2584399" y="1157439"/>
                  <a:pt x="2540000" y="1163782"/>
                </a:cubicBezTo>
                <a:cubicBezTo>
                  <a:pt x="2465843" y="1174376"/>
                  <a:pt x="2392059" y="1187493"/>
                  <a:pt x="2318327" y="1200727"/>
                </a:cubicBezTo>
                <a:cubicBezTo>
                  <a:pt x="2271971" y="1209047"/>
                  <a:pt x="2226693" y="1224266"/>
                  <a:pt x="2179781" y="1228436"/>
                </a:cubicBezTo>
                <a:cubicBezTo>
                  <a:pt x="2087729" y="1236618"/>
                  <a:pt x="1995054" y="1234593"/>
                  <a:pt x="1902690" y="1237672"/>
                </a:cubicBezTo>
                <a:lnTo>
                  <a:pt x="1773381" y="1246909"/>
                </a:lnTo>
                <a:cubicBezTo>
                  <a:pt x="1724134" y="1250192"/>
                  <a:pt x="1674575" y="1250023"/>
                  <a:pt x="1625600" y="1256145"/>
                </a:cubicBezTo>
                <a:cubicBezTo>
                  <a:pt x="1575868" y="1262361"/>
                  <a:pt x="1527433" y="1276766"/>
                  <a:pt x="1477818" y="1283854"/>
                </a:cubicBezTo>
                <a:cubicBezTo>
                  <a:pt x="1441117" y="1289097"/>
                  <a:pt x="1403871" y="1289402"/>
                  <a:pt x="1366981" y="1293091"/>
                </a:cubicBezTo>
                <a:cubicBezTo>
                  <a:pt x="1342282" y="1295561"/>
                  <a:pt x="1317720" y="1299248"/>
                  <a:pt x="1293090" y="1302327"/>
                </a:cubicBezTo>
                <a:cubicBezTo>
                  <a:pt x="1262302" y="1296169"/>
                  <a:pt x="1231790" y="1288422"/>
                  <a:pt x="1200727" y="1283854"/>
                </a:cubicBezTo>
                <a:cubicBezTo>
                  <a:pt x="1127053" y="1273020"/>
                  <a:pt x="979054" y="1256145"/>
                  <a:pt x="979054" y="1256145"/>
                </a:cubicBezTo>
                <a:cubicBezTo>
                  <a:pt x="954424" y="1246909"/>
                  <a:pt x="928691" y="1240200"/>
                  <a:pt x="905163" y="1228436"/>
                </a:cubicBezTo>
                <a:cubicBezTo>
                  <a:pt x="891394" y="1221552"/>
                  <a:pt x="882822" y="1205595"/>
                  <a:pt x="868218" y="1200727"/>
                </a:cubicBezTo>
                <a:cubicBezTo>
                  <a:pt x="835563" y="1189842"/>
                  <a:pt x="800485" y="1188412"/>
                  <a:pt x="766618" y="1182254"/>
                </a:cubicBezTo>
                <a:cubicBezTo>
                  <a:pt x="757382" y="1173018"/>
                  <a:pt x="748827" y="1163046"/>
                  <a:pt x="738909" y="1154545"/>
                </a:cubicBezTo>
                <a:cubicBezTo>
                  <a:pt x="720115" y="1138436"/>
                  <a:pt x="677246" y="1108667"/>
                  <a:pt x="655781" y="1099127"/>
                </a:cubicBezTo>
                <a:cubicBezTo>
                  <a:pt x="644181" y="1093972"/>
                  <a:pt x="630879" y="1093905"/>
                  <a:pt x="618836" y="1089891"/>
                </a:cubicBezTo>
                <a:cubicBezTo>
                  <a:pt x="603107" y="1084648"/>
                  <a:pt x="589008" y="1074144"/>
                  <a:pt x="572654" y="1071418"/>
                </a:cubicBezTo>
                <a:cubicBezTo>
                  <a:pt x="533058" y="1064819"/>
                  <a:pt x="492605" y="1065261"/>
                  <a:pt x="452581" y="1062182"/>
                </a:cubicBezTo>
                <a:lnTo>
                  <a:pt x="350981" y="1043709"/>
                </a:lnTo>
                <a:cubicBezTo>
                  <a:pt x="338533" y="1041219"/>
                  <a:pt x="326693" y="1033498"/>
                  <a:pt x="314036" y="1034472"/>
                </a:cubicBezTo>
                <a:cubicBezTo>
                  <a:pt x="285735" y="1036649"/>
                  <a:pt x="258359" y="1045721"/>
                  <a:pt x="230909" y="1052945"/>
                </a:cubicBezTo>
                <a:cubicBezTo>
                  <a:pt x="156355" y="1072564"/>
                  <a:pt x="123719" y="1083450"/>
                  <a:pt x="55418" y="1117600"/>
                </a:cubicBezTo>
                <a:cubicBezTo>
                  <a:pt x="45489" y="1122564"/>
                  <a:pt x="36945" y="1129915"/>
                  <a:pt x="27709" y="1136072"/>
                </a:cubicBezTo>
                <a:lnTo>
                  <a:pt x="0" y="1173018"/>
                </a:lnTo>
              </a:path>
            </a:pathLst>
          </a:custGeom>
          <a:noFill/>
          <a:ln>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55362415-3C24-594B-C811-59E465A238DF}"/>
              </a:ext>
            </a:extLst>
          </p:cNvPr>
          <p:cNvPicPr>
            <a:picLocks noChangeAspect="1"/>
          </p:cNvPicPr>
          <p:nvPr/>
        </p:nvPicPr>
        <p:blipFill rotWithShape="1">
          <a:blip r:embed="rId5">
            <a:clrChange>
              <a:clrFrom>
                <a:srgbClr val="0F0C12"/>
              </a:clrFrom>
              <a:clrTo>
                <a:srgbClr val="0F0C12">
                  <a:alpha val="0"/>
                </a:srgbClr>
              </a:clrTo>
            </a:clrChange>
          </a:blip>
          <a:srcRect r="16308"/>
          <a:stretch/>
        </p:blipFill>
        <p:spPr>
          <a:xfrm>
            <a:off x="8313167" y="5348125"/>
            <a:ext cx="840245" cy="7312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942F-ED5A-D4E3-4417-19C52C5171BF}"/>
              </a:ext>
            </a:extLst>
          </p:cNvPr>
          <p:cNvSpPr>
            <a:spLocks noGrp="1"/>
          </p:cNvSpPr>
          <p:nvPr>
            <p:ph type="title"/>
          </p:nvPr>
        </p:nvSpPr>
        <p:spPr>
          <a:xfrm>
            <a:off x="457200" y="155575"/>
            <a:ext cx="8229600" cy="1252538"/>
          </a:xfrm>
        </p:spPr>
        <p:txBody>
          <a:bodyPr/>
          <a:lstStyle/>
          <a:p>
            <a:pPr>
              <a:defRPr/>
            </a:pPr>
            <a:endParaRPr lang="en-US" dirty="0"/>
          </a:p>
        </p:txBody>
      </p:sp>
      <p:pic>
        <p:nvPicPr>
          <p:cNvPr id="14339" name="Picture 2" descr="\Rightarrow">
            <a:extLst>
              <a:ext uri="{FF2B5EF4-FFF2-40B4-BE49-F238E27FC236}">
                <a16:creationId xmlns:a16="http://schemas.microsoft.com/office/drawing/2014/main" id="{3DD59001-AB90-6F04-52E2-19157A3E6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Rightarrow">
            <a:extLst>
              <a:ext uri="{FF2B5EF4-FFF2-40B4-BE49-F238E27FC236}">
                <a16:creationId xmlns:a16="http://schemas.microsoft.com/office/drawing/2014/main" id="{A49B37C5-4C97-90F6-DECE-1D1F2771F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ightarrow">
            <a:extLst>
              <a:ext uri="{FF2B5EF4-FFF2-40B4-BE49-F238E27FC236}">
                <a16:creationId xmlns:a16="http://schemas.microsoft.com/office/drawing/2014/main" id="{F8D59472-F904-CE41-4D06-7DE612504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Rightarrow">
            <a:extLst>
              <a:ext uri="{FF2B5EF4-FFF2-40B4-BE49-F238E27FC236}">
                <a16:creationId xmlns:a16="http://schemas.microsoft.com/office/drawing/2014/main" id="{10034636-C23E-2AD0-1C5B-3D232D3CB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AEC13B-2B19-1E13-7998-A48388CA0CE7}"/>
              </a:ext>
            </a:extLst>
          </p:cNvPr>
          <p:cNvSpPr/>
          <p:nvPr/>
        </p:nvSpPr>
        <p:spPr>
          <a:xfrm>
            <a:off x="0" y="-25869"/>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44" name="Rectangle 1">
            <a:extLst>
              <a:ext uri="{FF2B5EF4-FFF2-40B4-BE49-F238E27FC236}">
                <a16:creationId xmlns:a16="http://schemas.microsoft.com/office/drawing/2014/main" id="{008760A3-E0B8-D412-8B61-65E45C81DB65}"/>
              </a:ext>
            </a:extLst>
          </p:cNvPr>
          <p:cNvSpPr>
            <a:spLocks noChangeArrowheads="1"/>
          </p:cNvSpPr>
          <p:nvPr/>
        </p:nvSpPr>
        <p:spPr bwMode="auto">
          <a:xfrm>
            <a:off x="360361" y="207963"/>
            <a:ext cx="622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7200" b="1" i="1" dirty="0">
                <a:solidFill>
                  <a:schemeClr val="bg1"/>
                </a:solidFill>
                <a:latin typeface="Corbel" panose="020B0503020204020204" pitchFamily="34" charset="0"/>
              </a:rPr>
              <a:t>Edward Tolman</a:t>
            </a:r>
            <a:endParaRPr lang="pl-PL" altLang="pt-BR" sz="7200" i="1" dirty="0">
              <a:solidFill>
                <a:schemeClr val="bg1"/>
              </a:solidFill>
              <a:latin typeface="Corbel" panose="020B0503020204020204" pitchFamily="34" charset="0"/>
            </a:endParaRPr>
          </a:p>
        </p:txBody>
      </p:sp>
      <p:pic>
        <p:nvPicPr>
          <p:cNvPr id="4" name="Imagem 3">
            <a:extLst>
              <a:ext uri="{FF2B5EF4-FFF2-40B4-BE49-F238E27FC236}">
                <a16:creationId xmlns:a16="http://schemas.microsoft.com/office/drawing/2014/main" id="{C98A1C95-B4DC-FFC3-8E06-0F8809D13CB3}"/>
              </a:ext>
            </a:extLst>
          </p:cNvPr>
          <p:cNvPicPr>
            <a:picLocks noChangeAspect="1"/>
          </p:cNvPicPr>
          <p:nvPr/>
        </p:nvPicPr>
        <p:blipFill rotWithShape="1">
          <a:blip r:embed="rId4"/>
          <a:srcRect b="4296"/>
          <a:stretch/>
        </p:blipFill>
        <p:spPr>
          <a:xfrm>
            <a:off x="7264739" y="-84638"/>
            <a:ext cx="1789637" cy="1732964"/>
          </a:xfrm>
          <a:prstGeom prst="rect">
            <a:avLst/>
          </a:prstGeom>
        </p:spPr>
      </p:pic>
      <p:pic>
        <p:nvPicPr>
          <p:cNvPr id="5" name="Imagem 4">
            <a:extLst>
              <a:ext uri="{FF2B5EF4-FFF2-40B4-BE49-F238E27FC236}">
                <a16:creationId xmlns:a16="http://schemas.microsoft.com/office/drawing/2014/main" id="{2BCE414A-2CA5-0919-CB2F-3C3D0132DCF2}"/>
              </a:ext>
            </a:extLst>
          </p:cNvPr>
          <p:cNvPicPr>
            <a:picLocks noChangeAspect="1"/>
          </p:cNvPicPr>
          <p:nvPr/>
        </p:nvPicPr>
        <p:blipFill>
          <a:blip r:embed="rId5"/>
          <a:stretch>
            <a:fillRect/>
          </a:stretch>
        </p:blipFill>
        <p:spPr>
          <a:xfrm>
            <a:off x="360361" y="2478024"/>
            <a:ext cx="3085615" cy="4171439"/>
          </a:xfrm>
          <a:prstGeom prst="rect">
            <a:avLst/>
          </a:prstGeom>
        </p:spPr>
      </p:pic>
      <p:pic>
        <p:nvPicPr>
          <p:cNvPr id="7" name="Imagem 6">
            <a:extLst>
              <a:ext uri="{FF2B5EF4-FFF2-40B4-BE49-F238E27FC236}">
                <a16:creationId xmlns:a16="http://schemas.microsoft.com/office/drawing/2014/main" id="{E5C4A2C4-CD5C-6B0B-0993-E6200FD875ED}"/>
              </a:ext>
            </a:extLst>
          </p:cNvPr>
          <p:cNvPicPr>
            <a:picLocks noChangeAspect="1"/>
          </p:cNvPicPr>
          <p:nvPr/>
        </p:nvPicPr>
        <p:blipFill>
          <a:blip r:embed="rId6"/>
          <a:stretch>
            <a:fillRect/>
          </a:stretch>
        </p:blipFill>
        <p:spPr>
          <a:xfrm>
            <a:off x="4166712" y="2478024"/>
            <a:ext cx="4077668" cy="4176401"/>
          </a:xfrm>
          <a:prstGeom prst="rect">
            <a:avLst/>
          </a:prstGeom>
        </p:spPr>
      </p:pic>
      <p:pic>
        <p:nvPicPr>
          <p:cNvPr id="9" name="Imagem 8">
            <a:extLst>
              <a:ext uri="{FF2B5EF4-FFF2-40B4-BE49-F238E27FC236}">
                <a16:creationId xmlns:a16="http://schemas.microsoft.com/office/drawing/2014/main" id="{8F8F8905-0286-07CD-5089-49126EF3580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363" r="32061" b="21250"/>
          <a:stretch/>
        </p:blipFill>
        <p:spPr>
          <a:xfrm rot="12783399">
            <a:off x="933681" y="4399732"/>
            <a:ext cx="582745" cy="596224"/>
          </a:xfrm>
          <a:prstGeom prst="rect">
            <a:avLst/>
          </a:prstGeom>
        </p:spPr>
      </p:pic>
      <p:pic>
        <p:nvPicPr>
          <p:cNvPr id="15" name="Imagem 14">
            <a:extLst>
              <a:ext uri="{FF2B5EF4-FFF2-40B4-BE49-F238E27FC236}">
                <a16:creationId xmlns:a16="http://schemas.microsoft.com/office/drawing/2014/main" id="{EBF51584-9DD8-21BE-5488-0EAD0EA25A70}"/>
              </a:ext>
            </a:extLst>
          </p:cNvPr>
          <p:cNvPicPr>
            <a:picLocks noChangeAspect="1"/>
          </p:cNvPicPr>
          <p:nvPr/>
        </p:nvPicPr>
        <p:blipFill rotWithShape="1">
          <a:blip r:embed="rId7">
            <a:clrChange>
              <a:clrFrom>
                <a:srgbClr val="FAFAFA"/>
              </a:clrFrom>
              <a:clrTo>
                <a:srgbClr val="FAFAFA">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6363" r="32061" b="21250"/>
          <a:stretch/>
        </p:blipFill>
        <p:spPr>
          <a:xfrm rot="12783399">
            <a:off x="5839763" y="4196285"/>
            <a:ext cx="463909" cy="474639"/>
          </a:xfrm>
          <a:prstGeom prst="rect">
            <a:avLst/>
          </a:prstGeom>
        </p:spPr>
      </p:pic>
      <p:sp>
        <p:nvSpPr>
          <p:cNvPr id="16" name="CaixaDeTexto 15">
            <a:extLst>
              <a:ext uri="{FF2B5EF4-FFF2-40B4-BE49-F238E27FC236}">
                <a16:creationId xmlns:a16="http://schemas.microsoft.com/office/drawing/2014/main" id="{0822DD90-4344-FC4D-758F-A1B3934F6FA8}"/>
              </a:ext>
            </a:extLst>
          </p:cNvPr>
          <p:cNvSpPr txBox="1"/>
          <p:nvPr/>
        </p:nvSpPr>
        <p:spPr>
          <a:xfrm>
            <a:off x="6154821" y="4863774"/>
            <a:ext cx="1959767" cy="1015663"/>
          </a:xfrm>
          <a:prstGeom prst="rect">
            <a:avLst/>
          </a:prstGeom>
          <a:noFill/>
        </p:spPr>
        <p:txBody>
          <a:bodyPr wrap="none" rtlCol="0">
            <a:spAutoFit/>
          </a:bodyPr>
          <a:lstStyle/>
          <a:p>
            <a:r>
              <a:rPr lang="pt-BR" sz="1200" dirty="0"/>
              <a:t>56 ratos </a:t>
            </a:r>
          </a:p>
          <a:p>
            <a:r>
              <a:rPr lang="pt-BR" sz="1200" dirty="0"/>
              <a:t>todos tentaram a fechada</a:t>
            </a:r>
          </a:p>
          <a:p>
            <a:r>
              <a:rPr lang="pt-BR" sz="1200" dirty="0"/>
              <a:t>18 rotas</a:t>
            </a:r>
          </a:p>
          <a:p>
            <a:r>
              <a:rPr lang="pt-BR" sz="1200" dirty="0"/>
              <a:t>36% escolheram a 5</a:t>
            </a:r>
          </a:p>
          <a:p>
            <a:r>
              <a:rPr lang="pt-BR" sz="1200" dirty="0"/>
              <a:t>11% escolheram a 6 ou 4</a:t>
            </a:r>
          </a:p>
        </p:txBody>
      </p:sp>
      <p:sp>
        <p:nvSpPr>
          <p:cNvPr id="17" name="CaixaDeTexto 16">
            <a:extLst>
              <a:ext uri="{FF2B5EF4-FFF2-40B4-BE49-F238E27FC236}">
                <a16:creationId xmlns:a16="http://schemas.microsoft.com/office/drawing/2014/main" id="{AC3B0878-81E4-E392-0667-0F6745E9C66C}"/>
              </a:ext>
            </a:extLst>
          </p:cNvPr>
          <p:cNvSpPr txBox="1"/>
          <p:nvPr/>
        </p:nvSpPr>
        <p:spPr>
          <a:xfrm>
            <a:off x="179246" y="1672298"/>
            <a:ext cx="8785507" cy="646331"/>
          </a:xfrm>
          <a:prstGeom prst="rect">
            <a:avLst/>
          </a:prstGeom>
          <a:noFill/>
        </p:spPr>
        <p:txBody>
          <a:bodyPr wrap="square" rtlCol="0">
            <a:spAutoFit/>
          </a:bodyPr>
          <a:lstStyle/>
          <a:p>
            <a:r>
              <a:rPr lang="pt-BR" dirty="0">
                <a:solidFill>
                  <a:schemeClr val="accent6">
                    <a:lumMod val="75000"/>
                  </a:schemeClr>
                </a:solidFill>
              </a:rPr>
              <a:t>     Treinaram e aprenderam                       Não treinaram o novo caminho mas  </a:t>
            </a:r>
          </a:p>
          <a:p>
            <a:r>
              <a:rPr lang="pt-BR" dirty="0">
                <a:solidFill>
                  <a:schemeClr val="accent6">
                    <a:lumMod val="75000"/>
                  </a:schemeClr>
                </a:solidFill>
              </a:rPr>
              <a:t>     o caminho                                              chegaram lá por senso de direção                   </a:t>
            </a:r>
          </a:p>
        </p:txBody>
      </p:sp>
      <p:sp>
        <p:nvSpPr>
          <p:cNvPr id="18" name="CaixaDeTexto 17">
            <a:extLst>
              <a:ext uri="{FF2B5EF4-FFF2-40B4-BE49-F238E27FC236}">
                <a16:creationId xmlns:a16="http://schemas.microsoft.com/office/drawing/2014/main" id="{D7C21C18-5E4D-809E-7D65-C6421204BC6D}"/>
              </a:ext>
            </a:extLst>
          </p:cNvPr>
          <p:cNvSpPr txBox="1"/>
          <p:nvPr/>
        </p:nvSpPr>
        <p:spPr>
          <a:xfrm>
            <a:off x="4106575" y="5106636"/>
            <a:ext cx="1620957" cy="646331"/>
          </a:xfrm>
          <a:prstGeom prst="rect">
            <a:avLst/>
          </a:prstGeom>
          <a:noFill/>
        </p:spPr>
        <p:txBody>
          <a:bodyPr wrap="none" rtlCol="0">
            <a:spAutoFit/>
          </a:bodyPr>
          <a:lstStyle/>
          <a:p>
            <a:r>
              <a:rPr lang="pt-BR" dirty="0"/>
              <a:t>Inferência de </a:t>
            </a:r>
          </a:p>
          <a:p>
            <a:r>
              <a:rPr lang="pt-BR" dirty="0"/>
              <a:t>média vetorial</a:t>
            </a:r>
          </a:p>
        </p:txBody>
      </p:sp>
      <p:sp>
        <p:nvSpPr>
          <p:cNvPr id="19" name="CaixaDeTexto 18">
            <a:extLst>
              <a:ext uri="{FF2B5EF4-FFF2-40B4-BE49-F238E27FC236}">
                <a16:creationId xmlns:a16="http://schemas.microsoft.com/office/drawing/2014/main" id="{93717FC2-A01A-D91E-8025-B22C048C84F9}"/>
              </a:ext>
            </a:extLst>
          </p:cNvPr>
          <p:cNvSpPr txBox="1"/>
          <p:nvPr/>
        </p:nvSpPr>
        <p:spPr>
          <a:xfrm>
            <a:off x="1925418" y="4023605"/>
            <a:ext cx="1544012" cy="923330"/>
          </a:xfrm>
          <a:prstGeom prst="rect">
            <a:avLst/>
          </a:prstGeom>
          <a:noFill/>
        </p:spPr>
        <p:txBody>
          <a:bodyPr wrap="none" rtlCol="0">
            <a:spAutoFit/>
          </a:bodyPr>
          <a:lstStyle/>
          <a:p>
            <a:r>
              <a:rPr lang="pt-BR" dirty="0"/>
              <a:t>Estímulo</a:t>
            </a:r>
          </a:p>
          <a:p>
            <a:r>
              <a:rPr lang="pt-BR" dirty="0"/>
              <a:t>Resposta</a:t>
            </a:r>
          </a:p>
          <a:p>
            <a:r>
              <a:rPr lang="pt-BR" dirty="0"/>
              <a:t>Recompensa</a:t>
            </a:r>
          </a:p>
        </p:txBody>
      </p:sp>
    </p:spTree>
    <p:extLst>
      <p:ext uri="{BB962C8B-B14F-4D97-AF65-F5344CB8AC3E}">
        <p14:creationId xmlns:p14="http://schemas.microsoft.com/office/powerpoint/2010/main" val="3810169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942F-ED5A-D4E3-4417-19C52C5171BF}"/>
              </a:ext>
            </a:extLst>
          </p:cNvPr>
          <p:cNvSpPr>
            <a:spLocks noGrp="1"/>
          </p:cNvSpPr>
          <p:nvPr>
            <p:ph type="title"/>
          </p:nvPr>
        </p:nvSpPr>
        <p:spPr>
          <a:xfrm>
            <a:off x="457200" y="155575"/>
            <a:ext cx="8229600" cy="1252538"/>
          </a:xfrm>
        </p:spPr>
        <p:txBody>
          <a:bodyPr/>
          <a:lstStyle/>
          <a:p>
            <a:pPr>
              <a:defRPr/>
            </a:pPr>
            <a:endParaRPr lang="en-US" dirty="0"/>
          </a:p>
        </p:txBody>
      </p:sp>
      <p:pic>
        <p:nvPicPr>
          <p:cNvPr id="14339" name="Picture 2" descr="\Rightarrow">
            <a:extLst>
              <a:ext uri="{FF2B5EF4-FFF2-40B4-BE49-F238E27FC236}">
                <a16:creationId xmlns:a16="http://schemas.microsoft.com/office/drawing/2014/main" id="{3DD59001-AB90-6F04-52E2-19157A3E6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Rightarrow">
            <a:extLst>
              <a:ext uri="{FF2B5EF4-FFF2-40B4-BE49-F238E27FC236}">
                <a16:creationId xmlns:a16="http://schemas.microsoft.com/office/drawing/2014/main" id="{A49B37C5-4C97-90F6-DECE-1D1F2771F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ightarrow">
            <a:extLst>
              <a:ext uri="{FF2B5EF4-FFF2-40B4-BE49-F238E27FC236}">
                <a16:creationId xmlns:a16="http://schemas.microsoft.com/office/drawing/2014/main" id="{F8D59472-F904-CE41-4D06-7DE612504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6858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Rightarrow">
            <a:extLst>
              <a:ext uri="{FF2B5EF4-FFF2-40B4-BE49-F238E27FC236}">
                <a16:creationId xmlns:a16="http://schemas.microsoft.com/office/drawing/2014/main" id="{10034636-C23E-2AD0-1C5B-3D232D3CB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41116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7AEC13B-2B19-1E13-7998-A48388CA0CE7}"/>
              </a:ext>
            </a:extLst>
          </p:cNvPr>
          <p:cNvSpPr/>
          <p:nvPr/>
        </p:nvSpPr>
        <p:spPr>
          <a:xfrm>
            <a:off x="0" y="-58737"/>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4" name="Rectangle 1">
            <a:extLst>
              <a:ext uri="{FF2B5EF4-FFF2-40B4-BE49-F238E27FC236}">
                <a16:creationId xmlns:a16="http://schemas.microsoft.com/office/drawing/2014/main" id="{008760A3-E0B8-D412-8B61-65E45C81DB65}"/>
              </a:ext>
            </a:extLst>
          </p:cNvPr>
          <p:cNvSpPr>
            <a:spLocks noChangeArrowheads="1"/>
          </p:cNvSpPr>
          <p:nvPr/>
        </p:nvSpPr>
        <p:spPr bwMode="auto">
          <a:xfrm>
            <a:off x="431007" y="95249"/>
            <a:ext cx="622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7200" b="1" i="1" dirty="0">
                <a:solidFill>
                  <a:schemeClr val="bg1"/>
                </a:solidFill>
                <a:latin typeface="Corbel" panose="020B0503020204020204" pitchFamily="34" charset="0"/>
              </a:rPr>
              <a:t>Hubel e Wiesel</a:t>
            </a:r>
          </a:p>
          <a:p>
            <a:pPr eaLnBrk="1" hangingPunct="1"/>
            <a:r>
              <a:rPr lang="pt-BR" altLang="pt-BR" sz="2400" b="1" i="1" dirty="0">
                <a:solidFill>
                  <a:schemeClr val="bg1"/>
                </a:solidFill>
                <a:latin typeface="Corbel" panose="020B0503020204020204" pitchFamily="34" charset="0"/>
              </a:rPr>
              <a:t>Nobel 1981</a:t>
            </a:r>
            <a:endParaRPr lang="pl-PL" altLang="pt-BR" sz="2400" i="1" dirty="0">
              <a:solidFill>
                <a:schemeClr val="bg1"/>
              </a:solidFill>
              <a:latin typeface="Corbel" panose="020B0503020204020204" pitchFamily="34" charset="0"/>
            </a:endParaRPr>
          </a:p>
        </p:txBody>
      </p:sp>
      <p:pic>
        <p:nvPicPr>
          <p:cNvPr id="14345" name="Picture 8" descr="hubelwiesel.jpg">
            <a:extLst>
              <a:ext uri="{FF2B5EF4-FFF2-40B4-BE49-F238E27FC236}">
                <a16:creationId xmlns:a16="http://schemas.microsoft.com/office/drawing/2014/main" id="{71946D3F-D653-32CE-33E8-963C37ECE46C}"/>
              </a:ext>
            </a:extLst>
          </p:cNvPr>
          <p:cNvPicPr>
            <a:picLocks noChangeAspect="1"/>
          </p:cNvPicPr>
          <p:nvPr/>
        </p:nvPicPr>
        <p:blipFill>
          <a:blip r:embed="rId4">
            <a:extLst>
              <a:ext uri="{28A0092B-C50C-407E-A947-70E740481C1C}">
                <a14:useLocalDpi xmlns:a14="http://schemas.microsoft.com/office/drawing/2010/main" val="0"/>
              </a:ext>
            </a:extLst>
          </a:blip>
          <a:srcRect b="17857"/>
          <a:stretch>
            <a:fillRect/>
          </a:stretch>
        </p:blipFill>
        <p:spPr bwMode="auto">
          <a:xfrm>
            <a:off x="6627813" y="0"/>
            <a:ext cx="21637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a:extLst>
              <a:ext uri="{FF2B5EF4-FFF2-40B4-BE49-F238E27FC236}">
                <a16:creationId xmlns:a16="http://schemas.microsoft.com/office/drawing/2014/main" id="{DDDC8A27-6A8C-9EBA-0415-6A13AE058FC8}"/>
              </a:ext>
            </a:extLst>
          </p:cNvPr>
          <p:cNvSpPr>
            <a:spLocks noChangeArrowheads="1"/>
          </p:cNvSpPr>
          <p:nvPr/>
        </p:nvSpPr>
        <p:spPr bwMode="auto">
          <a:xfrm>
            <a:off x="299821" y="4631532"/>
            <a:ext cx="86058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Implementação</a:t>
            </a:r>
            <a:r>
              <a:rPr lang="pt-BR" altLang="pt-BR" sz="3200" dirty="0">
                <a:solidFill>
                  <a:schemeClr val="bg1"/>
                </a:solidFill>
                <a:latin typeface="Corbel" panose="020B0503020204020204" pitchFamily="34" charset="0"/>
              </a:rPr>
              <a:t>:   Em 1952 haviam sido desenvolvidos </a:t>
            </a:r>
            <a:r>
              <a:rPr lang="pt-BR" altLang="pt-BR" sz="3200" dirty="0" err="1">
                <a:solidFill>
                  <a:schemeClr val="bg1"/>
                </a:solidFill>
                <a:latin typeface="Corbel" panose="020B0503020204020204" pitchFamily="34" charset="0"/>
              </a:rPr>
              <a:t>microeletrodos</a:t>
            </a:r>
            <a:r>
              <a:rPr lang="pt-BR" altLang="pt-BR" sz="3200" dirty="0">
                <a:solidFill>
                  <a:schemeClr val="bg1"/>
                </a:solidFill>
                <a:latin typeface="Corbel" panose="020B0503020204020204" pitchFamily="34" charset="0"/>
              </a:rPr>
              <a:t> (pinças) capazes de gravar a atividade de um único neurônio</a:t>
            </a:r>
            <a:endParaRPr lang="pl-PL" altLang="pt-BR" sz="3200" dirty="0">
              <a:solidFill>
                <a:schemeClr val="bg1"/>
              </a:solidFill>
              <a:latin typeface="Corbel" panose="020B0503020204020204" pitchFamily="34" charset="0"/>
            </a:endParaRPr>
          </a:p>
        </p:txBody>
      </p:sp>
      <p:sp>
        <p:nvSpPr>
          <p:cNvPr id="12" name="Rectangle 1">
            <a:extLst>
              <a:ext uri="{FF2B5EF4-FFF2-40B4-BE49-F238E27FC236}">
                <a16:creationId xmlns:a16="http://schemas.microsoft.com/office/drawing/2014/main" id="{0DE28528-C66E-F975-EDBB-70A75BCD4E11}"/>
              </a:ext>
            </a:extLst>
          </p:cNvPr>
          <p:cNvSpPr>
            <a:spLocks noChangeArrowheads="1"/>
          </p:cNvSpPr>
          <p:nvPr/>
        </p:nvSpPr>
        <p:spPr bwMode="auto">
          <a:xfrm>
            <a:off x="333375" y="1800225"/>
            <a:ext cx="8604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a:solidFill>
                  <a:srgbClr val="FF0000"/>
                </a:solidFill>
                <a:latin typeface="Corbel" panose="020B0503020204020204" pitchFamily="34" charset="0"/>
              </a:rPr>
              <a:t>Fato Instigante:</a:t>
            </a:r>
            <a:r>
              <a:rPr lang="pt-BR" altLang="pt-BR" sz="3200" b="1">
                <a:solidFill>
                  <a:schemeClr val="bg1"/>
                </a:solidFill>
                <a:latin typeface="Corbel" panose="020B0503020204020204" pitchFamily="34" charset="0"/>
              </a:rPr>
              <a:t>  </a:t>
            </a:r>
            <a:r>
              <a:rPr lang="pt-BR" altLang="pt-BR" sz="3200">
                <a:solidFill>
                  <a:schemeClr val="bg1"/>
                </a:solidFill>
                <a:latin typeface="Corbel" panose="020B0503020204020204" pitchFamily="34" charset="0"/>
              </a:rPr>
              <a:t>Havia relatos  de casos médicos em que pacientes com certas enfermidades oculares perdiam a visão seletiva </a:t>
            </a:r>
            <a:endParaRPr lang="pl-PL" altLang="pt-BR" sz="3200">
              <a:solidFill>
                <a:schemeClr val="bg1"/>
              </a:solidFill>
              <a:latin typeface="Corbel" panose="020B0503020204020204" pitchFamily="34" charset="0"/>
            </a:endParaRPr>
          </a:p>
        </p:txBody>
      </p:sp>
      <p:sp>
        <p:nvSpPr>
          <p:cNvPr id="13" name="Rectangle 1">
            <a:extLst>
              <a:ext uri="{FF2B5EF4-FFF2-40B4-BE49-F238E27FC236}">
                <a16:creationId xmlns:a16="http://schemas.microsoft.com/office/drawing/2014/main" id="{63FA73D3-CCE3-B5A8-72EA-85B50D492229}"/>
              </a:ext>
            </a:extLst>
          </p:cNvPr>
          <p:cNvSpPr>
            <a:spLocks noChangeArrowheads="1"/>
          </p:cNvSpPr>
          <p:nvPr/>
        </p:nvSpPr>
        <p:spPr bwMode="auto">
          <a:xfrm>
            <a:off x="331787" y="3505579"/>
            <a:ext cx="8605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3200" b="1" dirty="0">
                <a:solidFill>
                  <a:srgbClr val="FF0000"/>
                </a:solidFill>
                <a:latin typeface="Corbel" panose="020B0503020204020204" pitchFamily="34" charset="0"/>
              </a:rPr>
              <a:t>Hipótese:</a:t>
            </a:r>
            <a:r>
              <a:rPr lang="pt-BR" altLang="pt-BR" sz="3200" b="1" dirty="0">
                <a:solidFill>
                  <a:schemeClr val="bg1"/>
                </a:solidFill>
                <a:latin typeface="Corbel" panose="020B0503020204020204" pitchFamily="34" charset="0"/>
              </a:rPr>
              <a:t>  </a:t>
            </a:r>
            <a:r>
              <a:rPr lang="pt-BR" altLang="pt-BR" sz="3200" dirty="0">
                <a:solidFill>
                  <a:schemeClr val="bg1"/>
                </a:solidFill>
                <a:latin typeface="Corbel" panose="020B0503020204020204" pitchFamily="34" charset="0"/>
              </a:rPr>
              <a:t>Deve haver especialização celular para a visão.</a:t>
            </a:r>
            <a:endParaRPr lang="pl-PL" altLang="pt-BR" sz="32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62175798"/>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8034</TotalTime>
  <Words>1184</Words>
  <Application>Microsoft Office PowerPoint</Application>
  <PresentationFormat>Apresentação na tela (4:3)</PresentationFormat>
  <Paragraphs>159</Paragraphs>
  <Slides>28</Slides>
  <Notes>22</Notes>
  <HiddenSlides>0</HiddenSlides>
  <MMClips>2</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0</vt:i4>
      </vt:variant>
      <vt:variant>
        <vt:lpstr>Títulos de slides</vt:lpstr>
      </vt:variant>
      <vt:variant>
        <vt:i4>28</vt:i4>
      </vt:variant>
    </vt:vector>
  </HeadingPairs>
  <TitlesOfParts>
    <vt:vector size="36" baseType="lpstr">
      <vt:lpstr>Arial</vt:lpstr>
      <vt:lpstr>Calibri</vt:lpstr>
      <vt:lpstr>Century Gothic</vt:lpstr>
      <vt:lpstr>Corbel</vt:lpstr>
      <vt:lpstr>Wingdings</vt:lpstr>
      <vt:lpstr>Wingdings 2</vt:lpstr>
      <vt:lpstr>Wingdings 3</vt:lpstr>
      <vt:lpstr>Module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Córtices entorrinal e retrosplenial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Aniela</dc:creator>
  <cp:lastModifiedBy>Aniela Franca</cp:lastModifiedBy>
  <cp:revision>328</cp:revision>
  <dcterms:created xsi:type="dcterms:W3CDTF">2008-09-06T17:21:06Z</dcterms:created>
  <dcterms:modified xsi:type="dcterms:W3CDTF">2024-07-07T16:40:55Z</dcterms:modified>
</cp:coreProperties>
</file>