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315" r:id="rId6"/>
    <p:sldId id="318" r:id="rId7"/>
    <p:sldId id="320" r:id="rId8"/>
    <p:sldId id="322" r:id="rId9"/>
    <p:sldId id="337" r:id="rId10"/>
    <p:sldId id="323" r:id="rId11"/>
    <p:sldId id="324" r:id="rId12"/>
    <p:sldId id="338" r:id="rId13"/>
    <p:sldId id="339" r:id="rId14"/>
    <p:sldId id="340" r:id="rId15"/>
    <p:sldId id="341" r:id="rId16"/>
    <p:sldId id="343" r:id="rId17"/>
    <p:sldId id="344" r:id="rId18"/>
    <p:sldId id="345" r:id="rId19"/>
    <p:sldId id="346" r:id="rId20"/>
    <p:sldId id="347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2" r:id="rId34"/>
    <p:sldId id="363" r:id="rId35"/>
    <p:sldId id="314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Yellowtail" panose="020B0604020202020204" charset="0"/>
      <p:regular r:id="rId42"/>
    </p:embeddedFont>
    <p:embeddedFont>
      <p:font typeface="Neuton" panose="020B0604020202020204" charset="0"/>
      <p:regular r:id="rId43"/>
      <p:bold r:id="rId44"/>
      <p:italic r:id="rId45"/>
    </p:embeddedFont>
    <p:embeddedFont>
      <p:font typeface="Caveat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FB97ECA-3C0B-407D-BA40-F92BC03CA9F7}">
  <a:tblStyle styleId="{CFB97ECA-3C0B-407D-BA40-F92BC03CA9F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1450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fb2ad9cb1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fb2ad9cb1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5120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0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323528" y="2067694"/>
            <a:ext cx="870762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Atypical</a:t>
            </a:r>
            <a:r>
              <a:rPr lang="pt-BR" sz="2000" b="1" dirty="0">
                <a:latin typeface="Times New Roman"/>
                <a:ea typeface="Calibri"/>
                <a:cs typeface="Times New Roman"/>
              </a:rPr>
              <a:t> frontal-posterior </a:t>
            </a: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synchronization</a:t>
            </a:r>
            <a:r>
              <a:rPr lang="pt-BR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of</a:t>
            </a:r>
            <a:r>
              <a:rPr lang="pt-BR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Theory</a:t>
            </a:r>
            <a:r>
              <a:rPr lang="pt-BR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of</a:t>
            </a:r>
            <a:r>
              <a:rPr lang="pt-BR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Mind</a:t>
            </a:r>
            <a:r>
              <a:rPr lang="pt-BR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regions</a:t>
            </a:r>
            <a:r>
              <a:rPr lang="pt-BR" sz="2000" b="1" dirty="0">
                <a:latin typeface="Times New Roman"/>
                <a:ea typeface="Calibri"/>
                <a:cs typeface="Times New Roman"/>
              </a:rPr>
              <a:t> in </a:t>
            </a: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autism</a:t>
            </a:r>
            <a:r>
              <a:rPr lang="pt-BR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during</a:t>
            </a:r>
            <a:r>
              <a:rPr lang="pt-BR" sz="2000" b="1" dirty="0">
                <a:latin typeface="Times New Roman"/>
                <a:ea typeface="Calibri"/>
                <a:cs typeface="Times New Roman"/>
              </a:rPr>
              <a:t> mental </a:t>
            </a: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state</a:t>
            </a:r>
            <a:r>
              <a:rPr lang="pt-BR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pt-BR" sz="2000" b="1" dirty="0" err="1">
                <a:latin typeface="Times New Roman"/>
                <a:ea typeface="Calibri"/>
                <a:cs typeface="Times New Roman"/>
              </a:rPr>
              <a:t>attribution</a:t>
            </a:r>
            <a:r>
              <a:rPr lang="pt-BR" sz="2000" dirty="0">
                <a:latin typeface="Calibri"/>
                <a:ea typeface="Calibri"/>
                <a:cs typeface="Times New Roman"/>
              </a:rPr>
              <a:t/>
            </a:r>
            <a:br>
              <a:rPr lang="pt-BR" sz="2000" dirty="0">
                <a:latin typeface="Calibri"/>
                <a:ea typeface="Calibri"/>
                <a:cs typeface="Times New Roman"/>
              </a:rPr>
            </a:br>
            <a:r>
              <a:rPr lang="pt-BR" sz="2000" dirty="0" err="1">
                <a:latin typeface="Times New Roman"/>
                <a:ea typeface="Calibri"/>
                <a:cs typeface="Times New Roman"/>
              </a:rPr>
              <a:t>Rajesh</a:t>
            </a:r>
            <a:r>
              <a:rPr lang="pt-BR" sz="2000" dirty="0">
                <a:latin typeface="Times New Roman"/>
                <a:ea typeface="Calibri"/>
                <a:cs typeface="Times New Roman"/>
              </a:rPr>
              <a:t> K. </a:t>
            </a:r>
            <a:r>
              <a:rPr lang="pt-BR" sz="2000" dirty="0" err="1">
                <a:latin typeface="Times New Roman"/>
                <a:ea typeface="Calibri"/>
                <a:cs typeface="Times New Roman"/>
              </a:rPr>
              <a:t>Kana</a:t>
            </a:r>
            <a:r>
              <a:rPr lang="pt-BR" sz="2000" dirty="0">
                <a:latin typeface="Times New Roman"/>
                <a:ea typeface="Calibri"/>
                <a:cs typeface="Times New Roman"/>
              </a:rPr>
              <a:t> , Timothy A. Keller , Vladimir L. </a:t>
            </a:r>
            <a:r>
              <a:rPr lang="pt-BR" sz="2000" dirty="0" err="1">
                <a:latin typeface="Times New Roman"/>
                <a:ea typeface="Calibri"/>
                <a:cs typeface="Times New Roman"/>
              </a:rPr>
              <a:t>Cherkassky</a:t>
            </a:r>
            <a:r>
              <a:rPr lang="pt-BR" sz="2000" dirty="0">
                <a:latin typeface="Times New Roman"/>
                <a:ea typeface="Calibri"/>
                <a:cs typeface="Times New Roman"/>
              </a:rPr>
              <a:t> , Nancy J. </a:t>
            </a:r>
            <a:r>
              <a:rPr lang="pt-BR" sz="2000" dirty="0" err="1">
                <a:latin typeface="Times New Roman"/>
                <a:ea typeface="Calibri"/>
                <a:cs typeface="Times New Roman"/>
              </a:rPr>
              <a:t>Minshew</a:t>
            </a:r>
            <a:r>
              <a:rPr lang="pt-BR" sz="2000" dirty="0">
                <a:latin typeface="Times New Roman"/>
                <a:ea typeface="Calibri"/>
                <a:cs typeface="Times New Roman"/>
              </a:rPr>
              <a:t> &amp; Marcel Adam Just</a:t>
            </a:r>
            <a:r>
              <a:rPr lang="pt-BR" sz="2000" dirty="0">
                <a:latin typeface="Calibri"/>
                <a:ea typeface="Calibri"/>
                <a:cs typeface="Times New Roman"/>
              </a:rPr>
              <a:t/>
            </a:r>
            <a:br>
              <a:rPr lang="pt-BR" sz="2000" dirty="0">
                <a:latin typeface="Calibri"/>
                <a:ea typeface="Calibri"/>
                <a:cs typeface="Times New Roman"/>
              </a:rPr>
            </a:br>
            <a:endParaRPr sz="2000" dirty="0">
              <a:solidFill>
                <a:schemeClr val="bg1"/>
              </a:solidFill>
              <a:latin typeface="Neuton"/>
              <a:ea typeface="Neuton"/>
              <a:cs typeface="Neuton"/>
              <a:sym typeface="Neuton"/>
            </a:endParaRPr>
          </a:p>
        </p:txBody>
      </p:sp>
      <p:sp>
        <p:nvSpPr>
          <p:cNvPr id="640" name="Google Shape;640;p13"/>
          <p:cNvSpPr txBox="1"/>
          <p:nvPr/>
        </p:nvSpPr>
        <p:spPr>
          <a:xfrm>
            <a:off x="733450" y="206875"/>
            <a:ext cx="7814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  <a:latin typeface="Neuton"/>
              <a:ea typeface="Neuton"/>
              <a:cs typeface="Neuton"/>
              <a:sym typeface="Neuton"/>
            </a:endParaRPr>
          </a:p>
        </p:txBody>
      </p:sp>
      <p:sp>
        <p:nvSpPr>
          <p:cNvPr id="641" name="Google Shape;641;p13"/>
          <p:cNvSpPr txBox="1"/>
          <p:nvPr/>
        </p:nvSpPr>
        <p:spPr>
          <a:xfrm>
            <a:off x="249850" y="3075806"/>
            <a:ext cx="8781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rPr>
              <a:t>Apresentação: </a:t>
            </a:r>
            <a:r>
              <a:rPr lang="pt-BR" sz="1200" b="1" dirty="0" smtClean="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rPr>
              <a:t>JÉSSICA MARQUES</a:t>
            </a:r>
            <a:endParaRPr sz="1000" b="1" dirty="0">
              <a:solidFill>
                <a:schemeClr val="dk1"/>
              </a:solidFill>
              <a:latin typeface="Neuton"/>
              <a:ea typeface="Neuton"/>
              <a:cs typeface="Neuton"/>
              <a:sym typeface="Neut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26" name="Picture 2" descr="Links - ACESIN Lab - UFRJ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60" y="4433764"/>
            <a:ext cx="3436640" cy="7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419622"/>
            <a:ext cx="6009600" cy="857400"/>
          </a:xfrm>
        </p:spPr>
        <p:txBody>
          <a:bodyPr/>
          <a:lstStyle/>
          <a:p>
            <a:r>
              <a:rPr lang="pt-BR" b="1" dirty="0" smtClean="0"/>
              <a:t>Método/participantes</a:t>
            </a: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544" y="1707654"/>
            <a:ext cx="6009600" cy="3255600"/>
          </a:xfrm>
        </p:spPr>
        <p:txBody>
          <a:bodyPr/>
          <a:lstStyle/>
          <a:p>
            <a:pPr algn="just"/>
            <a:r>
              <a:rPr lang="pt-BR" sz="1400" dirty="0"/>
              <a:t>Os critérios de exclusão para os candidatos a participantes autistas foram baseados na história e exame neurológico e análise cromossômica. </a:t>
            </a:r>
          </a:p>
          <a:p>
            <a:pPr algn="just"/>
            <a:r>
              <a:rPr lang="pt-BR" sz="1400" dirty="0"/>
              <a:t>Os participantes </a:t>
            </a:r>
            <a:r>
              <a:rPr lang="pt-BR" sz="1400" dirty="0" smtClean="0"/>
              <a:t>do grupo </a:t>
            </a:r>
            <a:r>
              <a:rPr lang="pt-BR" sz="1400" dirty="0"/>
              <a:t>controle eram voluntários saudáveis, recrutados para combinar </a:t>
            </a:r>
            <a:r>
              <a:rPr lang="pt-BR" sz="1400" dirty="0" smtClean="0"/>
              <a:t>com os </a:t>
            </a:r>
            <a:r>
              <a:rPr lang="pt-BR" sz="1400" dirty="0"/>
              <a:t>participantes com autismo em idade, QI completo, sexo, raça e status socioeconômico da família de origem, conforme medido pelo método </a:t>
            </a:r>
            <a:r>
              <a:rPr lang="pt-BR" sz="1400" dirty="0" err="1"/>
              <a:t>Hollingshead</a:t>
            </a:r>
            <a:r>
              <a:rPr lang="pt-BR" sz="1400" dirty="0"/>
              <a:t>. </a:t>
            </a:r>
          </a:p>
          <a:p>
            <a:pPr algn="just"/>
            <a:r>
              <a:rPr lang="pt-BR" sz="1400" dirty="0"/>
              <a:t>Os critérios de exclusão, avaliados por meio desses procedimentos, incluíam distúrbios psiquiátricos e neurológicos atuais ou passados, lesão no nascimento, atraso no desenvolvimento, problemas escolares, lesão cerebral adquirida, dificuldades de aprendizagem e distúrbios médicos com implicações para o sistema nervoso central ou aqueles que requerem medicação regular.</a:t>
            </a:r>
          </a:p>
          <a:p>
            <a:pPr algn="just"/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3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059582"/>
            <a:ext cx="6009600" cy="857400"/>
          </a:xfrm>
        </p:spPr>
        <p:txBody>
          <a:bodyPr/>
          <a:lstStyle/>
          <a:p>
            <a:r>
              <a:rPr lang="pt-BR" b="1" dirty="0" smtClean="0"/>
              <a:t>Paradigma experimental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3326" y="1707654"/>
            <a:ext cx="7068954" cy="3255600"/>
          </a:xfrm>
        </p:spPr>
        <p:txBody>
          <a:bodyPr/>
          <a:lstStyle/>
          <a:p>
            <a:pPr algn="just"/>
            <a:r>
              <a:rPr lang="pt-BR" sz="1400" dirty="0"/>
              <a:t>Este experimento comparou participantes </a:t>
            </a:r>
            <a:r>
              <a:rPr lang="pt-BR" sz="1400" dirty="0" smtClean="0"/>
              <a:t>do grupo </a:t>
            </a:r>
            <a:r>
              <a:rPr lang="pt-BR" sz="1400" dirty="0"/>
              <a:t>controle e participantes com autismo na atribuição de estados mentais ao movimento de figuras geométricas. Todas as animações apresentavam dois ''personagens''* um grande triângulo vermelho e um pequeno triângulo azul* movendo-se sobre um fundo branco emoldurado </a:t>
            </a:r>
            <a:r>
              <a:rPr lang="pt-BR" sz="1400" b="1" dirty="0"/>
              <a:t>Três tipos de animação foram utilizados neste estudo: o </a:t>
            </a:r>
            <a:r>
              <a:rPr lang="pt-BR" sz="1400" b="1" dirty="0" err="1"/>
              <a:t>ToM</a:t>
            </a:r>
            <a:r>
              <a:rPr lang="pt-BR" sz="1400" b="1" dirty="0"/>
              <a:t>, o </a:t>
            </a:r>
            <a:r>
              <a:rPr lang="pt-BR" sz="1400" b="1" dirty="0" err="1"/>
              <a:t>Goal-Directed</a:t>
            </a:r>
            <a:r>
              <a:rPr lang="pt-BR" sz="1400" b="1" dirty="0"/>
              <a:t> (GD) e o </a:t>
            </a:r>
            <a:r>
              <a:rPr lang="pt-BR" sz="1400" b="1" dirty="0" err="1"/>
              <a:t>Random</a:t>
            </a:r>
            <a:r>
              <a:rPr lang="pt-BR" sz="1400" b="1" dirty="0"/>
              <a:t> (RD) formaram três condições experimentais. </a:t>
            </a:r>
            <a:endParaRPr lang="pt-BR" sz="1400" dirty="0" smtClean="0"/>
          </a:p>
          <a:p>
            <a:pPr algn="just"/>
            <a:r>
              <a:rPr lang="pt-BR" sz="1400" dirty="0"/>
              <a:t>Na condição </a:t>
            </a:r>
            <a:r>
              <a:rPr lang="pt-BR" sz="1400" dirty="0" err="1"/>
              <a:t>ToM</a:t>
            </a:r>
            <a:r>
              <a:rPr lang="pt-BR" sz="1400" dirty="0"/>
              <a:t>, as figuras geométricas se engajaram com ação/interação intencional envolvendo pensamentos e sentimentos. Na condição GD, as figuras geométricas interagem umas com as outras em um nível proposital </a:t>
            </a:r>
            <a:r>
              <a:rPr lang="pt-BR" sz="1400" dirty="0" smtClean="0"/>
              <a:t>simples</a:t>
            </a:r>
          </a:p>
          <a:p>
            <a:pPr algn="just"/>
            <a:r>
              <a:rPr lang="pt-BR" sz="1400" dirty="0"/>
              <a:t>Já na condição RD, as figuras geométricas não se engajaram umas com as outras</a:t>
            </a:r>
            <a:r>
              <a:rPr lang="pt-BR" sz="1400" dirty="0" smtClean="0"/>
              <a:t>.</a:t>
            </a:r>
          </a:p>
          <a:p>
            <a:pPr algn="just"/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1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059582"/>
            <a:ext cx="6009600" cy="857400"/>
          </a:xfrm>
        </p:spPr>
        <p:txBody>
          <a:bodyPr/>
          <a:lstStyle/>
          <a:p>
            <a:r>
              <a:rPr lang="pt-BR" b="1" dirty="0" smtClean="0"/>
              <a:t>Paradigma experimental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3326" y="1707654"/>
            <a:ext cx="7068954" cy="3255600"/>
          </a:xfrm>
        </p:spPr>
        <p:txBody>
          <a:bodyPr/>
          <a:lstStyle/>
          <a:p>
            <a:pPr algn="just"/>
            <a:r>
              <a:rPr lang="pt-BR" sz="1400" dirty="0"/>
              <a:t>Houve três tentativas de estímulos </a:t>
            </a:r>
            <a:r>
              <a:rPr lang="pt-BR" sz="1400" dirty="0" err="1"/>
              <a:t>ToM</a:t>
            </a:r>
            <a:r>
              <a:rPr lang="pt-BR" sz="1400" dirty="0"/>
              <a:t>, GD e RD, cada tentativa contendo uma animação. As características visuais básicas representadas nos três tipos de animações foram semelhantes em termos de </a:t>
            </a:r>
            <a:r>
              <a:rPr lang="pt-BR" sz="1400" b="1" dirty="0"/>
              <a:t>forma</a:t>
            </a:r>
            <a:r>
              <a:rPr lang="pt-BR" sz="1400" dirty="0"/>
              <a:t>, </a:t>
            </a:r>
            <a:r>
              <a:rPr lang="pt-BR" sz="1400" b="1" dirty="0"/>
              <a:t>velocidade geral de movimento</a:t>
            </a:r>
            <a:r>
              <a:rPr lang="pt-BR" sz="1400" dirty="0"/>
              <a:t>, </a:t>
            </a:r>
            <a:r>
              <a:rPr lang="pt-BR" sz="1400" b="1" dirty="0"/>
              <a:t>mudanças de orientação</a:t>
            </a:r>
            <a:r>
              <a:rPr lang="pt-BR" sz="1400" dirty="0"/>
              <a:t> e </a:t>
            </a:r>
            <a:r>
              <a:rPr lang="pt-BR" sz="1400" b="1" dirty="0"/>
              <a:t>duração total</a:t>
            </a:r>
            <a:r>
              <a:rPr lang="pt-BR" sz="1400" dirty="0"/>
              <a:t> (</a:t>
            </a:r>
            <a:r>
              <a:rPr lang="pt-BR" sz="1400" b="1" dirty="0"/>
              <a:t>entre 26 e 47 s</a:t>
            </a:r>
            <a:r>
              <a:rPr lang="pt-BR" sz="1400" dirty="0"/>
              <a:t>). </a:t>
            </a:r>
          </a:p>
          <a:p>
            <a:pPr algn="just"/>
            <a:r>
              <a:rPr lang="pt-BR" sz="1400" dirty="0"/>
              <a:t>Após a apresentação de cada animação, quatro palavras foram apresentadas na tela, e os participantes foram solicitados a fazer um julgamento de escolha forçada sobre qual das palavras melhor descrevia a ação retratada em cada animação. </a:t>
            </a:r>
          </a:p>
          <a:p>
            <a:pPr algn="just"/>
            <a:r>
              <a:rPr lang="pt-BR" sz="1400" dirty="0"/>
              <a:t>A resposta correta era sempre uma descrição precisa da </a:t>
            </a:r>
            <a:r>
              <a:rPr lang="pt-BR" sz="1400" dirty="0" smtClean="0"/>
              <a:t>animação</a:t>
            </a:r>
          </a:p>
          <a:p>
            <a:pPr algn="just"/>
            <a:r>
              <a:rPr lang="pt-BR" sz="1400" dirty="0"/>
              <a:t>Outra alternativa de resposta era uma descrição imprecisa da animação, mas da categoria apropriada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059582"/>
            <a:ext cx="6009600" cy="857400"/>
          </a:xfrm>
        </p:spPr>
        <p:txBody>
          <a:bodyPr/>
          <a:lstStyle/>
          <a:p>
            <a:r>
              <a:rPr lang="pt-BR" b="1" dirty="0" smtClean="0"/>
              <a:t>Paradigma experimental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19" y="1563638"/>
            <a:ext cx="7068954" cy="3255600"/>
          </a:xfrm>
        </p:spPr>
        <p:txBody>
          <a:bodyPr/>
          <a:lstStyle/>
          <a:p>
            <a:pPr algn="just"/>
            <a:r>
              <a:rPr lang="pt-BR" sz="1400" dirty="0"/>
              <a:t>As outras duas respostas eram descrições imprecisas da animação que poderiam ser aplicadas a animações nas outras duas </a:t>
            </a:r>
            <a:r>
              <a:rPr lang="pt-BR" sz="1400" dirty="0" smtClean="0"/>
              <a:t>condições. </a:t>
            </a:r>
            <a:endParaRPr lang="pt-BR" sz="1400" dirty="0"/>
          </a:p>
          <a:p>
            <a:pPr algn="just"/>
            <a:r>
              <a:rPr lang="pt-BR" sz="1400" dirty="0"/>
              <a:t>Os participantes deram suas respostas usando dois mouses de dois botões, um em cada mão. Cada botão correspondia a uma das quatro respostas de múltipla escolha. As respostas foram aceitas por 15 s a partir do final de cada animação. A apresentação de cada animação constituiu um evento separado em o desenho experimental. As animações foram apresentadas em blocos de três, um de cada condição, com uma separação de 6 s entre as tentativas dentro de um bloco.</a:t>
            </a:r>
          </a:p>
          <a:p>
            <a:pPr algn="just"/>
            <a:r>
              <a:rPr lang="pt-BR" sz="1400" dirty="0"/>
              <a:t>Antes de testar no scanner os participantes estavam familiarizados com a tarefa usando um exemplo de cada uma das três condições que não foi apresentado novamente durante o estudo de </a:t>
            </a:r>
            <a:r>
              <a:rPr lang="pt-BR" sz="1400" dirty="0" err="1"/>
              <a:t>fMRI</a:t>
            </a:r>
            <a:r>
              <a:rPr lang="pt-BR" sz="1400" dirty="0"/>
              <a:t>. 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4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059582"/>
            <a:ext cx="6009600" cy="857400"/>
          </a:xfrm>
        </p:spPr>
        <p:txBody>
          <a:bodyPr/>
          <a:lstStyle/>
          <a:p>
            <a:r>
              <a:rPr lang="pt-BR" b="1" dirty="0" smtClean="0"/>
              <a:t>Comparação dos grupos de participantes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1779662"/>
            <a:ext cx="6780922" cy="3096344"/>
          </a:xfrm>
        </p:spPr>
        <p:txBody>
          <a:bodyPr/>
          <a:lstStyle/>
          <a:p>
            <a:pPr algn="just"/>
            <a:r>
              <a:rPr lang="pt-BR" sz="1400" dirty="0"/>
              <a:t>Para comparar os grupos participantes em termos </a:t>
            </a:r>
            <a:r>
              <a:rPr lang="pt-BR" sz="1400" dirty="0" smtClean="0"/>
              <a:t>de </a:t>
            </a:r>
            <a:r>
              <a:rPr lang="pt-BR" sz="1400" dirty="0"/>
              <a:t>distribuição de </a:t>
            </a:r>
            <a:r>
              <a:rPr lang="pt-BR" sz="1400" dirty="0" smtClean="0"/>
              <a:t>ativação foram analisados os dados. </a:t>
            </a:r>
            <a:r>
              <a:rPr lang="pt-BR" sz="1400" dirty="0"/>
              <a:t>A filtragem passa-alta (</a:t>
            </a:r>
            <a:r>
              <a:rPr lang="pt-BR" sz="1400" b="1" dirty="0"/>
              <a:t>é um tipo de circuito que permite a alta frequência e bloqueia o fluxo de baixa frequência através dele)</a:t>
            </a:r>
            <a:r>
              <a:rPr lang="pt-BR" sz="1400" dirty="0"/>
              <a:t> e o dimensionamento global foram realizados nos dados de cada participante. A análise estatística foi realizada em dados individuais e de grupo usando o modelo linear geral. Análises dos grupos foram realizadas usando um modelo de efeitos aleatórios. </a:t>
            </a:r>
          </a:p>
          <a:p>
            <a:pPr algn="just"/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3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059582"/>
            <a:ext cx="6009600" cy="857400"/>
          </a:xfrm>
        </p:spPr>
        <p:txBody>
          <a:bodyPr/>
          <a:lstStyle/>
          <a:p>
            <a:r>
              <a:rPr lang="pt-BR" b="1" dirty="0" smtClean="0"/>
              <a:t>Conectividade funcional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1707654"/>
            <a:ext cx="6780922" cy="3096344"/>
          </a:xfrm>
        </p:spPr>
        <p:txBody>
          <a:bodyPr/>
          <a:lstStyle/>
          <a:p>
            <a:pPr algn="just"/>
            <a:r>
              <a:rPr lang="pt-BR" sz="1400" dirty="0"/>
              <a:t>A conectividade funcional foi computada </a:t>
            </a:r>
            <a:r>
              <a:rPr lang="pt-BR" sz="1400" dirty="0" smtClean="0"/>
              <a:t>. </a:t>
            </a:r>
            <a:r>
              <a:rPr lang="pt-BR" sz="1400" dirty="0"/>
              <a:t>como uma correlação entre o curso de tempo médio do sinal em </a:t>
            </a:r>
            <a:r>
              <a:rPr lang="pt-BR" sz="1400" dirty="0" smtClean="0"/>
              <a:t>intensidade de </a:t>
            </a:r>
            <a:r>
              <a:rPr lang="pt-BR" sz="1400" dirty="0"/>
              <a:t>todos os </a:t>
            </a:r>
            <a:r>
              <a:rPr lang="pt-BR" sz="1400" dirty="0" err="1"/>
              <a:t>voxels</a:t>
            </a:r>
            <a:r>
              <a:rPr lang="pt-BR" sz="1400" dirty="0"/>
              <a:t> ativados em cada membro de um par de </a:t>
            </a:r>
            <a:r>
              <a:rPr lang="pt-BR" sz="1400" dirty="0" err="1"/>
              <a:t>ROIs</a:t>
            </a:r>
            <a:r>
              <a:rPr lang="pt-BR" sz="1400" dirty="0"/>
              <a:t>. Quinze </a:t>
            </a:r>
            <a:r>
              <a:rPr lang="pt-BR" sz="1400" dirty="0" err="1"/>
              <a:t>ROIs</a:t>
            </a:r>
            <a:r>
              <a:rPr lang="pt-BR" sz="1400" dirty="0"/>
              <a:t> funcionais foram definidas para englobar os principais agrupamentos de ativação no mapa de ativação de grupo para cada grupo. </a:t>
            </a:r>
            <a:r>
              <a:rPr lang="pt-BR" sz="1400" dirty="0" smtClean="0"/>
              <a:t> </a:t>
            </a:r>
          </a:p>
          <a:p>
            <a:pPr algn="just"/>
            <a:r>
              <a:rPr lang="pt-BR" sz="1400" dirty="0"/>
              <a:t>Foram atribuídos rótulos para esses 15 </a:t>
            </a:r>
            <a:r>
              <a:rPr lang="pt-BR" sz="1400" dirty="0" err="1"/>
              <a:t>ROIs</a:t>
            </a:r>
            <a:r>
              <a:rPr lang="pt-BR" sz="1400" dirty="0"/>
              <a:t> :</a:t>
            </a:r>
          </a:p>
          <a:p>
            <a:pPr algn="just"/>
            <a:r>
              <a:rPr lang="pt-BR" sz="1400" dirty="0"/>
              <a:t>O</a:t>
            </a:r>
            <a:r>
              <a:rPr lang="pt-BR" sz="1400" dirty="0" smtClean="0"/>
              <a:t> </a:t>
            </a:r>
            <a:r>
              <a:rPr lang="pt-BR" sz="1400" dirty="0"/>
              <a:t>giro frontal medial </a:t>
            </a:r>
            <a:r>
              <a:rPr lang="pt-BR" sz="1400" dirty="0" smtClean="0"/>
              <a:t>superior, </a:t>
            </a:r>
            <a:r>
              <a:rPr lang="pt-BR" sz="1400" dirty="0"/>
              <a:t>córtex frontal orbital inferior esquerdo e direito </a:t>
            </a:r>
            <a:r>
              <a:rPr lang="pt-BR" sz="1400" dirty="0" smtClean="0"/>
              <a:t>e, </a:t>
            </a:r>
            <a:r>
              <a:rPr lang="pt-BR" sz="1400" dirty="0"/>
              <a:t>giro </a:t>
            </a:r>
            <a:r>
              <a:rPr lang="pt-BR" sz="1400" dirty="0" err="1"/>
              <a:t>pré</a:t>
            </a:r>
            <a:r>
              <a:rPr lang="pt-BR" sz="1400" dirty="0"/>
              <a:t>-central </a:t>
            </a:r>
            <a:r>
              <a:rPr lang="pt-BR" sz="1400" dirty="0" smtClean="0"/>
              <a:t>esquerdo, </a:t>
            </a:r>
            <a:r>
              <a:rPr lang="pt-BR" sz="1400" dirty="0"/>
              <a:t>giro frontal inferior </a:t>
            </a:r>
            <a:r>
              <a:rPr lang="pt-BR" sz="1400" dirty="0" smtClean="0"/>
              <a:t>direito, </a:t>
            </a:r>
            <a:r>
              <a:rPr lang="pt-BR" sz="1400" dirty="0"/>
              <a:t>lobos parietais inferiores esquerdo e </a:t>
            </a:r>
            <a:r>
              <a:rPr lang="pt-BR" sz="1400" dirty="0" smtClean="0"/>
              <a:t>direito, </a:t>
            </a:r>
            <a:r>
              <a:rPr lang="pt-BR" sz="1400" dirty="0"/>
              <a:t>lobos parietais superiores esquerdo e </a:t>
            </a:r>
            <a:r>
              <a:rPr lang="pt-BR" sz="1400" dirty="0" smtClean="0"/>
              <a:t>direito, </a:t>
            </a:r>
            <a:r>
              <a:rPr lang="pt-BR" sz="1400" dirty="0"/>
              <a:t>giro temporal médio direito (RMTG), giro temporal superior </a:t>
            </a:r>
            <a:r>
              <a:rPr lang="pt-BR" sz="1400" dirty="0" smtClean="0"/>
              <a:t>direito, </a:t>
            </a:r>
            <a:r>
              <a:rPr lang="pt-BR" sz="1400" dirty="0"/>
              <a:t>giro fusiforme esquerdo e direito </a:t>
            </a:r>
            <a:r>
              <a:rPr lang="pt-BR" sz="1400" dirty="0" smtClean="0"/>
              <a:t>e giro occipital </a:t>
            </a:r>
            <a:r>
              <a:rPr lang="pt-BR" sz="1400" dirty="0"/>
              <a:t>inferior esquerdo e </a:t>
            </a:r>
            <a:r>
              <a:rPr lang="pt-BR" sz="1400" dirty="0" smtClean="0"/>
              <a:t>direito.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059582"/>
            <a:ext cx="6009600" cy="857400"/>
          </a:xfrm>
        </p:spPr>
        <p:txBody>
          <a:bodyPr/>
          <a:lstStyle/>
          <a:p>
            <a:r>
              <a:rPr lang="pt-BR" b="1" dirty="0" smtClean="0"/>
              <a:t>Resultados/Visão geral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1491630"/>
            <a:ext cx="6780922" cy="3096344"/>
          </a:xfrm>
        </p:spPr>
        <p:txBody>
          <a:bodyPr/>
          <a:lstStyle/>
          <a:p>
            <a:pPr algn="just"/>
            <a:r>
              <a:rPr lang="pt-BR" sz="1400" dirty="0"/>
              <a:t>(1) mostrou conectividade funcional reduzida dentro da rede </a:t>
            </a:r>
            <a:r>
              <a:rPr lang="pt-BR" sz="1400" dirty="0" err="1"/>
              <a:t>ToM</a:t>
            </a:r>
            <a:r>
              <a:rPr lang="pt-BR" sz="1400" dirty="0"/>
              <a:t>, e nas conexões entre o lobo frontal e mais regiões posteriores </a:t>
            </a:r>
            <a:r>
              <a:rPr lang="pt-BR" sz="1400" dirty="0" smtClean="0"/>
              <a:t>(de </a:t>
            </a:r>
            <a:r>
              <a:rPr lang="pt-BR" sz="1400" dirty="0"/>
              <a:t>acordo com teste estudo, esta foi a primeira descoberta ligando o processamento de </a:t>
            </a:r>
            <a:r>
              <a:rPr lang="pt-BR" sz="1400" dirty="0" err="1"/>
              <a:t>ToM</a:t>
            </a:r>
            <a:r>
              <a:rPr lang="pt-BR" sz="1400" dirty="0"/>
              <a:t> no autismo a  sincronização reduzida de ativação entre áreas cerebrais relevantes); </a:t>
            </a:r>
          </a:p>
          <a:p>
            <a:pPr algn="just"/>
            <a:r>
              <a:rPr lang="pt-BR" sz="1400" dirty="0"/>
              <a:t>(2) apresentaram níveis reduzidos de ativação cerebral nos componentes frontais da a rede </a:t>
            </a:r>
            <a:r>
              <a:rPr lang="pt-BR" sz="1400" dirty="0" err="1"/>
              <a:t>ToM</a:t>
            </a:r>
            <a:r>
              <a:rPr lang="pt-BR" sz="1400" dirty="0"/>
              <a:t> (córtex pré-frontal medial, córtex cingulado anterior e córtex </a:t>
            </a:r>
            <a:r>
              <a:rPr lang="pt-BR" sz="1400" dirty="0" err="1" smtClean="0"/>
              <a:t>orbitofrontal</a:t>
            </a:r>
            <a:r>
              <a:rPr lang="pt-BR" sz="1400" dirty="0" smtClean="0"/>
              <a:t>); </a:t>
            </a:r>
            <a:endParaRPr lang="pt-BR" sz="1400" dirty="0"/>
          </a:p>
          <a:p>
            <a:pPr algn="just"/>
            <a:r>
              <a:rPr lang="pt-BR" sz="1400" dirty="0"/>
              <a:t>(3) mostrou uma correlação positiva entre capacidade de </a:t>
            </a:r>
            <a:r>
              <a:rPr lang="pt-BR" sz="1400" dirty="0" err="1"/>
              <a:t>ToM</a:t>
            </a:r>
            <a:r>
              <a:rPr lang="pt-BR" sz="1400" dirty="0"/>
              <a:t> (medida </a:t>
            </a:r>
            <a:r>
              <a:rPr lang="pt-BR" sz="1400" dirty="0" err="1"/>
              <a:t>psicometricamente</a:t>
            </a:r>
            <a:r>
              <a:rPr lang="pt-BR" sz="1400" dirty="0"/>
              <a:t>) e a ativação no giro temporal superior direito;  </a:t>
            </a:r>
          </a:p>
          <a:p>
            <a:pPr algn="just"/>
            <a:r>
              <a:rPr lang="pt-BR" sz="1400" dirty="0"/>
              <a:t>(4) mostrou uma área sagital mediana menor do </a:t>
            </a:r>
            <a:r>
              <a:rPr lang="pt-BR" sz="1400" dirty="0" err="1"/>
              <a:t>rostro</a:t>
            </a:r>
            <a:r>
              <a:rPr lang="pt-BR" sz="1400" dirty="0"/>
              <a:t> do corpo caloso do que </a:t>
            </a:r>
            <a:r>
              <a:rPr lang="pt-BR" sz="1400" dirty="0" smtClean="0"/>
              <a:t>nos participantes  do grupo controle. </a:t>
            </a:r>
            <a:endParaRPr lang="pt-BR" sz="1400" dirty="0"/>
          </a:p>
          <a:p>
            <a:pPr marL="139700" indent="0" algn="just">
              <a:buNone/>
            </a:pP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1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comportamentais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Os resultados comportamentais relatados aqui são baseados em desempenho na tarefa de </a:t>
            </a:r>
            <a:r>
              <a:rPr lang="pt-BR" sz="1400" dirty="0" err="1"/>
              <a:t>fMRI</a:t>
            </a:r>
            <a:r>
              <a:rPr lang="pt-BR" sz="1400" dirty="0"/>
              <a:t>. Os participantes com autismo e os do grupo de controle tiveram desempenho semelhante. Não houve diferença estatisticamente confiável entre os grupos de autismo e controle em qualquer tempo de </a:t>
            </a:r>
            <a:r>
              <a:rPr lang="pt-BR" sz="1400" dirty="0" smtClean="0"/>
              <a:t>reação. </a:t>
            </a:r>
            <a:r>
              <a:rPr lang="pt-BR" sz="1400" dirty="0"/>
              <a:t>Houve um efeito de condição geral, de modo que a condição </a:t>
            </a:r>
            <a:r>
              <a:rPr lang="pt-BR" sz="1400" dirty="0" err="1"/>
              <a:t>ToM</a:t>
            </a:r>
            <a:r>
              <a:rPr lang="pt-BR" sz="1400" dirty="0"/>
              <a:t> mostrou tempos de reação significativamente mais longos, e significativamente </a:t>
            </a:r>
            <a:r>
              <a:rPr lang="pt-BR" sz="1400" dirty="0" smtClean="0"/>
              <a:t>maiores  </a:t>
            </a:r>
            <a:r>
              <a:rPr lang="pt-BR" sz="1400" dirty="0"/>
              <a:t>taxas de erro para o grupo com autismo. </a:t>
            </a:r>
          </a:p>
          <a:p>
            <a:pPr algn="just"/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963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915566"/>
            <a:ext cx="6009600" cy="857400"/>
          </a:xfrm>
        </p:spPr>
        <p:txBody>
          <a:bodyPr/>
          <a:lstStyle/>
          <a:p>
            <a:r>
              <a:rPr lang="pt-BR" b="1" dirty="0" smtClean="0"/>
              <a:t>Contraste entre </a:t>
            </a:r>
            <a:r>
              <a:rPr lang="pt-BR" b="1" dirty="0" err="1" smtClean="0"/>
              <a:t>ToM</a:t>
            </a:r>
            <a:r>
              <a:rPr lang="pt-BR" b="1" dirty="0"/>
              <a:t> </a:t>
            </a:r>
            <a:r>
              <a:rPr lang="pt-BR" b="1" dirty="0" smtClean="0"/>
              <a:t>e movimento aleatório para ambos os grupos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1779662"/>
            <a:ext cx="6009600" cy="3255600"/>
          </a:xfrm>
        </p:spPr>
        <p:txBody>
          <a:bodyPr/>
          <a:lstStyle/>
          <a:p>
            <a:pPr algn="just"/>
            <a:r>
              <a:rPr lang="pt-BR" sz="1400" dirty="0"/>
              <a:t>Na condição </a:t>
            </a:r>
            <a:r>
              <a:rPr lang="pt-BR" sz="1400" dirty="0" err="1"/>
              <a:t>ToM</a:t>
            </a:r>
            <a:r>
              <a:rPr lang="pt-BR" sz="1400" dirty="0"/>
              <a:t>, tanto </a:t>
            </a:r>
            <a:r>
              <a:rPr lang="pt-BR" sz="1400" dirty="0" smtClean="0"/>
              <a:t>no autismo </a:t>
            </a:r>
            <a:r>
              <a:rPr lang="pt-BR" sz="1400" dirty="0"/>
              <a:t>quanto </a:t>
            </a:r>
            <a:r>
              <a:rPr lang="pt-BR" sz="1400" dirty="0" smtClean="0"/>
              <a:t>no </a:t>
            </a:r>
            <a:r>
              <a:rPr lang="pt-BR" sz="1400" dirty="0"/>
              <a:t>grupo controle foi </a:t>
            </a:r>
            <a:r>
              <a:rPr lang="pt-BR" sz="1400" dirty="0" smtClean="0"/>
              <a:t>a verificada </a:t>
            </a:r>
            <a:r>
              <a:rPr lang="pt-BR" sz="1400" dirty="0"/>
              <a:t>ativação em regiões associadas à </a:t>
            </a:r>
            <a:r>
              <a:rPr lang="pt-BR" sz="1400" dirty="0" err="1"/>
              <a:t>ToM</a:t>
            </a:r>
            <a:r>
              <a:rPr lang="pt-BR" sz="1400" dirty="0"/>
              <a:t>, como:  giro frontal medial, giro </a:t>
            </a:r>
            <a:r>
              <a:rPr lang="pt-BR" sz="1400" dirty="0" err="1"/>
              <a:t>orbitofrontal</a:t>
            </a:r>
            <a:r>
              <a:rPr lang="pt-BR" sz="1400" dirty="0"/>
              <a:t> e </a:t>
            </a:r>
            <a:r>
              <a:rPr lang="pt-BR" sz="1400" dirty="0" smtClean="0"/>
              <a:t>giro temporal </a:t>
            </a:r>
            <a:r>
              <a:rPr lang="pt-BR" sz="1400" dirty="0"/>
              <a:t>médio </a:t>
            </a:r>
            <a:r>
              <a:rPr lang="pt-BR" sz="1400" dirty="0" smtClean="0"/>
              <a:t>direito. No </a:t>
            </a:r>
            <a:r>
              <a:rPr lang="pt-BR" sz="1400" dirty="0"/>
              <a:t>entanto, o grupo de autismo mostrou claramente menos ativação nas regiões frontais mediais em comparação com os participantes </a:t>
            </a:r>
            <a:r>
              <a:rPr lang="pt-BR" sz="1400" dirty="0" smtClean="0"/>
              <a:t>do grupo controle</a:t>
            </a:r>
            <a:r>
              <a:rPr lang="pt-BR" sz="120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30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5" t="25722" r="17460" b="19382"/>
          <a:stretch/>
        </p:blipFill>
        <p:spPr bwMode="auto">
          <a:xfrm>
            <a:off x="0" y="781236"/>
            <a:ext cx="4272000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25410" r="16430" b="18754"/>
          <a:stretch/>
        </p:blipFill>
        <p:spPr bwMode="auto">
          <a:xfrm>
            <a:off x="4189444" y="655576"/>
            <a:ext cx="4954556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694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Breve </a:t>
            </a:r>
            <a:r>
              <a:rPr lang="pt-BR" dirty="0" smtClean="0"/>
              <a:t>resumo do estudo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646" name="Google Shape;646;p14"/>
          <p:cNvSpPr txBox="1">
            <a:spLocks noGrp="1"/>
          </p:cNvSpPr>
          <p:nvPr>
            <p:ph type="body" idx="1"/>
          </p:nvPr>
        </p:nvSpPr>
        <p:spPr>
          <a:xfrm>
            <a:off x="323528" y="1925933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400" dirty="0"/>
              <a:t>Este estudo utilizou </a:t>
            </a:r>
            <a:r>
              <a:rPr lang="pt-BR" sz="1400" dirty="0" err="1"/>
              <a:t>fMRI</a:t>
            </a:r>
            <a:r>
              <a:rPr lang="pt-BR" sz="1400" dirty="0"/>
              <a:t> para investigar o funcionamento da rede cortical de Teoria da Mente (</a:t>
            </a:r>
            <a:r>
              <a:rPr lang="pt-BR" sz="1400" dirty="0" err="1"/>
              <a:t>ToM</a:t>
            </a:r>
            <a:r>
              <a:rPr lang="pt-BR" sz="1400" dirty="0"/>
              <a:t>) no autismo durante um teste de visualização de animações que em algumas condições implicavam a atribuição de um estado mental a figuras geométricas animadas. </a:t>
            </a:r>
            <a:endParaRPr lang="pt-BR" sz="1400" dirty="0"/>
          </a:p>
          <a:p>
            <a:pPr algn="just"/>
            <a:endParaRPr lang="pt-BR" sz="1400" dirty="0"/>
          </a:p>
          <a:p>
            <a:pPr lvl="0"/>
            <a:endParaRPr lang="pt-BR" sz="1600" b="1" dirty="0" smtClean="0"/>
          </a:p>
          <a:p>
            <a:pPr lvl="0"/>
            <a:endParaRPr sz="2000" b="1" dirty="0"/>
          </a:p>
        </p:txBody>
      </p:sp>
      <p:sp>
        <p:nvSpPr>
          <p:cNvPr id="647" name="Google Shape;64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4" name="Picture 2" descr="Links - ACESIN Lab - UFR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60" y="4433764"/>
            <a:ext cx="3436640" cy="7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755576" y="699542"/>
            <a:ext cx="6009600" cy="3255600"/>
          </a:xfrm>
        </p:spPr>
        <p:txBody>
          <a:bodyPr/>
          <a:lstStyle/>
          <a:p>
            <a:pPr marL="139700" indent="0" algn="just">
              <a:buNone/>
            </a:pPr>
            <a:r>
              <a:rPr lang="pt-BR" sz="1400" dirty="0"/>
              <a:t>Houve diferenças </a:t>
            </a:r>
            <a:r>
              <a:rPr lang="pt-BR" sz="1400" dirty="0" smtClean="0"/>
              <a:t>entre os grupos </a:t>
            </a:r>
            <a:r>
              <a:rPr lang="pt-BR" sz="1400" dirty="0"/>
              <a:t>estatisticamente confiáveis no contraste entre a condição de </a:t>
            </a:r>
            <a:r>
              <a:rPr lang="pt-BR" sz="1400" dirty="0" err="1"/>
              <a:t>ToM</a:t>
            </a:r>
            <a:r>
              <a:rPr lang="pt-BR" sz="1400" dirty="0"/>
              <a:t> e as animações aleatórias. O grupo de autismo mostrou ativação cerebral </a:t>
            </a:r>
            <a:r>
              <a:rPr lang="pt-BR" sz="1400" dirty="0" smtClean="0"/>
              <a:t>menor </a:t>
            </a:r>
            <a:r>
              <a:rPr lang="pt-BR" sz="1400" dirty="0"/>
              <a:t>em comparação </a:t>
            </a:r>
            <a:r>
              <a:rPr lang="pt-BR" sz="1400" dirty="0" smtClean="0"/>
              <a:t>com o grupo controle </a:t>
            </a:r>
            <a:r>
              <a:rPr lang="pt-BR" sz="1400" dirty="0"/>
              <a:t>em várias regiões do córtex frontal, incluindo o giro frontal medial, córtex </a:t>
            </a:r>
            <a:r>
              <a:rPr lang="pt-BR" sz="1400" dirty="0" err="1"/>
              <a:t>paracingulado</a:t>
            </a:r>
            <a:r>
              <a:rPr lang="pt-BR" sz="1400" dirty="0"/>
              <a:t> anterior, giro cingulado anterior e giro frontal orbital inferior, conforme mostrado na Figura 2. 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9" t="26037" r="20282" b="30988"/>
          <a:stretch/>
        </p:blipFill>
        <p:spPr bwMode="auto">
          <a:xfrm>
            <a:off x="1115616" y="2076160"/>
            <a:ext cx="5040560" cy="30037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86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Conectividade funcional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A principal hipótese sobre a conectividade funcional foi que na condição </a:t>
            </a:r>
            <a:r>
              <a:rPr lang="pt-BR" sz="1400" dirty="0" err="1"/>
              <a:t>ToM</a:t>
            </a:r>
            <a:r>
              <a:rPr lang="pt-BR" sz="1400" dirty="0"/>
              <a:t>, a sincronização seria reduzida no grupo com autismo em relação </a:t>
            </a:r>
            <a:r>
              <a:rPr lang="pt-BR" sz="1400" dirty="0" smtClean="0"/>
              <a:t>ao grupo controle </a:t>
            </a:r>
            <a:r>
              <a:rPr lang="pt-BR" sz="1400" dirty="0"/>
              <a:t>entre as áreas </a:t>
            </a:r>
            <a:r>
              <a:rPr lang="pt-BR" sz="1400" dirty="0" err="1"/>
              <a:t>ToM</a:t>
            </a:r>
            <a:r>
              <a:rPr lang="pt-BR" sz="1400" dirty="0"/>
              <a:t> frontais (frontal medial, </a:t>
            </a:r>
            <a:r>
              <a:rPr lang="pt-BR" sz="1400" dirty="0" err="1"/>
              <a:t>orbitofrontal</a:t>
            </a:r>
            <a:r>
              <a:rPr lang="pt-BR" sz="1400" dirty="0"/>
              <a:t>) e áreas </a:t>
            </a:r>
            <a:r>
              <a:rPr lang="pt-BR" sz="1400" dirty="0" err="1"/>
              <a:t>ToM</a:t>
            </a:r>
            <a:r>
              <a:rPr lang="pt-BR" sz="1400" dirty="0"/>
              <a:t> posteriores (giros temporais médio e superior direito, junção </a:t>
            </a:r>
            <a:r>
              <a:rPr lang="pt-BR" sz="1400" dirty="0" err="1"/>
              <a:t>temporoparietal</a:t>
            </a:r>
            <a:r>
              <a:rPr lang="pt-BR" sz="1400" dirty="0"/>
              <a:t>). </a:t>
            </a:r>
            <a:r>
              <a:rPr lang="pt-BR" sz="1400" dirty="0" smtClean="0"/>
              <a:t>E um </a:t>
            </a:r>
            <a:r>
              <a:rPr lang="pt-BR" sz="1400" dirty="0"/>
              <a:t>contraste planejado entre os dois grupos comparando essa conectividade funcional frontal-posterior dentro da rede </a:t>
            </a:r>
            <a:r>
              <a:rPr lang="pt-BR" sz="1400" dirty="0" err="1"/>
              <a:t>ToM</a:t>
            </a:r>
            <a:r>
              <a:rPr lang="pt-BR" sz="1400" dirty="0"/>
              <a:t> </a:t>
            </a:r>
            <a:r>
              <a:rPr lang="pt-BR" sz="1400" dirty="0" smtClean="0"/>
              <a:t>na condição </a:t>
            </a:r>
            <a:r>
              <a:rPr lang="pt-BR" sz="1400" dirty="0" err="1"/>
              <a:t>ToM</a:t>
            </a:r>
            <a:r>
              <a:rPr lang="pt-BR" sz="1400" dirty="0"/>
              <a:t> confirmou essa previsão (média de autismo 0,20; média de controle 0,48). </a:t>
            </a:r>
          </a:p>
          <a:p>
            <a:pPr algn="just"/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962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3" t="34506" r="15696" b="21577"/>
          <a:stretch/>
        </p:blipFill>
        <p:spPr bwMode="auto">
          <a:xfrm>
            <a:off x="1259632" y="123478"/>
            <a:ext cx="6696744" cy="3939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609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83568" y="843558"/>
            <a:ext cx="6009600" cy="3255600"/>
          </a:xfrm>
        </p:spPr>
        <p:txBody>
          <a:bodyPr/>
          <a:lstStyle/>
          <a:p>
            <a:pPr algn="just"/>
            <a:r>
              <a:rPr lang="pt-BR" sz="1400" dirty="0"/>
              <a:t>A </a:t>
            </a:r>
            <a:r>
              <a:rPr lang="pt-BR" sz="1400" dirty="0" smtClean="0"/>
              <a:t>redução da </a:t>
            </a:r>
            <a:r>
              <a:rPr lang="pt-BR" sz="1400" dirty="0"/>
              <a:t>conectividade </a:t>
            </a:r>
            <a:r>
              <a:rPr lang="pt-BR" sz="1400" dirty="0" smtClean="0"/>
              <a:t>funcional </a:t>
            </a:r>
            <a:r>
              <a:rPr lang="pt-BR" sz="1400" dirty="0"/>
              <a:t>frontal-posterior </a:t>
            </a:r>
            <a:r>
              <a:rPr lang="pt-BR" sz="1400" dirty="0" smtClean="0"/>
              <a:t>no </a:t>
            </a:r>
            <a:r>
              <a:rPr lang="pt-BR" sz="1400" dirty="0"/>
              <a:t>autismo foi previamente estabelecida em uma variedade de tarefas cognitivas e até mesmo em uma linha de base de repouso, também foram testadas a especificidade </a:t>
            </a:r>
            <a:r>
              <a:rPr lang="pt-BR" sz="1400" dirty="0" smtClean="0"/>
              <a:t>da </a:t>
            </a:r>
            <a:r>
              <a:rPr lang="pt-BR" sz="1400" dirty="0"/>
              <a:t>diferença para a exigência de </a:t>
            </a:r>
            <a:r>
              <a:rPr lang="pt-BR" sz="1400" dirty="0" smtClean="0"/>
              <a:t>processamento de </a:t>
            </a:r>
            <a:r>
              <a:rPr lang="pt-BR" sz="1400" dirty="0" err="1" smtClean="0"/>
              <a:t>ToM</a:t>
            </a:r>
            <a:r>
              <a:rPr lang="pt-BR" sz="1400" dirty="0" smtClean="0"/>
              <a:t> examinando </a:t>
            </a:r>
            <a:r>
              <a:rPr lang="pt-BR" sz="1400" dirty="0"/>
              <a:t>a conectividade funcional nas condições RD e GD. </a:t>
            </a:r>
            <a:endParaRPr lang="pt-BR" sz="1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9" t="26350" r="17637" b="26909"/>
          <a:stretch/>
        </p:blipFill>
        <p:spPr bwMode="auto">
          <a:xfrm>
            <a:off x="1268353" y="2092325"/>
            <a:ext cx="5324475" cy="3051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0842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3568" y="987574"/>
            <a:ext cx="6009600" cy="3255600"/>
          </a:xfrm>
        </p:spPr>
        <p:txBody>
          <a:bodyPr/>
          <a:lstStyle/>
          <a:p>
            <a:pPr algn="just"/>
            <a:r>
              <a:rPr lang="pt-BR" sz="1400" dirty="0"/>
              <a:t>A fim de caracterizar completamente os padrões de conectividade funcional envolvendo todas as regiões com ativação substancial na condição de </a:t>
            </a:r>
            <a:r>
              <a:rPr lang="pt-BR" sz="1400" dirty="0" err="1"/>
              <a:t>ToM</a:t>
            </a:r>
            <a:r>
              <a:rPr lang="pt-BR" sz="1400" dirty="0"/>
              <a:t>, uma </a:t>
            </a:r>
            <a:r>
              <a:rPr lang="pt-BR" sz="1400" dirty="0" smtClean="0"/>
              <a:t>ANOVA das </a:t>
            </a:r>
            <a:r>
              <a:rPr lang="pt-BR" sz="1400" dirty="0"/>
              <a:t>conectividades </a:t>
            </a:r>
            <a:r>
              <a:rPr lang="pt-BR" sz="1400" dirty="0" err="1"/>
              <a:t>interlobulares</a:t>
            </a:r>
            <a:r>
              <a:rPr lang="pt-BR" sz="1400" dirty="0"/>
              <a:t> e </a:t>
            </a:r>
            <a:r>
              <a:rPr lang="pt-BR" sz="1400" dirty="0" err="1" smtClean="0"/>
              <a:t>intralobulares</a:t>
            </a:r>
            <a:r>
              <a:rPr lang="pt-BR" sz="1400" dirty="0" smtClean="0"/>
              <a:t> </a:t>
            </a:r>
            <a:r>
              <a:rPr lang="pt-BR" sz="1400" dirty="0"/>
              <a:t>comparou as conectividades funcionais médias dos dois </a:t>
            </a:r>
            <a:r>
              <a:rPr lang="pt-BR" sz="1400" dirty="0" smtClean="0"/>
              <a:t>grupos dentro </a:t>
            </a:r>
            <a:r>
              <a:rPr lang="pt-BR" sz="1400" dirty="0"/>
              <a:t>de cada grupo sobre os pares de </a:t>
            </a:r>
            <a:r>
              <a:rPr lang="pt-BR" sz="1400" dirty="0" err="1"/>
              <a:t>ROIs</a:t>
            </a:r>
            <a:r>
              <a:rPr lang="pt-BR" sz="1400" dirty="0"/>
              <a:t> funcionais que estavam em diferentes lobos corticais. </a:t>
            </a:r>
          </a:p>
          <a:p>
            <a:pPr algn="just"/>
            <a:r>
              <a:rPr lang="pt-BR" sz="1400" dirty="0"/>
              <a:t>Assim, os grupos foram comparados em 10 possíveis pares (redes) dos quatro lobos (seis redes </a:t>
            </a:r>
            <a:r>
              <a:rPr lang="pt-BR" sz="1400" dirty="0" err="1"/>
              <a:t>interlobulares</a:t>
            </a:r>
            <a:r>
              <a:rPr lang="pt-BR" sz="1400" dirty="0"/>
              <a:t> e </a:t>
            </a:r>
            <a:r>
              <a:rPr lang="pt-BR" sz="1400" dirty="0" smtClean="0"/>
              <a:t>quatro </a:t>
            </a:r>
            <a:r>
              <a:rPr lang="pt-BR" sz="1400" dirty="0"/>
              <a:t>redes </a:t>
            </a:r>
            <a:r>
              <a:rPr lang="pt-BR" sz="1400" dirty="0" err="1"/>
              <a:t>intralobulares</a:t>
            </a:r>
            <a:r>
              <a:rPr lang="pt-BR" sz="1400" dirty="0"/>
              <a:t>): frontal-parietal, frontal-temporal, frontal-occipital, temporal-parietal, temporal-occipital, </a:t>
            </a:r>
            <a:r>
              <a:rPr lang="pt-BR" sz="1400" dirty="0" err="1"/>
              <a:t>parietaloccipital</a:t>
            </a:r>
            <a:r>
              <a:rPr lang="pt-BR" sz="1400" dirty="0"/>
              <a:t> , frontal-frontal, temporal-temporal, </a:t>
            </a:r>
            <a:r>
              <a:rPr lang="pt-BR" sz="1400" dirty="0" err="1"/>
              <a:t>parietalparietal</a:t>
            </a:r>
            <a:r>
              <a:rPr lang="pt-BR" sz="1400" dirty="0"/>
              <a:t> e occipital-occipital. </a:t>
            </a:r>
            <a:endParaRPr lang="pt-BR" sz="1400" dirty="0" smtClean="0"/>
          </a:p>
          <a:p>
            <a:pPr algn="just"/>
            <a:r>
              <a:rPr lang="pt-BR" sz="1400" dirty="0" smtClean="0"/>
              <a:t>Esta </a:t>
            </a:r>
            <a:r>
              <a:rPr lang="pt-BR" sz="1400" dirty="0"/>
              <a:t>ANOVA </a:t>
            </a:r>
            <a:r>
              <a:rPr lang="pt-BR" sz="1400" dirty="0" smtClean="0"/>
              <a:t>revelou que reduções </a:t>
            </a:r>
            <a:r>
              <a:rPr lang="pt-BR" sz="1400" dirty="0"/>
              <a:t>generalizadas na conectividade funcional são encontradas no autismo. </a:t>
            </a:r>
          </a:p>
          <a:p>
            <a:pPr marL="139700" indent="0" algn="just">
              <a:buNone/>
            </a:pPr>
            <a:endParaRPr lang="pt-BR" sz="1400" dirty="0" smtClean="0"/>
          </a:p>
          <a:p>
            <a:pPr algn="just"/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909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1203598"/>
            <a:ext cx="6009600" cy="3255600"/>
          </a:xfrm>
        </p:spPr>
        <p:txBody>
          <a:bodyPr/>
          <a:lstStyle/>
          <a:p>
            <a:r>
              <a:rPr lang="pt-BR" sz="1400" dirty="0"/>
              <a:t>As médias e os efeitos principais </a:t>
            </a:r>
            <a:r>
              <a:rPr lang="pt-BR" sz="1400" dirty="0" smtClean="0"/>
              <a:t>dos grupos </a:t>
            </a:r>
            <a:r>
              <a:rPr lang="pt-BR" sz="1400" dirty="0"/>
              <a:t>são mostrados na Tabela 4. 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6" t="31683" r="16049" b="30674"/>
          <a:stretch/>
        </p:blipFill>
        <p:spPr bwMode="auto">
          <a:xfrm>
            <a:off x="714806" y="1730879"/>
            <a:ext cx="5904656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082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7534"/>
            <a:ext cx="6009600" cy="857400"/>
          </a:xfrm>
        </p:spPr>
        <p:txBody>
          <a:bodyPr/>
          <a:lstStyle/>
          <a:p>
            <a:r>
              <a:rPr lang="pt-BR" dirty="0" smtClean="0"/>
              <a:t>Correlação entre ativação cerebral e atribuição de estados mentais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1275606"/>
            <a:ext cx="6009600" cy="3255600"/>
          </a:xfrm>
        </p:spPr>
        <p:txBody>
          <a:bodyPr/>
          <a:lstStyle/>
          <a:p>
            <a:pPr algn="just"/>
            <a:r>
              <a:rPr lang="pt-BR" sz="1400" dirty="0"/>
              <a:t>A ativação cerebral em </a:t>
            </a:r>
            <a:r>
              <a:rPr lang="pt-BR" sz="1400" dirty="0" smtClean="0"/>
              <a:t>regiões </a:t>
            </a:r>
            <a:r>
              <a:rPr lang="pt-BR" sz="1400" dirty="0"/>
              <a:t>de interesse (o giro frontal </a:t>
            </a:r>
            <a:r>
              <a:rPr lang="pt-BR" sz="1400" dirty="0" smtClean="0"/>
              <a:t>medial, </a:t>
            </a:r>
            <a:r>
              <a:rPr lang="pt-BR" sz="1400" dirty="0"/>
              <a:t>giro posterior direito </a:t>
            </a:r>
            <a:r>
              <a:rPr lang="pt-BR" sz="1400" dirty="0" smtClean="0"/>
              <a:t>e giro </a:t>
            </a:r>
            <a:r>
              <a:rPr lang="pt-BR" sz="1400" dirty="0"/>
              <a:t>temporal superior), que estão associados com processamento de </a:t>
            </a:r>
            <a:r>
              <a:rPr lang="pt-BR" sz="1400" dirty="0" err="1"/>
              <a:t>ToM</a:t>
            </a:r>
            <a:r>
              <a:rPr lang="pt-BR" sz="1400" dirty="0"/>
              <a:t>, foi correlacionado com a pontuação </a:t>
            </a:r>
            <a:r>
              <a:rPr lang="pt-BR" sz="1400" dirty="0" smtClean="0"/>
              <a:t>de </a:t>
            </a:r>
            <a:r>
              <a:rPr lang="pt-BR" sz="1400" dirty="0" err="1"/>
              <a:t>ToM</a:t>
            </a:r>
            <a:r>
              <a:rPr lang="pt-BR" sz="1400" dirty="0"/>
              <a:t> dos participantes com autismo </a:t>
            </a:r>
            <a:r>
              <a:rPr lang="pt-BR" sz="1400" dirty="0" smtClean="0"/>
              <a:t>obtida no </a:t>
            </a:r>
            <a:r>
              <a:rPr lang="pt-BR" sz="1400" dirty="0"/>
              <a:t>Teste de histórias estranhas de </a:t>
            </a:r>
            <a:r>
              <a:rPr lang="pt-BR" sz="1400" dirty="0" err="1"/>
              <a:t>Happe</a:t>
            </a:r>
            <a:r>
              <a:rPr lang="pt-BR" sz="1400" dirty="0"/>
              <a:t> (</a:t>
            </a:r>
            <a:r>
              <a:rPr lang="pt-BR" sz="1400" dirty="0" err="1"/>
              <a:t>Happe</a:t>
            </a:r>
            <a:r>
              <a:rPr lang="pt-BR" sz="1400" dirty="0"/>
              <a:t>, 1994). A pontuação </a:t>
            </a:r>
            <a:r>
              <a:rPr lang="pt-BR" sz="1400" dirty="0" err="1"/>
              <a:t>ToM</a:t>
            </a:r>
            <a:r>
              <a:rPr lang="pt-BR" sz="1400" dirty="0"/>
              <a:t> foi correlacionada positivamente de forma confiável, com a ativação em giro temporal póstero-superior </a:t>
            </a:r>
            <a:r>
              <a:rPr lang="pt-BR" sz="1400" dirty="0" smtClean="0"/>
              <a:t>direito, como mostrado na figura 4.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7" t="31370" r="17814" b="18754"/>
          <a:stretch/>
        </p:blipFill>
        <p:spPr bwMode="auto">
          <a:xfrm>
            <a:off x="2123728" y="2772713"/>
            <a:ext cx="3875534" cy="2355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6996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Tamanho do corpo caloso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Ao contrário de vários estudos anteriores (</a:t>
            </a:r>
            <a:r>
              <a:rPr lang="pt-BR" sz="1400" dirty="0" err="1"/>
              <a:t>Cherkassky</a:t>
            </a:r>
            <a:r>
              <a:rPr lang="pt-BR" sz="1400" dirty="0"/>
              <a:t> et al., 2006; Apenas et al., 2007; </a:t>
            </a:r>
            <a:r>
              <a:rPr lang="pt-BR" sz="1400" dirty="0" err="1"/>
              <a:t>Kana</a:t>
            </a:r>
            <a:r>
              <a:rPr lang="pt-BR" sz="1400" dirty="0"/>
              <a:t> et al., 2006), esta análise não encontrou nenhuma correlação significativa entre o tamanho de qualquer segmento do corpo caloso e a conectividade funcional entre as áreas que o segmento conecta.</a:t>
            </a: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011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1347614"/>
            <a:ext cx="6009600" cy="3255600"/>
          </a:xfrm>
        </p:spPr>
        <p:txBody>
          <a:bodyPr/>
          <a:lstStyle/>
          <a:p>
            <a:pPr algn="just"/>
            <a:r>
              <a:rPr lang="pt-BR" sz="1400" dirty="0"/>
              <a:t>Como previsto, </a:t>
            </a:r>
            <a:r>
              <a:rPr lang="pt-BR" sz="1400" dirty="0" smtClean="0"/>
              <a:t>as </a:t>
            </a:r>
            <a:r>
              <a:rPr lang="pt-BR" sz="1400" dirty="0"/>
              <a:t>regiões </a:t>
            </a:r>
            <a:r>
              <a:rPr lang="pt-BR" sz="1400" dirty="0" err="1"/>
              <a:t>ToM</a:t>
            </a:r>
            <a:r>
              <a:rPr lang="pt-BR" sz="1400" dirty="0"/>
              <a:t> frontais (giro frontal medial, </a:t>
            </a:r>
            <a:r>
              <a:rPr lang="pt-BR" sz="1400" dirty="0" err="1"/>
              <a:t>paracingulado</a:t>
            </a:r>
            <a:r>
              <a:rPr lang="pt-BR" sz="1400" dirty="0"/>
              <a:t> anterior, giro frontal orbital) foram encontradas funcionalmente </a:t>
            </a:r>
            <a:r>
              <a:rPr lang="pt-BR" sz="1400" dirty="0" err="1"/>
              <a:t>subconectadas</a:t>
            </a:r>
            <a:r>
              <a:rPr lang="pt-BR" sz="1400" dirty="0"/>
              <a:t> com as regiões </a:t>
            </a:r>
            <a:r>
              <a:rPr lang="pt-BR" sz="1400" dirty="0" err="1"/>
              <a:t>ToM</a:t>
            </a:r>
            <a:r>
              <a:rPr lang="pt-BR" sz="1400" dirty="0"/>
              <a:t> posteriores (giro temporal médio e superior direito) no autismo durante a atribuição de estados mentais. </a:t>
            </a:r>
            <a:endParaRPr lang="pt-BR" sz="1400" dirty="0" smtClean="0"/>
          </a:p>
          <a:p>
            <a:pPr algn="just"/>
            <a:r>
              <a:rPr lang="pt-BR" sz="1400" dirty="0" smtClean="0"/>
              <a:t>Além </a:t>
            </a:r>
            <a:r>
              <a:rPr lang="pt-BR" sz="1400" dirty="0"/>
              <a:t>disso, foi encontrada </a:t>
            </a:r>
            <a:r>
              <a:rPr lang="pt-BR" sz="1400" dirty="0" err="1"/>
              <a:t>subconectividade</a:t>
            </a:r>
            <a:r>
              <a:rPr lang="pt-BR" sz="1400" dirty="0"/>
              <a:t> nas conexões entre o lobo frontal e outras regiões mais posteriores, e dentro dos lobos occipital e parietal. </a:t>
            </a:r>
            <a:r>
              <a:rPr lang="pt-BR" sz="1400" dirty="0" smtClean="0"/>
              <a:t>O </a:t>
            </a:r>
            <a:r>
              <a:rPr lang="pt-BR" sz="1400" dirty="0"/>
              <a:t>estudo </a:t>
            </a:r>
            <a:r>
              <a:rPr lang="pt-BR" sz="1400" dirty="0" smtClean="0"/>
              <a:t>atual fornece </a:t>
            </a:r>
            <a:r>
              <a:rPr lang="pt-BR" sz="1400" dirty="0"/>
              <a:t>novas evidências de um menor grau de sincronização </a:t>
            </a:r>
            <a:r>
              <a:rPr lang="pt-BR" sz="1400" dirty="0" smtClean="0"/>
              <a:t>entre </a:t>
            </a:r>
            <a:r>
              <a:rPr lang="pt-BR" sz="1400" dirty="0"/>
              <a:t>as áreas frontal e posterior no autismo durante a visualização dessas animações. </a:t>
            </a:r>
            <a:endParaRPr lang="pt-BR" sz="1400" dirty="0" smtClean="0"/>
          </a:p>
          <a:p>
            <a:pPr algn="just"/>
            <a:r>
              <a:rPr lang="pt-BR" sz="1400" dirty="0" smtClean="0"/>
              <a:t>As </a:t>
            </a:r>
            <a:r>
              <a:rPr lang="pt-BR" sz="1400" dirty="0"/>
              <a:t>medidas de </a:t>
            </a:r>
            <a:r>
              <a:rPr lang="pt-BR" sz="1400" dirty="0" err="1"/>
              <a:t>fMRI</a:t>
            </a:r>
            <a:r>
              <a:rPr lang="pt-BR" sz="1400" dirty="0"/>
              <a:t> fornecem detalhes que falam sobre os mecanismos subjacentes que distinguem os dois grupos, ou seja, o menor grau de sincronização e, portanto, a coordenação entre as áreas do cérebro no autismo.</a:t>
            </a: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522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Os participantes </a:t>
            </a:r>
            <a:r>
              <a:rPr lang="pt-BR" sz="1400" dirty="0" smtClean="0"/>
              <a:t>do </a:t>
            </a:r>
            <a:r>
              <a:rPr lang="pt-BR" sz="1400" dirty="0"/>
              <a:t>grupo controle mostraram um aumento na conectividade funcional nesta rede apenas ao visualizar as animações </a:t>
            </a:r>
            <a:r>
              <a:rPr lang="pt-BR" sz="1400" dirty="0" smtClean="0"/>
              <a:t>de </a:t>
            </a:r>
            <a:r>
              <a:rPr lang="pt-BR" sz="1400" dirty="0" err="1"/>
              <a:t>ToM</a:t>
            </a:r>
            <a:r>
              <a:rPr lang="pt-BR" sz="1400" dirty="0"/>
              <a:t>, sugerindo um engajamento adaptativo de processos envolvendo comunicação </a:t>
            </a:r>
            <a:r>
              <a:rPr lang="pt-BR" sz="1400" dirty="0" smtClean="0"/>
              <a:t>entre </a:t>
            </a:r>
            <a:r>
              <a:rPr lang="pt-BR" sz="1400" dirty="0"/>
              <a:t>as áreas apenas na condição em que tais processos sejam necessários. Em contraste, o grupo com autismo mostrou um aumento na conectividade funcional em relação à condição RD para ambas as condições GD e </a:t>
            </a:r>
            <a:r>
              <a:rPr lang="pt-BR" sz="1400" dirty="0" err="1"/>
              <a:t>ToM</a:t>
            </a:r>
            <a:r>
              <a:rPr lang="pt-BR" sz="1400" dirty="0"/>
              <a:t>. Esse padrão diferencial de modulação resultou no grupo com autismo mostrando </a:t>
            </a:r>
            <a:r>
              <a:rPr lang="pt-BR" sz="1400" dirty="0" err="1"/>
              <a:t>subconectividade</a:t>
            </a:r>
            <a:r>
              <a:rPr lang="pt-BR" sz="1400" dirty="0"/>
              <a:t> confiável em relação </a:t>
            </a:r>
            <a:r>
              <a:rPr lang="pt-BR" sz="1400" dirty="0" smtClean="0"/>
              <a:t>ao controle </a:t>
            </a:r>
            <a:r>
              <a:rPr lang="pt-BR" sz="1400" dirty="0"/>
              <a:t>tanto na condição RD quanto </a:t>
            </a:r>
            <a:r>
              <a:rPr lang="pt-BR" sz="1400" dirty="0" smtClean="0"/>
              <a:t>na condição </a:t>
            </a:r>
            <a:r>
              <a:rPr lang="pt-BR" sz="1400" dirty="0" err="1"/>
              <a:t>ToM</a:t>
            </a:r>
            <a:r>
              <a:rPr lang="pt-BR" sz="1400" dirty="0"/>
              <a:t>, mas não na condição GD. 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79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115616" y="915566"/>
            <a:ext cx="6009600" cy="85740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</a:rPr>
              <a:t>ntrodução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75000"/>
                  </a:schemeClr>
                </a:solidFill>
              </a:rPr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1275606"/>
            <a:ext cx="6009600" cy="3255600"/>
          </a:xfrm>
        </p:spPr>
        <p:txBody>
          <a:bodyPr/>
          <a:lstStyle/>
          <a:p>
            <a:pPr algn="just"/>
            <a:endParaRPr lang="pt-BR" sz="1400" dirty="0"/>
          </a:p>
          <a:p>
            <a:pPr algn="just"/>
            <a:r>
              <a:rPr lang="pt-BR" sz="1400" dirty="0"/>
              <a:t>A deficiência na </a:t>
            </a:r>
            <a:r>
              <a:rPr lang="pt-BR" sz="1400" dirty="0" err="1"/>
              <a:t>ToM</a:t>
            </a:r>
            <a:r>
              <a:rPr lang="pt-BR" sz="1400" dirty="0"/>
              <a:t> (processamento dos estados mentais dos outros) no autismo muitas vezes resulta em dificuldades na comunicação e na interação social que sustentam a vida cotidiana. Atribuir estados mentais é talvez uma das formas mais complexas de raciocínio em que os humanos se envolvem. Envolve a interação de um conjunto de processos, como a representação da realidade, a compreensão das próprias crenças e as crenças dos outros e a dissociação das crenças da realidade. </a:t>
            </a:r>
            <a:endParaRPr lang="pt-BR" sz="1400" dirty="0" smtClean="0"/>
          </a:p>
          <a:p>
            <a:pPr algn="just"/>
            <a:r>
              <a:rPr lang="pt-BR" sz="1400" dirty="0" smtClean="0"/>
              <a:t>A </a:t>
            </a:r>
            <a:r>
              <a:rPr lang="pt-BR" sz="1400" dirty="0"/>
              <a:t>interrupção desse processo complexo de informações é um </a:t>
            </a:r>
            <a:r>
              <a:rPr lang="pt-BR" sz="1400" dirty="0" smtClean="0"/>
              <a:t>prejuízo  </a:t>
            </a:r>
            <a:r>
              <a:rPr lang="pt-BR" sz="1400" dirty="0"/>
              <a:t>em pessoas com autismo (</a:t>
            </a:r>
            <a:r>
              <a:rPr lang="pt-BR" sz="1400" dirty="0" err="1"/>
              <a:t>Minshew</a:t>
            </a:r>
            <a:r>
              <a:rPr lang="pt-BR" sz="1400" dirty="0"/>
              <a:t>, Goldstein e </a:t>
            </a:r>
            <a:r>
              <a:rPr lang="pt-BR" sz="1400" dirty="0" err="1"/>
              <a:t>Siegel</a:t>
            </a:r>
            <a:r>
              <a:rPr lang="pt-BR" sz="1400" dirty="0"/>
              <a:t>, 1997). O processamento de </a:t>
            </a:r>
            <a:r>
              <a:rPr lang="pt-BR" sz="1400" dirty="0" err="1"/>
              <a:t>ToM</a:t>
            </a:r>
            <a:r>
              <a:rPr lang="pt-BR" sz="1400" dirty="0"/>
              <a:t> é suportado por uma rede de várias estruturas neurais discretas que requerem conectividade entre si para fornecerem o funcionamento integrado. </a:t>
            </a:r>
            <a:endParaRPr lang="pt-BR" sz="1400" dirty="0" smtClean="0"/>
          </a:p>
          <a:p>
            <a:pPr algn="just"/>
            <a:r>
              <a:rPr lang="pt-BR" sz="1400" b="1" dirty="0" smtClean="0"/>
              <a:t>Objetivo desse estudo</a:t>
            </a:r>
            <a:r>
              <a:rPr lang="pt-BR" sz="1400" dirty="0" smtClean="0"/>
              <a:t>: estabelecer </a:t>
            </a:r>
            <a:r>
              <a:rPr lang="pt-BR" sz="1400" dirty="0"/>
              <a:t>se as diferenças no processamento de </a:t>
            </a:r>
            <a:r>
              <a:rPr lang="pt-BR" sz="1400" dirty="0" err="1"/>
              <a:t>ToM</a:t>
            </a:r>
            <a:r>
              <a:rPr lang="pt-BR" sz="1400" dirty="0"/>
              <a:t> </a:t>
            </a:r>
            <a:r>
              <a:rPr lang="pt-BR" sz="1400" dirty="0" smtClean="0"/>
              <a:t> no </a:t>
            </a:r>
            <a:r>
              <a:rPr lang="pt-BR" sz="1400" dirty="0"/>
              <a:t>autismo estão relacionadas a uma interrupção do processamento no nível da rede cortical e não apenas no nível </a:t>
            </a:r>
            <a:r>
              <a:rPr lang="pt-BR" sz="1400" dirty="0" smtClean="0"/>
              <a:t> </a:t>
            </a:r>
            <a:r>
              <a:rPr lang="pt-BR" sz="1400" dirty="0"/>
              <a:t>cortical </a:t>
            </a:r>
            <a:r>
              <a:rPr lang="pt-BR" sz="1400" dirty="0" smtClean="0"/>
              <a:t>isoladamente. </a:t>
            </a:r>
            <a:endParaRPr lang="pt-BR" sz="1400" dirty="0"/>
          </a:p>
          <a:p>
            <a:pPr algn="just"/>
            <a:endParaRPr lang="pt-BR" sz="1400" dirty="0"/>
          </a:p>
          <a:p>
            <a:pPr marL="139700" indent="0">
              <a:buNone/>
            </a:pPr>
            <a:r>
              <a:rPr lang="pt-BR" sz="1600" b="1" dirty="0"/>
              <a:t> </a:t>
            </a:r>
            <a:endParaRPr lang="pt-BR" sz="1600" dirty="0"/>
          </a:p>
          <a:p>
            <a:pPr algn="just"/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Embora a </a:t>
            </a:r>
            <a:r>
              <a:rPr lang="pt-BR" sz="1400" dirty="0" err="1"/>
              <a:t>subconectividade</a:t>
            </a:r>
            <a:r>
              <a:rPr lang="pt-BR" sz="1400" dirty="0"/>
              <a:t> funcional no autismo seja difundida neste estudo, afetando não apenas a conectividade frontal-posterior, mas também a conectividade occipital-temporal, a faceta mais intrigante disso é que o lobo frontal parece ser o epicentro da </a:t>
            </a:r>
            <a:r>
              <a:rPr lang="pt-BR" sz="1400" dirty="0" err="1"/>
              <a:t>subconectividade</a:t>
            </a:r>
            <a:r>
              <a:rPr lang="pt-BR" sz="1400" dirty="0"/>
              <a:t>. </a:t>
            </a:r>
            <a:endParaRPr lang="pt-BR" sz="1400" dirty="0" smtClean="0"/>
          </a:p>
          <a:p>
            <a:pPr algn="just"/>
            <a:r>
              <a:rPr lang="pt-BR" sz="1400" dirty="0" smtClean="0"/>
              <a:t>Essa </a:t>
            </a:r>
            <a:r>
              <a:rPr lang="pt-BR" sz="1400" dirty="0"/>
              <a:t>observação enfatiza a significativa participação do lobo frontal e sua integração com outras áreas em uma tarefa complexa, como a atribuição de estado mental. Menor ativação em áreas frontais </a:t>
            </a:r>
            <a:r>
              <a:rPr lang="pt-BR" sz="1400" dirty="0" smtClean="0"/>
              <a:t>no </a:t>
            </a:r>
            <a:r>
              <a:rPr lang="pt-BR" sz="1400" dirty="0"/>
              <a:t>autismo tem sido </a:t>
            </a:r>
            <a:r>
              <a:rPr lang="pt-BR" sz="1400" dirty="0" smtClean="0"/>
              <a:t>encontrada </a:t>
            </a:r>
            <a:r>
              <a:rPr lang="pt-BR" sz="1400" dirty="0"/>
              <a:t>em várias funções diferentes, como compreensão da linguagem (Harris et al., 2006; Just et al., 2004), </a:t>
            </a:r>
            <a:r>
              <a:rPr lang="pt-BR" sz="1400" dirty="0" smtClean="0"/>
              <a:t>memória verbal de trabalho (</a:t>
            </a:r>
            <a:r>
              <a:rPr lang="pt-BR" sz="1400" dirty="0" err="1"/>
              <a:t>Koshino</a:t>
            </a:r>
            <a:r>
              <a:rPr lang="pt-BR" sz="1400" dirty="0"/>
              <a:t> et al., 2005), memória de trabalho facial (</a:t>
            </a:r>
            <a:r>
              <a:rPr lang="pt-BR" sz="1400" dirty="0" err="1"/>
              <a:t>Koshino</a:t>
            </a:r>
            <a:r>
              <a:rPr lang="pt-BR" sz="1400" dirty="0"/>
              <a:t> et al., 2008), processamento </a:t>
            </a:r>
            <a:r>
              <a:rPr lang="pt-BR" sz="1400" dirty="0" err="1"/>
              <a:t>visuoespacial</a:t>
            </a:r>
            <a:r>
              <a:rPr lang="pt-BR" sz="1400" dirty="0"/>
              <a:t> (</a:t>
            </a:r>
            <a:r>
              <a:rPr lang="pt-BR" sz="1400" dirty="0" err="1"/>
              <a:t>Ring</a:t>
            </a:r>
            <a:r>
              <a:rPr lang="pt-BR" sz="1400" dirty="0"/>
              <a:t> et al., 1999) e compreensão das emoções dos outros (</a:t>
            </a:r>
            <a:r>
              <a:rPr lang="pt-BR" sz="1400" dirty="0" err="1"/>
              <a:t>Dapretto</a:t>
            </a:r>
            <a:r>
              <a:rPr lang="pt-BR" sz="1400" dirty="0"/>
              <a:t> et al., 2006). </a:t>
            </a: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401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da Teoria da Mente no autismo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1347614"/>
            <a:ext cx="6009600" cy="3255600"/>
          </a:xfrm>
        </p:spPr>
        <p:txBody>
          <a:bodyPr/>
          <a:lstStyle/>
          <a:p>
            <a:pPr algn="just"/>
            <a:r>
              <a:rPr lang="pt-BR" sz="1400" dirty="0"/>
              <a:t>Embora o presente estudo não consiga distinguir se a ativação frontal reduzida no autismo é uma causa ou uma consequência da comunicação reduzida entre as áreas frontal e posterior da </a:t>
            </a:r>
            <a:r>
              <a:rPr lang="pt-BR" sz="1400" dirty="0" err="1"/>
              <a:t>ToM</a:t>
            </a:r>
            <a:r>
              <a:rPr lang="pt-BR" sz="1400" dirty="0"/>
              <a:t>, a ativação reduzida não é uma pré-condição necessária para a conectividade.</a:t>
            </a:r>
          </a:p>
          <a:p>
            <a:pPr algn="just"/>
            <a:r>
              <a:rPr lang="pt-BR" sz="1400" dirty="0"/>
              <a:t>Anormalidades na substância branca também foram encontradas no autismo, incluindo volume de substância branca frontal e parietal significativamente maior (</a:t>
            </a:r>
            <a:r>
              <a:rPr lang="pt-BR" sz="1400" dirty="0" err="1"/>
              <a:t>Carper</a:t>
            </a:r>
            <a:r>
              <a:rPr lang="pt-BR" sz="1400" dirty="0"/>
              <a:t>, </a:t>
            </a:r>
            <a:r>
              <a:rPr lang="pt-BR" sz="1400" dirty="0" err="1"/>
              <a:t>Moses</a:t>
            </a:r>
            <a:r>
              <a:rPr lang="pt-BR" sz="1400" dirty="0"/>
              <a:t>, </a:t>
            </a:r>
            <a:r>
              <a:rPr lang="pt-BR" sz="1400" dirty="0" err="1"/>
              <a:t>Tigue</a:t>
            </a:r>
            <a:r>
              <a:rPr lang="pt-BR" sz="1400" dirty="0"/>
              <a:t>, &amp; </a:t>
            </a:r>
            <a:r>
              <a:rPr lang="pt-BR" sz="1400" dirty="0" err="1"/>
              <a:t>Courchesne</a:t>
            </a:r>
            <a:r>
              <a:rPr lang="pt-BR" sz="1400" dirty="0"/>
              <a:t>, 2002), distúrbios (aumentos e diminuições de volume em diferentes áreas) na substância branca (</a:t>
            </a:r>
            <a:r>
              <a:rPr lang="pt-BR" sz="1400" dirty="0" err="1"/>
              <a:t>Her</a:t>
            </a:r>
            <a:r>
              <a:rPr lang="pt-BR" sz="1400" dirty="0"/>
              <a:t> </a:t>
            </a:r>
            <a:r>
              <a:rPr lang="pt-BR" sz="1400" dirty="0" err="1"/>
              <a:t>bert</a:t>
            </a:r>
            <a:r>
              <a:rPr lang="pt-BR" sz="1400" dirty="0"/>
              <a:t> et al., 2004), déficits de volume de substância branca nas regiões frontal média direita e frontal superior esquerda (</a:t>
            </a:r>
            <a:r>
              <a:rPr lang="pt-BR" sz="1400" dirty="0" err="1"/>
              <a:t>Waiter</a:t>
            </a:r>
            <a:r>
              <a:rPr lang="pt-BR" sz="1400" dirty="0"/>
              <a:t> et al., 2005), redução da espessura da substância branca </a:t>
            </a:r>
            <a:r>
              <a:rPr lang="pt-BR" sz="1400" dirty="0" err="1"/>
              <a:t>orbitofrontal</a:t>
            </a:r>
            <a:r>
              <a:rPr lang="pt-BR" sz="1400" dirty="0"/>
              <a:t> (</a:t>
            </a:r>
            <a:r>
              <a:rPr lang="pt-BR" sz="1400" dirty="0" err="1"/>
              <a:t>Chung</a:t>
            </a:r>
            <a:r>
              <a:rPr lang="pt-BR" sz="1400" dirty="0"/>
              <a:t> et al., 2005), aumento da substância branca regional e global (</a:t>
            </a:r>
            <a:r>
              <a:rPr lang="pt-BR" sz="1400" dirty="0" err="1"/>
              <a:t>Hen</a:t>
            </a:r>
            <a:r>
              <a:rPr lang="pt-BR" sz="1400" dirty="0"/>
              <a:t> </a:t>
            </a:r>
            <a:r>
              <a:rPr lang="pt-BR" sz="1400" dirty="0" err="1"/>
              <a:t>dry</a:t>
            </a:r>
            <a:r>
              <a:rPr lang="pt-BR" sz="1400" dirty="0"/>
              <a:t> et al., 2006), e anormalidades no tamanho do corpo caloso (</a:t>
            </a:r>
            <a:r>
              <a:rPr lang="pt-BR" sz="1400" dirty="0" err="1"/>
              <a:t>Egaas</a:t>
            </a:r>
            <a:r>
              <a:rPr lang="pt-BR" sz="1400" dirty="0"/>
              <a:t>, </a:t>
            </a:r>
            <a:r>
              <a:rPr lang="pt-BR" sz="1400" dirty="0" err="1"/>
              <a:t>Courchesne</a:t>
            </a:r>
            <a:r>
              <a:rPr lang="pt-BR" sz="1400" dirty="0"/>
              <a:t> e </a:t>
            </a:r>
            <a:r>
              <a:rPr lang="pt-BR" sz="1400" dirty="0" err="1"/>
              <a:t>Saitoh</a:t>
            </a:r>
            <a:r>
              <a:rPr lang="pt-BR" sz="1400" dirty="0"/>
              <a:t>, 1995; </a:t>
            </a:r>
            <a:r>
              <a:rPr lang="pt-BR" sz="1400" dirty="0" err="1"/>
              <a:t>Piven</a:t>
            </a:r>
            <a:r>
              <a:rPr lang="pt-BR" sz="1400" dirty="0"/>
              <a:t>, </a:t>
            </a:r>
            <a:r>
              <a:rPr lang="pt-BR" sz="1400" dirty="0" err="1"/>
              <a:t>Bailey</a:t>
            </a:r>
            <a:r>
              <a:rPr lang="pt-BR" sz="1400" dirty="0"/>
              <a:t>, </a:t>
            </a:r>
            <a:r>
              <a:rPr lang="pt-BR" sz="1400" dirty="0" err="1"/>
              <a:t>Ranson</a:t>
            </a:r>
            <a:r>
              <a:rPr lang="pt-BR" sz="1400" dirty="0"/>
              <a:t> e </a:t>
            </a:r>
            <a:r>
              <a:rPr lang="pt-BR" sz="1400" dirty="0" err="1"/>
              <a:t>Arndt</a:t>
            </a:r>
            <a:r>
              <a:rPr lang="pt-BR" sz="1400" dirty="0"/>
              <a:t>, 1997; </a:t>
            </a:r>
            <a:r>
              <a:rPr lang="pt-BR" sz="1400" dirty="0" err="1"/>
              <a:t>Hardan</a:t>
            </a:r>
            <a:r>
              <a:rPr lang="pt-BR" sz="1400" dirty="0"/>
              <a:t>, </a:t>
            </a:r>
            <a:r>
              <a:rPr lang="pt-BR" sz="1400" dirty="0" err="1"/>
              <a:t>Minshew</a:t>
            </a:r>
            <a:r>
              <a:rPr lang="pt-BR" sz="1400" dirty="0"/>
              <a:t> e </a:t>
            </a:r>
            <a:r>
              <a:rPr lang="pt-BR" sz="1400" dirty="0" err="1"/>
              <a:t>Keshavan</a:t>
            </a:r>
            <a:r>
              <a:rPr lang="pt-BR" sz="1400" dirty="0"/>
              <a:t>, 2000). </a:t>
            </a:r>
            <a:endParaRPr lang="pt-BR" sz="1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056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 da Teoria da Mente no autismo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dirty="0"/>
              <a:t> O papel do córtex pré-frontal no processamento da </a:t>
            </a:r>
            <a:r>
              <a:rPr lang="pt-BR" sz="1400" dirty="0" err="1"/>
              <a:t>ToM</a:t>
            </a:r>
            <a:r>
              <a:rPr lang="pt-BR" sz="1400" dirty="0"/>
              <a:t> é apoiado por estudos neuropsicológicos que mostram danos no lobo frontal associados a deficiências na </a:t>
            </a:r>
            <a:r>
              <a:rPr lang="pt-BR" sz="1400" dirty="0" err="1"/>
              <a:t>ToM</a:t>
            </a:r>
            <a:r>
              <a:rPr lang="pt-BR" sz="1400" dirty="0"/>
              <a:t> (</a:t>
            </a:r>
            <a:r>
              <a:rPr lang="pt-BR" sz="1400" dirty="0" err="1"/>
              <a:t>Channon</a:t>
            </a:r>
            <a:r>
              <a:rPr lang="pt-BR" sz="1400" dirty="0"/>
              <a:t> &amp; Crawford, 2000; </a:t>
            </a:r>
            <a:r>
              <a:rPr lang="pt-BR" sz="1400" dirty="0" err="1"/>
              <a:t>Rowe</a:t>
            </a:r>
            <a:r>
              <a:rPr lang="pt-BR" sz="1400" dirty="0"/>
              <a:t>, Bullock, </a:t>
            </a:r>
            <a:r>
              <a:rPr lang="pt-BR" sz="1400" dirty="0" err="1"/>
              <a:t>Polkey</a:t>
            </a:r>
            <a:r>
              <a:rPr lang="pt-BR" sz="1400" dirty="0"/>
              <a:t> &amp; Morris, 2001; Stone, Baron-Cohen, &amp; Knight, 1998; </a:t>
            </a:r>
            <a:r>
              <a:rPr lang="pt-BR" sz="1400" dirty="0" err="1"/>
              <a:t>Stuss</a:t>
            </a:r>
            <a:r>
              <a:rPr lang="pt-BR" sz="1400" dirty="0"/>
              <a:t> et al., 2001), incluindo o córtex pré-frontal medial, bem como o córtex </a:t>
            </a:r>
            <a:r>
              <a:rPr lang="pt-BR" sz="1400" dirty="0" err="1"/>
              <a:t>orbitofrontal</a:t>
            </a:r>
            <a:r>
              <a:rPr lang="pt-BR" sz="1400" dirty="0"/>
              <a:t>. </a:t>
            </a:r>
            <a:r>
              <a:rPr lang="pt-BR" sz="1400" dirty="0" err="1"/>
              <a:t>Gallagher</a:t>
            </a:r>
            <a:r>
              <a:rPr lang="pt-BR" sz="1400" dirty="0"/>
              <a:t> e </a:t>
            </a:r>
            <a:r>
              <a:rPr lang="pt-BR" sz="1400" dirty="0" err="1"/>
              <a:t>Frith</a:t>
            </a:r>
            <a:r>
              <a:rPr lang="pt-BR" sz="1400" dirty="0"/>
              <a:t> (2003) propõem que enquanto o sulco temporal póstero-superior fornece as pistas para a atribuição de estados mentais, o córtex pré-frontal medial faz o raciocínio do estado mental. </a:t>
            </a:r>
            <a:endParaRPr lang="pt-BR" sz="1400" dirty="0" smtClean="0"/>
          </a:p>
          <a:p>
            <a:r>
              <a:rPr lang="pt-BR" sz="1400" dirty="0"/>
              <a:t>A </a:t>
            </a:r>
            <a:r>
              <a:rPr lang="pt-BR" sz="1400" dirty="0" err="1"/>
              <a:t>subconectividade</a:t>
            </a:r>
            <a:r>
              <a:rPr lang="pt-BR" sz="1400" dirty="0"/>
              <a:t> pode estar simplesmente no nível da falta de coordenação da informação entre duas áreas. No entanto, no autismo, anormalidades estruturais nas conexões da substância branca com o lobo frontal foram relatadas por vários estudos, de modo que a </a:t>
            </a:r>
            <a:r>
              <a:rPr lang="pt-BR" sz="1400" dirty="0" err="1"/>
              <a:t>subconectividade</a:t>
            </a:r>
            <a:r>
              <a:rPr lang="pt-BR" sz="1400" dirty="0"/>
              <a:t> funcional pode estar relacionada às propriedades de conectividade </a:t>
            </a:r>
            <a:r>
              <a:rPr lang="pt-BR" sz="1400" dirty="0" smtClean="0"/>
              <a:t>anatômicas (</a:t>
            </a:r>
            <a:r>
              <a:rPr lang="pt-BR" sz="1400" dirty="0"/>
              <a:t>Cher </a:t>
            </a:r>
            <a:r>
              <a:rPr lang="pt-BR" sz="1400" dirty="0" err="1"/>
              <a:t>kassky</a:t>
            </a:r>
            <a:r>
              <a:rPr lang="pt-BR" sz="1400" dirty="0"/>
              <a:t> et al., 2006 ; Just et al., 2007; </a:t>
            </a:r>
            <a:r>
              <a:rPr lang="pt-BR" sz="1400" dirty="0" err="1"/>
              <a:t>Kana</a:t>
            </a:r>
            <a:r>
              <a:rPr lang="pt-BR" sz="1400" dirty="0"/>
              <a:t> et al., 2006; Keller, </a:t>
            </a:r>
            <a:r>
              <a:rPr lang="pt-BR" sz="1400" dirty="0" err="1"/>
              <a:t>Kana</a:t>
            </a:r>
            <a:r>
              <a:rPr lang="pt-BR" sz="1400" dirty="0"/>
              <a:t>, &amp; Just, 2007). </a:t>
            </a: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Rede da Teoria da Mente no autismo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1635646"/>
            <a:ext cx="6009600" cy="3255600"/>
          </a:xfrm>
        </p:spPr>
        <p:txBody>
          <a:bodyPr/>
          <a:lstStyle/>
          <a:p>
            <a:pPr algn="just"/>
            <a:r>
              <a:rPr lang="pt-BR" sz="1400" dirty="0"/>
              <a:t>Como uma adaptação no autismo à conectividade reduzida com as áreas frontais, o sulco temporal póstero-superior pode funcionar com maior autonomia, assumindo um grau de controle do desempenho da tarefa acima do normal. </a:t>
            </a:r>
            <a:endParaRPr lang="pt-BR" sz="1400" dirty="0" smtClean="0"/>
          </a:p>
          <a:p>
            <a:pPr algn="just"/>
            <a:r>
              <a:rPr lang="pt-BR" sz="1400" dirty="0"/>
              <a:t>Assim, os presentes resultados são consistentes com a ideia de que participantes com autismo podem processar as pistas de </a:t>
            </a:r>
            <a:r>
              <a:rPr lang="pt-BR" sz="1400" dirty="0" err="1"/>
              <a:t>ToM</a:t>
            </a:r>
            <a:r>
              <a:rPr lang="pt-BR" sz="1400" dirty="0"/>
              <a:t> da mesma forma que controles, mas se os resultados de tal processamento não forem comunicados de forma eficiente às regiões frontais, então as regiões frontais podem não ser capazes de realizar a atribuição do estado mental normalmente. Essa interpretação também predizia uma sincronização reduzida entre a ativação nas regiões anterior e posterior envolvidas no processamento da </a:t>
            </a:r>
            <a:r>
              <a:rPr lang="pt-BR" sz="1400" dirty="0" err="1"/>
              <a:t>ToM</a:t>
            </a:r>
            <a:r>
              <a:rPr lang="pt-BR" sz="1400" dirty="0"/>
              <a:t> no autismo, o que ocorreu neste estudo</a:t>
            </a:r>
            <a:r>
              <a:rPr lang="pt-BR" sz="1400" dirty="0" smtClean="0"/>
              <a:t>.</a:t>
            </a:r>
          </a:p>
          <a:p>
            <a:pPr algn="just"/>
            <a:r>
              <a:rPr lang="pt-BR" sz="1400" dirty="0"/>
              <a:t>A ausência de uma diferença comportamental de grupo foi inesperada, dadas as descobertas anteriores de tais diferenças e devido à descoberta de diferenças de grupo na ativação cerebral. 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899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Em resumo, os resultados de conectividade funcional e ativação cerebral do presente estudo indicam um comprometimento neural em nível de sistemas em pessoas com autismo. O foco </a:t>
            </a:r>
            <a:r>
              <a:rPr lang="pt-BR" sz="1400" dirty="0" smtClean="0"/>
              <a:t>desse </a:t>
            </a:r>
            <a:r>
              <a:rPr lang="pt-BR" sz="1400" dirty="0"/>
              <a:t>comprometimento parece ser a diminuição da comunicação e coordenação entre regiões frontais e outras, afetando o processamento da </a:t>
            </a:r>
            <a:r>
              <a:rPr lang="pt-BR" sz="1400" dirty="0" err="1"/>
              <a:t>ToM</a:t>
            </a:r>
            <a:r>
              <a:rPr lang="pt-BR" sz="1400" dirty="0"/>
              <a:t> entre outras formas de pensamento.</a:t>
            </a:r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993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71"/>
          <p:cNvSpPr txBox="1">
            <a:spLocks noGrp="1"/>
          </p:cNvSpPr>
          <p:nvPr>
            <p:ph type="ctrTitle" idx="4294967295"/>
          </p:nvPr>
        </p:nvSpPr>
        <p:spPr>
          <a:xfrm>
            <a:off x="1115616" y="1779662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Obrigada!</a:t>
            </a:r>
            <a:endParaRPr sz="4800" dirty="0"/>
          </a:p>
        </p:txBody>
      </p:sp>
      <p:sp>
        <p:nvSpPr>
          <p:cNvPr id="1100" name="Google Shape;1100;p71"/>
          <p:cNvSpPr txBox="1">
            <a:spLocks noGrp="1"/>
          </p:cNvSpPr>
          <p:nvPr>
            <p:ph type="subTitle" idx="4294967295"/>
          </p:nvPr>
        </p:nvSpPr>
        <p:spPr>
          <a:xfrm>
            <a:off x="1043608" y="915566"/>
            <a:ext cx="6593700" cy="18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dirty="0" smtClean="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dirty="0" smtClean="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dirty="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dirty="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1101" name="Google Shape;1101;p7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A teoria da </a:t>
            </a:r>
            <a:r>
              <a:rPr lang="pt-BR" sz="1400" dirty="0" err="1"/>
              <a:t>subconectividade</a:t>
            </a:r>
            <a:r>
              <a:rPr lang="pt-BR" sz="1400" dirty="0"/>
              <a:t> cortical (Just, </a:t>
            </a:r>
            <a:r>
              <a:rPr lang="pt-BR" sz="1400" dirty="0" err="1"/>
              <a:t>Cherkassky</a:t>
            </a:r>
            <a:r>
              <a:rPr lang="pt-BR" sz="1400" dirty="0"/>
              <a:t>, Keller, &amp; </a:t>
            </a:r>
            <a:r>
              <a:rPr lang="pt-BR" sz="1400" dirty="0" err="1"/>
              <a:t>Minshew</a:t>
            </a:r>
            <a:r>
              <a:rPr lang="pt-BR" sz="1400" dirty="0"/>
              <a:t>, 2004) começa com as proposições de que os circuitos conectivos inter-regionais no cérebro são interrompidos no autismo, e que os padrões de pensamento que são dependentes da integração dos sistemas frontais e mais posteriores são interrompidas (Just et al., 2007). </a:t>
            </a:r>
            <a:endParaRPr lang="pt-BR" sz="1400" dirty="0" smtClean="0"/>
          </a:p>
          <a:p>
            <a:pPr algn="just"/>
            <a:r>
              <a:rPr lang="pt-BR" sz="1400" dirty="0" smtClean="0"/>
              <a:t>Os </a:t>
            </a:r>
            <a:r>
              <a:rPr lang="pt-BR" sz="1400" dirty="0"/>
              <a:t>achados de ressonância magnética funcional (</a:t>
            </a:r>
            <a:r>
              <a:rPr lang="pt-BR" sz="1400" dirty="0" err="1"/>
              <a:t>fMRI</a:t>
            </a:r>
            <a:r>
              <a:rPr lang="pt-BR" sz="1400" dirty="0"/>
              <a:t>) que surgiram nos últimos anos indicam que a sincronização entre as áreas frontal e posterior é menor no autismo (Just et al., 2004; Just et al., 2007; </a:t>
            </a:r>
            <a:r>
              <a:rPr lang="pt-BR" sz="1400" dirty="0" err="1"/>
              <a:t>Kana</a:t>
            </a:r>
            <a:r>
              <a:rPr lang="pt-BR" sz="1400" dirty="0"/>
              <a:t>, Keller, </a:t>
            </a:r>
            <a:r>
              <a:rPr lang="pt-BR" sz="1400" dirty="0" err="1"/>
              <a:t>Cherkassky</a:t>
            </a:r>
            <a:r>
              <a:rPr lang="pt-BR" sz="1400" dirty="0"/>
              <a:t>, </a:t>
            </a:r>
            <a:r>
              <a:rPr lang="pt-BR" sz="1400" dirty="0" err="1"/>
              <a:t>Minshew</a:t>
            </a:r>
            <a:r>
              <a:rPr lang="pt-BR" sz="1400" dirty="0"/>
              <a:t>, &amp; Just, 2006; </a:t>
            </a:r>
            <a:r>
              <a:rPr lang="pt-BR" sz="1400" dirty="0" err="1"/>
              <a:t>Koshino</a:t>
            </a:r>
            <a:r>
              <a:rPr lang="pt-BR" sz="1400" dirty="0"/>
              <a:t> et al., 2005; </a:t>
            </a:r>
            <a:r>
              <a:rPr lang="pt-BR" sz="1400" dirty="0" err="1"/>
              <a:t>Villalobos</a:t>
            </a:r>
            <a:r>
              <a:rPr lang="pt-BR" sz="1400" dirty="0"/>
              <a:t>, </a:t>
            </a:r>
            <a:r>
              <a:rPr lang="pt-BR" sz="1400" dirty="0" err="1"/>
              <a:t>Mizuno</a:t>
            </a:r>
            <a:r>
              <a:rPr lang="pt-BR" sz="1400" dirty="0"/>
              <a:t>, Dahl, </a:t>
            </a:r>
            <a:r>
              <a:rPr lang="pt-BR" sz="1400" dirty="0" err="1"/>
              <a:t>Kemmotsu</a:t>
            </a:r>
            <a:r>
              <a:rPr lang="pt-BR" sz="1400" dirty="0"/>
              <a:t>, &amp; Muller, 2005). </a:t>
            </a:r>
            <a:endParaRPr lang="pt-BR" sz="1400" dirty="0" smtClean="0"/>
          </a:p>
          <a:p>
            <a:pPr marL="139700" indent="0" algn="ctr">
              <a:buNone/>
            </a:pPr>
            <a:endParaRPr lang="pt-BR" sz="1400" dirty="0" smtClean="0"/>
          </a:p>
          <a:p>
            <a:pPr algn="just">
              <a:buFontTx/>
              <a:buChar char="-"/>
            </a:pPr>
            <a:endParaRPr lang="pt-BR" sz="1400" dirty="0"/>
          </a:p>
        </p:txBody>
      </p:sp>
      <p:sp>
        <p:nvSpPr>
          <p:cNvPr id="667" name="Google Shape;667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6009600" cy="3255600"/>
          </a:xfrm>
        </p:spPr>
        <p:txBody>
          <a:bodyPr/>
          <a:lstStyle/>
          <a:p>
            <a:pPr algn="just"/>
            <a:r>
              <a:rPr lang="pt-BR" sz="1400" dirty="0"/>
              <a:t>A </a:t>
            </a:r>
            <a:r>
              <a:rPr lang="pt-BR" sz="1400" b="1" dirty="0"/>
              <a:t>Torre de Londres</a:t>
            </a:r>
            <a:r>
              <a:rPr lang="pt-BR" sz="1400" dirty="0"/>
              <a:t> (TOL) é uma tarefa utilizada para a </a:t>
            </a:r>
            <a:r>
              <a:rPr lang="pt-BR" sz="1400" b="1" dirty="0"/>
              <a:t>avaliação</a:t>
            </a:r>
            <a:r>
              <a:rPr lang="pt-BR" sz="1400" dirty="0"/>
              <a:t> das habilidades de planejamento, um componente das funções executivas</a:t>
            </a:r>
            <a:endParaRPr lang="pt-BR" sz="1400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27584" y="1131590"/>
            <a:ext cx="6009600" cy="857400"/>
          </a:xfrm>
        </p:spPr>
        <p:txBody>
          <a:bodyPr/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" name="Imagem 6" descr="TOL: Tower of London – Testmanager MIND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b="3069"/>
          <a:stretch/>
        </p:blipFill>
        <p:spPr bwMode="auto">
          <a:xfrm>
            <a:off x="1619672" y="2067694"/>
            <a:ext cx="4680520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70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Estudos de </a:t>
            </a:r>
            <a:r>
              <a:rPr lang="pt-BR" sz="1400" dirty="0" err="1"/>
              <a:t>neuroimagem</a:t>
            </a:r>
            <a:r>
              <a:rPr lang="pt-BR" sz="1400" dirty="0"/>
              <a:t> do processamento de </a:t>
            </a:r>
            <a:r>
              <a:rPr lang="pt-BR" sz="1400" dirty="0" err="1"/>
              <a:t>ToM</a:t>
            </a:r>
            <a:r>
              <a:rPr lang="pt-BR" sz="1400" dirty="0"/>
              <a:t> identificaram uma rede frontal-posterior de regiões cerebrais que incluem o córtex pré-frontal medial, a junção temporal-parietal no topo do sulco temporal superior e os </a:t>
            </a:r>
            <a:r>
              <a:rPr lang="pt-BR" sz="1400" dirty="0" err="1"/>
              <a:t>pólos</a:t>
            </a:r>
            <a:r>
              <a:rPr lang="pt-BR" sz="1400" dirty="0"/>
              <a:t> temporais adjacentes à amígdala (Brunet, </a:t>
            </a:r>
            <a:r>
              <a:rPr lang="pt-BR" sz="1400" dirty="0" err="1"/>
              <a:t>Sarfati</a:t>
            </a:r>
            <a:r>
              <a:rPr lang="pt-BR" sz="1400" dirty="0"/>
              <a:t>, </a:t>
            </a:r>
            <a:r>
              <a:rPr lang="pt-BR" sz="1400" dirty="0" err="1"/>
              <a:t>Hardy</a:t>
            </a:r>
            <a:r>
              <a:rPr lang="pt-BR" sz="1400" dirty="0"/>
              <a:t> </a:t>
            </a:r>
            <a:r>
              <a:rPr lang="pt-BR" sz="1400" dirty="0" err="1"/>
              <a:t>Bayle</a:t>
            </a:r>
            <a:r>
              <a:rPr lang="pt-BR" sz="1400" dirty="0"/>
              <a:t>, &amp; </a:t>
            </a:r>
            <a:r>
              <a:rPr lang="pt-BR" sz="1400" dirty="0" err="1"/>
              <a:t>Decety</a:t>
            </a:r>
            <a:r>
              <a:rPr lang="pt-BR" sz="1400" dirty="0"/>
              <a:t>, 2000; Castelli, </a:t>
            </a:r>
            <a:r>
              <a:rPr lang="pt-BR" sz="1400" dirty="0" err="1"/>
              <a:t>Frith</a:t>
            </a:r>
            <a:r>
              <a:rPr lang="pt-BR" sz="1400" dirty="0"/>
              <a:t>, </a:t>
            </a:r>
            <a:r>
              <a:rPr lang="pt-BR" sz="1400" dirty="0" err="1"/>
              <a:t>Happe</a:t>
            </a:r>
            <a:r>
              <a:rPr lang="pt-BR" sz="1400" dirty="0"/>
              <a:t>', &amp; </a:t>
            </a:r>
            <a:r>
              <a:rPr lang="pt-BR" sz="1400" dirty="0" err="1"/>
              <a:t>Frith</a:t>
            </a:r>
            <a:r>
              <a:rPr lang="pt-BR" sz="1400" dirty="0"/>
              <a:t>, 2000; Castelli, </a:t>
            </a:r>
            <a:r>
              <a:rPr lang="pt-BR" sz="1400" dirty="0" err="1"/>
              <a:t>Happe</a:t>
            </a:r>
            <a:r>
              <a:rPr lang="pt-BR" sz="1400" dirty="0"/>
              <a:t>', </a:t>
            </a:r>
            <a:r>
              <a:rPr lang="pt-BR" sz="1400" dirty="0" err="1"/>
              <a:t>Frith</a:t>
            </a:r>
            <a:r>
              <a:rPr lang="pt-BR" sz="1400" dirty="0"/>
              <a:t>, &amp; </a:t>
            </a:r>
            <a:r>
              <a:rPr lang="pt-BR" sz="1400" dirty="0" err="1"/>
              <a:t>Frith</a:t>
            </a:r>
            <a:r>
              <a:rPr lang="pt-BR" sz="1400" dirty="0"/>
              <a:t>, 2002; </a:t>
            </a:r>
            <a:r>
              <a:rPr lang="pt-BR" sz="1400" dirty="0" err="1"/>
              <a:t>Fletcher</a:t>
            </a:r>
            <a:r>
              <a:rPr lang="pt-BR" sz="1400" dirty="0"/>
              <a:t> et al., 1995; </a:t>
            </a:r>
            <a:r>
              <a:rPr lang="pt-BR" sz="1400" dirty="0" err="1"/>
              <a:t>Gallagher</a:t>
            </a:r>
            <a:r>
              <a:rPr lang="pt-BR" sz="1400" dirty="0"/>
              <a:t> et al., 2000; </a:t>
            </a:r>
            <a:r>
              <a:rPr lang="pt-BR" sz="1400" dirty="0" err="1"/>
              <a:t>Vogeley</a:t>
            </a:r>
            <a:r>
              <a:rPr lang="pt-BR" sz="1400" dirty="0"/>
              <a:t> et al., 2001). </a:t>
            </a:r>
            <a:endParaRPr lang="pt-BR" sz="1400" dirty="0" smtClean="0"/>
          </a:p>
          <a:p>
            <a:pPr algn="just"/>
            <a:r>
              <a:rPr lang="pt-BR" sz="1400" dirty="0" smtClean="0"/>
              <a:t>Danos </a:t>
            </a:r>
            <a:r>
              <a:rPr lang="pt-BR" sz="1400" dirty="0"/>
              <a:t>nas regiões pré-frontais anteriores tem sido associada com a autoconsciência prejudicada para a adequação das interações sociais, dificuldades de julgamento e planejamento (</a:t>
            </a:r>
            <a:r>
              <a:rPr lang="pt-BR" sz="1400" dirty="0" err="1"/>
              <a:t>Stuss</a:t>
            </a:r>
            <a:r>
              <a:rPr lang="pt-BR" sz="1400" dirty="0"/>
              <a:t>, 1991) bem como a consciência prejudicada dos estados mentais de outros (Stone, Baron-Cohen, &amp; Knight, 1998; </a:t>
            </a:r>
            <a:r>
              <a:rPr lang="pt-BR" sz="1400" dirty="0" err="1"/>
              <a:t>Stuss</a:t>
            </a:r>
            <a:r>
              <a:rPr lang="pt-BR" sz="1400" dirty="0"/>
              <a:t> et al., 2001). </a:t>
            </a:r>
          </a:p>
          <a:p>
            <a:pPr algn="just"/>
            <a:endParaRPr lang="pt-BR" sz="1400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8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987574"/>
            <a:ext cx="6009600" cy="857400"/>
          </a:xfrm>
        </p:spPr>
        <p:txBody>
          <a:bodyPr/>
          <a:lstStyle/>
          <a:p>
            <a:r>
              <a:rPr lang="pt-BR" sz="28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pt-BR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t-BR" sz="2800" b="1" dirty="0" smtClean="0"/>
              <a:t>Introdução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974" y="1504950"/>
            <a:ext cx="6175273" cy="3515072"/>
          </a:xfrm>
        </p:spPr>
        <p:txBody>
          <a:bodyPr/>
          <a:lstStyle/>
          <a:p>
            <a:pPr algn="just"/>
            <a:r>
              <a:rPr lang="pt-BR" sz="1400" dirty="0"/>
              <a:t>O presente estudo investiga a sincronização da ativação cerebral no autismo usando uma tarefa de </a:t>
            </a:r>
            <a:r>
              <a:rPr lang="pt-BR" sz="1400" dirty="0" err="1"/>
              <a:t>ToM</a:t>
            </a:r>
            <a:r>
              <a:rPr lang="pt-BR" sz="1400" dirty="0"/>
              <a:t> envolvendo uma animação de dois  triângulos. </a:t>
            </a:r>
            <a:r>
              <a:rPr lang="pt-BR" sz="1400" dirty="0" smtClean="0"/>
              <a:t>A </a:t>
            </a:r>
            <a:r>
              <a:rPr lang="pt-BR" sz="1400" dirty="0"/>
              <a:t>justificativa para o presente estudo é que: </a:t>
            </a:r>
          </a:p>
          <a:p>
            <a:pPr algn="just"/>
            <a:r>
              <a:rPr lang="pt-BR" sz="1400" dirty="0"/>
              <a:t>(1) utilizou o maior resolução temporal da </a:t>
            </a:r>
            <a:r>
              <a:rPr lang="pt-BR" sz="1400" dirty="0" err="1"/>
              <a:t>fMRI</a:t>
            </a:r>
            <a:r>
              <a:rPr lang="pt-BR" sz="1400" dirty="0"/>
              <a:t> para examinar o sincronização da ativação cerebral (conectividade funcional) no autismo em uma tarefa de </a:t>
            </a:r>
            <a:r>
              <a:rPr lang="pt-BR" sz="1400" dirty="0" err="1"/>
              <a:t>ToM</a:t>
            </a:r>
            <a:r>
              <a:rPr lang="pt-BR" sz="1400" dirty="0"/>
              <a:t> para o primeiro tempo</a:t>
            </a:r>
          </a:p>
          <a:p>
            <a:pPr algn="just"/>
            <a:r>
              <a:rPr lang="pt-BR" sz="1400" dirty="0"/>
              <a:t>(2) a tarefa atual visava a explícita avaliação online da atribuição do estado mental em pessoas com autismo. </a:t>
            </a:r>
          </a:p>
          <a:p>
            <a:pPr algn="just"/>
            <a:r>
              <a:rPr lang="pt-BR" sz="1400" dirty="0"/>
              <a:t>Os autores previram a redução da ativação cerebral no autismo em regiões de processamento de </a:t>
            </a:r>
            <a:r>
              <a:rPr lang="pt-BR" sz="1400" dirty="0" err="1"/>
              <a:t>ToM</a:t>
            </a:r>
            <a:r>
              <a:rPr lang="pt-BR" sz="1400" dirty="0"/>
              <a:t> como o córtex frontal medial e junção </a:t>
            </a:r>
            <a:r>
              <a:rPr lang="pt-BR" sz="1400" dirty="0" err="1"/>
              <a:t>temporoparietal</a:t>
            </a:r>
            <a:r>
              <a:rPr lang="pt-BR" sz="1400" dirty="0"/>
              <a:t> </a:t>
            </a:r>
            <a:r>
              <a:rPr lang="pt-BR" sz="1400" dirty="0" smtClean="0"/>
              <a:t>direita.</a:t>
            </a:r>
            <a:endParaRPr lang="pt-BR" sz="1400" dirty="0" smtClean="0"/>
          </a:p>
          <a:p>
            <a:pPr marL="139700" indent="0" algn="just">
              <a:buNone/>
            </a:pPr>
            <a:endParaRPr lang="pt-BR" sz="1400" dirty="0"/>
          </a:p>
          <a:p>
            <a:endParaRPr lang="pt-BR" sz="14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8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987574"/>
            <a:ext cx="6009600" cy="857400"/>
          </a:xfrm>
        </p:spPr>
        <p:txBody>
          <a:bodyPr/>
          <a:lstStyle/>
          <a:p>
            <a:r>
              <a:rPr lang="pt-BR" b="1" dirty="0" smtClean="0"/>
              <a:t>Introdução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b="1" dirty="0"/>
              <a:t>A parte nova para estudos nesse sentido é a previsão </a:t>
            </a:r>
            <a:r>
              <a:rPr lang="pt-BR" sz="1400" dirty="0" smtClean="0"/>
              <a:t>a </a:t>
            </a:r>
            <a:r>
              <a:rPr lang="pt-BR" sz="1400" dirty="0"/>
              <a:t>respeito da </a:t>
            </a:r>
            <a:r>
              <a:rPr lang="pt-BR" sz="1400" dirty="0" err="1"/>
              <a:t>subconectividade</a:t>
            </a:r>
            <a:r>
              <a:rPr lang="pt-BR" sz="1400" dirty="0"/>
              <a:t> funcional no autismo durante a atribuição de estados mentais, principalmente nas conexões envolvendo o lobo frontal</a:t>
            </a:r>
            <a:r>
              <a:rPr lang="pt-BR" sz="1400" b="1" dirty="0"/>
              <a:t>. </a:t>
            </a:r>
            <a:endParaRPr lang="pt-BR" sz="1400" b="1" dirty="0" smtClean="0"/>
          </a:p>
          <a:p>
            <a:pPr algn="just"/>
            <a:r>
              <a:rPr lang="pt-BR" sz="1400" b="1" dirty="0" smtClean="0"/>
              <a:t>Essa </a:t>
            </a:r>
            <a:r>
              <a:rPr lang="pt-BR" sz="1400" b="1" dirty="0"/>
              <a:t>previsão é baseada</a:t>
            </a:r>
            <a:r>
              <a:rPr lang="pt-BR" sz="1400" dirty="0"/>
              <a:t> em descobertas anteriores de </a:t>
            </a:r>
            <a:r>
              <a:rPr lang="pt-BR" sz="1400" dirty="0" err="1"/>
              <a:t>subconectividade</a:t>
            </a:r>
            <a:r>
              <a:rPr lang="pt-BR" sz="1400" dirty="0"/>
              <a:t> funcional no autismo em uma ampla variedade de tarefas cognitivas (Just et al., 2007; </a:t>
            </a:r>
            <a:r>
              <a:rPr lang="pt-BR" sz="1400" dirty="0" err="1"/>
              <a:t>Kana</a:t>
            </a:r>
            <a:r>
              <a:rPr lang="pt-BR" sz="1400" dirty="0"/>
              <a:t> et al., 2006; Castelli et al., 2002). </a:t>
            </a:r>
            <a:endParaRPr lang="pt-BR" sz="1400" dirty="0" smtClean="0"/>
          </a:p>
          <a:p>
            <a:pPr algn="just"/>
            <a:r>
              <a:rPr lang="pt-BR" sz="1400" dirty="0" smtClean="0"/>
              <a:t>A </a:t>
            </a:r>
            <a:r>
              <a:rPr lang="pt-BR" sz="1400" dirty="0"/>
              <a:t>previsão de </a:t>
            </a:r>
            <a:r>
              <a:rPr lang="pt-BR" sz="1400" dirty="0" err="1"/>
              <a:t>subconectividade</a:t>
            </a:r>
            <a:r>
              <a:rPr lang="pt-BR" sz="1400" dirty="0"/>
              <a:t> também é baseada em evidências de estudos de imagem cerebral estrutural que indicam anormalidades </a:t>
            </a:r>
            <a:r>
              <a:rPr lang="pt-BR" sz="1400" dirty="0"/>
              <a:t>da substância </a:t>
            </a:r>
            <a:r>
              <a:rPr lang="pt-BR" sz="1400" dirty="0" smtClean="0"/>
              <a:t>branca no autismo, substância essa que </a:t>
            </a:r>
            <a:r>
              <a:rPr lang="pt-BR" sz="1400" dirty="0"/>
              <a:t>fornece os canais de comunicação entre áreas cerebrais (Herbert et al., 2003, 2004; Keller, </a:t>
            </a:r>
            <a:r>
              <a:rPr lang="pt-BR" sz="1400" dirty="0" err="1"/>
              <a:t>Kana</a:t>
            </a:r>
            <a:r>
              <a:rPr lang="pt-BR" sz="1400" dirty="0"/>
              <a:t>, &amp; Just, 2007; </a:t>
            </a:r>
            <a:r>
              <a:rPr lang="pt-BR" sz="1400" dirty="0" err="1"/>
              <a:t>Barnea-Goraly</a:t>
            </a:r>
            <a:r>
              <a:rPr lang="pt-BR" sz="1400" dirty="0"/>
              <a:t> et al., 2004). </a:t>
            </a:r>
          </a:p>
          <a:p>
            <a:pPr algn="just"/>
            <a:endParaRPr lang="pt-BR" sz="1400" dirty="0"/>
          </a:p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1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Métodos/Participantes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400" dirty="0"/>
              <a:t>Doze indivíduos adultos com autismo, de alto funcionamento (idade média de 24,6 anos) e 12 participantes de controle (idade média de 24,4 anos) foram incluídos nas análises (QI total e verbal pontuações de 75 ou mais). Os participantes foram combinados com base na idade e QI. 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1" t="24963" r="15696" b="49809"/>
          <a:stretch/>
        </p:blipFill>
        <p:spPr bwMode="auto">
          <a:xfrm>
            <a:off x="611560" y="2572156"/>
            <a:ext cx="6552728" cy="2569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4329242"/>
      </p:ext>
    </p:extLst>
  </p:cSld>
  <p:clrMapOvr>
    <a:masterClrMapping/>
  </p:clrMapOvr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3248</Words>
  <Application>Microsoft Office PowerPoint</Application>
  <PresentationFormat>Apresentação na tela (16:9)</PresentationFormat>
  <Paragraphs>134</Paragraphs>
  <Slides>35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Calibri</vt:lpstr>
      <vt:lpstr>Yellowtail</vt:lpstr>
      <vt:lpstr>Neuton</vt:lpstr>
      <vt:lpstr>Times New Roman</vt:lpstr>
      <vt:lpstr>Caveat</vt:lpstr>
      <vt:lpstr>Ceres template</vt:lpstr>
      <vt:lpstr>Atypical frontal-posterior synchronization of Theory of Mind regions in autism during mental state attribution Rajesh K. Kana , Timothy A. Keller , Vladimir L. Cherkassky , Nancy J. Minshew &amp; Marcel Adam Just </vt:lpstr>
      <vt:lpstr>Breve resumo do estudo...</vt:lpstr>
      <vt:lpstr>Introdução </vt:lpstr>
      <vt:lpstr>Introdução</vt:lpstr>
      <vt:lpstr>  </vt:lpstr>
      <vt:lpstr>Introdução</vt:lpstr>
      <vt:lpstr> Introdução </vt:lpstr>
      <vt:lpstr>Introdução </vt:lpstr>
      <vt:lpstr>Métodos/Participantes</vt:lpstr>
      <vt:lpstr>Método/participantes  </vt:lpstr>
      <vt:lpstr>Paradigma experimental </vt:lpstr>
      <vt:lpstr>Paradigma experimental </vt:lpstr>
      <vt:lpstr>Paradigma experimental </vt:lpstr>
      <vt:lpstr>Comparação dos grupos de participantes </vt:lpstr>
      <vt:lpstr>Conectividade funcional </vt:lpstr>
      <vt:lpstr>Resultados/Visão geral </vt:lpstr>
      <vt:lpstr>Resultados comportamentais</vt:lpstr>
      <vt:lpstr>Contraste entre ToM e movimento aleatório para ambos os grupos</vt:lpstr>
      <vt:lpstr>Apresentação do PowerPoint</vt:lpstr>
      <vt:lpstr>Apresentação do PowerPoint</vt:lpstr>
      <vt:lpstr>Conectividade funcional</vt:lpstr>
      <vt:lpstr>Apresentação do PowerPoint</vt:lpstr>
      <vt:lpstr>Apresentação do PowerPoint</vt:lpstr>
      <vt:lpstr>Apresentação do PowerPoint</vt:lpstr>
      <vt:lpstr>Apresentação do PowerPoint</vt:lpstr>
      <vt:lpstr>Correlação entre ativação cerebral e atribuição de estados mentais</vt:lpstr>
      <vt:lpstr>Tamanho do corpo caloso</vt:lpstr>
      <vt:lpstr>Discussão</vt:lpstr>
      <vt:lpstr>Discussão</vt:lpstr>
      <vt:lpstr>Discussão</vt:lpstr>
      <vt:lpstr>Rede da Teoria da Mente no autismo</vt:lpstr>
      <vt:lpstr>Rede da Teoria da Mente no autismo</vt:lpstr>
      <vt:lpstr>Rede da Teoria da Mente no autismo</vt:lpstr>
      <vt:lpstr>Resultados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RESENHA  REUNIÃO DO DIA 16 /06/2021</dc:title>
  <dc:creator>Deise Nunes</dc:creator>
  <cp:lastModifiedBy>Deise Nunes</cp:lastModifiedBy>
  <cp:revision>64</cp:revision>
  <dcterms:modified xsi:type="dcterms:W3CDTF">2022-05-11T01:39:45Z</dcterms:modified>
</cp:coreProperties>
</file>