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7"/>
    <p:sldId id="257" r:id="rId18"/>
    <p:sldId id="258" r:id="rId19"/>
    <p:sldId id="259" r:id="rId20"/>
    <p:sldId id="260" r:id="rId21"/>
    <p:sldId id="261" r:id="rId22"/>
    <p:sldId id="262" r:id="rId23"/>
    <p:sldId id="263" r:id="rId24"/>
    <p:sldId id="264" r:id="rId25"/>
    <p:sldId id="265" r:id="rId26"/>
    <p:sldId id="266" r:id="rId27"/>
    <p:sldId id="267" r:id="rId28"/>
    <p:sldId id="268" r:id="rId29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Ruda Regular" charset="1" panose="02000000000000000000"/>
      <p:regular r:id="rId10"/>
    </p:embeddedFont>
    <p:embeddedFont>
      <p:font typeface="Ruda Regular Bold" charset="1" panose="02000000000000000000"/>
      <p:regular r:id="rId11"/>
    </p:embeddedFont>
    <p:embeddedFont>
      <p:font typeface="Antic Didone" charset="1" panose="00000000000000000000"/>
      <p:regular r:id="rId12"/>
    </p:embeddedFont>
    <p:embeddedFont>
      <p:font typeface="TT Commons Pro" charset="1" panose="020B0103030102020204"/>
      <p:regular r:id="rId13"/>
    </p:embeddedFont>
    <p:embeddedFont>
      <p:font typeface="TT Commons Pro Bold" charset="1" panose="020B0103030102020204"/>
      <p:regular r:id="rId14"/>
    </p:embeddedFont>
    <p:embeddedFont>
      <p:font typeface="TT Commons Pro Italics" charset="1" panose="020B0103030102020204"/>
      <p:regular r:id="rId15"/>
    </p:embeddedFont>
    <p:embeddedFont>
      <p:font typeface="TT Commons Pro Bold Italics" charset="1" panose="020B0103030102020204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slides/slide1.xml" Type="http://schemas.openxmlformats.org/officeDocument/2006/relationships/slide"/><Relationship Id="rId18" Target="slides/slide2.xml" Type="http://schemas.openxmlformats.org/officeDocument/2006/relationships/slide"/><Relationship Id="rId19" Target="slides/slide3.xml" Type="http://schemas.openxmlformats.org/officeDocument/2006/relationships/slide"/><Relationship Id="rId2" Target="presProps.xml" Type="http://schemas.openxmlformats.org/officeDocument/2006/relationships/presProps"/><Relationship Id="rId20" Target="slides/slide4.xml" Type="http://schemas.openxmlformats.org/officeDocument/2006/relationships/slide"/><Relationship Id="rId21" Target="slides/slide5.xml" Type="http://schemas.openxmlformats.org/officeDocument/2006/relationships/slide"/><Relationship Id="rId22" Target="slides/slide6.xml" Type="http://schemas.openxmlformats.org/officeDocument/2006/relationships/slide"/><Relationship Id="rId23" Target="slides/slide7.xml" Type="http://schemas.openxmlformats.org/officeDocument/2006/relationships/slide"/><Relationship Id="rId24" Target="slides/slide8.xml" Type="http://schemas.openxmlformats.org/officeDocument/2006/relationships/slide"/><Relationship Id="rId25" Target="slides/slide9.xml" Type="http://schemas.openxmlformats.org/officeDocument/2006/relationships/slide"/><Relationship Id="rId26" Target="slides/slide10.xml" Type="http://schemas.openxmlformats.org/officeDocument/2006/relationships/slide"/><Relationship Id="rId27" Target="slides/slide11.xml" Type="http://schemas.openxmlformats.org/officeDocument/2006/relationships/slide"/><Relationship Id="rId28" Target="slides/slide12.xml" Type="http://schemas.openxmlformats.org/officeDocument/2006/relationships/slide"/><Relationship Id="rId29" Target="slides/slide13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4.svg" Type="http://schemas.openxmlformats.org/officeDocument/2006/relationships/image"/><Relationship Id="rId4" Target="../media/image15.png" Type="http://schemas.openxmlformats.org/officeDocument/2006/relationships/image"/><Relationship Id="rId5" Target="../media/image16.png" Type="http://schemas.openxmlformats.org/officeDocument/2006/relationships/image"/><Relationship Id="rId6" Target="../media/image17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6.png" Type="http://schemas.openxmlformats.org/officeDocument/2006/relationships/image"/><Relationship Id="rId4" Target="../media/image18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9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9.png" Type="http://schemas.openxmlformats.org/officeDocument/2006/relationships/image"/><Relationship Id="rId5" Target="../media/image10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1.png" Type="http://schemas.openxmlformats.org/officeDocument/2006/relationships/image"/><Relationship Id="rId5" Target="../media/image1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1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337666">
            <a:off x="-1883592" y="534262"/>
            <a:ext cx="18447884" cy="15081145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028700" y="2615367"/>
            <a:ext cx="16901112" cy="29032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700"/>
              </a:lnSpc>
            </a:pPr>
            <a:r>
              <a:rPr lang="en-US" sz="7800">
                <a:solidFill>
                  <a:srgbClr val="000000"/>
                </a:solidFill>
                <a:latin typeface="Ruda Regular"/>
              </a:rPr>
              <a:t>HABILIDADE DE REVISÃO EM CRIANÇAS, CONTROLE COGNITIVO E SES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2982214" y="8250102"/>
            <a:ext cx="3802205" cy="1008198"/>
            <a:chOff x="0" y="0"/>
            <a:chExt cx="5069606" cy="1344264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31961"/>
              <a:ext cx="5069606" cy="534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TT Commons Pro Bold"/>
                </a:rPr>
                <a:t>Anabela Paes Fernandes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809594"/>
              <a:ext cx="5069606" cy="534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TT Commons Pro"/>
                </a:rPr>
                <a:t>Proposta de projeto de IC</a:t>
              </a:r>
            </a:p>
          </p:txBody>
        </p:sp>
      </p:grpSp>
      <p:sp>
        <p:nvSpPr>
          <p:cNvPr name="AutoShape 7" id="7"/>
          <p:cNvSpPr/>
          <p:nvPr/>
        </p:nvSpPr>
        <p:spPr>
          <a:xfrm rot="0">
            <a:off x="1028700" y="6072521"/>
            <a:ext cx="16230600" cy="0"/>
          </a:xfrm>
          <a:prstGeom prst="line">
            <a:avLst/>
          </a:prstGeom>
          <a:ln cap="flat" w="47625">
            <a:solidFill>
              <a:srgbClr val="000000"/>
            </a:solidFill>
            <a:prstDash val="solid"/>
            <a:headEnd type="diamond" len="lg" w="lg"/>
            <a:tailEnd type="diamond" len="lg" w="lg"/>
          </a:ln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1E2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267569" y="-5738008"/>
            <a:ext cx="13938055" cy="1393805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1265746">
            <a:off x="-4927089" y="2694224"/>
            <a:ext cx="17658977" cy="14436213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1852823" y="922223"/>
            <a:ext cx="14582354" cy="18088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036"/>
              </a:lnSpc>
            </a:pPr>
            <a:r>
              <a:rPr lang="en-US" sz="10024">
                <a:solidFill>
                  <a:srgbClr val="000000"/>
                </a:solidFill>
                <a:latin typeface="Ruda Regular"/>
              </a:rPr>
              <a:t>AS GRANDES QUESTÕES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702045" y="4469990"/>
            <a:ext cx="14883911" cy="35904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724"/>
              </a:lnSpc>
            </a:pPr>
            <a:r>
              <a:rPr lang="en-US" sz="4403">
                <a:solidFill>
                  <a:srgbClr val="000000"/>
                </a:solidFill>
                <a:latin typeface="TT Commons Pro"/>
              </a:rPr>
              <a:t>Por que alguns estudos encontram correlações desse efeito com controle cognitivo enquanto outros com SES?</a:t>
            </a:r>
          </a:p>
          <a:p>
            <a:pPr algn="just">
              <a:lnSpc>
                <a:spcPts val="5724"/>
              </a:lnSpc>
            </a:pPr>
          </a:p>
          <a:p>
            <a:pPr algn="just">
              <a:lnSpc>
                <a:spcPts val="5724"/>
              </a:lnSpc>
            </a:pPr>
            <a:r>
              <a:rPr lang="en-US" sz="4403">
                <a:solidFill>
                  <a:srgbClr val="000000"/>
                </a:solidFill>
                <a:latin typeface="TT Commons Pro"/>
              </a:rPr>
              <a:t>Qual a idade em que as crianças começam de fato a revisar como adultos?</a:t>
            </a:r>
          </a:p>
        </p:txBody>
      </p:sp>
      <p:sp>
        <p:nvSpPr>
          <p:cNvPr name="AutoShape 6" id="6"/>
          <p:cNvSpPr/>
          <p:nvPr/>
        </p:nvSpPr>
        <p:spPr>
          <a:xfrm rot="0">
            <a:off x="1028700" y="3017222"/>
            <a:ext cx="16230600" cy="0"/>
          </a:xfrm>
          <a:prstGeom prst="line">
            <a:avLst/>
          </a:prstGeom>
          <a:ln cap="flat" w="47625">
            <a:solidFill>
              <a:srgbClr val="000000"/>
            </a:solidFill>
            <a:prstDash val="solid"/>
            <a:headEnd type="diamond" len="lg" w="lg"/>
            <a:tailEnd type="diamond" len="lg" w="lg"/>
          </a:ln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1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942350" y="1826496"/>
            <a:ext cx="15350424" cy="15350424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13479" t="0" r="13479" b="0"/>
          <a:stretch>
            <a:fillRect/>
          </a:stretch>
        </p:blipFill>
        <p:spPr>
          <a:xfrm flipH="false" flipV="false" rot="0">
            <a:off x="9144000" y="609600"/>
            <a:ext cx="5067909" cy="6069352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1949539" y="3862215"/>
            <a:ext cx="7336048" cy="6424785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658154" y="4028533"/>
            <a:ext cx="7861851" cy="4710871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658154" y="457200"/>
            <a:ext cx="13356758" cy="990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250"/>
              </a:lnSpc>
            </a:pPr>
            <a:r>
              <a:rPr lang="en-US" sz="5500">
                <a:solidFill>
                  <a:srgbClr val="000000"/>
                </a:solidFill>
                <a:latin typeface="Ruda Regular"/>
              </a:rPr>
              <a:t>NOME VS VERBO (PROSÓDIA)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58154" y="1559796"/>
            <a:ext cx="6631781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TT Commons Pro"/>
              </a:rPr>
              <a:t>Lebreton, Trueswell &amp; de Carvalho (2021)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263616" y="3747227"/>
            <a:ext cx="8648920" cy="5273483"/>
            <a:chOff x="0" y="0"/>
            <a:chExt cx="4849996" cy="2957175"/>
          </a:xfrm>
        </p:grpSpPr>
        <p:sp>
          <p:nvSpPr>
            <p:cNvPr name="Freeform 9" id="9"/>
            <p:cNvSpPr/>
            <p:nvPr/>
          </p:nvSpPr>
          <p:spPr>
            <a:xfrm>
              <a:off x="0" y="0"/>
              <a:ext cx="4849996" cy="2957175"/>
            </a:xfrm>
            <a:custGeom>
              <a:avLst/>
              <a:gdLst/>
              <a:ahLst/>
              <a:cxnLst/>
              <a:rect r="r" b="b" t="t" l="l"/>
              <a:pathLst>
                <a:path h="2957175" w="4849996">
                  <a:moveTo>
                    <a:pt x="4725536" y="2957175"/>
                  </a:moveTo>
                  <a:lnTo>
                    <a:pt x="124460" y="2957175"/>
                  </a:lnTo>
                  <a:cubicBezTo>
                    <a:pt x="55880" y="2957175"/>
                    <a:pt x="0" y="2901295"/>
                    <a:pt x="0" y="2832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725536" y="0"/>
                  </a:lnTo>
                  <a:cubicBezTo>
                    <a:pt x="4794116" y="0"/>
                    <a:pt x="4849996" y="55880"/>
                    <a:pt x="4849996" y="124460"/>
                  </a:cubicBezTo>
                  <a:lnTo>
                    <a:pt x="4849996" y="2832715"/>
                  </a:lnTo>
                  <a:cubicBezTo>
                    <a:pt x="4849996" y="2901295"/>
                    <a:pt x="4794116" y="2957175"/>
                    <a:pt x="4725536" y="2957175"/>
                  </a:cubicBezTo>
                  <a:close/>
                </a:path>
              </a:pathLst>
            </a:custGeom>
            <a:solidFill>
              <a:srgbClr val="FFFFFF">
                <a:alpha val="29804"/>
              </a:srgbClr>
            </a:solidFill>
          </p:spPr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36946" t="64532" r="0" b="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2071154">
            <a:off x="-9437504" y="810679"/>
            <a:ext cx="18085189" cy="21658909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0">
            <a:off x="4874526" y="2800052"/>
            <a:ext cx="8538949" cy="6785372"/>
            <a:chOff x="0" y="0"/>
            <a:chExt cx="5242312" cy="4165739"/>
          </a:xfrm>
        </p:grpSpPr>
        <p:sp>
          <p:nvSpPr>
            <p:cNvPr name="Freeform 5" id="5"/>
            <p:cNvSpPr/>
            <p:nvPr/>
          </p:nvSpPr>
          <p:spPr>
            <a:xfrm>
              <a:off x="0" y="0"/>
              <a:ext cx="5242312" cy="4165739"/>
            </a:xfrm>
            <a:custGeom>
              <a:avLst/>
              <a:gdLst/>
              <a:ahLst/>
              <a:cxnLst/>
              <a:rect r="r" b="b" t="t" l="l"/>
              <a:pathLst>
                <a:path h="4165739" w="5242312">
                  <a:moveTo>
                    <a:pt x="5117852" y="4165739"/>
                  </a:moveTo>
                  <a:lnTo>
                    <a:pt x="124460" y="4165739"/>
                  </a:lnTo>
                  <a:cubicBezTo>
                    <a:pt x="55880" y="4165739"/>
                    <a:pt x="0" y="4109859"/>
                    <a:pt x="0" y="404127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17852" y="0"/>
                  </a:lnTo>
                  <a:cubicBezTo>
                    <a:pt x="5186431" y="0"/>
                    <a:pt x="5242312" y="55880"/>
                    <a:pt x="5242312" y="124460"/>
                  </a:cubicBezTo>
                  <a:lnTo>
                    <a:pt x="5242312" y="4041279"/>
                  </a:lnTo>
                  <a:cubicBezTo>
                    <a:pt x="5242312" y="4109859"/>
                    <a:pt x="5186431" y="4165739"/>
                    <a:pt x="5117852" y="4165739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5052535" y="3043231"/>
            <a:ext cx="8138621" cy="6299014"/>
            <a:chOff x="0" y="0"/>
            <a:chExt cx="10851495" cy="8398685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1525" t="0" r="1525" b="0"/>
            <a:stretch>
              <a:fillRect/>
            </a:stretch>
          </p:blipFill>
          <p:spPr>
            <a:xfrm>
              <a:off x="0" y="0"/>
              <a:ext cx="10851495" cy="8398685"/>
            </a:xfrm>
            <a:prstGeom prst="rect">
              <a:avLst/>
            </a:prstGeom>
          </p:spPr>
        </p:pic>
      </p:grpSp>
      <p:sp>
        <p:nvSpPr>
          <p:cNvPr name="TextBox 8" id="8"/>
          <p:cNvSpPr txBox="true"/>
          <p:nvPr/>
        </p:nvSpPr>
        <p:spPr>
          <a:xfrm rot="0">
            <a:off x="3641349" y="266998"/>
            <a:ext cx="11005302" cy="13138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98"/>
              </a:lnSpc>
            </a:pPr>
            <a:r>
              <a:rPr lang="en-US" sz="7265">
                <a:solidFill>
                  <a:srgbClr val="000000"/>
                </a:solidFill>
                <a:latin typeface="Ruda Regular"/>
              </a:rPr>
              <a:t>PUT THE...  TASK 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889799" y="1542752"/>
            <a:ext cx="6508403" cy="521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15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TT Commons Pro"/>
              </a:rPr>
              <a:t>Trueswell et al (1999), Weighall (2007)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1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850276" y="-6818635"/>
            <a:ext cx="15350424" cy="15350424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alphaModFix amt="80000"/>
          </a:blip>
          <a:srcRect l="0" t="0" r="0" b="0"/>
          <a:stretch>
            <a:fillRect/>
          </a:stretch>
        </p:blipFill>
        <p:spPr>
          <a:xfrm flipH="false" flipV="false" rot="0">
            <a:off x="-7933832" y="-2315426"/>
            <a:ext cx="18963665" cy="18299937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0">
            <a:off x="1309751" y="3150435"/>
            <a:ext cx="15949549" cy="2174954"/>
            <a:chOff x="0" y="0"/>
            <a:chExt cx="21266066" cy="2899939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266700"/>
              <a:ext cx="21266066" cy="220474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4399"/>
                </a:lnSpc>
              </a:pPr>
              <a:r>
                <a:rPr lang="en-US" sz="9599">
                  <a:solidFill>
                    <a:srgbClr val="000000"/>
                  </a:solidFill>
                  <a:latin typeface="Ruda Regular"/>
                </a:rPr>
                <a:t>POR QUE ISSO IMPORTA?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168631"/>
              <a:ext cx="21266066" cy="7313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50"/>
                </a:lnSpc>
              </a:pPr>
              <a:r>
                <a:rPr lang="en-US" sz="3500">
                  <a:solidFill>
                    <a:srgbClr val="000000"/>
                  </a:solidFill>
                  <a:latin typeface="TT Commons Pro"/>
                </a:rPr>
                <a:t>Wankoof, Cairns (2009), Cartwright (2012) e Bigot, Trueswell &amp; de Carvalho (2021)</a:t>
              </a:r>
            </a:p>
          </p:txBody>
        </p:sp>
      </p:grpSp>
      <p:sp>
        <p:nvSpPr>
          <p:cNvPr name="AutoShape 7" id="7"/>
          <p:cNvSpPr/>
          <p:nvPr/>
        </p:nvSpPr>
        <p:spPr>
          <a:xfrm rot="0">
            <a:off x="1169225" y="5681626"/>
            <a:ext cx="16230600" cy="0"/>
          </a:xfrm>
          <a:prstGeom prst="line">
            <a:avLst/>
          </a:prstGeom>
          <a:ln cap="flat" w="47625">
            <a:solidFill>
              <a:srgbClr val="000000"/>
            </a:solidFill>
            <a:prstDash val="solid"/>
            <a:headEnd type="diamond" len="lg" w="lg"/>
            <a:tailEnd type="diamond" len="lg" w="lg"/>
          </a:ln>
        </p:spPr>
      </p:sp>
      <p:sp>
        <p:nvSpPr>
          <p:cNvPr name="TextBox 8" id="8"/>
          <p:cNvSpPr txBox="true"/>
          <p:nvPr/>
        </p:nvSpPr>
        <p:spPr>
          <a:xfrm rot="0">
            <a:off x="2519389" y="6011928"/>
            <a:ext cx="13866799" cy="9719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63"/>
              </a:lnSpc>
            </a:pPr>
            <a:r>
              <a:rPr lang="en-US" sz="2971">
                <a:solidFill>
                  <a:srgbClr val="000000"/>
                </a:solidFill>
                <a:latin typeface="Antic Didone"/>
              </a:rPr>
              <a:t>Recuperação do garden-path é um fator importante nas habilidades de compreensão de leitura em crianças 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36946" t="4586" r="0" b="5994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alphaModFix amt="85000"/>
          </a:blip>
          <a:srcRect l="0" t="0" r="0" b="0"/>
          <a:stretch>
            <a:fillRect/>
          </a:stretch>
        </p:blipFill>
        <p:spPr>
          <a:xfrm flipH="false" flipV="false" rot="9007576">
            <a:off x="9956127" y="1968031"/>
            <a:ext cx="10624840" cy="12724359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0">
            <a:off x="1028700" y="1040775"/>
            <a:ext cx="14421507" cy="2174954"/>
            <a:chOff x="0" y="0"/>
            <a:chExt cx="19228676" cy="2899939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266700"/>
              <a:ext cx="19228676" cy="220474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14399"/>
                </a:lnSpc>
              </a:pPr>
              <a:r>
                <a:rPr lang="en-US" sz="9599">
                  <a:solidFill>
                    <a:srgbClr val="000000"/>
                  </a:solidFill>
                  <a:latin typeface="Ruda Regular"/>
                </a:rPr>
                <a:t>GARDEN-PATH EFFECT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168631"/>
              <a:ext cx="19228676" cy="7313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550"/>
                </a:lnSpc>
              </a:pPr>
              <a:r>
                <a:rPr lang="en-US" sz="3500">
                  <a:solidFill>
                    <a:srgbClr val="000000"/>
                  </a:solidFill>
                  <a:latin typeface="TT Commons Pro"/>
                </a:rPr>
                <a:t>Trueswell (1999), Weighall (2007) e Lebreton (2021)</a:t>
              </a: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2302581" y="4590163"/>
            <a:ext cx="10048547" cy="26728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76511" indent="-388256" lvl="1">
              <a:lnSpc>
                <a:spcPts val="5394"/>
              </a:lnSpc>
              <a:buFont typeface="Arial"/>
              <a:buChar char="•"/>
            </a:pPr>
            <a:r>
              <a:rPr lang="en-US" sz="3596">
                <a:solidFill>
                  <a:srgbClr val="000000"/>
                </a:solidFill>
                <a:latin typeface="TT Commons Pro"/>
              </a:rPr>
              <a:t>Interpretação "on the fly"</a:t>
            </a:r>
          </a:p>
          <a:p>
            <a:pPr marL="776511" indent="-388256" lvl="1">
              <a:lnSpc>
                <a:spcPts val="5394"/>
              </a:lnSpc>
              <a:buFont typeface="Arial"/>
              <a:buChar char="•"/>
            </a:pPr>
            <a:r>
              <a:rPr lang="en-US" sz="3596">
                <a:solidFill>
                  <a:srgbClr val="000000"/>
                </a:solidFill>
                <a:latin typeface="TT Commons Pro"/>
              </a:rPr>
              <a:t>A questão da ambiguidade</a:t>
            </a:r>
          </a:p>
          <a:p>
            <a:pPr marL="776511" indent="-388256" lvl="1">
              <a:lnSpc>
                <a:spcPts val="5394"/>
              </a:lnSpc>
              <a:buFont typeface="Arial"/>
              <a:buChar char="•"/>
            </a:pPr>
            <a:r>
              <a:rPr lang="en-US" sz="3596">
                <a:solidFill>
                  <a:srgbClr val="000000"/>
                </a:solidFill>
                <a:latin typeface="TT Commons Pro"/>
              </a:rPr>
              <a:t>Comprometimento com uma interpretação </a:t>
            </a:r>
          </a:p>
          <a:p>
            <a:pPr marL="776511" indent="-388256" lvl="1">
              <a:lnSpc>
                <a:spcPts val="5394"/>
              </a:lnSpc>
              <a:buFont typeface="Arial"/>
              <a:buChar char="•"/>
            </a:pPr>
            <a:r>
              <a:rPr lang="en-US" sz="3596">
                <a:solidFill>
                  <a:srgbClr val="000000"/>
                </a:solidFill>
                <a:latin typeface="TT Commons Pro"/>
              </a:rPr>
              <a:t>Necessidade de revisão 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0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400777" y="-6641892"/>
            <a:ext cx="16928892" cy="16928892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3694369" y="1290570"/>
            <a:ext cx="16928892" cy="16928892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-1047908" y="3813214"/>
            <a:ext cx="17145020" cy="1015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89"/>
              </a:lnSpc>
            </a:pPr>
            <a:r>
              <a:rPr lang="en-US" sz="6299">
                <a:solidFill>
                  <a:srgbClr val="000000"/>
                </a:solidFill>
                <a:latin typeface="Ruda Regular Bold"/>
              </a:rPr>
              <a:t>"A mulher colocou o lápis  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0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400777" y="-6641892"/>
            <a:ext cx="16928892" cy="16928892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3694369" y="1290570"/>
            <a:ext cx="16928892" cy="16928892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571490" y="3813214"/>
            <a:ext cx="17145020" cy="1015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89"/>
              </a:lnSpc>
            </a:pPr>
            <a:r>
              <a:rPr lang="en-US" sz="6299">
                <a:solidFill>
                  <a:srgbClr val="000000"/>
                </a:solidFill>
                <a:latin typeface="Ruda Regular Bold"/>
              </a:rPr>
              <a:t>"A mulher colocou o lápis no copo  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0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400777" y="-6641892"/>
            <a:ext cx="16928892" cy="16928892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3694369" y="1290570"/>
            <a:ext cx="16928892" cy="16928892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571490" y="3813214"/>
            <a:ext cx="17145020" cy="1015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89"/>
              </a:lnSpc>
            </a:pPr>
            <a:r>
              <a:rPr lang="en-US" sz="6299">
                <a:solidFill>
                  <a:srgbClr val="000000"/>
                </a:solidFill>
                <a:latin typeface="Ruda Regular Bold"/>
              </a:rPr>
              <a:t>"A mulher colocou o lápis no copo 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71490" y="5086350"/>
            <a:ext cx="17145020" cy="1015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89"/>
              </a:lnSpc>
            </a:pPr>
            <a:r>
              <a:rPr lang="en-US" sz="6299">
                <a:solidFill>
                  <a:srgbClr val="000000"/>
                </a:solidFill>
                <a:latin typeface="Ruda Regular Bold"/>
              </a:rPr>
              <a:t>na gaveta."  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1E2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-7971100">
            <a:off x="5046554" y="-1130278"/>
            <a:ext cx="18085189" cy="21658909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727541" y="1028700"/>
            <a:ext cx="16230600" cy="2174954"/>
            <a:chOff x="0" y="0"/>
            <a:chExt cx="21640800" cy="2899939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-266700"/>
              <a:ext cx="21640800" cy="220474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14399"/>
                </a:lnSpc>
              </a:pPr>
              <a:r>
                <a:rPr lang="en-US" sz="9599">
                  <a:solidFill>
                    <a:srgbClr val="000000"/>
                  </a:solidFill>
                  <a:latin typeface="Ruda Regular"/>
                </a:rPr>
                <a:t>KINDERGARDEN-PATH EFFECT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2168631"/>
              <a:ext cx="21640800" cy="7313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550"/>
                </a:lnSpc>
              </a:pPr>
              <a:r>
                <a:rPr lang="en-US" sz="3500">
                  <a:solidFill>
                    <a:srgbClr val="000000"/>
                  </a:solidFill>
                  <a:latin typeface="TT Commons Pro"/>
                </a:rPr>
                <a:t>Trueswell et al (1999), Weighall (2007) e Lebreton (2021)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2223208" y="4844629"/>
            <a:ext cx="10048547" cy="26728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76511" indent="-388256" lvl="1">
              <a:lnSpc>
                <a:spcPts val="5394"/>
              </a:lnSpc>
              <a:buFont typeface="Arial"/>
              <a:buChar char="•"/>
            </a:pPr>
            <a:r>
              <a:rPr lang="en-US" sz="3596">
                <a:solidFill>
                  <a:srgbClr val="000000"/>
                </a:solidFill>
                <a:latin typeface="TT Commons Pro"/>
              </a:rPr>
              <a:t>Interpretação "on the fly" também ocorre</a:t>
            </a:r>
          </a:p>
          <a:p>
            <a:pPr marL="776511" indent="-388256" lvl="1">
              <a:lnSpc>
                <a:spcPts val="5394"/>
              </a:lnSpc>
              <a:buFont typeface="Arial"/>
              <a:buChar char="•"/>
            </a:pPr>
            <a:r>
              <a:rPr lang="en-US" sz="3596">
                <a:solidFill>
                  <a:srgbClr val="000000"/>
                </a:solidFill>
                <a:latin typeface="TT Commons Pro"/>
              </a:rPr>
              <a:t>A questão da ambiguidade</a:t>
            </a:r>
          </a:p>
          <a:p>
            <a:pPr marL="776511" indent="-388256" lvl="1">
              <a:lnSpc>
                <a:spcPts val="5394"/>
              </a:lnSpc>
              <a:buFont typeface="Arial"/>
              <a:buChar char="•"/>
            </a:pPr>
            <a:r>
              <a:rPr lang="en-US" sz="3596">
                <a:solidFill>
                  <a:srgbClr val="000000"/>
                </a:solidFill>
                <a:latin typeface="TT Commons Pro"/>
              </a:rPr>
              <a:t>Comprometimento com uma interpretação </a:t>
            </a:r>
          </a:p>
          <a:p>
            <a:pPr marL="776511" indent="-388256" lvl="1">
              <a:lnSpc>
                <a:spcPts val="5394"/>
              </a:lnSpc>
              <a:buFont typeface="Arial"/>
              <a:buChar char="•"/>
            </a:pPr>
            <a:r>
              <a:rPr lang="en-US" sz="3596">
                <a:solidFill>
                  <a:srgbClr val="000000"/>
                </a:solidFill>
                <a:latin typeface="TT Commons Pro"/>
              </a:rPr>
              <a:t>Necessidade de revisão 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1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5360980" y="184644"/>
            <a:ext cx="15350424" cy="15350424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187506" y="2272710"/>
            <a:ext cx="6985590" cy="6985590"/>
            <a:chOff x="0" y="0"/>
            <a:chExt cx="6350000" cy="6350000"/>
          </a:xfrm>
        </p:grpSpPr>
        <p:sp>
          <p:nvSpPr>
            <p:cNvPr name="Freeform 4" id="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1519435" y="2604652"/>
            <a:ext cx="6321732" cy="6321706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17078" r="-17078" t="0" b="0"/>
              </a:stretch>
            </a:blipFill>
          </p:spPr>
        </p:sp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5">
            <a:alphaModFix amt="85000"/>
          </a:blip>
          <a:srcRect l="0" t="0" r="0" b="0"/>
          <a:stretch>
            <a:fillRect/>
          </a:stretch>
        </p:blipFill>
        <p:spPr>
          <a:xfrm flipH="false" flipV="false" rot="437564">
            <a:off x="12315158" y="-774065"/>
            <a:ext cx="14184276" cy="14660750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7841166" y="1244010"/>
            <a:ext cx="10114999" cy="1085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618"/>
              </a:lnSpc>
            </a:pPr>
            <a:r>
              <a:rPr lang="en-US" sz="7181">
                <a:solidFill>
                  <a:srgbClr val="000000"/>
                </a:solidFill>
                <a:latin typeface="Ruda Regular"/>
              </a:rPr>
              <a:t>O USO DO EYE-TRACKING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144000" y="3747167"/>
            <a:ext cx="7805008" cy="3853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359"/>
              </a:lnSpc>
            </a:pPr>
            <a:r>
              <a:rPr lang="en-US" sz="3353">
                <a:solidFill>
                  <a:srgbClr val="000000"/>
                </a:solidFill>
                <a:latin typeface="TT Commons Pro"/>
              </a:rPr>
              <a:t>"The work employs a new method for studying on-line sentence processing with children, in which a head-mounted eye-tracking system was used to monitor eye movements as participants responded to spoken instructions." (TRUESWELL ET AL, 1999)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1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716471" y="652331"/>
            <a:ext cx="15350424" cy="15350424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alphaModFix amt="64000"/>
          </a:blip>
          <a:srcRect l="0" t="0" r="0" b="0"/>
          <a:stretch>
            <a:fillRect/>
          </a:stretch>
        </p:blipFill>
        <p:spPr>
          <a:xfrm flipH="false" flipV="false" rot="-184428">
            <a:off x="-2732810" y="-5109367"/>
            <a:ext cx="12276134" cy="12276134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/>
          <a:srcRect l="0" t="0" r="51841" b="0"/>
          <a:stretch>
            <a:fillRect/>
          </a:stretch>
        </p:blipFill>
        <p:spPr>
          <a:xfrm flipH="false" flipV="false" rot="0">
            <a:off x="11347418" y="2215530"/>
            <a:ext cx="5491591" cy="3881067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608747" y="1704274"/>
            <a:ext cx="9790791" cy="6411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163"/>
              </a:lnSpc>
            </a:pPr>
            <a:r>
              <a:rPr lang="en-US" sz="3971">
                <a:solidFill>
                  <a:srgbClr val="000000"/>
                </a:solidFill>
                <a:latin typeface="TT Commons Pro"/>
              </a:rPr>
              <a:t>Put the frog on the napkin onto the box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08747" y="461831"/>
            <a:ext cx="16650553" cy="1160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634"/>
              </a:lnSpc>
            </a:pPr>
            <a:r>
              <a:rPr lang="en-US" sz="6423">
                <a:solidFill>
                  <a:srgbClr val="000000"/>
                </a:solidFill>
                <a:latin typeface="Ruda Regular"/>
              </a:rPr>
              <a:t>O EXPERIMENTO DE TRUESWELL ET AL (1999)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08794" y="3441688"/>
            <a:ext cx="8454837" cy="4303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11743" indent="-355871" lvl="1">
              <a:lnSpc>
                <a:spcPts val="4944"/>
              </a:lnSpc>
              <a:buFont typeface="Arial"/>
              <a:buChar char="•"/>
            </a:pPr>
            <a:r>
              <a:rPr lang="en-US" sz="3296">
                <a:solidFill>
                  <a:srgbClr val="000000"/>
                </a:solidFill>
                <a:latin typeface="TT Commons Pro"/>
              </a:rPr>
              <a:t>Frases envolvendo uma ambiguidade sintática temporária &gt; destino ou modificador </a:t>
            </a:r>
          </a:p>
          <a:p>
            <a:pPr marL="711743" indent="-355871" lvl="1">
              <a:lnSpc>
                <a:spcPts val="4944"/>
              </a:lnSpc>
              <a:buFont typeface="Arial"/>
              <a:buChar char="•"/>
            </a:pPr>
            <a:r>
              <a:rPr lang="en-US" sz="3296">
                <a:solidFill>
                  <a:srgbClr val="000000"/>
                </a:solidFill>
                <a:latin typeface="TT Commons Pro"/>
              </a:rPr>
              <a:t>Frases sem ambiguidade sintática</a:t>
            </a:r>
          </a:p>
          <a:p>
            <a:pPr marL="711743" indent="-355871" lvl="1">
              <a:lnSpc>
                <a:spcPts val="4944"/>
              </a:lnSpc>
              <a:buFont typeface="Arial"/>
              <a:buChar char="•"/>
            </a:pPr>
            <a:r>
              <a:rPr lang="en-US" sz="3296">
                <a:solidFill>
                  <a:srgbClr val="000000"/>
                </a:solidFill>
                <a:latin typeface="TT Commons Pro"/>
              </a:rPr>
              <a:t>Contexto com um referente e contexto com dois referentes </a:t>
            </a:r>
          </a:p>
          <a:p>
            <a:pPr marL="711743" indent="-355871" lvl="1">
              <a:lnSpc>
                <a:spcPts val="4944"/>
              </a:lnSpc>
              <a:buFont typeface="Arial"/>
              <a:buChar char="•"/>
            </a:pPr>
            <a:r>
              <a:rPr lang="en-US" sz="3296">
                <a:solidFill>
                  <a:srgbClr val="000000"/>
                </a:solidFill>
                <a:latin typeface="TT Commons Pro"/>
              </a:rPr>
              <a:t>Testa adultos e crianças de 5 anos </a:t>
            </a:r>
          </a:p>
        </p:txBody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rcRect l="50444" t="0" r="1396" b="0"/>
          <a:stretch>
            <a:fillRect/>
          </a:stretch>
        </p:blipFill>
        <p:spPr>
          <a:xfrm flipH="false" flipV="false" rot="0">
            <a:off x="11347418" y="5950637"/>
            <a:ext cx="5491591" cy="388106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35971" t="0" r="974" b="6453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006022" y="1028700"/>
            <a:ext cx="7678735" cy="8106998"/>
            <a:chOff x="0" y="0"/>
            <a:chExt cx="4305951" cy="4546106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4305952" cy="4546106"/>
            </a:xfrm>
            <a:custGeom>
              <a:avLst/>
              <a:gdLst/>
              <a:ahLst/>
              <a:cxnLst/>
              <a:rect r="r" b="b" t="t" l="l"/>
              <a:pathLst>
                <a:path h="4546106" w="4305952">
                  <a:moveTo>
                    <a:pt x="4181491" y="4546106"/>
                  </a:moveTo>
                  <a:lnTo>
                    <a:pt x="124460" y="4546106"/>
                  </a:lnTo>
                  <a:cubicBezTo>
                    <a:pt x="55880" y="4546106"/>
                    <a:pt x="0" y="4490226"/>
                    <a:pt x="0" y="442164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181492" y="0"/>
                  </a:lnTo>
                  <a:cubicBezTo>
                    <a:pt x="4250072" y="0"/>
                    <a:pt x="4305952" y="55880"/>
                    <a:pt x="4305952" y="124460"/>
                  </a:cubicBezTo>
                  <a:lnTo>
                    <a:pt x="4305952" y="4421646"/>
                  </a:lnTo>
                  <a:cubicBezTo>
                    <a:pt x="4305952" y="4490226"/>
                    <a:pt x="4250072" y="4546106"/>
                    <a:pt x="4181492" y="4546106"/>
                  </a:cubicBezTo>
                  <a:close/>
                </a:path>
              </a:pathLst>
            </a:custGeom>
            <a:solidFill>
              <a:srgbClr val="FFFFFF">
                <a:alpha val="29804"/>
              </a:srgbClr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9580565" y="1028700"/>
            <a:ext cx="7678735" cy="8106998"/>
            <a:chOff x="0" y="0"/>
            <a:chExt cx="4305951" cy="4546106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4305952" cy="4546106"/>
            </a:xfrm>
            <a:custGeom>
              <a:avLst/>
              <a:gdLst/>
              <a:ahLst/>
              <a:cxnLst/>
              <a:rect r="r" b="b" t="t" l="l"/>
              <a:pathLst>
                <a:path h="4546106" w="4305952">
                  <a:moveTo>
                    <a:pt x="4181491" y="4546106"/>
                  </a:moveTo>
                  <a:lnTo>
                    <a:pt x="124460" y="4546106"/>
                  </a:lnTo>
                  <a:cubicBezTo>
                    <a:pt x="55880" y="4546106"/>
                    <a:pt x="0" y="4490226"/>
                    <a:pt x="0" y="442164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181492" y="0"/>
                  </a:lnTo>
                  <a:cubicBezTo>
                    <a:pt x="4250072" y="0"/>
                    <a:pt x="4305952" y="55880"/>
                    <a:pt x="4305952" y="124460"/>
                  </a:cubicBezTo>
                  <a:lnTo>
                    <a:pt x="4305952" y="4421646"/>
                  </a:lnTo>
                  <a:cubicBezTo>
                    <a:pt x="4305952" y="4490226"/>
                    <a:pt x="4250072" y="4546106"/>
                    <a:pt x="4181492" y="4546106"/>
                  </a:cubicBezTo>
                  <a:close/>
                </a:path>
              </a:pathLst>
            </a:custGeom>
            <a:solidFill>
              <a:srgbClr val="FFFFFF">
                <a:alpha val="29804"/>
              </a:srgbClr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1340769" y="1420118"/>
            <a:ext cx="7009241" cy="2219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900">
                <a:solidFill>
                  <a:srgbClr val="000000"/>
                </a:solidFill>
                <a:latin typeface="TT Commons Pro"/>
              </a:rPr>
              <a:t>Por que existe essa diferença entre adultos e crianças?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73396" y="3933615"/>
            <a:ext cx="7343988" cy="4953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>
                <a:solidFill>
                  <a:srgbClr val="000000"/>
                </a:solidFill>
                <a:latin typeface="TT Commons Pro"/>
              </a:rPr>
              <a:t>Hsu &amp; Novick (2016) e Woodard et al (2016) apontam para uma imaturidade nas habilidades de controle cognitivo, em especial no que concerne a flexibilidade cognitiva. Já outros estudos, como o de Huang &amp; Hollister (2019), tendem a atrelar esse fenômeno com status socioeconômico (SES), usado para medir o conhecimento global linguístico, assim como Lebreton, Trueswell &amp; de Carvalho (2021).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915312" y="1420118"/>
            <a:ext cx="7009241" cy="2219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900">
                <a:solidFill>
                  <a:srgbClr val="000000"/>
                </a:solidFill>
                <a:latin typeface="TT Commons Pro"/>
              </a:rPr>
              <a:t>Quando as crianças passam a revisar como os adultos?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915312" y="4273180"/>
            <a:ext cx="7009241" cy="3467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>
                <a:solidFill>
                  <a:srgbClr val="000000"/>
                </a:solidFill>
                <a:latin typeface="TT Commons Pro"/>
              </a:rPr>
              <a:t>Weighall (2008) aponta que crianças entre oito e nove anos de idade já começam a regular suas habilidades de revisão. Já Lebreton, Trueswell &amp; de Carvalho (2021) apontam que só  crianças acima de 10 anos começam a revisar de uma maneira mais parecida com a dos adultos.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DAFAxLwhSBk</dc:identifier>
  <dcterms:modified xsi:type="dcterms:W3CDTF">2011-08-01T06:04:30Z</dcterms:modified>
  <cp:revision>1</cp:revision>
  <dc:title>Acesin1805</dc:title>
</cp:coreProperties>
</file>