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9" r:id="rId3"/>
    <p:sldId id="294" r:id="rId4"/>
    <p:sldId id="260" r:id="rId5"/>
    <p:sldId id="261" r:id="rId6"/>
    <p:sldId id="257" r:id="rId7"/>
    <p:sldId id="262" r:id="rId8"/>
    <p:sldId id="263" r:id="rId9"/>
    <p:sldId id="275" r:id="rId10"/>
    <p:sldId id="267" r:id="rId11"/>
    <p:sldId id="264" r:id="rId12"/>
    <p:sldId id="273" r:id="rId13"/>
    <p:sldId id="312" r:id="rId14"/>
    <p:sldId id="265" r:id="rId15"/>
    <p:sldId id="274" r:id="rId16"/>
    <p:sldId id="289" r:id="rId17"/>
    <p:sldId id="276" r:id="rId18"/>
    <p:sldId id="277" r:id="rId19"/>
    <p:sldId id="278" r:id="rId20"/>
    <p:sldId id="279" r:id="rId21"/>
    <p:sldId id="306" r:id="rId22"/>
    <p:sldId id="308" r:id="rId23"/>
    <p:sldId id="310" r:id="rId24"/>
    <p:sldId id="311" r:id="rId25"/>
    <p:sldId id="266" r:id="rId26"/>
    <p:sldId id="269" r:id="rId27"/>
    <p:sldId id="270" r:id="rId28"/>
    <p:sldId id="271" r:id="rId29"/>
    <p:sldId id="297" r:id="rId30"/>
    <p:sldId id="300" r:id="rId31"/>
    <p:sldId id="307" r:id="rId32"/>
    <p:sldId id="301" r:id="rId33"/>
    <p:sldId id="303" r:id="rId34"/>
    <p:sldId id="304" r:id="rId35"/>
    <p:sldId id="299" r:id="rId36"/>
    <p:sldId id="305" r:id="rId37"/>
    <p:sldId id="292" r:id="rId38"/>
    <p:sldId id="293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37779-8121-3F7C-E9CA-DB8DC3C37360}" v="182" dt="2023-02-15T16:39:43.635"/>
    <p1510:client id="{EE7645B5-D485-79B6-C0C7-F77C4201FC2E}" v="7" dt="2023-05-24T13:31:46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Gusmao" userId="S::dianegusmao@letras.ufrj.br::a284a043-7ffe-442f-886f-a13cde293ab3" providerId="AD" clId="Web-{EE7645B5-D485-79B6-C0C7-F77C4201FC2E}"/>
    <pc:docChg chg="modSld">
      <pc:chgData name="Diane Gusmao" userId="S::dianegusmao@letras.ufrj.br::a284a043-7ffe-442f-886f-a13cde293ab3" providerId="AD" clId="Web-{EE7645B5-D485-79B6-C0C7-F77C4201FC2E}" dt="2023-05-24T13:31:46.054" v="5" actId="14100"/>
      <pc:docMkLst>
        <pc:docMk/>
      </pc:docMkLst>
      <pc:sldChg chg="modSp">
        <pc:chgData name="Diane Gusmao" userId="S::dianegusmao@letras.ufrj.br::a284a043-7ffe-442f-886f-a13cde293ab3" providerId="AD" clId="Web-{EE7645B5-D485-79B6-C0C7-F77C4201FC2E}" dt="2023-05-24T13:31:46.054" v="5" actId="14100"/>
        <pc:sldMkLst>
          <pc:docMk/>
          <pc:sldMk cId="2210866551" sldId="256"/>
        </pc:sldMkLst>
        <pc:spChg chg="mod">
          <ac:chgData name="Diane Gusmao" userId="S::dianegusmao@letras.ufrj.br::a284a043-7ffe-442f-886f-a13cde293ab3" providerId="AD" clId="Web-{EE7645B5-D485-79B6-C0C7-F77C4201FC2E}" dt="2023-05-24T13:31:46.054" v="5" actId="14100"/>
          <ac:spMkLst>
            <pc:docMk/>
            <pc:sldMk cId="2210866551" sldId="256"/>
            <ac:spMk id="3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C5C1D-4A1E-4D46-B71E-7F95DE8FA4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E73BAE-3679-45FE-92A4-81F143EB0656}">
      <dgm:prSet/>
      <dgm:spPr/>
      <dgm:t>
        <a:bodyPr/>
        <a:lstStyle/>
        <a:p>
          <a:r>
            <a:rPr lang="en-US" dirty="0" err="1"/>
            <a:t>Resposta</a:t>
          </a:r>
          <a:r>
            <a:rPr lang="en-US" dirty="0"/>
            <a:t> P200 </a:t>
          </a:r>
          <a:r>
            <a:rPr lang="en-US" dirty="0" err="1"/>
            <a:t>maior</a:t>
          </a:r>
          <a:r>
            <a:rPr lang="en-US" dirty="0"/>
            <a:t> para tabu e </a:t>
          </a:r>
          <a:r>
            <a:rPr lang="en-US" dirty="0" err="1"/>
            <a:t>negativas</a:t>
          </a:r>
          <a:r>
            <a:rPr lang="en-US" dirty="0"/>
            <a:t> (</a:t>
          </a:r>
          <a:r>
            <a:rPr lang="en-US" dirty="0" err="1"/>
            <a:t>emoção</a:t>
          </a:r>
          <a:r>
            <a:rPr lang="en-US" dirty="0"/>
            <a:t> </a:t>
          </a:r>
          <a:r>
            <a:rPr lang="en-US" dirty="0" err="1"/>
            <a:t>modulando</a:t>
          </a:r>
          <a:r>
            <a:rPr lang="en-US" dirty="0"/>
            <a:t> </a:t>
          </a:r>
          <a:r>
            <a:rPr lang="en-US" dirty="0" err="1"/>
            <a:t>percepção</a:t>
          </a:r>
          <a:r>
            <a:rPr lang="en-US" dirty="0"/>
            <a:t>)</a:t>
          </a:r>
        </a:p>
      </dgm:t>
    </dgm:pt>
    <dgm:pt modelId="{934772B0-0C22-4AB4-9215-F6CA560907F0}" type="parTrans" cxnId="{47D790AC-AD5D-49B1-8D65-3A0FCDB0CC2B}">
      <dgm:prSet/>
      <dgm:spPr/>
      <dgm:t>
        <a:bodyPr/>
        <a:lstStyle/>
        <a:p>
          <a:endParaRPr lang="en-US"/>
        </a:p>
      </dgm:t>
    </dgm:pt>
    <dgm:pt modelId="{57E6FF59-A779-45E7-8E47-22FC15FE3747}" type="sibTrans" cxnId="{47D790AC-AD5D-49B1-8D65-3A0FCDB0CC2B}">
      <dgm:prSet/>
      <dgm:spPr/>
      <dgm:t>
        <a:bodyPr/>
        <a:lstStyle/>
        <a:p>
          <a:endParaRPr lang="en-US"/>
        </a:p>
      </dgm:t>
    </dgm:pt>
    <dgm:pt modelId="{AC8BE847-A7AE-47A4-88D5-45553DCA5155}">
      <dgm:prSet/>
      <dgm:spPr/>
      <dgm:t>
        <a:bodyPr/>
        <a:lstStyle/>
        <a:p>
          <a:r>
            <a:rPr lang="pt-BR" dirty="0"/>
            <a:t>Resposta N400 maior para as </a:t>
          </a:r>
          <a:r>
            <a:rPr lang="pt-BR" dirty="0" err="1"/>
            <a:t>pseudopalavras</a:t>
          </a:r>
          <a:r>
            <a:rPr lang="pt-BR" dirty="0"/>
            <a:t> (processamento léxico-semântico);</a:t>
          </a:r>
          <a:endParaRPr lang="en-US" dirty="0"/>
        </a:p>
      </dgm:t>
    </dgm:pt>
    <dgm:pt modelId="{47A549B8-2384-4AE1-833A-6EB42E16B778}" type="parTrans" cxnId="{E76574C1-78B0-45D2-B2C2-4EFAE991DCCC}">
      <dgm:prSet/>
      <dgm:spPr/>
      <dgm:t>
        <a:bodyPr/>
        <a:lstStyle/>
        <a:p>
          <a:endParaRPr lang="en-US"/>
        </a:p>
      </dgm:t>
    </dgm:pt>
    <dgm:pt modelId="{C0281769-79B9-4996-A09C-773AA71FC95E}" type="sibTrans" cxnId="{E76574C1-78B0-45D2-B2C2-4EFAE991DCCC}">
      <dgm:prSet/>
      <dgm:spPr/>
      <dgm:t>
        <a:bodyPr/>
        <a:lstStyle/>
        <a:p>
          <a:endParaRPr lang="en-US"/>
        </a:p>
      </dgm:t>
    </dgm:pt>
    <dgm:pt modelId="{41D8DF7B-513E-4BB0-B6C6-4106DA7DE5D9}">
      <dgm:prSet/>
      <dgm:spPr/>
      <dgm:t>
        <a:bodyPr/>
        <a:lstStyle/>
        <a:p>
          <a:r>
            <a:rPr lang="pt-BR" dirty="0"/>
            <a:t>Resposta LPC mais robusta para as palavras tabu (processamento sociocultural).</a:t>
          </a:r>
          <a:endParaRPr lang="en-US" dirty="0"/>
        </a:p>
      </dgm:t>
    </dgm:pt>
    <dgm:pt modelId="{B855C118-A6A1-4B1C-BE09-2E9629A9BB46}" type="parTrans" cxnId="{C7702348-69CB-478E-AD13-1DBFA86C84C5}">
      <dgm:prSet/>
      <dgm:spPr/>
      <dgm:t>
        <a:bodyPr/>
        <a:lstStyle/>
        <a:p>
          <a:endParaRPr lang="en-US"/>
        </a:p>
      </dgm:t>
    </dgm:pt>
    <dgm:pt modelId="{760B9333-C542-4B30-AA1E-EDF3769B0A5D}" type="sibTrans" cxnId="{C7702348-69CB-478E-AD13-1DBFA86C84C5}">
      <dgm:prSet/>
      <dgm:spPr/>
      <dgm:t>
        <a:bodyPr/>
        <a:lstStyle/>
        <a:p>
          <a:endParaRPr lang="en-US"/>
        </a:p>
      </dgm:t>
    </dgm:pt>
    <dgm:pt modelId="{5BC9D73D-802B-4F58-B07F-FF96BCB8A4E9}" type="pres">
      <dgm:prSet presAssocID="{F76C5C1D-4A1E-4D46-B71E-7F95DE8FA4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73E5ED-3A43-4F60-ACFC-779F230BCF23}" type="pres">
      <dgm:prSet presAssocID="{4FE73BAE-3679-45FE-92A4-81F143EB0656}" presName="hierRoot1" presStyleCnt="0"/>
      <dgm:spPr/>
    </dgm:pt>
    <dgm:pt modelId="{8491BEFC-73E9-4474-B9CD-68A67045ACA5}" type="pres">
      <dgm:prSet presAssocID="{4FE73BAE-3679-45FE-92A4-81F143EB0656}" presName="composite" presStyleCnt="0"/>
      <dgm:spPr/>
    </dgm:pt>
    <dgm:pt modelId="{C174573B-6044-4CF1-B167-D603F27D56FA}" type="pres">
      <dgm:prSet presAssocID="{4FE73BAE-3679-45FE-92A4-81F143EB0656}" presName="background" presStyleLbl="node0" presStyleIdx="0" presStyleCnt="3"/>
      <dgm:spPr/>
    </dgm:pt>
    <dgm:pt modelId="{63CF70A3-BA02-4059-BB66-27A10DD8F462}" type="pres">
      <dgm:prSet presAssocID="{4FE73BAE-3679-45FE-92A4-81F143EB0656}" presName="text" presStyleLbl="fgAcc0" presStyleIdx="0" presStyleCnt="3">
        <dgm:presLayoutVars>
          <dgm:chPref val="3"/>
        </dgm:presLayoutVars>
      </dgm:prSet>
      <dgm:spPr/>
    </dgm:pt>
    <dgm:pt modelId="{910CDD64-A3FB-4300-A252-FB4D46873175}" type="pres">
      <dgm:prSet presAssocID="{4FE73BAE-3679-45FE-92A4-81F143EB0656}" presName="hierChild2" presStyleCnt="0"/>
      <dgm:spPr/>
    </dgm:pt>
    <dgm:pt modelId="{B0949C68-FF25-4CB8-8845-0F6E167C428D}" type="pres">
      <dgm:prSet presAssocID="{AC8BE847-A7AE-47A4-88D5-45553DCA5155}" presName="hierRoot1" presStyleCnt="0"/>
      <dgm:spPr/>
    </dgm:pt>
    <dgm:pt modelId="{BDBD3A18-C119-40FE-B919-A954C436ACC6}" type="pres">
      <dgm:prSet presAssocID="{AC8BE847-A7AE-47A4-88D5-45553DCA5155}" presName="composite" presStyleCnt="0"/>
      <dgm:spPr/>
    </dgm:pt>
    <dgm:pt modelId="{86C7FC49-1081-464B-975D-A609208D81DD}" type="pres">
      <dgm:prSet presAssocID="{AC8BE847-A7AE-47A4-88D5-45553DCA5155}" presName="background" presStyleLbl="node0" presStyleIdx="1" presStyleCnt="3"/>
      <dgm:spPr/>
    </dgm:pt>
    <dgm:pt modelId="{8104C0B1-BBA1-4CCF-BBF3-F931E6B22ADF}" type="pres">
      <dgm:prSet presAssocID="{AC8BE847-A7AE-47A4-88D5-45553DCA5155}" presName="text" presStyleLbl="fgAcc0" presStyleIdx="1" presStyleCnt="3">
        <dgm:presLayoutVars>
          <dgm:chPref val="3"/>
        </dgm:presLayoutVars>
      </dgm:prSet>
      <dgm:spPr/>
    </dgm:pt>
    <dgm:pt modelId="{B9A77883-4C4A-4CB3-B0BA-2A5853A3B520}" type="pres">
      <dgm:prSet presAssocID="{AC8BE847-A7AE-47A4-88D5-45553DCA5155}" presName="hierChild2" presStyleCnt="0"/>
      <dgm:spPr/>
    </dgm:pt>
    <dgm:pt modelId="{167002D2-22F9-41B0-9FA5-8539E35874E1}" type="pres">
      <dgm:prSet presAssocID="{41D8DF7B-513E-4BB0-B6C6-4106DA7DE5D9}" presName="hierRoot1" presStyleCnt="0"/>
      <dgm:spPr/>
    </dgm:pt>
    <dgm:pt modelId="{6F8B3414-CF95-48AC-BBFA-5E7E25A039EA}" type="pres">
      <dgm:prSet presAssocID="{41D8DF7B-513E-4BB0-B6C6-4106DA7DE5D9}" presName="composite" presStyleCnt="0"/>
      <dgm:spPr/>
    </dgm:pt>
    <dgm:pt modelId="{FD9F0862-3913-48A4-B4CE-7E9739E4DE4F}" type="pres">
      <dgm:prSet presAssocID="{41D8DF7B-513E-4BB0-B6C6-4106DA7DE5D9}" presName="background" presStyleLbl="node0" presStyleIdx="2" presStyleCnt="3"/>
      <dgm:spPr/>
    </dgm:pt>
    <dgm:pt modelId="{C83EFDF7-6EE6-4311-92C1-E5470A6D4383}" type="pres">
      <dgm:prSet presAssocID="{41D8DF7B-513E-4BB0-B6C6-4106DA7DE5D9}" presName="text" presStyleLbl="fgAcc0" presStyleIdx="2" presStyleCnt="3">
        <dgm:presLayoutVars>
          <dgm:chPref val="3"/>
        </dgm:presLayoutVars>
      </dgm:prSet>
      <dgm:spPr/>
    </dgm:pt>
    <dgm:pt modelId="{88DC987D-BB3C-4898-B37D-10B1D577DCAB}" type="pres">
      <dgm:prSet presAssocID="{41D8DF7B-513E-4BB0-B6C6-4106DA7DE5D9}" presName="hierChild2" presStyleCnt="0"/>
      <dgm:spPr/>
    </dgm:pt>
  </dgm:ptLst>
  <dgm:cxnLst>
    <dgm:cxn modelId="{FE0E1729-FAF4-4A09-9CAC-B49992B57F01}" type="presOf" srcId="{4FE73BAE-3679-45FE-92A4-81F143EB0656}" destId="{63CF70A3-BA02-4059-BB66-27A10DD8F462}" srcOrd="0" destOrd="0" presId="urn:microsoft.com/office/officeart/2005/8/layout/hierarchy1"/>
    <dgm:cxn modelId="{C7702348-69CB-478E-AD13-1DBFA86C84C5}" srcId="{F76C5C1D-4A1E-4D46-B71E-7F95DE8FA488}" destId="{41D8DF7B-513E-4BB0-B6C6-4106DA7DE5D9}" srcOrd="2" destOrd="0" parTransId="{B855C118-A6A1-4B1C-BE09-2E9629A9BB46}" sibTransId="{760B9333-C542-4B30-AA1E-EDF3769B0A5D}"/>
    <dgm:cxn modelId="{C9316B6C-97B3-46A6-8BE3-4A99E42CF8A6}" type="presOf" srcId="{F76C5C1D-4A1E-4D46-B71E-7F95DE8FA488}" destId="{5BC9D73D-802B-4F58-B07F-FF96BCB8A4E9}" srcOrd="0" destOrd="0" presId="urn:microsoft.com/office/officeart/2005/8/layout/hierarchy1"/>
    <dgm:cxn modelId="{F9D4AB9A-C1D3-48CA-ABAF-4BDCD215B2F7}" type="presOf" srcId="{AC8BE847-A7AE-47A4-88D5-45553DCA5155}" destId="{8104C0B1-BBA1-4CCF-BBF3-F931E6B22ADF}" srcOrd="0" destOrd="0" presId="urn:microsoft.com/office/officeart/2005/8/layout/hierarchy1"/>
    <dgm:cxn modelId="{47D790AC-AD5D-49B1-8D65-3A0FCDB0CC2B}" srcId="{F76C5C1D-4A1E-4D46-B71E-7F95DE8FA488}" destId="{4FE73BAE-3679-45FE-92A4-81F143EB0656}" srcOrd="0" destOrd="0" parTransId="{934772B0-0C22-4AB4-9215-F6CA560907F0}" sibTransId="{57E6FF59-A779-45E7-8E47-22FC15FE3747}"/>
    <dgm:cxn modelId="{E76574C1-78B0-45D2-B2C2-4EFAE991DCCC}" srcId="{F76C5C1D-4A1E-4D46-B71E-7F95DE8FA488}" destId="{AC8BE847-A7AE-47A4-88D5-45553DCA5155}" srcOrd="1" destOrd="0" parTransId="{47A549B8-2384-4AE1-833A-6EB42E16B778}" sibTransId="{C0281769-79B9-4996-A09C-773AA71FC95E}"/>
    <dgm:cxn modelId="{ADF456E1-CC92-45D1-9A79-9512B6842B72}" type="presOf" srcId="{41D8DF7B-513E-4BB0-B6C6-4106DA7DE5D9}" destId="{C83EFDF7-6EE6-4311-92C1-E5470A6D4383}" srcOrd="0" destOrd="0" presId="urn:microsoft.com/office/officeart/2005/8/layout/hierarchy1"/>
    <dgm:cxn modelId="{F9343534-B43C-439B-929F-E430B35A32E3}" type="presParOf" srcId="{5BC9D73D-802B-4F58-B07F-FF96BCB8A4E9}" destId="{9A73E5ED-3A43-4F60-ACFC-779F230BCF23}" srcOrd="0" destOrd="0" presId="urn:microsoft.com/office/officeart/2005/8/layout/hierarchy1"/>
    <dgm:cxn modelId="{70506F53-A4E1-4069-AF54-518F5E8C85ED}" type="presParOf" srcId="{9A73E5ED-3A43-4F60-ACFC-779F230BCF23}" destId="{8491BEFC-73E9-4474-B9CD-68A67045ACA5}" srcOrd="0" destOrd="0" presId="urn:microsoft.com/office/officeart/2005/8/layout/hierarchy1"/>
    <dgm:cxn modelId="{F4527026-A4DE-42CF-8D82-248F1AFC20E7}" type="presParOf" srcId="{8491BEFC-73E9-4474-B9CD-68A67045ACA5}" destId="{C174573B-6044-4CF1-B167-D603F27D56FA}" srcOrd="0" destOrd="0" presId="urn:microsoft.com/office/officeart/2005/8/layout/hierarchy1"/>
    <dgm:cxn modelId="{B919231A-A52F-4FD6-980C-EDAC44829658}" type="presParOf" srcId="{8491BEFC-73E9-4474-B9CD-68A67045ACA5}" destId="{63CF70A3-BA02-4059-BB66-27A10DD8F462}" srcOrd="1" destOrd="0" presId="urn:microsoft.com/office/officeart/2005/8/layout/hierarchy1"/>
    <dgm:cxn modelId="{8552541E-43D3-4C5F-AE24-30CE4DCB5FE2}" type="presParOf" srcId="{9A73E5ED-3A43-4F60-ACFC-779F230BCF23}" destId="{910CDD64-A3FB-4300-A252-FB4D46873175}" srcOrd="1" destOrd="0" presId="urn:microsoft.com/office/officeart/2005/8/layout/hierarchy1"/>
    <dgm:cxn modelId="{20F0654E-BE82-4CCD-B8AC-145FE85A1B6C}" type="presParOf" srcId="{5BC9D73D-802B-4F58-B07F-FF96BCB8A4E9}" destId="{B0949C68-FF25-4CB8-8845-0F6E167C428D}" srcOrd="1" destOrd="0" presId="urn:microsoft.com/office/officeart/2005/8/layout/hierarchy1"/>
    <dgm:cxn modelId="{1024A907-9BF8-41EA-A8B3-A9285E34FD50}" type="presParOf" srcId="{B0949C68-FF25-4CB8-8845-0F6E167C428D}" destId="{BDBD3A18-C119-40FE-B919-A954C436ACC6}" srcOrd="0" destOrd="0" presId="urn:microsoft.com/office/officeart/2005/8/layout/hierarchy1"/>
    <dgm:cxn modelId="{5556432D-50DB-450A-B5F7-C88BBEEBE26B}" type="presParOf" srcId="{BDBD3A18-C119-40FE-B919-A954C436ACC6}" destId="{86C7FC49-1081-464B-975D-A609208D81DD}" srcOrd="0" destOrd="0" presId="urn:microsoft.com/office/officeart/2005/8/layout/hierarchy1"/>
    <dgm:cxn modelId="{42FC7707-BE9E-48B3-9CFE-D2EE79F14D35}" type="presParOf" srcId="{BDBD3A18-C119-40FE-B919-A954C436ACC6}" destId="{8104C0B1-BBA1-4CCF-BBF3-F931E6B22ADF}" srcOrd="1" destOrd="0" presId="urn:microsoft.com/office/officeart/2005/8/layout/hierarchy1"/>
    <dgm:cxn modelId="{3F689DBC-0F8E-49A7-8059-25BE3B6472E7}" type="presParOf" srcId="{B0949C68-FF25-4CB8-8845-0F6E167C428D}" destId="{B9A77883-4C4A-4CB3-B0BA-2A5853A3B520}" srcOrd="1" destOrd="0" presId="urn:microsoft.com/office/officeart/2005/8/layout/hierarchy1"/>
    <dgm:cxn modelId="{67831C7F-714A-4046-AE6C-6DCF4528905A}" type="presParOf" srcId="{5BC9D73D-802B-4F58-B07F-FF96BCB8A4E9}" destId="{167002D2-22F9-41B0-9FA5-8539E35874E1}" srcOrd="2" destOrd="0" presId="urn:microsoft.com/office/officeart/2005/8/layout/hierarchy1"/>
    <dgm:cxn modelId="{78A90353-AB67-4083-A03B-B91CB49AE0BB}" type="presParOf" srcId="{167002D2-22F9-41B0-9FA5-8539E35874E1}" destId="{6F8B3414-CF95-48AC-BBFA-5E7E25A039EA}" srcOrd="0" destOrd="0" presId="urn:microsoft.com/office/officeart/2005/8/layout/hierarchy1"/>
    <dgm:cxn modelId="{C181B304-0843-4CD9-BD3F-2D2CF505823B}" type="presParOf" srcId="{6F8B3414-CF95-48AC-BBFA-5E7E25A039EA}" destId="{FD9F0862-3913-48A4-B4CE-7E9739E4DE4F}" srcOrd="0" destOrd="0" presId="urn:microsoft.com/office/officeart/2005/8/layout/hierarchy1"/>
    <dgm:cxn modelId="{4E2574CF-5AC1-4AA0-A1B9-9884C190CE79}" type="presParOf" srcId="{6F8B3414-CF95-48AC-BBFA-5E7E25A039EA}" destId="{C83EFDF7-6EE6-4311-92C1-E5470A6D4383}" srcOrd="1" destOrd="0" presId="urn:microsoft.com/office/officeart/2005/8/layout/hierarchy1"/>
    <dgm:cxn modelId="{3EE0E8A0-13A1-47F8-BCC1-AADD6AFC8B0F}" type="presParOf" srcId="{167002D2-22F9-41B0-9FA5-8539E35874E1}" destId="{88DC987D-BB3C-4898-B37D-10B1D577DC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A3DB7-E144-4195-860B-FACD3068F6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68715D6-CF5C-445B-9BA8-0498E69978B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Tempo de resposta menor para as palavras negativas e maior para as </a:t>
          </a:r>
          <a:r>
            <a:rPr lang="pt-BR" dirty="0" err="1"/>
            <a:t>pseudopalavras</a:t>
          </a:r>
          <a:r>
            <a:rPr lang="pt-BR" dirty="0"/>
            <a:t> (</a:t>
          </a:r>
          <a:r>
            <a:rPr lang="pt-BR" dirty="0" err="1"/>
            <a:t>Sendek</a:t>
          </a:r>
          <a:r>
            <a:rPr lang="pt-BR" dirty="0"/>
            <a:t> </a:t>
          </a:r>
          <a:r>
            <a:rPr lang="pt-BR" i="1" dirty="0"/>
            <a:t>et al.</a:t>
          </a:r>
          <a:r>
            <a:rPr lang="pt-BR" dirty="0"/>
            <a:t>, 2021; </a:t>
          </a:r>
          <a:r>
            <a:rPr lang="pt-BR" dirty="0" err="1"/>
            <a:t>Citron</a:t>
          </a:r>
          <a:r>
            <a:rPr lang="pt-BR" dirty="0"/>
            <a:t>, 2012; </a:t>
          </a:r>
          <a:r>
            <a:rPr lang="pt-BR" dirty="0" err="1"/>
            <a:t>Hinojosa</a:t>
          </a:r>
          <a:r>
            <a:rPr lang="pt-BR" i="1" dirty="0"/>
            <a:t> et al</a:t>
          </a:r>
          <a:r>
            <a:rPr lang="pt-BR" dirty="0"/>
            <a:t>., 2019; </a:t>
          </a:r>
          <a:r>
            <a:rPr lang="pt-BR" dirty="0" err="1"/>
            <a:t>Donahoo</a:t>
          </a:r>
          <a:r>
            <a:rPr lang="pt-BR" dirty="0"/>
            <a:t> </a:t>
          </a:r>
          <a:r>
            <a:rPr lang="pt-BR" i="1" dirty="0"/>
            <a:t>et al</a:t>
          </a:r>
          <a:r>
            <a:rPr lang="pt-BR" dirty="0"/>
            <a:t>., 2022)</a:t>
          </a:r>
          <a:endParaRPr lang="en-US" dirty="0"/>
        </a:p>
      </dgm:t>
    </dgm:pt>
    <dgm:pt modelId="{6D21BD08-F426-463A-B39B-77C1EBB08EC5}" type="parTrans" cxnId="{EA29CC36-9E1E-4B0A-9240-DFC4CA980FA1}">
      <dgm:prSet/>
      <dgm:spPr/>
      <dgm:t>
        <a:bodyPr/>
        <a:lstStyle/>
        <a:p>
          <a:endParaRPr lang="en-US"/>
        </a:p>
      </dgm:t>
    </dgm:pt>
    <dgm:pt modelId="{CEAB62B4-29A3-4E4A-80A6-3764862A098D}" type="sibTrans" cxnId="{EA29CC36-9E1E-4B0A-9240-DFC4CA980FA1}">
      <dgm:prSet/>
      <dgm:spPr/>
      <dgm:t>
        <a:bodyPr/>
        <a:lstStyle/>
        <a:p>
          <a:endParaRPr lang="en-US"/>
        </a:p>
      </dgm:t>
    </dgm:pt>
    <dgm:pt modelId="{22417E82-B887-4F97-AD72-D98DF942B79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Acurácia maior para as palavras negativas e menor para as </a:t>
          </a:r>
          <a:r>
            <a:rPr lang="pt-BR" dirty="0" err="1"/>
            <a:t>pseudopalavras</a:t>
          </a:r>
          <a:r>
            <a:rPr lang="pt-BR" dirty="0"/>
            <a:t> (</a:t>
          </a:r>
          <a:r>
            <a:rPr lang="pt-BR" dirty="0" err="1"/>
            <a:t>Sendek</a:t>
          </a:r>
          <a:r>
            <a:rPr lang="pt-BR" dirty="0"/>
            <a:t> </a:t>
          </a:r>
          <a:r>
            <a:rPr lang="pt-BR" i="1" dirty="0"/>
            <a:t>et al.</a:t>
          </a:r>
          <a:r>
            <a:rPr lang="pt-BR" dirty="0"/>
            <a:t>, 2021; </a:t>
          </a:r>
          <a:r>
            <a:rPr lang="pt-BR" dirty="0" err="1"/>
            <a:t>Citron</a:t>
          </a:r>
          <a:r>
            <a:rPr lang="pt-BR" dirty="0"/>
            <a:t>, 2012; </a:t>
          </a:r>
          <a:r>
            <a:rPr lang="pt-BR" dirty="0" err="1"/>
            <a:t>Hinojosa</a:t>
          </a:r>
          <a:r>
            <a:rPr lang="pt-BR" i="1" dirty="0"/>
            <a:t> et al</a:t>
          </a:r>
          <a:r>
            <a:rPr lang="pt-BR" dirty="0"/>
            <a:t>., 2019; </a:t>
          </a:r>
          <a:r>
            <a:rPr lang="pt-BR" dirty="0" err="1"/>
            <a:t>Donahoo</a:t>
          </a:r>
          <a:r>
            <a:rPr lang="pt-BR" dirty="0"/>
            <a:t> </a:t>
          </a:r>
          <a:r>
            <a:rPr lang="pt-BR" i="1" dirty="0"/>
            <a:t>et al., </a:t>
          </a:r>
          <a:r>
            <a:rPr lang="pt-BR" dirty="0"/>
            <a:t>2022)</a:t>
          </a:r>
          <a:endParaRPr lang="en-US" dirty="0"/>
        </a:p>
      </dgm:t>
    </dgm:pt>
    <dgm:pt modelId="{7F620DF8-2451-4E11-995E-09078B2DF09C}" type="parTrans" cxnId="{D3457BA5-9875-40A9-B570-6A07040F21D1}">
      <dgm:prSet/>
      <dgm:spPr/>
      <dgm:t>
        <a:bodyPr/>
        <a:lstStyle/>
        <a:p>
          <a:endParaRPr lang="en-US"/>
        </a:p>
      </dgm:t>
    </dgm:pt>
    <dgm:pt modelId="{56A58453-6608-4275-A5DD-6405EA10D1B6}" type="sibTrans" cxnId="{D3457BA5-9875-40A9-B570-6A07040F21D1}">
      <dgm:prSet/>
      <dgm:spPr/>
      <dgm:t>
        <a:bodyPr/>
        <a:lstStyle/>
        <a:p>
          <a:endParaRPr lang="en-US"/>
        </a:p>
      </dgm:t>
    </dgm:pt>
    <dgm:pt modelId="{03839144-F302-40D9-99C4-E80056AD1CEA}" type="pres">
      <dgm:prSet presAssocID="{4EEA3DB7-E144-4195-860B-FACD3068F649}" presName="root" presStyleCnt="0">
        <dgm:presLayoutVars>
          <dgm:dir/>
          <dgm:resizeHandles val="exact"/>
        </dgm:presLayoutVars>
      </dgm:prSet>
      <dgm:spPr/>
    </dgm:pt>
    <dgm:pt modelId="{772850DC-A868-40BC-8052-2BAE935DA1B2}" type="pres">
      <dgm:prSet presAssocID="{B68715D6-CF5C-445B-9BA8-0498E69978BB}" presName="compNode" presStyleCnt="0"/>
      <dgm:spPr/>
    </dgm:pt>
    <dgm:pt modelId="{E35D9615-8E36-419E-9AEA-7465B966F2C5}" type="pres">
      <dgm:prSet presAssocID="{B68715D6-CF5C-445B-9BA8-0498E69978BB}" presName="bgRect" presStyleLbl="bgShp" presStyleIdx="0" presStyleCnt="2"/>
      <dgm:spPr/>
    </dgm:pt>
    <dgm:pt modelId="{C9A005F6-DCF7-4372-9861-DB776B7A3BAB}" type="pres">
      <dgm:prSet presAssocID="{B68715D6-CF5C-445B-9BA8-0498E69978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guntas"/>
        </a:ext>
      </dgm:extLst>
    </dgm:pt>
    <dgm:pt modelId="{6055A2C9-7F7E-4C65-B851-63AD9B14171A}" type="pres">
      <dgm:prSet presAssocID="{B68715D6-CF5C-445B-9BA8-0498E69978BB}" presName="spaceRect" presStyleCnt="0"/>
      <dgm:spPr/>
    </dgm:pt>
    <dgm:pt modelId="{FE0C3D8D-C42F-45B1-8D50-03D800D0D737}" type="pres">
      <dgm:prSet presAssocID="{B68715D6-CF5C-445B-9BA8-0498E69978BB}" presName="parTx" presStyleLbl="revTx" presStyleIdx="0" presStyleCnt="2">
        <dgm:presLayoutVars>
          <dgm:chMax val="0"/>
          <dgm:chPref val="0"/>
        </dgm:presLayoutVars>
      </dgm:prSet>
      <dgm:spPr/>
    </dgm:pt>
    <dgm:pt modelId="{DE2099C3-FCDE-4EDD-B6E5-A2CA71D4A396}" type="pres">
      <dgm:prSet presAssocID="{CEAB62B4-29A3-4E4A-80A6-3764862A098D}" presName="sibTrans" presStyleCnt="0"/>
      <dgm:spPr/>
    </dgm:pt>
    <dgm:pt modelId="{8F7FE39D-C1E6-4F7D-A31B-5B156D847861}" type="pres">
      <dgm:prSet presAssocID="{22417E82-B887-4F97-AD72-D98DF942B79E}" presName="compNode" presStyleCnt="0"/>
      <dgm:spPr/>
    </dgm:pt>
    <dgm:pt modelId="{C3000168-C8A5-42BA-9685-2F1D5B93FEA0}" type="pres">
      <dgm:prSet presAssocID="{22417E82-B887-4F97-AD72-D98DF942B79E}" presName="bgRect" presStyleLbl="bgShp" presStyleIdx="1" presStyleCnt="2"/>
      <dgm:spPr/>
    </dgm:pt>
    <dgm:pt modelId="{FA3DDDBC-4981-4D90-B8DD-25AFB8C8CA7D}" type="pres">
      <dgm:prSet presAssocID="{22417E82-B887-4F97-AD72-D98DF942B7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B00A20B8-D69F-42D6-8F08-E35BF043DC98}" type="pres">
      <dgm:prSet presAssocID="{22417E82-B887-4F97-AD72-D98DF942B79E}" presName="spaceRect" presStyleCnt="0"/>
      <dgm:spPr/>
    </dgm:pt>
    <dgm:pt modelId="{E117E27B-6030-4576-A4F0-5664406BEFDD}" type="pres">
      <dgm:prSet presAssocID="{22417E82-B887-4F97-AD72-D98DF942B79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A29CC36-9E1E-4B0A-9240-DFC4CA980FA1}" srcId="{4EEA3DB7-E144-4195-860B-FACD3068F649}" destId="{B68715D6-CF5C-445B-9BA8-0498E69978BB}" srcOrd="0" destOrd="0" parTransId="{6D21BD08-F426-463A-B39B-77C1EBB08EC5}" sibTransId="{CEAB62B4-29A3-4E4A-80A6-3764862A098D}"/>
    <dgm:cxn modelId="{C5179EA0-40F9-4EF7-AB18-765EBBAE56AD}" type="presOf" srcId="{4EEA3DB7-E144-4195-860B-FACD3068F649}" destId="{03839144-F302-40D9-99C4-E80056AD1CEA}" srcOrd="0" destOrd="0" presId="urn:microsoft.com/office/officeart/2018/2/layout/IconVerticalSolidList"/>
    <dgm:cxn modelId="{D3457BA5-9875-40A9-B570-6A07040F21D1}" srcId="{4EEA3DB7-E144-4195-860B-FACD3068F649}" destId="{22417E82-B887-4F97-AD72-D98DF942B79E}" srcOrd="1" destOrd="0" parTransId="{7F620DF8-2451-4E11-995E-09078B2DF09C}" sibTransId="{56A58453-6608-4275-A5DD-6405EA10D1B6}"/>
    <dgm:cxn modelId="{E95E82C9-926F-4707-B5A0-C63272BDCBFD}" type="presOf" srcId="{B68715D6-CF5C-445B-9BA8-0498E69978BB}" destId="{FE0C3D8D-C42F-45B1-8D50-03D800D0D737}" srcOrd="0" destOrd="0" presId="urn:microsoft.com/office/officeart/2018/2/layout/IconVerticalSolidList"/>
    <dgm:cxn modelId="{0993EEC9-9155-4535-9AA5-74A58D773A4E}" type="presOf" srcId="{22417E82-B887-4F97-AD72-D98DF942B79E}" destId="{E117E27B-6030-4576-A4F0-5664406BEFDD}" srcOrd="0" destOrd="0" presId="urn:microsoft.com/office/officeart/2018/2/layout/IconVerticalSolidList"/>
    <dgm:cxn modelId="{3BE33EA1-2190-49FB-9967-8CB705AF5921}" type="presParOf" srcId="{03839144-F302-40D9-99C4-E80056AD1CEA}" destId="{772850DC-A868-40BC-8052-2BAE935DA1B2}" srcOrd="0" destOrd="0" presId="urn:microsoft.com/office/officeart/2018/2/layout/IconVerticalSolidList"/>
    <dgm:cxn modelId="{17854D55-E8F1-4853-AB4D-DCF268EC207F}" type="presParOf" srcId="{772850DC-A868-40BC-8052-2BAE935DA1B2}" destId="{E35D9615-8E36-419E-9AEA-7465B966F2C5}" srcOrd="0" destOrd="0" presId="urn:microsoft.com/office/officeart/2018/2/layout/IconVerticalSolidList"/>
    <dgm:cxn modelId="{02213C29-7820-4858-A695-58BA3E82EF20}" type="presParOf" srcId="{772850DC-A868-40BC-8052-2BAE935DA1B2}" destId="{C9A005F6-DCF7-4372-9861-DB776B7A3BAB}" srcOrd="1" destOrd="0" presId="urn:microsoft.com/office/officeart/2018/2/layout/IconVerticalSolidList"/>
    <dgm:cxn modelId="{A17A2041-D160-489A-99D4-F7AF3D5BDF92}" type="presParOf" srcId="{772850DC-A868-40BC-8052-2BAE935DA1B2}" destId="{6055A2C9-7F7E-4C65-B851-63AD9B14171A}" srcOrd="2" destOrd="0" presId="urn:microsoft.com/office/officeart/2018/2/layout/IconVerticalSolidList"/>
    <dgm:cxn modelId="{7D042108-5EF4-4FE3-9954-26604E243136}" type="presParOf" srcId="{772850DC-A868-40BC-8052-2BAE935DA1B2}" destId="{FE0C3D8D-C42F-45B1-8D50-03D800D0D737}" srcOrd="3" destOrd="0" presId="urn:microsoft.com/office/officeart/2018/2/layout/IconVerticalSolidList"/>
    <dgm:cxn modelId="{FCB785DA-B46F-4355-9BD8-A4DE1F8EE37D}" type="presParOf" srcId="{03839144-F302-40D9-99C4-E80056AD1CEA}" destId="{DE2099C3-FCDE-4EDD-B6E5-A2CA71D4A396}" srcOrd="1" destOrd="0" presId="urn:microsoft.com/office/officeart/2018/2/layout/IconVerticalSolidList"/>
    <dgm:cxn modelId="{F318D911-3297-4E34-8290-7C06EF35A43A}" type="presParOf" srcId="{03839144-F302-40D9-99C4-E80056AD1CEA}" destId="{8F7FE39D-C1E6-4F7D-A31B-5B156D847861}" srcOrd="2" destOrd="0" presId="urn:microsoft.com/office/officeart/2018/2/layout/IconVerticalSolidList"/>
    <dgm:cxn modelId="{AFB7FEA2-B0D4-4298-AF0C-3F9F3FF46DDF}" type="presParOf" srcId="{8F7FE39D-C1E6-4F7D-A31B-5B156D847861}" destId="{C3000168-C8A5-42BA-9685-2F1D5B93FEA0}" srcOrd="0" destOrd="0" presId="urn:microsoft.com/office/officeart/2018/2/layout/IconVerticalSolidList"/>
    <dgm:cxn modelId="{36B4E015-01E5-4C9D-A719-A554C5105FD2}" type="presParOf" srcId="{8F7FE39D-C1E6-4F7D-A31B-5B156D847861}" destId="{FA3DDDBC-4981-4D90-B8DD-25AFB8C8CA7D}" srcOrd="1" destOrd="0" presId="urn:microsoft.com/office/officeart/2018/2/layout/IconVerticalSolidList"/>
    <dgm:cxn modelId="{3CC76577-847C-4043-96FB-585B21E96226}" type="presParOf" srcId="{8F7FE39D-C1E6-4F7D-A31B-5B156D847861}" destId="{B00A20B8-D69F-42D6-8F08-E35BF043DC98}" srcOrd="2" destOrd="0" presId="urn:microsoft.com/office/officeart/2018/2/layout/IconVerticalSolidList"/>
    <dgm:cxn modelId="{86BC5B01-7A72-4823-9A15-13719D4CAC0E}" type="presParOf" srcId="{8F7FE39D-C1E6-4F7D-A31B-5B156D847861}" destId="{E117E27B-6030-4576-A4F0-5664406BEF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BC3ECB-D9F3-4A11-AA00-FBCBEBE7A8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D1F038-297A-4889-9394-B82CEE5559D0}">
      <dgm:prSet/>
      <dgm:spPr/>
      <dgm:t>
        <a:bodyPr/>
        <a:lstStyle/>
        <a:p>
          <a:r>
            <a:rPr lang="pt-BR"/>
            <a:t>As 50 palavras tabu do experimento psicolinguístico foram filtradas, restando 27 palaveas adequadas para o EEG;</a:t>
          </a:r>
          <a:endParaRPr lang="en-US"/>
        </a:p>
      </dgm:t>
    </dgm:pt>
    <dgm:pt modelId="{561DE975-E15C-4885-BAC0-2E1AEF657C25}" type="parTrans" cxnId="{854242F8-EFEF-4B9D-A8BD-21365B054DE3}">
      <dgm:prSet/>
      <dgm:spPr/>
      <dgm:t>
        <a:bodyPr/>
        <a:lstStyle/>
        <a:p>
          <a:endParaRPr lang="en-US"/>
        </a:p>
      </dgm:t>
    </dgm:pt>
    <dgm:pt modelId="{C5C59875-9F6D-45BB-95B4-DFCDBFBA00EC}" type="sibTrans" cxnId="{854242F8-EFEF-4B9D-A8BD-21365B054DE3}">
      <dgm:prSet/>
      <dgm:spPr/>
      <dgm:t>
        <a:bodyPr/>
        <a:lstStyle/>
        <a:p>
          <a:endParaRPr lang="en-US"/>
        </a:p>
      </dgm:t>
    </dgm:pt>
    <dgm:pt modelId="{8E4682E6-83BB-44A5-B2F9-8D1C7311D7AE}">
      <dgm:prSet/>
      <dgm:spPr/>
      <dgm:t>
        <a:bodyPr/>
        <a:lstStyle/>
        <a:p>
          <a:r>
            <a:rPr lang="pt-BR"/>
            <a:t>Mais 27 palavras negativas e neutras foram adicionadas, controladas igualmente por número de sílabas, frequência e categoria gramatical;</a:t>
          </a:r>
          <a:endParaRPr lang="en-US"/>
        </a:p>
      </dgm:t>
    </dgm:pt>
    <dgm:pt modelId="{68D5EF4D-2D1E-4C25-86FF-B532939250E2}" type="parTrans" cxnId="{A1938662-6B96-4784-B8F6-4C9C68971CB4}">
      <dgm:prSet/>
      <dgm:spPr/>
      <dgm:t>
        <a:bodyPr/>
        <a:lstStyle/>
        <a:p>
          <a:endParaRPr lang="en-US"/>
        </a:p>
      </dgm:t>
    </dgm:pt>
    <dgm:pt modelId="{C85A708D-4E12-43AA-A898-0E0D9C0099ED}" type="sibTrans" cxnId="{A1938662-6B96-4784-B8F6-4C9C68971CB4}">
      <dgm:prSet/>
      <dgm:spPr/>
      <dgm:t>
        <a:bodyPr/>
        <a:lstStyle/>
        <a:p>
          <a:endParaRPr lang="en-US"/>
        </a:p>
      </dgm:t>
    </dgm:pt>
    <dgm:pt modelId="{8CA98A65-CCBD-45B5-9B18-CC7F40D7A7D6}">
      <dgm:prSet/>
      <dgm:spPr/>
      <dgm:t>
        <a:bodyPr/>
        <a:lstStyle/>
        <a:p>
          <a:r>
            <a:rPr lang="pt-BR"/>
            <a:t>Pseudopalavras: 81 foram criadas sob os mesmos critérios, resultando no total 162 palavras;</a:t>
          </a:r>
          <a:endParaRPr lang="en-US"/>
        </a:p>
      </dgm:t>
    </dgm:pt>
    <dgm:pt modelId="{666090EC-B73C-48F4-AF0E-F3E89C41CCBF}" type="parTrans" cxnId="{4850433F-9F5C-4D31-907D-267BAFBC6B95}">
      <dgm:prSet/>
      <dgm:spPr/>
      <dgm:t>
        <a:bodyPr/>
        <a:lstStyle/>
        <a:p>
          <a:endParaRPr lang="en-US"/>
        </a:p>
      </dgm:t>
    </dgm:pt>
    <dgm:pt modelId="{D7610E04-F21C-49A8-A768-441C209DDF71}" type="sibTrans" cxnId="{4850433F-9F5C-4D31-907D-267BAFBC6B95}">
      <dgm:prSet/>
      <dgm:spPr/>
      <dgm:t>
        <a:bodyPr/>
        <a:lstStyle/>
        <a:p>
          <a:endParaRPr lang="en-US"/>
        </a:p>
      </dgm:t>
    </dgm:pt>
    <dgm:pt modelId="{4F0C052F-1A74-4CEA-AE47-AA0DFAF98256}">
      <dgm:prSet/>
      <dgm:spPr/>
      <dgm:t>
        <a:bodyPr/>
        <a:lstStyle/>
        <a:p>
          <a:r>
            <a:rPr lang="pt-BR"/>
            <a:t>Vinte e sete universitários participaram do experimento.</a:t>
          </a:r>
          <a:endParaRPr lang="en-US"/>
        </a:p>
      </dgm:t>
    </dgm:pt>
    <dgm:pt modelId="{5D282FDA-09FB-4EDB-9CA1-4892F5763BCC}" type="parTrans" cxnId="{614E51F7-FF5C-4185-8BD4-5D8E72F42F35}">
      <dgm:prSet/>
      <dgm:spPr/>
      <dgm:t>
        <a:bodyPr/>
        <a:lstStyle/>
        <a:p>
          <a:endParaRPr lang="en-US"/>
        </a:p>
      </dgm:t>
    </dgm:pt>
    <dgm:pt modelId="{400042B4-75D6-4A4F-B7FE-072C960C4FA6}" type="sibTrans" cxnId="{614E51F7-FF5C-4185-8BD4-5D8E72F42F35}">
      <dgm:prSet/>
      <dgm:spPr/>
      <dgm:t>
        <a:bodyPr/>
        <a:lstStyle/>
        <a:p>
          <a:endParaRPr lang="en-US"/>
        </a:p>
      </dgm:t>
    </dgm:pt>
    <dgm:pt modelId="{DA7D6823-6645-456A-9424-9C3708613241}" type="pres">
      <dgm:prSet presAssocID="{88BC3ECB-D9F3-4A11-AA00-FBCBEBE7A8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91C84E-22A9-4DE0-99C4-48992C987D76}" type="pres">
      <dgm:prSet presAssocID="{2FD1F038-297A-4889-9394-B82CEE5559D0}" presName="hierRoot1" presStyleCnt="0"/>
      <dgm:spPr/>
    </dgm:pt>
    <dgm:pt modelId="{769379D6-0390-4FC5-B963-CF41B2A5BDE9}" type="pres">
      <dgm:prSet presAssocID="{2FD1F038-297A-4889-9394-B82CEE5559D0}" presName="composite" presStyleCnt="0"/>
      <dgm:spPr/>
    </dgm:pt>
    <dgm:pt modelId="{6B103FFC-67B2-4D07-A239-8491C83C5FA4}" type="pres">
      <dgm:prSet presAssocID="{2FD1F038-297A-4889-9394-B82CEE5559D0}" presName="background" presStyleLbl="node0" presStyleIdx="0" presStyleCnt="4"/>
      <dgm:spPr/>
    </dgm:pt>
    <dgm:pt modelId="{96C9A3A6-B0BB-433B-ADA8-3BFE61CD2898}" type="pres">
      <dgm:prSet presAssocID="{2FD1F038-297A-4889-9394-B82CEE5559D0}" presName="text" presStyleLbl="fgAcc0" presStyleIdx="0" presStyleCnt="4">
        <dgm:presLayoutVars>
          <dgm:chPref val="3"/>
        </dgm:presLayoutVars>
      </dgm:prSet>
      <dgm:spPr/>
    </dgm:pt>
    <dgm:pt modelId="{39A5AAF2-B9BF-4C75-AE1B-5719599734A8}" type="pres">
      <dgm:prSet presAssocID="{2FD1F038-297A-4889-9394-B82CEE5559D0}" presName="hierChild2" presStyleCnt="0"/>
      <dgm:spPr/>
    </dgm:pt>
    <dgm:pt modelId="{AEF8C70A-C37F-4F31-A863-DE8485F64C55}" type="pres">
      <dgm:prSet presAssocID="{8E4682E6-83BB-44A5-B2F9-8D1C7311D7AE}" presName="hierRoot1" presStyleCnt="0"/>
      <dgm:spPr/>
    </dgm:pt>
    <dgm:pt modelId="{7DE21DEC-2D6E-465C-96AA-9155DF05F6A7}" type="pres">
      <dgm:prSet presAssocID="{8E4682E6-83BB-44A5-B2F9-8D1C7311D7AE}" presName="composite" presStyleCnt="0"/>
      <dgm:spPr/>
    </dgm:pt>
    <dgm:pt modelId="{1CB4AAF7-339B-45C3-BCE2-7CD9DCC59A51}" type="pres">
      <dgm:prSet presAssocID="{8E4682E6-83BB-44A5-B2F9-8D1C7311D7AE}" presName="background" presStyleLbl="node0" presStyleIdx="1" presStyleCnt="4"/>
      <dgm:spPr/>
    </dgm:pt>
    <dgm:pt modelId="{F75741D3-A2CA-4335-8FB5-41A221291B24}" type="pres">
      <dgm:prSet presAssocID="{8E4682E6-83BB-44A5-B2F9-8D1C7311D7AE}" presName="text" presStyleLbl="fgAcc0" presStyleIdx="1" presStyleCnt="4">
        <dgm:presLayoutVars>
          <dgm:chPref val="3"/>
        </dgm:presLayoutVars>
      </dgm:prSet>
      <dgm:spPr/>
    </dgm:pt>
    <dgm:pt modelId="{DE7CE343-EB82-48D8-A6CD-F6E98DE22D0C}" type="pres">
      <dgm:prSet presAssocID="{8E4682E6-83BB-44A5-B2F9-8D1C7311D7AE}" presName="hierChild2" presStyleCnt="0"/>
      <dgm:spPr/>
    </dgm:pt>
    <dgm:pt modelId="{782F8C53-3D1D-488A-8EB8-5262A01A110C}" type="pres">
      <dgm:prSet presAssocID="{8CA98A65-CCBD-45B5-9B18-CC7F40D7A7D6}" presName="hierRoot1" presStyleCnt="0"/>
      <dgm:spPr/>
    </dgm:pt>
    <dgm:pt modelId="{810EF089-9C51-4584-85DA-2F1120CE89C4}" type="pres">
      <dgm:prSet presAssocID="{8CA98A65-CCBD-45B5-9B18-CC7F40D7A7D6}" presName="composite" presStyleCnt="0"/>
      <dgm:spPr/>
    </dgm:pt>
    <dgm:pt modelId="{10695283-1705-4BE0-BCA3-64AD46C36363}" type="pres">
      <dgm:prSet presAssocID="{8CA98A65-CCBD-45B5-9B18-CC7F40D7A7D6}" presName="background" presStyleLbl="node0" presStyleIdx="2" presStyleCnt="4"/>
      <dgm:spPr/>
    </dgm:pt>
    <dgm:pt modelId="{4E74AF3C-7D80-4488-890E-8E2BA882F2DC}" type="pres">
      <dgm:prSet presAssocID="{8CA98A65-CCBD-45B5-9B18-CC7F40D7A7D6}" presName="text" presStyleLbl="fgAcc0" presStyleIdx="2" presStyleCnt="4">
        <dgm:presLayoutVars>
          <dgm:chPref val="3"/>
        </dgm:presLayoutVars>
      </dgm:prSet>
      <dgm:spPr/>
    </dgm:pt>
    <dgm:pt modelId="{1A7F7A83-F380-47E2-8729-24368872FF63}" type="pres">
      <dgm:prSet presAssocID="{8CA98A65-CCBD-45B5-9B18-CC7F40D7A7D6}" presName="hierChild2" presStyleCnt="0"/>
      <dgm:spPr/>
    </dgm:pt>
    <dgm:pt modelId="{9B87327A-7DAE-4C18-AFCC-205B96050888}" type="pres">
      <dgm:prSet presAssocID="{4F0C052F-1A74-4CEA-AE47-AA0DFAF98256}" presName="hierRoot1" presStyleCnt="0"/>
      <dgm:spPr/>
    </dgm:pt>
    <dgm:pt modelId="{05966E4E-A87F-4811-AC58-9666D85D4DC3}" type="pres">
      <dgm:prSet presAssocID="{4F0C052F-1A74-4CEA-AE47-AA0DFAF98256}" presName="composite" presStyleCnt="0"/>
      <dgm:spPr/>
    </dgm:pt>
    <dgm:pt modelId="{4862DF1E-9018-43EA-B84D-307E7D6286E1}" type="pres">
      <dgm:prSet presAssocID="{4F0C052F-1A74-4CEA-AE47-AA0DFAF98256}" presName="background" presStyleLbl="node0" presStyleIdx="3" presStyleCnt="4"/>
      <dgm:spPr/>
    </dgm:pt>
    <dgm:pt modelId="{3E59B136-7E2F-4607-A8EF-1660D0CDEA1E}" type="pres">
      <dgm:prSet presAssocID="{4F0C052F-1A74-4CEA-AE47-AA0DFAF98256}" presName="text" presStyleLbl="fgAcc0" presStyleIdx="3" presStyleCnt="4">
        <dgm:presLayoutVars>
          <dgm:chPref val="3"/>
        </dgm:presLayoutVars>
      </dgm:prSet>
      <dgm:spPr/>
    </dgm:pt>
    <dgm:pt modelId="{E2A4CE0B-F092-4083-8DAE-8F7CFF17DDC4}" type="pres">
      <dgm:prSet presAssocID="{4F0C052F-1A74-4CEA-AE47-AA0DFAF98256}" presName="hierChild2" presStyleCnt="0"/>
      <dgm:spPr/>
    </dgm:pt>
  </dgm:ptLst>
  <dgm:cxnLst>
    <dgm:cxn modelId="{629A8E3C-FB50-4285-B8C2-446CBC7E43A2}" type="presOf" srcId="{4F0C052F-1A74-4CEA-AE47-AA0DFAF98256}" destId="{3E59B136-7E2F-4607-A8EF-1660D0CDEA1E}" srcOrd="0" destOrd="0" presId="urn:microsoft.com/office/officeart/2005/8/layout/hierarchy1"/>
    <dgm:cxn modelId="{4850433F-9F5C-4D31-907D-267BAFBC6B95}" srcId="{88BC3ECB-D9F3-4A11-AA00-FBCBEBE7A87B}" destId="{8CA98A65-CCBD-45B5-9B18-CC7F40D7A7D6}" srcOrd="2" destOrd="0" parTransId="{666090EC-B73C-48F4-AF0E-F3E89C41CCBF}" sibTransId="{D7610E04-F21C-49A8-A768-441C209DDF71}"/>
    <dgm:cxn modelId="{A1938662-6B96-4784-B8F6-4C9C68971CB4}" srcId="{88BC3ECB-D9F3-4A11-AA00-FBCBEBE7A87B}" destId="{8E4682E6-83BB-44A5-B2F9-8D1C7311D7AE}" srcOrd="1" destOrd="0" parTransId="{68D5EF4D-2D1E-4C25-86FF-B532939250E2}" sibTransId="{C85A708D-4E12-43AA-A898-0E0D9C0099ED}"/>
    <dgm:cxn modelId="{AFD40C46-1941-40B3-A845-BD3741CE6664}" type="presOf" srcId="{88BC3ECB-D9F3-4A11-AA00-FBCBEBE7A87B}" destId="{DA7D6823-6645-456A-9424-9C3708613241}" srcOrd="0" destOrd="0" presId="urn:microsoft.com/office/officeart/2005/8/layout/hierarchy1"/>
    <dgm:cxn modelId="{0CCAE05A-CD20-4FDE-87E6-675E585B666E}" type="presOf" srcId="{8E4682E6-83BB-44A5-B2F9-8D1C7311D7AE}" destId="{F75741D3-A2CA-4335-8FB5-41A221291B24}" srcOrd="0" destOrd="0" presId="urn:microsoft.com/office/officeart/2005/8/layout/hierarchy1"/>
    <dgm:cxn modelId="{F11316C9-7F52-456E-B6B0-AD1D6FF4F76D}" type="presOf" srcId="{2FD1F038-297A-4889-9394-B82CEE5559D0}" destId="{96C9A3A6-B0BB-433B-ADA8-3BFE61CD2898}" srcOrd="0" destOrd="0" presId="urn:microsoft.com/office/officeart/2005/8/layout/hierarchy1"/>
    <dgm:cxn modelId="{8F9095DA-29B1-4E9E-A281-C2287CD4E488}" type="presOf" srcId="{8CA98A65-CCBD-45B5-9B18-CC7F40D7A7D6}" destId="{4E74AF3C-7D80-4488-890E-8E2BA882F2DC}" srcOrd="0" destOrd="0" presId="urn:microsoft.com/office/officeart/2005/8/layout/hierarchy1"/>
    <dgm:cxn modelId="{614E51F7-FF5C-4185-8BD4-5D8E72F42F35}" srcId="{88BC3ECB-D9F3-4A11-AA00-FBCBEBE7A87B}" destId="{4F0C052F-1A74-4CEA-AE47-AA0DFAF98256}" srcOrd="3" destOrd="0" parTransId="{5D282FDA-09FB-4EDB-9CA1-4892F5763BCC}" sibTransId="{400042B4-75D6-4A4F-B7FE-072C960C4FA6}"/>
    <dgm:cxn modelId="{854242F8-EFEF-4B9D-A8BD-21365B054DE3}" srcId="{88BC3ECB-D9F3-4A11-AA00-FBCBEBE7A87B}" destId="{2FD1F038-297A-4889-9394-B82CEE5559D0}" srcOrd="0" destOrd="0" parTransId="{561DE975-E15C-4885-BAC0-2E1AEF657C25}" sibTransId="{C5C59875-9F6D-45BB-95B4-DFCDBFBA00EC}"/>
    <dgm:cxn modelId="{2F368EC3-D15C-4748-BA43-7E2F4D283C07}" type="presParOf" srcId="{DA7D6823-6645-456A-9424-9C3708613241}" destId="{EC91C84E-22A9-4DE0-99C4-48992C987D76}" srcOrd="0" destOrd="0" presId="urn:microsoft.com/office/officeart/2005/8/layout/hierarchy1"/>
    <dgm:cxn modelId="{17E1C3EB-18EF-4E5C-9AEA-1649064830EE}" type="presParOf" srcId="{EC91C84E-22A9-4DE0-99C4-48992C987D76}" destId="{769379D6-0390-4FC5-B963-CF41B2A5BDE9}" srcOrd="0" destOrd="0" presId="urn:microsoft.com/office/officeart/2005/8/layout/hierarchy1"/>
    <dgm:cxn modelId="{B6AA2A06-92B5-4CE7-AD61-5EB0F1CB20D9}" type="presParOf" srcId="{769379D6-0390-4FC5-B963-CF41B2A5BDE9}" destId="{6B103FFC-67B2-4D07-A239-8491C83C5FA4}" srcOrd="0" destOrd="0" presId="urn:microsoft.com/office/officeart/2005/8/layout/hierarchy1"/>
    <dgm:cxn modelId="{1943F733-FABA-4D25-ADF0-67D670011BA8}" type="presParOf" srcId="{769379D6-0390-4FC5-B963-CF41B2A5BDE9}" destId="{96C9A3A6-B0BB-433B-ADA8-3BFE61CD2898}" srcOrd="1" destOrd="0" presId="urn:microsoft.com/office/officeart/2005/8/layout/hierarchy1"/>
    <dgm:cxn modelId="{A78F4354-756C-4618-9D0B-183C6C3E4849}" type="presParOf" srcId="{EC91C84E-22A9-4DE0-99C4-48992C987D76}" destId="{39A5AAF2-B9BF-4C75-AE1B-5719599734A8}" srcOrd="1" destOrd="0" presId="urn:microsoft.com/office/officeart/2005/8/layout/hierarchy1"/>
    <dgm:cxn modelId="{C5405D08-1A0E-49AC-9866-2E9EE5057F66}" type="presParOf" srcId="{DA7D6823-6645-456A-9424-9C3708613241}" destId="{AEF8C70A-C37F-4F31-A863-DE8485F64C55}" srcOrd="1" destOrd="0" presId="urn:microsoft.com/office/officeart/2005/8/layout/hierarchy1"/>
    <dgm:cxn modelId="{3A9E36AA-844B-44E4-A38F-D89A2CE52AAF}" type="presParOf" srcId="{AEF8C70A-C37F-4F31-A863-DE8485F64C55}" destId="{7DE21DEC-2D6E-465C-96AA-9155DF05F6A7}" srcOrd="0" destOrd="0" presId="urn:microsoft.com/office/officeart/2005/8/layout/hierarchy1"/>
    <dgm:cxn modelId="{5C90AFDF-CF29-4305-B574-8780807D21E1}" type="presParOf" srcId="{7DE21DEC-2D6E-465C-96AA-9155DF05F6A7}" destId="{1CB4AAF7-339B-45C3-BCE2-7CD9DCC59A51}" srcOrd="0" destOrd="0" presId="urn:microsoft.com/office/officeart/2005/8/layout/hierarchy1"/>
    <dgm:cxn modelId="{A2A38949-DE51-4472-A360-D9822B4A66B5}" type="presParOf" srcId="{7DE21DEC-2D6E-465C-96AA-9155DF05F6A7}" destId="{F75741D3-A2CA-4335-8FB5-41A221291B24}" srcOrd="1" destOrd="0" presId="urn:microsoft.com/office/officeart/2005/8/layout/hierarchy1"/>
    <dgm:cxn modelId="{18FA0F7A-9B28-4F58-BA1E-125FFC15A208}" type="presParOf" srcId="{AEF8C70A-C37F-4F31-A863-DE8485F64C55}" destId="{DE7CE343-EB82-48D8-A6CD-F6E98DE22D0C}" srcOrd="1" destOrd="0" presId="urn:microsoft.com/office/officeart/2005/8/layout/hierarchy1"/>
    <dgm:cxn modelId="{4891F4B6-A086-43C7-A9EA-716E3A160BD7}" type="presParOf" srcId="{DA7D6823-6645-456A-9424-9C3708613241}" destId="{782F8C53-3D1D-488A-8EB8-5262A01A110C}" srcOrd="2" destOrd="0" presId="urn:microsoft.com/office/officeart/2005/8/layout/hierarchy1"/>
    <dgm:cxn modelId="{3256648A-9F09-47D2-A804-C066D10C4D34}" type="presParOf" srcId="{782F8C53-3D1D-488A-8EB8-5262A01A110C}" destId="{810EF089-9C51-4584-85DA-2F1120CE89C4}" srcOrd="0" destOrd="0" presId="urn:microsoft.com/office/officeart/2005/8/layout/hierarchy1"/>
    <dgm:cxn modelId="{128BE001-479A-440B-9A80-8B609185F213}" type="presParOf" srcId="{810EF089-9C51-4584-85DA-2F1120CE89C4}" destId="{10695283-1705-4BE0-BCA3-64AD46C36363}" srcOrd="0" destOrd="0" presId="urn:microsoft.com/office/officeart/2005/8/layout/hierarchy1"/>
    <dgm:cxn modelId="{22D92EA0-F524-4C0E-8C8F-96D2B465B74D}" type="presParOf" srcId="{810EF089-9C51-4584-85DA-2F1120CE89C4}" destId="{4E74AF3C-7D80-4488-890E-8E2BA882F2DC}" srcOrd="1" destOrd="0" presId="urn:microsoft.com/office/officeart/2005/8/layout/hierarchy1"/>
    <dgm:cxn modelId="{70EEF21C-DAC3-4359-9DD0-043A3D0B979D}" type="presParOf" srcId="{782F8C53-3D1D-488A-8EB8-5262A01A110C}" destId="{1A7F7A83-F380-47E2-8729-24368872FF63}" srcOrd="1" destOrd="0" presId="urn:microsoft.com/office/officeart/2005/8/layout/hierarchy1"/>
    <dgm:cxn modelId="{D4EC9568-BE6D-49C7-BCF3-13A3E4FB8133}" type="presParOf" srcId="{DA7D6823-6645-456A-9424-9C3708613241}" destId="{9B87327A-7DAE-4C18-AFCC-205B96050888}" srcOrd="3" destOrd="0" presId="urn:microsoft.com/office/officeart/2005/8/layout/hierarchy1"/>
    <dgm:cxn modelId="{EDDF6A9A-3EF9-4B87-B7C3-850398F6CE2E}" type="presParOf" srcId="{9B87327A-7DAE-4C18-AFCC-205B96050888}" destId="{05966E4E-A87F-4811-AC58-9666D85D4DC3}" srcOrd="0" destOrd="0" presId="urn:microsoft.com/office/officeart/2005/8/layout/hierarchy1"/>
    <dgm:cxn modelId="{DF1F5FBC-448D-4DB3-BDB6-66AB688F6B0A}" type="presParOf" srcId="{05966E4E-A87F-4811-AC58-9666D85D4DC3}" destId="{4862DF1E-9018-43EA-B84D-307E7D6286E1}" srcOrd="0" destOrd="0" presId="urn:microsoft.com/office/officeart/2005/8/layout/hierarchy1"/>
    <dgm:cxn modelId="{A50CF749-85C5-42E6-9353-99B4628C83D8}" type="presParOf" srcId="{05966E4E-A87F-4811-AC58-9666D85D4DC3}" destId="{3E59B136-7E2F-4607-A8EF-1660D0CDEA1E}" srcOrd="1" destOrd="0" presId="urn:microsoft.com/office/officeart/2005/8/layout/hierarchy1"/>
    <dgm:cxn modelId="{2DA00DEA-D6AD-46D3-AA51-C5544A410A91}" type="presParOf" srcId="{9B87327A-7DAE-4C18-AFCC-205B96050888}" destId="{E2A4CE0B-F092-4083-8DAE-8F7CFF17DD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4573B-6044-4CF1-B167-D603F27D56FA}">
      <dsp:nvSpPr>
        <dsp:cNvPr id="0" name=""/>
        <dsp:cNvSpPr/>
      </dsp:nvSpPr>
      <dsp:spPr>
        <a:xfrm>
          <a:off x="0" y="465407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F70A3-BA02-4059-BB66-27A10DD8F462}">
      <dsp:nvSpPr>
        <dsp:cNvPr id="0" name=""/>
        <dsp:cNvSpPr/>
      </dsp:nvSpPr>
      <dsp:spPr>
        <a:xfrm>
          <a:off x="323850" y="773064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Resposta</a:t>
          </a:r>
          <a:r>
            <a:rPr lang="en-US" sz="2200" kern="1200" dirty="0"/>
            <a:t> P200 </a:t>
          </a:r>
          <a:r>
            <a:rPr lang="en-US" sz="2200" kern="1200" dirty="0" err="1"/>
            <a:t>maior</a:t>
          </a:r>
          <a:r>
            <a:rPr lang="en-US" sz="2200" kern="1200" dirty="0"/>
            <a:t> para tabu e </a:t>
          </a:r>
          <a:r>
            <a:rPr lang="en-US" sz="2200" kern="1200" dirty="0" err="1"/>
            <a:t>negativas</a:t>
          </a:r>
          <a:r>
            <a:rPr lang="en-US" sz="2200" kern="1200" dirty="0"/>
            <a:t> (</a:t>
          </a:r>
          <a:r>
            <a:rPr lang="en-US" sz="2200" kern="1200" dirty="0" err="1"/>
            <a:t>emoção</a:t>
          </a:r>
          <a:r>
            <a:rPr lang="en-US" sz="2200" kern="1200" dirty="0"/>
            <a:t> </a:t>
          </a:r>
          <a:r>
            <a:rPr lang="en-US" sz="2200" kern="1200" dirty="0" err="1"/>
            <a:t>modulando</a:t>
          </a:r>
          <a:r>
            <a:rPr lang="en-US" sz="2200" kern="1200" dirty="0"/>
            <a:t> </a:t>
          </a:r>
          <a:r>
            <a:rPr lang="en-US" sz="2200" kern="1200" dirty="0" err="1"/>
            <a:t>percepção</a:t>
          </a:r>
          <a:r>
            <a:rPr lang="en-US" sz="2200" kern="1200" dirty="0"/>
            <a:t>)</a:t>
          </a:r>
        </a:p>
      </dsp:txBody>
      <dsp:txXfrm>
        <a:off x="378058" y="827272"/>
        <a:ext cx="2806233" cy="1742386"/>
      </dsp:txXfrm>
    </dsp:sp>
    <dsp:sp modelId="{86C7FC49-1081-464B-975D-A609208D81DD}">
      <dsp:nvSpPr>
        <dsp:cNvPr id="0" name=""/>
        <dsp:cNvSpPr/>
      </dsp:nvSpPr>
      <dsp:spPr>
        <a:xfrm>
          <a:off x="3562350" y="465407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4C0B1-BBA1-4CCF-BBF3-F931E6B22ADF}">
      <dsp:nvSpPr>
        <dsp:cNvPr id="0" name=""/>
        <dsp:cNvSpPr/>
      </dsp:nvSpPr>
      <dsp:spPr>
        <a:xfrm>
          <a:off x="3886200" y="773064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Resposta N400 maior para as </a:t>
          </a:r>
          <a:r>
            <a:rPr lang="pt-BR" sz="2200" kern="1200" dirty="0" err="1"/>
            <a:t>pseudopalavras</a:t>
          </a:r>
          <a:r>
            <a:rPr lang="pt-BR" sz="2200" kern="1200" dirty="0"/>
            <a:t> (processamento léxico-semântico);</a:t>
          </a:r>
          <a:endParaRPr lang="en-US" sz="2200" kern="1200" dirty="0"/>
        </a:p>
      </dsp:txBody>
      <dsp:txXfrm>
        <a:off x="3940408" y="827272"/>
        <a:ext cx="2806233" cy="1742386"/>
      </dsp:txXfrm>
    </dsp:sp>
    <dsp:sp modelId="{FD9F0862-3913-48A4-B4CE-7E9739E4DE4F}">
      <dsp:nvSpPr>
        <dsp:cNvPr id="0" name=""/>
        <dsp:cNvSpPr/>
      </dsp:nvSpPr>
      <dsp:spPr>
        <a:xfrm>
          <a:off x="7124700" y="465407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EFDF7-6EE6-4311-92C1-E5470A6D4383}">
      <dsp:nvSpPr>
        <dsp:cNvPr id="0" name=""/>
        <dsp:cNvSpPr/>
      </dsp:nvSpPr>
      <dsp:spPr>
        <a:xfrm>
          <a:off x="7448549" y="773064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Resposta LPC mais robusta para as palavras tabu (processamento sociocultural).</a:t>
          </a:r>
          <a:endParaRPr lang="en-US" sz="2200" kern="1200" dirty="0"/>
        </a:p>
      </dsp:txBody>
      <dsp:txXfrm>
        <a:off x="7502757" y="827272"/>
        <a:ext cx="2806233" cy="174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D9615-8E36-419E-9AEA-7465B966F2C5}">
      <dsp:nvSpPr>
        <dsp:cNvPr id="0" name=""/>
        <dsp:cNvSpPr/>
      </dsp:nvSpPr>
      <dsp:spPr>
        <a:xfrm>
          <a:off x="0" y="541848"/>
          <a:ext cx="10363200" cy="10003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005F6-DCF7-4372-9861-DB776B7A3BAB}">
      <dsp:nvSpPr>
        <dsp:cNvPr id="0" name=""/>
        <dsp:cNvSpPr/>
      </dsp:nvSpPr>
      <dsp:spPr>
        <a:xfrm>
          <a:off x="302601" y="766923"/>
          <a:ext cx="550184" cy="5501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C3D8D-C42F-45B1-8D50-03D800D0D737}">
      <dsp:nvSpPr>
        <dsp:cNvPr id="0" name=""/>
        <dsp:cNvSpPr/>
      </dsp:nvSpPr>
      <dsp:spPr>
        <a:xfrm>
          <a:off x="1155387" y="541848"/>
          <a:ext cx="9207812" cy="100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69" tIns="105869" rIns="105869" bIns="10586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Tempo de resposta menor para as palavras negativas e maior para as </a:t>
          </a:r>
          <a:r>
            <a:rPr lang="pt-BR" sz="1800" kern="1200" dirty="0" err="1"/>
            <a:t>pseudopalavras</a:t>
          </a:r>
          <a:r>
            <a:rPr lang="pt-BR" sz="1800" kern="1200" dirty="0"/>
            <a:t> (</a:t>
          </a:r>
          <a:r>
            <a:rPr lang="pt-BR" sz="1800" kern="1200" dirty="0" err="1"/>
            <a:t>Sendek</a:t>
          </a:r>
          <a:r>
            <a:rPr lang="pt-BR" sz="1800" kern="1200" dirty="0"/>
            <a:t> </a:t>
          </a:r>
          <a:r>
            <a:rPr lang="pt-BR" sz="1800" i="1" kern="1200" dirty="0"/>
            <a:t>et al.</a:t>
          </a:r>
          <a:r>
            <a:rPr lang="pt-BR" sz="1800" kern="1200" dirty="0"/>
            <a:t>, 2021; </a:t>
          </a:r>
          <a:r>
            <a:rPr lang="pt-BR" sz="1800" kern="1200" dirty="0" err="1"/>
            <a:t>Citron</a:t>
          </a:r>
          <a:r>
            <a:rPr lang="pt-BR" sz="1800" kern="1200" dirty="0"/>
            <a:t>, 2012; </a:t>
          </a:r>
          <a:r>
            <a:rPr lang="pt-BR" sz="1800" kern="1200" dirty="0" err="1"/>
            <a:t>Hinojosa</a:t>
          </a:r>
          <a:r>
            <a:rPr lang="pt-BR" sz="1800" i="1" kern="1200" dirty="0"/>
            <a:t> et al</a:t>
          </a:r>
          <a:r>
            <a:rPr lang="pt-BR" sz="1800" kern="1200" dirty="0"/>
            <a:t>., 2019; </a:t>
          </a:r>
          <a:r>
            <a:rPr lang="pt-BR" sz="1800" kern="1200" dirty="0" err="1"/>
            <a:t>Donahoo</a:t>
          </a:r>
          <a:r>
            <a:rPr lang="pt-BR" sz="1800" kern="1200" dirty="0"/>
            <a:t> </a:t>
          </a:r>
          <a:r>
            <a:rPr lang="pt-BR" sz="1800" i="1" kern="1200" dirty="0"/>
            <a:t>et al</a:t>
          </a:r>
          <a:r>
            <a:rPr lang="pt-BR" sz="1800" kern="1200" dirty="0"/>
            <a:t>., 2022)</a:t>
          </a:r>
          <a:endParaRPr lang="en-US" sz="1800" kern="1200" dirty="0"/>
        </a:p>
      </dsp:txBody>
      <dsp:txXfrm>
        <a:off x="1155387" y="541848"/>
        <a:ext cx="9207812" cy="1000335"/>
      </dsp:txXfrm>
    </dsp:sp>
    <dsp:sp modelId="{C3000168-C8A5-42BA-9685-2F1D5B93FEA0}">
      <dsp:nvSpPr>
        <dsp:cNvPr id="0" name=""/>
        <dsp:cNvSpPr/>
      </dsp:nvSpPr>
      <dsp:spPr>
        <a:xfrm>
          <a:off x="0" y="1792267"/>
          <a:ext cx="10363200" cy="10003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DDDBC-4981-4D90-B8DD-25AFB8C8CA7D}">
      <dsp:nvSpPr>
        <dsp:cNvPr id="0" name=""/>
        <dsp:cNvSpPr/>
      </dsp:nvSpPr>
      <dsp:spPr>
        <a:xfrm>
          <a:off x="302601" y="2017343"/>
          <a:ext cx="550184" cy="550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7E27B-6030-4576-A4F0-5664406BEFDD}">
      <dsp:nvSpPr>
        <dsp:cNvPr id="0" name=""/>
        <dsp:cNvSpPr/>
      </dsp:nvSpPr>
      <dsp:spPr>
        <a:xfrm>
          <a:off x="1155387" y="1792267"/>
          <a:ext cx="9207812" cy="100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869" tIns="105869" rIns="105869" bIns="10586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Acurácia maior para as palavras negativas e menor para as </a:t>
          </a:r>
          <a:r>
            <a:rPr lang="pt-BR" sz="1800" kern="1200" dirty="0" err="1"/>
            <a:t>pseudopalavras</a:t>
          </a:r>
          <a:r>
            <a:rPr lang="pt-BR" sz="1800" kern="1200" dirty="0"/>
            <a:t> (</a:t>
          </a:r>
          <a:r>
            <a:rPr lang="pt-BR" sz="1800" kern="1200" dirty="0" err="1"/>
            <a:t>Sendek</a:t>
          </a:r>
          <a:r>
            <a:rPr lang="pt-BR" sz="1800" kern="1200" dirty="0"/>
            <a:t> </a:t>
          </a:r>
          <a:r>
            <a:rPr lang="pt-BR" sz="1800" i="1" kern="1200" dirty="0"/>
            <a:t>et al.</a:t>
          </a:r>
          <a:r>
            <a:rPr lang="pt-BR" sz="1800" kern="1200" dirty="0"/>
            <a:t>, 2021; </a:t>
          </a:r>
          <a:r>
            <a:rPr lang="pt-BR" sz="1800" kern="1200" dirty="0" err="1"/>
            <a:t>Citron</a:t>
          </a:r>
          <a:r>
            <a:rPr lang="pt-BR" sz="1800" kern="1200" dirty="0"/>
            <a:t>, 2012; </a:t>
          </a:r>
          <a:r>
            <a:rPr lang="pt-BR" sz="1800" kern="1200" dirty="0" err="1"/>
            <a:t>Hinojosa</a:t>
          </a:r>
          <a:r>
            <a:rPr lang="pt-BR" sz="1800" i="1" kern="1200" dirty="0"/>
            <a:t> et al</a:t>
          </a:r>
          <a:r>
            <a:rPr lang="pt-BR" sz="1800" kern="1200" dirty="0"/>
            <a:t>., 2019; </a:t>
          </a:r>
          <a:r>
            <a:rPr lang="pt-BR" sz="1800" kern="1200" dirty="0" err="1"/>
            <a:t>Donahoo</a:t>
          </a:r>
          <a:r>
            <a:rPr lang="pt-BR" sz="1800" kern="1200" dirty="0"/>
            <a:t> </a:t>
          </a:r>
          <a:r>
            <a:rPr lang="pt-BR" sz="1800" i="1" kern="1200" dirty="0"/>
            <a:t>et al., </a:t>
          </a:r>
          <a:r>
            <a:rPr lang="pt-BR" sz="1800" kern="1200" dirty="0"/>
            <a:t>2022)</a:t>
          </a:r>
          <a:endParaRPr lang="en-US" sz="1800" kern="1200" dirty="0"/>
        </a:p>
      </dsp:txBody>
      <dsp:txXfrm>
        <a:off x="1155387" y="1792267"/>
        <a:ext cx="9207812" cy="1000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3FFC-67B2-4D07-A239-8491C83C5FA4}">
      <dsp:nvSpPr>
        <dsp:cNvPr id="0" name=""/>
        <dsp:cNvSpPr/>
      </dsp:nvSpPr>
      <dsp:spPr>
        <a:xfrm>
          <a:off x="3036" y="741960"/>
          <a:ext cx="2167770" cy="1376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9A3A6-B0BB-433B-ADA8-3BFE61CD2898}">
      <dsp:nvSpPr>
        <dsp:cNvPr id="0" name=""/>
        <dsp:cNvSpPr/>
      </dsp:nvSpPr>
      <dsp:spPr>
        <a:xfrm>
          <a:off x="243899" y="970780"/>
          <a:ext cx="2167770" cy="1376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As 50 palavras tabu do experimento psicolinguístico foram filtradas, restando 27 palaveas adequadas para o EEG;</a:t>
          </a:r>
          <a:endParaRPr lang="en-US" sz="1300" kern="1200"/>
        </a:p>
      </dsp:txBody>
      <dsp:txXfrm>
        <a:off x="284216" y="1011097"/>
        <a:ext cx="2087136" cy="1295900"/>
      </dsp:txXfrm>
    </dsp:sp>
    <dsp:sp modelId="{1CB4AAF7-339B-45C3-BCE2-7CD9DCC59A51}">
      <dsp:nvSpPr>
        <dsp:cNvPr id="0" name=""/>
        <dsp:cNvSpPr/>
      </dsp:nvSpPr>
      <dsp:spPr>
        <a:xfrm>
          <a:off x="2652533" y="741960"/>
          <a:ext cx="2167770" cy="1376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41D3-A2CA-4335-8FB5-41A221291B24}">
      <dsp:nvSpPr>
        <dsp:cNvPr id="0" name=""/>
        <dsp:cNvSpPr/>
      </dsp:nvSpPr>
      <dsp:spPr>
        <a:xfrm>
          <a:off x="2893397" y="970780"/>
          <a:ext cx="2167770" cy="1376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Mais 27 palavras negativas e neutras foram adicionadas, controladas igualmente por número de sílabas, frequência e categoria gramatical;</a:t>
          </a:r>
          <a:endParaRPr lang="en-US" sz="1300" kern="1200"/>
        </a:p>
      </dsp:txBody>
      <dsp:txXfrm>
        <a:off x="2933714" y="1011097"/>
        <a:ext cx="2087136" cy="1295900"/>
      </dsp:txXfrm>
    </dsp:sp>
    <dsp:sp modelId="{10695283-1705-4BE0-BCA3-64AD46C36363}">
      <dsp:nvSpPr>
        <dsp:cNvPr id="0" name=""/>
        <dsp:cNvSpPr/>
      </dsp:nvSpPr>
      <dsp:spPr>
        <a:xfrm>
          <a:off x="5302031" y="741960"/>
          <a:ext cx="2167770" cy="1376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4AF3C-7D80-4488-890E-8E2BA882F2DC}">
      <dsp:nvSpPr>
        <dsp:cNvPr id="0" name=""/>
        <dsp:cNvSpPr/>
      </dsp:nvSpPr>
      <dsp:spPr>
        <a:xfrm>
          <a:off x="5542895" y="970780"/>
          <a:ext cx="2167770" cy="1376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Pseudopalavras: 81 foram criadas sob os mesmos critérios, resultando no total 162 palavras;</a:t>
          </a:r>
          <a:endParaRPr lang="en-US" sz="1300" kern="1200"/>
        </a:p>
      </dsp:txBody>
      <dsp:txXfrm>
        <a:off x="5583212" y="1011097"/>
        <a:ext cx="2087136" cy="1295900"/>
      </dsp:txXfrm>
    </dsp:sp>
    <dsp:sp modelId="{4862DF1E-9018-43EA-B84D-307E7D6286E1}">
      <dsp:nvSpPr>
        <dsp:cNvPr id="0" name=""/>
        <dsp:cNvSpPr/>
      </dsp:nvSpPr>
      <dsp:spPr>
        <a:xfrm>
          <a:off x="7951529" y="741960"/>
          <a:ext cx="2167770" cy="1376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9B136-7E2F-4607-A8EF-1660D0CDEA1E}">
      <dsp:nvSpPr>
        <dsp:cNvPr id="0" name=""/>
        <dsp:cNvSpPr/>
      </dsp:nvSpPr>
      <dsp:spPr>
        <a:xfrm>
          <a:off x="8192392" y="970780"/>
          <a:ext cx="2167770" cy="1376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Vinte e sete universitários participaram do experimento.</a:t>
          </a:r>
          <a:endParaRPr lang="en-US" sz="1300" kern="1200"/>
        </a:p>
      </dsp:txBody>
      <dsp:txXfrm>
        <a:off x="8232709" y="1011097"/>
        <a:ext cx="2087136" cy="129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3:07:13.8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12172 8573 16383 0 0,'0'7'0'0'0,"0"10"0"0"0,0 10 0 0 0,0 8 0 0 0,0 5 0 0 0,0 11 0 0 0,0 4 0 0 0,0 1 0 0 0,0-2 0 0 0,0-3 0 0 0,0-3 0 0 0,0-1 0 0 0,0-2 0 0 0,0 0 0 0 0,0-2 0 0 0,7 1 0 0 0,3 0 0 0 0,0-1 0 0 0,5 1 0 0 0,0 0 0 0 0,-2 0 0 0 0,-3 0 0 0 0,-4 0 0 0 0,-3 0 0 0 0,-1 0 0 0 0,-2 0 0 0 0,0 1 0 0 0,-1-1 0 0 0,0 0 0 0 0,1 0 0 0 0,-1 0 0 0 0,1 0 0 0 0,0 0 0 0 0,0 0 0 0 0,0 0 0 0 0,-8-7 0 0 0,-9-10 0 0 0,-2-18 0 0 0,-6-17 0 0 0,2-15 0 0 0,4-11 0 0 0,-1 0 0 0 0,2-1 0 0 0,5-3 0 0 0,3-2 0 0 0,-3 6 0 0 0,1-6 0 0 0,2-5 0 0 0,2-1 0 0 0,4-1 0 0 0,1 1 0 0 0,2 0 0 0 0,1 0 0 0 0,0 1 0 0 0,1 1 0 0 0,0-1 0 0 0,-1 1 0 0 0,0 0 0 0 0,8 8 0 0 0,2 17 0 0 0,0 19 0 0 0,-3 25 0 0 0,6 16 0 0 0,1 8 0 0 0,-3 11 0 0 0,-3 10 0 0 0,-2 1 0 0 0,4-5 0 0 0,2 2 0 0 0,-3-3 0 0 0,6-13 0 0 0,0-7 0 0 0,-3-4 0 0 0,-3-2 0 0 0,-3 0 0 0 0,-10-6 0 0 0,-5-17 0 0 0,0-18 0 0 0,1-16 0 0 0,2-13 0 0 0,2-9 0 0 0,1-4 0 0 0,2-3 0 0 0,1-1 0 0 0,0 0 0 0 0,1 2 0 0 0,-1 0 0 0 0,0 0 0 0 0,1 2 0 0 0,-1-1 0 0 0,0 1 0 0 0,0 8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1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1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1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5/24/2023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9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23273798.2019.16969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10006890" cy="2696866"/>
          </a:xfrm>
        </p:spPr>
        <p:txBody>
          <a:bodyPr>
            <a:normAutofit/>
          </a:bodyPr>
          <a:lstStyle/>
          <a:p>
            <a:r>
              <a:rPr lang="de-DE" dirty="0"/>
              <a:t>O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a </a:t>
            </a:r>
            <a:r>
              <a:rPr lang="de-DE" dirty="0" err="1"/>
              <a:t>ver</a:t>
            </a:r>
            <a:r>
              <a:rPr lang="de-DE" dirty="0"/>
              <a:t> o c*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calças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>
                <a:ea typeface="+mj-lt"/>
                <a:cs typeface="+mj-lt"/>
              </a:rPr>
              <a:t>Um </a:t>
            </a:r>
            <a:r>
              <a:rPr lang="de-DE" dirty="0" err="1">
                <a:ea typeface="+mj-lt"/>
                <a:cs typeface="+mj-lt"/>
              </a:rPr>
              <a:t>estudo</a:t>
            </a:r>
            <a:r>
              <a:rPr lang="de-DE" dirty="0">
                <a:ea typeface="+mj-lt"/>
                <a:cs typeface="+mj-lt"/>
              </a:rPr>
              <a:t> ERP do </a:t>
            </a:r>
            <a:r>
              <a:rPr lang="de-DE" dirty="0" err="1">
                <a:ea typeface="+mj-lt"/>
                <a:cs typeface="+mj-lt"/>
              </a:rPr>
              <a:t>processamento</a:t>
            </a:r>
            <a:r>
              <a:rPr lang="de-DE" dirty="0">
                <a:ea typeface="+mj-lt"/>
                <a:cs typeface="+mj-lt"/>
              </a:rPr>
              <a:t> de </a:t>
            </a:r>
            <a:r>
              <a:rPr lang="de-DE" dirty="0" err="1">
                <a:ea typeface="+mj-lt"/>
                <a:cs typeface="+mj-lt"/>
              </a:rPr>
              <a:t>palavras</a:t>
            </a:r>
            <a:r>
              <a:rPr lang="de-DE" dirty="0">
                <a:ea typeface="+mj-lt"/>
                <a:cs typeface="+mj-lt"/>
              </a:rPr>
              <a:t> </a:t>
            </a:r>
            <a:r>
              <a:rPr lang="de-DE" dirty="0" err="1">
                <a:ea typeface="+mj-lt"/>
                <a:cs typeface="+mj-lt"/>
              </a:rPr>
              <a:t>neutras</a:t>
            </a:r>
            <a:r>
              <a:rPr lang="de-DE" dirty="0">
                <a:ea typeface="+mj-lt"/>
                <a:cs typeface="+mj-lt"/>
              </a:rPr>
              <a:t>, </a:t>
            </a:r>
            <a:r>
              <a:rPr lang="de-DE" dirty="0" err="1">
                <a:ea typeface="+mj-lt"/>
                <a:cs typeface="+mj-lt"/>
              </a:rPr>
              <a:t>negativas</a:t>
            </a:r>
            <a:r>
              <a:rPr lang="de-DE" dirty="0">
                <a:ea typeface="+mj-lt"/>
                <a:cs typeface="+mj-lt"/>
              </a:rPr>
              <a:t> e tabu </a:t>
            </a:r>
            <a:r>
              <a:rPr lang="de-DE" dirty="0" err="1">
                <a:ea typeface="+mj-lt"/>
                <a:cs typeface="+mj-lt"/>
              </a:rPr>
              <a:t>em</a:t>
            </a:r>
            <a:r>
              <a:rPr lang="de-DE" dirty="0">
                <a:ea typeface="+mj-lt"/>
                <a:cs typeface="+mj-lt"/>
              </a:rPr>
              <a:t> </a:t>
            </a:r>
            <a:r>
              <a:rPr lang="de-DE" dirty="0" err="1">
                <a:ea typeface="+mj-lt"/>
                <a:cs typeface="+mj-lt"/>
              </a:rPr>
              <a:t>português</a:t>
            </a:r>
            <a:r>
              <a:rPr lang="de-DE" dirty="0">
                <a:ea typeface="+mj-lt"/>
                <a:cs typeface="+mj-lt"/>
              </a:rPr>
              <a:t> Brasileiro</a:t>
            </a:r>
            <a:endParaRPr lang="de-D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7134288" cy="1287887"/>
          </a:xfrm>
        </p:spPr>
        <p:txBody>
          <a:bodyPr>
            <a:normAutofit/>
          </a:bodyPr>
          <a:lstStyle/>
          <a:p>
            <a:r>
              <a:rPr lang="de-DE" dirty="0" err="1"/>
              <a:t>diane</a:t>
            </a:r>
            <a:r>
              <a:rPr lang="de-DE" dirty="0"/>
              <a:t> </a:t>
            </a:r>
            <a:r>
              <a:rPr lang="de-DE" dirty="0" err="1"/>
              <a:t>gusmão</a:t>
            </a:r>
            <a:r>
              <a:rPr lang="de-DE" dirty="0"/>
              <a:t> AZEVEDO DA SILVA-NASSER</a:t>
            </a:r>
          </a:p>
          <a:p>
            <a:r>
              <a:rPr lang="de-DE" dirty="0" err="1"/>
              <a:t>Marije</a:t>
            </a:r>
            <a:r>
              <a:rPr lang="de-DE" dirty="0"/>
              <a:t> </a:t>
            </a:r>
            <a:r>
              <a:rPr lang="de-DE" dirty="0" err="1"/>
              <a:t>soto</a:t>
            </a:r>
            <a:endParaRPr lang="de-DE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4" descr="Ícone&#10;&#10;Descrição gerada automaticamente">
            <a:extLst>
              <a:ext uri="{FF2B5EF4-FFF2-40B4-BE49-F238E27FC236}">
                <a16:creationId xmlns:a16="http://schemas.microsoft.com/office/drawing/2014/main" id="{CA03DEB4-7664-64B1-3896-E82B35A7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834" y="3595778"/>
            <a:ext cx="2743200" cy="2743200"/>
          </a:xfrm>
          <a:prstGeom prst="rect">
            <a:avLst/>
          </a:prstGeom>
        </p:spPr>
      </p:pic>
      <p:pic>
        <p:nvPicPr>
          <p:cNvPr id="5" name="Imagem 5" descr="Ícone&#10;&#10;Descrição gerada automaticamente">
            <a:extLst>
              <a:ext uri="{FF2B5EF4-FFF2-40B4-BE49-F238E27FC236}">
                <a16:creationId xmlns:a16="http://schemas.microsoft.com/office/drawing/2014/main" id="{900C6C16-1E9C-973A-849D-4AC45DC1E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173" y="1467584"/>
            <a:ext cx="1866182" cy="1032985"/>
          </a:xfrm>
          <a:prstGeom prst="rect">
            <a:avLst/>
          </a:prstGeom>
        </p:spPr>
      </p:pic>
      <p:pic>
        <p:nvPicPr>
          <p:cNvPr id="6" name="Imagem 6" descr="Texto&#10;&#10;Descrição gerada automaticamente">
            <a:extLst>
              <a:ext uri="{FF2B5EF4-FFF2-40B4-BE49-F238E27FC236}">
                <a16:creationId xmlns:a16="http://schemas.microsoft.com/office/drawing/2014/main" id="{00FF9E06-230A-C0F6-2E66-1C1113437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343" y="87613"/>
            <a:ext cx="2743200" cy="11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B33D9-67C9-D095-A1BE-463D44D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814" y="1371600"/>
            <a:ext cx="4250665" cy="2696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NPS</a:t>
            </a:r>
          </a:p>
        </p:txBody>
      </p:sp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E6751E92-43BC-A28A-289A-6F6F38C85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7" y="643472"/>
            <a:ext cx="5788112" cy="5571058"/>
          </a:xfrm>
          <a:prstGeom prst="rect">
            <a:avLst/>
          </a:prstGeom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5786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370960-ABCB-A89F-647B-D0956573AF5F}"/>
              </a:ext>
            </a:extLst>
          </p:cNvPr>
          <p:cNvSpPr txBox="1"/>
          <p:nvPr/>
        </p:nvSpPr>
        <p:spPr>
          <a:xfrm>
            <a:off x="7049697" y="6203829"/>
            <a:ext cx="2746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(JAY, 2000, p. 22)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1D1475-9F10-5145-0C43-8D0F0263D5F9}"/>
              </a:ext>
            </a:extLst>
          </p:cNvPr>
          <p:cNvSpPr txBox="1"/>
          <p:nvPr/>
        </p:nvSpPr>
        <p:spPr>
          <a:xfrm>
            <a:off x="7477124" y="3159124"/>
            <a:ext cx="4238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Teoria Neuro </a:t>
            </a:r>
            <a:r>
              <a:rPr lang="pt-BR" dirty="0" err="1"/>
              <a:t>Psico-Sociocultural</a:t>
            </a:r>
            <a:r>
              <a:rPr lang="pt-BR" dirty="0"/>
              <a:t> (JAY, 2000)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D57918-1B05-7E46-A7F4-3EC4668DE6BC}"/>
              </a:ext>
            </a:extLst>
          </p:cNvPr>
          <p:cNvSpPr txBox="1"/>
          <p:nvPr/>
        </p:nvSpPr>
        <p:spPr>
          <a:xfrm>
            <a:off x="7477124" y="4343400"/>
            <a:ext cx="3890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dirty="0"/>
              <a:t>Fatores preditivos importantes:</a:t>
            </a:r>
          </a:p>
          <a:p>
            <a:pPr marL="0" indent="0">
              <a:buNone/>
            </a:pPr>
            <a:r>
              <a:rPr lang="pt-BR" dirty="0"/>
              <a:t>Religiosidade</a:t>
            </a:r>
          </a:p>
          <a:p>
            <a:pPr marL="0" indent="0">
              <a:buNone/>
            </a:pPr>
            <a:r>
              <a:rPr lang="pt-BR" dirty="0"/>
              <a:t>Gênero</a:t>
            </a:r>
          </a:p>
          <a:p>
            <a:pPr marL="0" indent="0">
              <a:buNone/>
            </a:pPr>
            <a:r>
              <a:rPr lang="pt-BR" dirty="0"/>
              <a:t>Ambiente familiar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467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8BE2A-9326-DABB-3DDA-2C8F2B22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05B2FA-571B-8D99-8151-9E9C1F8B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b="1" dirty="0">
                <a:ea typeface="+mn-lt"/>
                <a:cs typeface="+mn-lt"/>
              </a:rPr>
              <a:t>Classificação de palavras tabu, </a:t>
            </a:r>
            <a:r>
              <a:rPr lang="pt-BR" dirty="0">
                <a:ea typeface="+mn-lt"/>
                <a:cs typeface="+mn-lt"/>
              </a:rPr>
              <a:t>com um questionário final sobre religiosidade, costume de uso, propensão a ofensa e tolerância da família a palavrões; 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Tarefa de decisão lexical com EEG: respostas neurofisiológicas a palavrões</a:t>
            </a:r>
          </a:p>
          <a:p>
            <a:pPr marL="0" indent="0">
              <a:lnSpc>
                <a:spcPct val="90000"/>
              </a:lnSpc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BF6B74-2348-106B-8F5D-EF347D49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936" y="4567686"/>
            <a:ext cx="1837427" cy="18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792C2-F851-5B46-00AE-E484F93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Seleção das palavras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918B8-8A24-4080-508E-D73E4A322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/>
              <a:t>Um questionário foi realizado com 76 participantes com o intuito de levantar um inventário lexical. Nele, os voluntários responderam quais as 10 palavras tabu com as quais tinham mais familiaridade. Após triagem, selecionamos as 50 palavras mais frequentes.</a:t>
            </a:r>
          </a:p>
          <a:p>
            <a:r>
              <a:rPr lang="pt-BR" dirty="0"/>
              <a:t>As palavras positivas (50), neutras (50) e negativas (50) foram retiradas de dois estudos de normatização de palavras em português: Kristensen </a:t>
            </a:r>
            <a:r>
              <a:rPr lang="pt-BR" i="1" dirty="0"/>
              <a:t>et al</a:t>
            </a:r>
            <a:r>
              <a:rPr lang="pt-BR" dirty="0"/>
              <a:t>. (2011) e Oliveira </a:t>
            </a:r>
            <a:r>
              <a:rPr lang="pt-BR" i="1" dirty="0"/>
              <a:t>et al.</a:t>
            </a:r>
            <a:r>
              <a:rPr lang="pt-BR" dirty="0"/>
              <a:t> (2013);</a:t>
            </a:r>
          </a:p>
          <a:p>
            <a:r>
              <a:rPr lang="pt-BR" dirty="0"/>
              <a:t>No total, os participantes julgaram as dimensões de 200 palavras.</a:t>
            </a:r>
          </a:p>
        </p:txBody>
      </p:sp>
    </p:spTree>
    <p:extLst>
      <p:ext uri="{BB962C8B-B14F-4D97-AF65-F5344CB8AC3E}">
        <p14:creationId xmlns:p14="http://schemas.microsoft.com/office/powerpoint/2010/main" val="137303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792C2-F851-5B46-00AE-E484F93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Palavras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C54CC0C-236F-CAFD-C177-6C87478C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23" y="2028821"/>
            <a:ext cx="8992953" cy="4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B7829-EF57-7491-CFCF-38DB3B76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Hipóteses para 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2EBA7C-C120-8206-373F-9160D593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Replicar os efeitos de </a:t>
            </a:r>
            <a:r>
              <a:rPr lang="pt-BR" dirty="0" err="1"/>
              <a:t>Janschewitz</a:t>
            </a:r>
            <a:r>
              <a:rPr lang="pt-BR" dirty="0"/>
              <a:t> (2008):</a:t>
            </a:r>
          </a:p>
          <a:p>
            <a:r>
              <a:rPr lang="pt-BR" dirty="0"/>
              <a:t>Maior nível de inadequação do que as outras, mas com menor nível de ofensividade do que tabu social (JAY, 1996);</a:t>
            </a:r>
          </a:p>
          <a:p>
            <a:r>
              <a:rPr lang="pt-BR" dirty="0"/>
              <a:t>Menor frequência, com níveis de familiaridade mais altos do que níveis de uso pessoal;</a:t>
            </a:r>
          </a:p>
          <a:p>
            <a:r>
              <a:rPr lang="pt-BR" dirty="0"/>
              <a:t>Valência mais baixa, próxima à valência de palavras negativas;</a:t>
            </a:r>
          </a:p>
          <a:p>
            <a:r>
              <a:rPr lang="pt-BR" dirty="0"/>
              <a:t>Alerta mais alto do que das outras palavras;</a:t>
            </a:r>
          </a:p>
          <a:p>
            <a:r>
              <a:rPr lang="pt-BR" dirty="0"/>
              <a:t>Características psicossociais (religiosidade, gênero </a:t>
            </a:r>
            <a:r>
              <a:rPr lang="pt-BR" dirty="0" err="1"/>
              <a:t>etc</a:t>
            </a:r>
            <a:r>
              <a:rPr lang="pt-BR" dirty="0"/>
              <a:t>) afetam os julgamentos das pessoas.</a:t>
            </a:r>
          </a:p>
        </p:txBody>
      </p:sp>
    </p:spTree>
    <p:extLst>
      <p:ext uri="{BB962C8B-B14F-4D97-AF65-F5344CB8AC3E}">
        <p14:creationId xmlns:p14="http://schemas.microsoft.com/office/powerpoint/2010/main" val="270921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D770B-C335-95A8-1DCE-75B54498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das 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5F554C-9E67-084A-3059-CD5248D2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Cento e cinquenta e duas pessoas entre 18 e 35 anos (média=23,9 anos; DP: 6,74), nascidas e criadas na região metropolitana da cidade do Rio de Janeiro foram recrutadas para o estudo (M=46, F=103, outro=3, não reportado=1). </a:t>
            </a:r>
            <a:endParaRPr lang="pt-BR" dirty="0"/>
          </a:p>
          <a:p>
            <a:r>
              <a:rPr lang="pt-BR" dirty="0"/>
              <a:t>Classificação em escala </a:t>
            </a:r>
            <a:r>
              <a:rPr lang="pt-BR" dirty="0" err="1"/>
              <a:t>Likert</a:t>
            </a:r>
            <a:r>
              <a:rPr lang="pt-BR" dirty="0"/>
              <a:t> de 1 a 9 sobre sete dimensões (uso pessoal, familiaridade, ofensividade, tabu social, valência, alerta, </a:t>
            </a:r>
            <a:r>
              <a:rPr lang="pt-BR" dirty="0" err="1"/>
              <a:t>imageabilidade</a:t>
            </a:r>
            <a:r>
              <a:rPr lang="pt-BR" dirty="0"/>
              <a:t>);</a:t>
            </a:r>
          </a:p>
          <a:p>
            <a:r>
              <a:rPr lang="pt-BR" dirty="0"/>
              <a:t>Breve questionário sobre as características psicossociais dos participantes.</a:t>
            </a:r>
          </a:p>
        </p:txBody>
      </p:sp>
    </p:spTree>
    <p:extLst>
      <p:ext uri="{BB962C8B-B14F-4D97-AF65-F5344CB8AC3E}">
        <p14:creationId xmlns:p14="http://schemas.microsoft.com/office/powerpoint/2010/main" val="119208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1A8A9-B554-B150-A23A-043142DB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das características psicossociais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61747ED5-A3D3-F158-FB84-4D74CA6CD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887431"/>
              </p:ext>
            </p:extLst>
          </p:nvPr>
        </p:nvGraphicFramePr>
        <p:xfrm>
          <a:off x="914400" y="2852738"/>
          <a:ext cx="10617247" cy="287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725">
                  <a:extLst>
                    <a:ext uri="{9D8B030D-6E8A-4147-A177-3AD203B41FA5}">
                      <a16:colId xmlns:a16="http://schemas.microsoft.com/office/drawing/2014/main" val="2268675665"/>
                    </a:ext>
                  </a:extLst>
                </a:gridCol>
                <a:gridCol w="1061725">
                  <a:extLst>
                    <a:ext uri="{9D8B030D-6E8A-4147-A177-3AD203B41FA5}">
                      <a16:colId xmlns:a16="http://schemas.microsoft.com/office/drawing/2014/main" val="48918365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842368564"/>
                    </a:ext>
                  </a:extLst>
                </a:gridCol>
                <a:gridCol w="837574">
                  <a:extLst>
                    <a:ext uri="{9D8B030D-6E8A-4147-A177-3AD203B41FA5}">
                      <a16:colId xmlns:a16="http://schemas.microsoft.com/office/drawing/2014/main" val="97300743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261747981"/>
                    </a:ext>
                  </a:extLst>
                </a:gridCol>
                <a:gridCol w="837574">
                  <a:extLst>
                    <a:ext uri="{9D8B030D-6E8A-4147-A177-3AD203B41FA5}">
                      <a16:colId xmlns:a16="http://schemas.microsoft.com/office/drawing/2014/main" val="286581167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3719017748"/>
                    </a:ext>
                  </a:extLst>
                </a:gridCol>
                <a:gridCol w="964574">
                  <a:extLst>
                    <a:ext uri="{9D8B030D-6E8A-4147-A177-3AD203B41FA5}">
                      <a16:colId xmlns:a16="http://schemas.microsoft.com/office/drawing/2014/main" val="597011453"/>
                    </a:ext>
                  </a:extLst>
                </a:gridCol>
                <a:gridCol w="1061725">
                  <a:extLst>
                    <a:ext uri="{9D8B030D-6E8A-4147-A177-3AD203B41FA5}">
                      <a16:colId xmlns:a16="http://schemas.microsoft.com/office/drawing/2014/main" val="2700005318"/>
                    </a:ext>
                  </a:extLst>
                </a:gridCol>
                <a:gridCol w="1061725">
                  <a:extLst>
                    <a:ext uri="{9D8B030D-6E8A-4147-A177-3AD203B41FA5}">
                      <a16:colId xmlns:a16="http://schemas.microsoft.com/office/drawing/2014/main" val="4000491572"/>
                    </a:ext>
                  </a:extLst>
                </a:gridCol>
              </a:tblGrid>
              <a:tr h="628929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Religiosidade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Propensão a ofensa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Costume de Uso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Tolerância da família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Gênero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b="0" i="1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33403391"/>
                  </a:ext>
                </a:extLst>
              </a:tr>
              <a:tr h="395327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Não religioso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36,2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Sempre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5,92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Diariamente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42,1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Proibido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19,7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Feminino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67,8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94579111"/>
                  </a:ext>
                </a:extLst>
              </a:tr>
              <a:tr h="628929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Só família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19,1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Frequentemente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10,5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Frequentemente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17,1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Sempre reclamavam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18,4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Masculino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30,3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85351395"/>
                  </a:ext>
                </a:extLst>
              </a:tr>
              <a:tr h="628929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Não praticante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19,1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Pouco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67,8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Às vezes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24,3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Às vezes reclamavam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38,2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Outro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1,97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37222945"/>
                  </a:ext>
                </a:extLst>
              </a:tr>
              <a:tr h="592991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Religioso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24,3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Nunca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15,8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Nunca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16,4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Uso livre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23,7</a:t>
                      </a:r>
                      <a:endParaRPr lang="pt-BR" sz="1200" b="0">
                        <a:effectLst/>
                        <a:latin typeface="Times New Roman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t"/>
                      <a:endParaRPr lang="pt-BR" sz="1200" dirty="0">
                        <a:effectLst/>
                      </a:endParaRPr>
                    </a:p>
                  </a:txBody>
                  <a:tcPr marL="28575" marR="28575" marT="19050" marB="19050"/>
                </a:tc>
                <a:tc>
                  <a:txBody>
                    <a:bodyPr/>
                    <a:lstStyle/>
                    <a:p>
                      <a:pPr rtl="0" fontAlgn="t"/>
                      <a:endParaRPr lang="pt-BR" sz="1200" dirty="0">
                        <a:effectLst/>
                      </a:endParaRP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7241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44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3A14D2B-C7AE-79F7-ABC2-FA0D04CC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495" y="1371600"/>
            <a:ext cx="4079987" cy="1314443"/>
          </a:xfrm>
        </p:spPr>
        <p:txBody>
          <a:bodyPr>
            <a:normAutofit/>
          </a:bodyPr>
          <a:lstStyle/>
          <a:p>
            <a:r>
              <a:rPr lang="pt-BR" dirty="0"/>
              <a:t>Inadequação</a:t>
            </a:r>
          </a:p>
        </p:txBody>
      </p:sp>
      <p:pic>
        <p:nvPicPr>
          <p:cNvPr id="4" name="Imagem 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5D5BD012-8F66-8386-0B55-475B74CD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1" y="1959326"/>
            <a:ext cx="5799963" cy="2939347"/>
          </a:xfrm>
          <a:prstGeom prst="rect">
            <a:avLst/>
          </a:prstGeom>
        </p:spPr>
      </p:pic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88D00D77-D299-4699-8F8E-BD436FF71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5786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0EC5D5DF-EDE7-1BCD-79C0-004B8AF0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495" y="2853369"/>
            <a:ext cx="4079988" cy="3088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Palavras</a:t>
            </a:r>
            <a:r>
              <a:rPr lang="en-US" dirty="0"/>
              <a:t> tabu </a:t>
            </a:r>
            <a:r>
              <a:rPr lang="en-US" dirty="0" err="1"/>
              <a:t>foram</a:t>
            </a:r>
            <a:r>
              <a:rPr lang="en-US" dirty="0"/>
              <a:t> as </a:t>
            </a:r>
            <a:r>
              <a:rPr lang="en-US" dirty="0" err="1"/>
              <a:t>consideradas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inadequadas</a:t>
            </a:r>
            <a:r>
              <a:rPr lang="en-US" dirty="0"/>
              <a:t> (</a:t>
            </a:r>
            <a:r>
              <a:rPr lang="en-US" dirty="0" err="1"/>
              <a:t>nível</a:t>
            </a:r>
            <a:r>
              <a:rPr lang="en-US" dirty="0"/>
              <a:t> de tabu social + </a:t>
            </a:r>
            <a:r>
              <a:rPr lang="en-US" dirty="0" err="1"/>
              <a:t>ofensividade</a:t>
            </a:r>
            <a:r>
              <a:rPr lang="en-US" dirty="0"/>
              <a:t>) de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categorias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00940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A1D47A-0FED-F567-7F32-FE213EB2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079987" cy="1314443"/>
          </a:xfrm>
        </p:spPr>
        <p:txBody>
          <a:bodyPr>
            <a:normAutofit/>
          </a:bodyPr>
          <a:lstStyle/>
          <a:p>
            <a:r>
              <a:rPr lang="pt-BR" dirty="0"/>
              <a:t>Frequência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0529DC7A-5120-B982-6D9A-2A8DDB07C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4079988" cy="3088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As </a:t>
            </a:r>
            <a:r>
              <a:rPr lang="en-US" dirty="0" err="1"/>
              <a:t>palavras</a:t>
            </a:r>
            <a:r>
              <a:rPr lang="en-US" dirty="0"/>
              <a:t> tabu </a:t>
            </a:r>
            <a:r>
              <a:rPr lang="en-US" dirty="0" err="1"/>
              <a:t>mostraram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frequência</a:t>
            </a:r>
            <a:r>
              <a:rPr lang="en-US" dirty="0"/>
              <a:t> entre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categorias</a:t>
            </a:r>
            <a:r>
              <a:rPr lang="en-US" dirty="0"/>
              <a:t>, e o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baixo</a:t>
            </a:r>
            <a:r>
              <a:rPr lang="en-US" dirty="0"/>
              <a:t> do que a </a:t>
            </a:r>
            <a:r>
              <a:rPr lang="en-US" dirty="0" err="1"/>
              <a:t>familiaridade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conformidade</a:t>
            </a:r>
            <a:r>
              <a:rPr lang="en-US" dirty="0"/>
              <a:t> com </a:t>
            </a:r>
            <a:r>
              <a:rPr lang="en-US" dirty="0" err="1"/>
              <a:t>Janschewitz</a:t>
            </a:r>
            <a:r>
              <a:rPr lang="en-US" dirty="0"/>
              <a:t> (2008).</a:t>
            </a:r>
          </a:p>
        </p:txBody>
      </p:sp>
      <p:pic>
        <p:nvPicPr>
          <p:cNvPr id="4" name="Imagem 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0DEFFA51-F145-A373-FF89-181B4DF1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96" y="1940942"/>
            <a:ext cx="5943736" cy="31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0A65-CBF3-4A04-ED4A-95D5EB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079987" cy="1314443"/>
          </a:xfrm>
        </p:spPr>
        <p:txBody>
          <a:bodyPr>
            <a:normAutofit/>
          </a:bodyPr>
          <a:lstStyle/>
          <a:p>
            <a:r>
              <a:rPr lang="pt-BR" dirty="0"/>
              <a:t>Valência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17D102-5B4D-C066-B318-CD51DE29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4079988" cy="30884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As </a:t>
            </a:r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positivas</a:t>
            </a:r>
            <a:r>
              <a:rPr lang="en-US" dirty="0"/>
              <a:t>, </a:t>
            </a:r>
            <a:r>
              <a:rPr lang="en-US" dirty="0" err="1"/>
              <a:t>neutras</a:t>
            </a:r>
            <a:r>
              <a:rPr lang="en-US" dirty="0"/>
              <a:t> e </a:t>
            </a:r>
            <a:r>
              <a:rPr lang="en-US" dirty="0" err="1"/>
              <a:t>negativas</a:t>
            </a:r>
            <a:r>
              <a:rPr lang="en-US" dirty="0"/>
              <a:t> </a:t>
            </a:r>
            <a:r>
              <a:rPr lang="en-US" dirty="0" err="1"/>
              <a:t>receberam</a:t>
            </a:r>
            <a:r>
              <a:rPr lang="en-US" dirty="0"/>
              <a:t> </a:t>
            </a:r>
            <a:r>
              <a:rPr lang="en-US" dirty="0" err="1"/>
              <a:t>julgamento</a:t>
            </a:r>
            <a:r>
              <a:rPr lang="en-US" dirty="0"/>
              <a:t> de </a:t>
            </a:r>
            <a:r>
              <a:rPr lang="en-US" dirty="0" err="1"/>
              <a:t>valência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conformidade</a:t>
            </a:r>
            <a:r>
              <a:rPr lang="en-US" dirty="0"/>
              <a:t> com a </a:t>
            </a:r>
            <a:r>
              <a:rPr lang="en-US" dirty="0" err="1"/>
              <a:t>literatura</a:t>
            </a:r>
            <a:r>
              <a:rPr lang="en-US" dirty="0"/>
              <a:t> (KRISTENSEN </a:t>
            </a:r>
            <a:r>
              <a:rPr lang="en-US" i="1" dirty="0"/>
              <a:t>et al</a:t>
            </a:r>
            <a:r>
              <a:rPr lang="en-US" dirty="0"/>
              <a:t>., 2011; OLIVEIRA </a:t>
            </a:r>
            <a:r>
              <a:rPr lang="en-US" i="1" dirty="0"/>
              <a:t>et al.,</a:t>
            </a:r>
            <a:r>
              <a:rPr lang="en-US" dirty="0"/>
              <a:t> 2013). A </a:t>
            </a:r>
            <a:r>
              <a:rPr lang="en-US" dirty="0" err="1"/>
              <a:t>valência</a:t>
            </a:r>
            <a:r>
              <a:rPr lang="en-US" dirty="0"/>
              <a:t> para a </a:t>
            </a:r>
            <a:r>
              <a:rPr lang="en-US" dirty="0" err="1"/>
              <a:t>categoria</a:t>
            </a:r>
            <a:r>
              <a:rPr lang="en-US" dirty="0"/>
              <a:t> tabu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replicou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Janschewitz</a:t>
            </a:r>
            <a:r>
              <a:rPr lang="en-US" dirty="0"/>
              <a:t> (2008).</a:t>
            </a:r>
            <a:endParaRPr lang="en-US" i="1" dirty="0"/>
          </a:p>
        </p:txBody>
      </p:sp>
      <p:pic>
        <p:nvPicPr>
          <p:cNvPr id="4" name="Imagem 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BCF1F621-2EF9-AA5E-1BAD-ECCFDB5D8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569" y="1989196"/>
            <a:ext cx="5799963" cy="287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6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CA1DC-42E4-88D0-10B4-6175475A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81E125-D1F7-284E-D8AD-A7F54294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ea typeface="+mn-lt"/>
                <a:cs typeface="+mn-lt"/>
              </a:rPr>
              <a:t>"Palavras-tabu são aquelas não aceitas em todos os contextos (palavrões, por exemplo) e que precisam da relação de proximidade e intimidade para serem pronunciadas em determinados contextos." (PINHEIRO </a:t>
            </a:r>
            <a:r>
              <a:rPr lang="pt-BR" i="1" dirty="0">
                <a:ea typeface="+mn-lt"/>
                <a:cs typeface="+mn-lt"/>
              </a:rPr>
              <a:t>et al.</a:t>
            </a:r>
            <a:r>
              <a:rPr lang="pt-BR" dirty="0">
                <a:ea typeface="+mn-lt"/>
                <a:cs typeface="+mn-lt"/>
              </a:rPr>
              <a:t>, 2020) </a:t>
            </a:r>
            <a:endParaRPr lang="pt-BR" dirty="0"/>
          </a:p>
          <a:p>
            <a:endParaRPr lang="pt-BR" dirty="0">
              <a:ea typeface="+mn-lt"/>
              <a:cs typeface="+mn-lt"/>
            </a:endParaRPr>
          </a:p>
          <a:p>
            <a:r>
              <a:rPr lang="pt-BR" dirty="0">
                <a:ea typeface="+mn-lt"/>
                <a:cs typeface="+mn-lt"/>
              </a:rPr>
              <a:t>"Palavras tabu são sancionadas ou restritas a nível institucional e individual sob a assunção de que algum dano será acarretado se elas forem ditas. No entanto, a natureza do dano ao falante, ao ouvinte ou à sociedade nunca foi clara." (JAY, 2009, p. 153, tradução minha)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64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AF5DE-852F-9674-401B-BB3043FA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194544"/>
            <a:ext cx="6533706" cy="1298477"/>
          </a:xfrm>
        </p:spPr>
        <p:txBody>
          <a:bodyPr anchor="b">
            <a:normAutofit/>
          </a:bodyPr>
          <a:lstStyle/>
          <a:p>
            <a:r>
              <a:rPr lang="pt-BR" dirty="0"/>
              <a:t>Alerta</a:t>
            </a:r>
          </a:p>
        </p:txBody>
      </p:sp>
      <p:pic>
        <p:nvPicPr>
          <p:cNvPr id="4" name="Imagem 4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B62BED5F-B09F-9504-0C52-38AFB88E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16" y="836141"/>
            <a:ext cx="6134274" cy="3103221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583125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641688-4553-6F5D-BD53-49223AD3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121" y="960120"/>
            <a:ext cx="3030278" cy="4831080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/>
              <a:t>As </a:t>
            </a:r>
            <a:r>
              <a:rPr lang="en-US" dirty="0" err="1"/>
              <a:t>palavras</a:t>
            </a:r>
            <a:r>
              <a:rPr lang="en-US" dirty="0"/>
              <a:t> </a:t>
            </a:r>
            <a:r>
              <a:rPr lang="en-US" dirty="0" err="1"/>
              <a:t>positivas</a:t>
            </a:r>
            <a:r>
              <a:rPr lang="en-US" dirty="0"/>
              <a:t> </a:t>
            </a:r>
            <a:r>
              <a:rPr lang="en-US" dirty="0" err="1"/>
              <a:t>receberam</a:t>
            </a:r>
            <a:r>
              <a:rPr lang="en-US" dirty="0"/>
              <a:t> </a:t>
            </a:r>
            <a:r>
              <a:rPr lang="en-US" dirty="0" err="1"/>
              <a:t>julgamentos</a:t>
            </a:r>
            <a:r>
              <a:rPr lang="en-US" dirty="0"/>
              <a:t> de </a:t>
            </a:r>
            <a:r>
              <a:rPr lang="en-US" dirty="0" err="1"/>
              <a:t>alerta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altos do que o </a:t>
            </a:r>
            <a:r>
              <a:rPr lang="en-US" dirty="0" err="1"/>
              <a:t>esperado</a:t>
            </a:r>
            <a:r>
              <a:rPr lang="en-US" dirty="0"/>
              <a:t>. </a:t>
            </a:r>
            <a:r>
              <a:rPr lang="en-US" dirty="0" err="1"/>
              <a:t>Acreditamos</a:t>
            </a:r>
            <a:r>
              <a:rPr lang="en-US" dirty="0"/>
              <a:t> que a </a:t>
            </a:r>
            <a:r>
              <a:rPr lang="en-US" dirty="0" err="1"/>
              <a:t>explicação</a:t>
            </a:r>
            <a:r>
              <a:rPr lang="en-US" dirty="0"/>
              <a:t> para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esteja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 com a qual a </a:t>
            </a:r>
            <a:r>
              <a:rPr lang="en-US" dirty="0" err="1"/>
              <a:t>pergunta</a:t>
            </a:r>
            <a:r>
              <a:rPr lang="en-US" dirty="0"/>
              <a:t> de </a:t>
            </a:r>
            <a:r>
              <a:rPr lang="en-US" dirty="0" err="1"/>
              <a:t>julgamento</a:t>
            </a:r>
            <a:r>
              <a:rPr lang="en-US" dirty="0"/>
              <a:t> de </a:t>
            </a:r>
            <a:r>
              <a:rPr lang="en-US" dirty="0" err="1"/>
              <a:t>alerta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 </a:t>
            </a:r>
            <a:r>
              <a:rPr lang="en-US" dirty="0" err="1"/>
              <a:t>explicada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>
                <a:ea typeface="+mn-lt"/>
                <a:cs typeface="+mn-lt"/>
              </a:rPr>
              <a:t>É para saber o </a:t>
            </a:r>
            <a:r>
              <a:rPr lang="en-US" i="1" dirty="0" err="1">
                <a:ea typeface="+mn-lt"/>
                <a:cs typeface="+mn-lt"/>
              </a:rPr>
              <a:t>quanto</a:t>
            </a:r>
            <a:r>
              <a:rPr lang="en-US" i="1" dirty="0">
                <a:ea typeface="+mn-lt"/>
                <a:cs typeface="+mn-lt"/>
              </a:rPr>
              <a:t> a </a:t>
            </a:r>
            <a:r>
              <a:rPr lang="en-US" i="1" dirty="0" err="1">
                <a:ea typeface="+mn-lt"/>
                <a:cs typeface="+mn-lt"/>
              </a:rPr>
              <a:t>palavra</a:t>
            </a:r>
            <a:r>
              <a:rPr lang="en-US" i="1" dirty="0">
                <a:ea typeface="+mn-lt"/>
                <a:cs typeface="+mn-lt"/>
              </a:rPr>
              <a:t> chama </a:t>
            </a:r>
            <a:r>
              <a:rPr lang="en-US" i="1" dirty="0" err="1">
                <a:ea typeface="+mn-lt"/>
                <a:cs typeface="+mn-lt"/>
              </a:rPr>
              <a:t>sua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atenção</a:t>
            </a:r>
            <a:r>
              <a:rPr lang="en-US" i="1" dirty="0">
                <a:ea typeface="+mn-lt"/>
                <a:cs typeface="+mn-lt"/>
              </a:rPr>
              <a:t>. Uma </a:t>
            </a:r>
            <a:r>
              <a:rPr lang="en-US" i="1" dirty="0" err="1">
                <a:ea typeface="+mn-lt"/>
                <a:cs typeface="+mn-lt"/>
              </a:rPr>
              <a:t>palavra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como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essa</a:t>
            </a:r>
            <a:r>
              <a:rPr lang="en-US" i="1" dirty="0">
                <a:ea typeface="+mn-lt"/>
                <a:cs typeface="+mn-lt"/>
              </a:rPr>
              <a:t> do </a:t>
            </a:r>
            <a:r>
              <a:rPr lang="en-US" i="1" dirty="0" err="1">
                <a:ea typeface="+mn-lt"/>
                <a:cs typeface="+mn-lt"/>
              </a:rPr>
              <a:t>exemplo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consegue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atrair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seu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olhar</a:t>
            </a:r>
            <a:r>
              <a:rPr lang="en-US" i="1" dirty="0">
                <a:ea typeface="+mn-lt"/>
                <a:cs typeface="+mn-lt"/>
              </a:rPr>
              <a:t>? </a:t>
            </a:r>
            <a:r>
              <a:rPr lang="en-US" i="1" dirty="0" err="1">
                <a:ea typeface="+mn-lt"/>
                <a:cs typeface="+mn-lt"/>
              </a:rPr>
              <a:t>Você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seria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mais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inclinado</a:t>
            </a:r>
            <a:r>
              <a:rPr lang="en-US" i="1" dirty="0">
                <a:ea typeface="+mn-lt"/>
                <a:cs typeface="+mn-lt"/>
              </a:rPr>
              <a:t>/a/e a </a:t>
            </a:r>
            <a:r>
              <a:rPr lang="en-US" i="1" dirty="0" err="1">
                <a:ea typeface="+mn-lt"/>
                <a:cs typeface="+mn-lt"/>
              </a:rPr>
              <a:t>lembrar</a:t>
            </a:r>
            <a:r>
              <a:rPr lang="en-US" i="1" dirty="0">
                <a:ea typeface="+mn-lt"/>
                <a:cs typeface="+mn-lt"/>
              </a:rPr>
              <a:t> que </a:t>
            </a:r>
            <a:r>
              <a:rPr lang="en-US" i="1" dirty="0" err="1">
                <a:ea typeface="+mn-lt"/>
                <a:cs typeface="+mn-lt"/>
              </a:rPr>
              <a:t>essa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palavra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apareceu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aqui</a:t>
            </a:r>
            <a:r>
              <a:rPr lang="en-US" i="1" dirty="0">
                <a:ea typeface="+mn-lt"/>
                <a:cs typeface="+mn-lt"/>
              </a:rPr>
              <a:t>?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56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0A65-CBF3-4A04-ED4A-95D5EB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9883588" cy="1314443"/>
          </a:xfrm>
        </p:spPr>
        <p:txBody>
          <a:bodyPr>
            <a:normAutofit/>
          </a:bodyPr>
          <a:lstStyle/>
          <a:p>
            <a:r>
              <a:rPr lang="pt-BR" dirty="0"/>
              <a:t>Características psicossociais: Gênero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B1B9A5D-EFEC-DA66-3DD6-EC2CF878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98" y="2402601"/>
            <a:ext cx="9039095" cy="39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0A65-CBF3-4A04-ED4A-95D5EB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9883588" cy="1314443"/>
          </a:xfrm>
        </p:spPr>
        <p:txBody>
          <a:bodyPr>
            <a:normAutofit/>
          </a:bodyPr>
          <a:lstStyle/>
          <a:p>
            <a:r>
              <a:rPr lang="pt-BR" dirty="0"/>
              <a:t>Características psicossociais: Religiosidade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94E0A796-BFA6-C8C8-53A4-929F2A7E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00" y="2112880"/>
            <a:ext cx="7948999" cy="41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0A65-CBF3-4A04-ED4A-95D5EB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9883588" cy="1314443"/>
          </a:xfrm>
        </p:spPr>
        <p:txBody>
          <a:bodyPr>
            <a:normAutofit/>
          </a:bodyPr>
          <a:lstStyle/>
          <a:p>
            <a:r>
              <a:rPr lang="pt-BR" dirty="0"/>
              <a:t>Características psicossociais: Religiosidade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5B6E03-6DE7-14AE-3B61-3541708E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62" y="2131110"/>
            <a:ext cx="7987104" cy="40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0A65-CBF3-4A04-ED4A-95D5EB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9883588" cy="1314443"/>
          </a:xfrm>
        </p:spPr>
        <p:txBody>
          <a:bodyPr>
            <a:normAutofit/>
          </a:bodyPr>
          <a:lstStyle/>
          <a:p>
            <a:r>
              <a:rPr lang="pt-BR" dirty="0"/>
              <a:t>Características psicossociais: Religiosidade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47A4B59D-65BD-DBFF-661D-0AC256C0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37" y="2242227"/>
            <a:ext cx="8828526" cy="422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8BE2A-9326-DABB-3DDA-2C8F2B224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05B2FA-571B-8D99-8151-9E9C1F8B7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Classificação de palavras tabu, com um questionário final sobre religiosidade, costume de uso, propensão a ofensa e tolerância da família a palavrões; </a:t>
            </a:r>
            <a:endParaRPr lang="pt-BR" dirty="0"/>
          </a:p>
          <a:p>
            <a:r>
              <a:rPr lang="pt-BR" b="1" dirty="0">
                <a:ea typeface="+mn-lt"/>
                <a:cs typeface="+mn-lt"/>
              </a:rPr>
              <a:t>Tarefa de decisão lexical com EEG: respostas neurofisiológicas a palavrões </a:t>
            </a:r>
            <a:endParaRPr lang="pt-BR" dirty="0"/>
          </a:p>
          <a:p>
            <a:pPr marL="0" indent="0">
              <a:lnSpc>
                <a:spcPct val="90000"/>
              </a:lnSpc>
              <a:buNone/>
            </a:pPr>
            <a:endParaRPr lang="pt-BR" dirty="0">
              <a:ea typeface="+mn-lt"/>
              <a:cs typeface="+mn-lt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3A5D953-A05E-EA73-85FF-36A0CBE3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056" y="4397599"/>
            <a:ext cx="1837427" cy="18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5DC898-2FB5-BC24-9831-F9FF08D2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4079987" cy="1314443"/>
          </a:xfrm>
        </p:spPr>
        <p:txBody>
          <a:bodyPr>
            <a:normAutofit/>
          </a:bodyPr>
          <a:lstStyle/>
          <a:p>
            <a:r>
              <a:rPr lang="pt-BR" dirty="0" err="1"/>
              <a:t>ERPs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0C3C39-1F8C-193A-7EC3-271C8A7B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3369"/>
            <a:ext cx="4079988" cy="30884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t-BR" dirty="0"/>
              <a:t>Potenciais Relacionados a Eventos (</a:t>
            </a:r>
            <a:r>
              <a:rPr lang="pt-BR" dirty="0" err="1"/>
              <a:t>ERPs</a:t>
            </a:r>
            <a:r>
              <a:rPr lang="pt-BR" dirty="0"/>
              <a:t>) são respostas neurofisiológicas medidas através de eletroencefalograma.</a:t>
            </a:r>
          </a:p>
          <a:p>
            <a:r>
              <a:rPr lang="pt-BR" dirty="0"/>
              <a:t>Dependendo da polaridade do potencial e do momento em que ele surge (em milissegundos), é possível associá-lo a algum estágio do processamento.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C0B6F06-188F-22D7-F5BF-39B50F89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401" y="643467"/>
            <a:ext cx="4178298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09A56-3ECB-819F-C95B-B3B8C639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ERPs</a:t>
            </a:r>
            <a:r>
              <a:rPr lang="pt-BR" dirty="0"/>
              <a:t> e 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F085B4-FA78-FFD5-5640-DD4ED0E99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ea typeface="+mn-lt"/>
                <a:cs typeface="+mn-lt"/>
              </a:rPr>
              <a:t>As respostas neurofisiológicas a estímulos emocionais normalmente são rápidas, eliciando componentes precoces ligados a percepção e emoção. 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De acordo com </a:t>
            </a:r>
            <a:r>
              <a:rPr lang="pt-BR" dirty="0" err="1">
                <a:ea typeface="+mn-lt"/>
                <a:cs typeface="+mn-lt"/>
              </a:rPr>
              <a:t>Donahoo</a:t>
            </a:r>
            <a:r>
              <a:rPr lang="pt-BR" dirty="0">
                <a:ea typeface="+mn-lt"/>
                <a:cs typeface="+mn-lt"/>
              </a:rPr>
              <a:t> &amp; Lai (2020), tanto palavras negativas quanto palavras tabu apresentam uma resposta forte de polaridade positiva que ocorre entre 250 a 550 </a:t>
            </a:r>
            <a:r>
              <a:rPr lang="pt-BR" dirty="0" err="1">
                <a:ea typeface="+mn-lt"/>
                <a:cs typeface="+mn-lt"/>
              </a:rPr>
              <a:t>ms</a:t>
            </a:r>
            <a:r>
              <a:rPr lang="pt-BR" dirty="0">
                <a:ea typeface="+mn-lt"/>
                <a:cs typeface="+mn-lt"/>
              </a:rPr>
              <a:t> após apresentação do estímulo, identificada como o componente </a:t>
            </a:r>
            <a:r>
              <a:rPr lang="pt-BR" b="1" u="sng" dirty="0">
                <a:ea typeface="+mn-lt"/>
                <a:cs typeface="+mn-lt"/>
              </a:rPr>
              <a:t>P200</a:t>
            </a:r>
            <a:r>
              <a:rPr lang="pt-BR" dirty="0">
                <a:ea typeface="+mn-lt"/>
                <a:cs typeface="+mn-lt"/>
              </a:rPr>
              <a:t> ligado a saliência emocional. No entanto, apenas as palavras tabu exibem uma onda cerebral após esse intervalo de tempo (550 a 750 </a:t>
            </a:r>
            <a:r>
              <a:rPr lang="pt-BR" dirty="0" err="1">
                <a:ea typeface="+mn-lt"/>
                <a:cs typeface="+mn-lt"/>
              </a:rPr>
              <a:t>ms</a:t>
            </a:r>
            <a:r>
              <a:rPr lang="pt-BR" dirty="0">
                <a:ea typeface="+mn-lt"/>
                <a:cs typeface="+mn-lt"/>
              </a:rPr>
              <a:t>) e esse componente é conhecido como Late Positive </a:t>
            </a:r>
            <a:r>
              <a:rPr lang="pt-BR" dirty="0" err="1">
                <a:ea typeface="+mn-lt"/>
                <a:cs typeface="+mn-lt"/>
              </a:rPr>
              <a:t>Complex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b="1" u="sng" dirty="0">
                <a:ea typeface="+mn-lt"/>
                <a:cs typeface="+mn-lt"/>
              </a:rPr>
              <a:t>LPC</a:t>
            </a:r>
            <a:r>
              <a:rPr lang="pt-BR" dirty="0">
                <a:ea typeface="+mn-lt"/>
                <a:cs typeface="+mn-lt"/>
              </a:rPr>
              <a:t>).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68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Late Positive </a:t>
            </a:r>
            <a:r>
              <a:rPr lang="pt-BR" dirty="0" err="1"/>
              <a:t>Complex</a:t>
            </a:r>
            <a:r>
              <a:rPr lang="pt-BR" dirty="0"/>
              <a:t> (LPC)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C336F-D607-33EC-E2F2-3483627C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O LPC é um componente mais tardio e está ligado a um processamento mais complexo, envolvendo carga emocional, social e contextual. </a:t>
            </a:r>
            <a:endParaRPr lang="pt-BR"/>
          </a:p>
          <a:p>
            <a:r>
              <a:rPr lang="pt-BR" dirty="0" err="1">
                <a:ea typeface="+mn-lt"/>
                <a:cs typeface="+mn-lt"/>
              </a:rPr>
              <a:t>Sendek</a:t>
            </a:r>
            <a:r>
              <a:rPr lang="pt-BR" i="1" dirty="0">
                <a:ea typeface="+mn-lt"/>
                <a:cs typeface="+mn-lt"/>
              </a:rPr>
              <a:t> et al.</a:t>
            </a:r>
            <a:r>
              <a:rPr lang="pt-BR" dirty="0">
                <a:ea typeface="+mn-lt"/>
                <a:cs typeface="+mn-lt"/>
              </a:rPr>
              <a:t> (2021) mostraram que o LPC é um componente de forte resposta social quando analisou a reação neurofisiológica de falantes nativos de inglês estadunidense quanto a palavras tabu em sua variante nativa e em inglês britânico; apenas aquelas em inglês estadunidense ativaram resposta LPC.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60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5BCAE-4378-CB2F-CA17-4BEDC277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0750"/>
            <a:ext cx="10110857" cy="1387934"/>
          </a:xfrm>
        </p:spPr>
        <p:txBody>
          <a:bodyPr anchor="b">
            <a:normAutofit/>
          </a:bodyPr>
          <a:lstStyle/>
          <a:p>
            <a:r>
              <a:rPr lang="pt-BR" dirty="0"/>
              <a:t>Hipóteses</a:t>
            </a:r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20A9DCE7-A242-DA18-1DF1-5AA59F5E4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11163"/>
              </p:ext>
            </p:extLst>
          </p:nvPr>
        </p:nvGraphicFramePr>
        <p:xfrm>
          <a:off x="914400" y="2852738"/>
          <a:ext cx="10363200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27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16D79-E29E-7BBF-7730-61DDB649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Palavrões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408F10-7294-E8B8-4357-2B391F300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ea typeface="+mn-lt"/>
                <a:cs typeface="+mn-lt"/>
              </a:rPr>
              <a:t>Palavrões são uma subcategoria das palavras tabu (ORSI, 2011; PINHEIRO </a:t>
            </a:r>
            <a:r>
              <a:rPr lang="pt-BR" i="1" dirty="0">
                <a:ea typeface="+mn-lt"/>
                <a:cs typeface="+mn-lt"/>
              </a:rPr>
              <a:t>et al</a:t>
            </a:r>
            <a:r>
              <a:rPr lang="pt-BR" dirty="0">
                <a:ea typeface="+mn-lt"/>
                <a:cs typeface="+mn-lt"/>
              </a:rPr>
              <a:t>., 2020);</a:t>
            </a:r>
          </a:p>
          <a:p>
            <a:r>
              <a:rPr lang="pt-BR" dirty="0">
                <a:ea typeface="+mn-lt"/>
                <a:cs typeface="+mn-lt"/>
              </a:rPr>
              <a:t>Palavrões podem ser usados para fins de harmonia social (JAY, 2000, 2009; JAY; JANSCHEWITZ, 2009; ORSI, 2011), efeito catártico (ORSI, 2011; JAY, 2000; JAY, 2008), estimulação sexual (JAY, 2000), criação de identidade cultural (LABOV, 1972; JAY, 2000)</a:t>
            </a:r>
          </a:p>
          <a:p>
            <a:r>
              <a:rPr lang="pt-BR" dirty="0">
                <a:ea typeface="+mn-lt"/>
                <a:cs typeface="+mn-lt"/>
              </a:rPr>
              <a:t>O efeito catártico do uso de palavrões estaria ligado à base biológica do ser humano como uma resposta emocional (VINGERHOETS</a:t>
            </a:r>
            <a:r>
              <a:rPr lang="pt-BR" i="1" dirty="0">
                <a:ea typeface="+mn-lt"/>
                <a:cs typeface="+mn-lt"/>
              </a:rPr>
              <a:t> et al.</a:t>
            </a:r>
            <a:r>
              <a:rPr lang="pt-BR" dirty="0">
                <a:ea typeface="+mn-lt"/>
                <a:cs typeface="+mn-lt"/>
              </a:rPr>
              <a:t>, 2013), equivalente ao choro de um bebê (JAY, 2000).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58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411" y="1249326"/>
            <a:ext cx="9669008" cy="1139911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latin typeface="+mj-lt"/>
                <a:ea typeface="+mj-ea"/>
                <a:cs typeface="+mj-cs"/>
              </a:rPr>
              <a:t>Hipóteses</a:t>
            </a:r>
          </a:p>
        </p:txBody>
      </p:sp>
      <p:cxnSp>
        <p:nvCxnSpPr>
          <p:cNvPr id="36" name="Straight Connector 25">
            <a:extLst>
              <a:ext uri="{FF2B5EF4-FFF2-40B4-BE49-F238E27FC236}">
                <a16:creationId xmlns:a16="http://schemas.microsoft.com/office/drawing/2014/main" id="{0E3AD75E-1A77-4E2E-BFE0-452AC5193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79149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aixaDeTexto 2">
            <a:extLst>
              <a:ext uri="{FF2B5EF4-FFF2-40B4-BE49-F238E27FC236}">
                <a16:creationId xmlns:a16="http://schemas.microsoft.com/office/drawing/2014/main" id="{44B105BA-CDC0-A26A-2BDA-D2ABB76C3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166174"/>
              </p:ext>
            </p:extLst>
          </p:nvPr>
        </p:nvGraphicFramePr>
        <p:xfrm>
          <a:off x="914400" y="2607562"/>
          <a:ext cx="10363200" cy="333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" name="Gráfico 77" descr="Alvo com preenchimento sólido">
            <a:extLst>
              <a:ext uri="{FF2B5EF4-FFF2-40B4-BE49-F238E27FC236}">
                <a16:creationId xmlns:a16="http://schemas.microsoft.com/office/drawing/2014/main" id="{E3FA9FC2-F176-333F-66B0-505B51FF6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932" y="4495801"/>
            <a:ext cx="828136" cy="828136"/>
          </a:xfrm>
          <a:prstGeom prst="rect">
            <a:avLst/>
          </a:prstGeom>
        </p:spPr>
      </p:pic>
      <p:pic>
        <p:nvPicPr>
          <p:cNvPr id="78" name="Gráfico 78" descr="Cronômetro 75% com preenchimento sólido">
            <a:extLst>
              <a:ext uri="{FF2B5EF4-FFF2-40B4-BE49-F238E27FC236}">
                <a16:creationId xmlns:a16="http://schemas.microsoft.com/office/drawing/2014/main" id="{C45170D6-1F03-358E-62EA-C7FB51492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668" y="3144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0750"/>
            <a:ext cx="10110857" cy="13879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Experimento com EEG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aixaDeTexto 2">
            <a:extLst>
              <a:ext uri="{FF2B5EF4-FFF2-40B4-BE49-F238E27FC236}">
                <a16:creationId xmlns:a16="http://schemas.microsoft.com/office/drawing/2014/main" id="{30D1C3A5-7750-D35B-E3D2-C1CA5AD38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600554"/>
              </p:ext>
            </p:extLst>
          </p:nvPr>
        </p:nvGraphicFramePr>
        <p:xfrm>
          <a:off x="914400" y="2852738"/>
          <a:ext cx="10363200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3678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8F2A92-804D-6CC4-A37B-8FC39ECC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12" y="2187793"/>
            <a:ext cx="7270376" cy="46702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884E67-379F-7C9E-D7D3-948FBBCF464A}"/>
              </a:ext>
            </a:extLst>
          </p:cNvPr>
          <p:cNvSpPr txBox="1"/>
          <p:nvPr/>
        </p:nvSpPr>
        <p:spPr>
          <a:xfrm>
            <a:off x="8754035" y="2694630"/>
            <a:ext cx="2348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P200</a:t>
            </a:r>
            <a:r>
              <a:rPr lang="pt-BR" dirty="0"/>
              <a:t>: </a:t>
            </a:r>
          </a:p>
          <a:p>
            <a:r>
              <a:rPr lang="pt-BR" dirty="0"/>
              <a:t>Foco atencional a estímulo emocional</a:t>
            </a:r>
          </a:p>
          <a:p>
            <a:endParaRPr lang="pt-BR" dirty="0"/>
          </a:p>
          <a:p>
            <a:r>
              <a:rPr lang="pt-BR" dirty="0"/>
              <a:t>Tabu x </a:t>
            </a:r>
            <a:r>
              <a:rPr lang="pt-BR" dirty="0" err="1"/>
              <a:t>Neg</a:t>
            </a:r>
            <a:r>
              <a:rPr lang="pt-BR" dirty="0"/>
              <a:t>: p&lt;0,01**</a:t>
            </a:r>
          </a:p>
        </p:txBody>
      </p:sp>
    </p:spTree>
    <p:extLst>
      <p:ext uri="{BB962C8B-B14F-4D97-AF65-F5344CB8AC3E}">
        <p14:creationId xmlns:p14="http://schemas.microsoft.com/office/powerpoint/2010/main" val="1058286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535568-AF51-9B8E-92E1-50075FE1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66141"/>
            <a:ext cx="6925235" cy="44810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7878233-6249-CADF-34E6-DA244309C2FD}"/>
              </a:ext>
            </a:extLst>
          </p:cNvPr>
          <p:cNvSpPr txBox="1"/>
          <p:nvPr/>
        </p:nvSpPr>
        <p:spPr>
          <a:xfrm>
            <a:off x="8189259" y="2686043"/>
            <a:ext cx="3088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N1:</a:t>
            </a:r>
          </a:p>
          <a:p>
            <a:r>
              <a:rPr lang="pt-BR" dirty="0"/>
              <a:t>Motivado por altos níveis de alerta;</a:t>
            </a:r>
          </a:p>
          <a:p>
            <a:r>
              <a:rPr lang="pt-BR" dirty="0"/>
              <a:t>Palavras de alta frequência;</a:t>
            </a:r>
          </a:p>
          <a:p>
            <a:r>
              <a:rPr lang="pt-BR" dirty="0"/>
              <a:t>Quebra de expectativa do participante.</a:t>
            </a:r>
          </a:p>
          <a:p>
            <a:endParaRPr lang="pt-BR" dirty="0"/>
          </a:p>
          <a:p>
            <a:r>
              <a:rPr lang="pt-BR" dirty="0"/>
              <a:t>Tabu x Neutra: p&lt;0,01**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59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E8EDAA-6BE1-86CF-E12A-6FCB79B96C6F}"/>
              </a:ext>
            </a:extLst>
          </p:cNvPr>
          <p:cNvSpPr txBox="1"/>
          <p:nvPr/>
        </p:nvSpPr>
        <p:spPr>
          <a:xfrm>
            <a:off x="8229600" y="2686043"/>
            <a:ext cx="2943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N400:</a:t>
            </a:r>
          </a:p>
          <a:p>
            <a:r>
              <a:rPr lang="pt-BR" dirty="0"/>
              <a:t>Busca frustrada por uma conceitualização nas </a:t>
            </a:r>
            <a:r>
              <a:rPr lang="pt-BR" dirty="0" err="1"/>
              <a:t>pseudopalavras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Pseudo</a:t>
            </a:r>
            <a:r>
              <a:rPr lang="pt-BR" dirty="0"/>
              <a:t> x Tabu: p&lt;0,05*</a:t>
            </a:r>
          </a:p>
          <a:p>
            <a:r>
              <a:rPr lang="pt-BR" dirty="0" err="1"/>
              <a:t>Pseudo</a:t>
            </a:r>
            <a:r>
              <a:rPr lang="pt-BR" dirty="0"/>
              <a:t> x </a:t>
            </a:r>
            <a:r>
              <a:rPr lang="pt-BR" dirty="0" err="1"/>
              <a:t>Neg</a:t>
            </a:r>
            <a:r>
              <a:rPr lang="pt-BR" dirty="0"/>
              <a:t>: p&lt;0,01**</a:t>
            </a:r>
          </a:p>
          <a:p>
            <a:r>
              <a:rPr lang="pt-BR" dirty="0" err="1"/>
              <a:t>Pseudo</a:t>
            </a:r>
            <a:r>
              <a:rPr lang="pt-BR" dirty="0"/>
              <a:t> x Neutra: p&lt;0,05*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0A913C-A124-2517-11F8-B9CCF734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0117"/>
            <a:ext cx="6944005" cy="42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8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52A5D1-429E-0ADA-D657-6C4811A48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7" y="2242289"/>
            <a:ext cx="7979553" cy="43906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2608B26-3B37-40BE-3A09-803C9D70027C}"/>
              </a:ext>
            </a:extLst>
          </p:cNvPr>
          <p:cNvSpPr txBox="1"/>
          <p:nvPr/>
        </p:nvSpPr>
        <p:spPr>
          <a:xfrm>
            <a:off x="9254836" y="2686043"/>
            <a:ext cx="2937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LPC: </a:t>
            </a:r>
          </a:p>
          <a:p>
            <a:r>
              <a:rPr lang="pt-BR" dirty="0"/>
              <a:t>Carga extralinguística motivada por conhecimento de mundo</a:t>
            </a:r>
          </a:p>
          <a:p>
            <a:endParaRPr lang="pt-BR" dirty="0"/>
          </a:p>
          <a:p>
            <a:r>
              <a:rPr lang="pt-BR" dirty="0"/>
              <a:t>Tabu x </a:t>
            </a:r>
            <a:r>
              <a:rPr lang="pt-BR" dirty="0" err="1"/>
              <a:t>Neg</a:t>
            </a:r>
            <a:r>
              <a:rPr lang="pt-BR" dirty="0"/>
              <a:t>: p&lt;0,05*</a:t>
            </a:r>
          </a:p>
          <a:p>
            <a:r>
              <a:rPr lang="pt-BR" dirty="0"/>
              <a:t>Tabu x Neutra: p&lt;0,01**</a:t>
            </a:r>
          </a:p>
          <a:p>
            <a:r>
              <a:rPr lang="pt-BR" dirty="0"/>
              <a:t>Tabu x </a:t>
            </a:r>
            <a:r>
              <a:rPr lang="pt-BR" dirty="0" err="1"/>
              <a:t>Pseudo</a:t>
            </a:r>
            <a:r>
              <a:rPr lang="pt-BR" dirty="0"/>
              <a:t>: p&lt;0,001***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075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6FC10-B111-29DC-13B8-DBDBC42A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EEDCC3F-DF29-2C28-A3FB-69A32A871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15243"/>
              </p:ext>
            </p:extLst>
          </p:nvPr>
        </p:nvGraphicFramePr>
        <p:xfrm>
          <a:off x="1394604" y="2161061"/>
          <a:ext cx="957469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7347">
                  <a:extLst>
                    <a:ext uri="{9D8B030D-6E8A-4147-A177-3AD203B41FA5}">
                      <a16:colId xmlns:a16="http://schemas.microsoft.com/office/drawing/2014/main" val="2822121345"/>
                    </a:ext>
                  </a:extLst>
                </a:gridCol>
                <a:gridCol w="4787347">
                  <a:extLst>
                    <a:ext uri="{9D8B030D-6E8A-4147-A177-3AD203B41FA5}">
                      <a16:colId xmlns:a16="http://schemas.microsoft.com/office/drawing/2014/main" val="1124357715"/>
                    </a:ext>
                  </a:extLst>
                </a:gridCol>
              </a:tblGrid>
              <a:tr h="29297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TR por categoria (em milissegundos)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840092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b="1" dirty="0">
                          <a:effectLst/>
                        </a:rPr>
                        <a:t>Categoria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b="1" dirty="0">
                          <a:effectLst/>
                        </a:rPr>
                        <a:t>Média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6282821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Negativa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337,60 </a:t>
                      </a:r>
                      <a:r>
                        <a:rPr lang="pt-BR" dirty="0" err="1">
                          <a:effectLst/>
                        </a:rPr>
                        <a:t>ms</a:t>
                      </a:r>
                      <a:r>
                        <a:rPr lang="pt-BR" dirty="0">
                          <a:effectLst/>
                        </a:rPr>
                        <a:t>*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97005273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Neutra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384,80 </a:t>
                      </a:r>
                      <a:r>
                        <a:rPr lang="pt-BR" dirty="0" err="1">
                          <a:effectLst/>
                        </a:rPr>
                        <a:t>ms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29664200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 err="1">
                          <a:effectLst/>
                        </a:rPr>
                        <a:t>Pseudo</a:t>
                      </a:r>
                      <a:endParaRPr lang="pt-BR" dirty="0" err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536,66 </a:t>
                      </a:r>
                      <a:r>
                        <a:rPr lang="pt-BR" dirty="0" err="1">
                          <a:effectLst/>
                        </a:rPr>
                        <a:t>ms</a:t>
                      </a:r>
                      <a:r>
                        <a:rPr lang="pt-BR" dirty="0">
                          <a:effectLst/>
                        </a:rPr>
                        <a:t>*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44771092"/>
                  </a:ext>
                </a:extLst>
              </a:tr>
              <a:tr h="29297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Tabu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379,86 </a:t>
                      </a:r>
                      <a:r>
                        <a:rPr lang="pt-BR" dirty="0" err="1">
                          <a:effectLst/>
                        </a:rPr>
                        <a:t>ms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24720831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3CA190C8-7063-D8BD-AA6B-D055318EC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73387"/>
              </p:ext>
            </p:extLst>
          </p:nvPr>
        </p:nvGraphicFramePr>
        <p:xfrm>
          <a:off x="1466491" y="4356339"/>
          <a:ext cx="9508490" cy="20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245">
                  <a:extLst>
                    <a:ext uri="{9D8B030D-6E8A-4147-A177-3AD203B41FA5}">
                      <a16:colId xmlns:a16="http://schemas.microsoft.com/office/drawing/2014/main" val="2497749159"/>
                    </a:ext>
                  </a:extLst>
                </a:gridCol>
                <a:gridCol w="4754245">
                  <a:extLst>
                    <a:ext uri="{9D8B030D-6E8A-4147-A177-3AD203B41FA5}">
                      <a16:colId xmlns:a16="http://schemas.microsoft.com/office/drawing/2014/main" val="3456345374"/>
                    </a:ext>
                  </a:extLst>
                </a:gridCol>
              </a:tblGrid>
              <a:tr h="34242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Acurácia por categoria (em %)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53893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b="1" dirty="0">
                          <a:effectLst/>
                        </a:rPr>
                        <a:t>Categoria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b="1" dirty="0">
                          <a:effectLst/>
                        </a:rPr>
                        <a:t>Média</a:t>
                      </a:r>
                      <a:endParaRPr lang="pt-BR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17416898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Negativa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96,14%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499570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Neutra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92,59%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53723431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 err="1">
                          <a:effectLst/>
                        </a:rPr>
                        <a:t>Pseudo</a:t>
                      </a:r>
                      <a:endParaRPr lang="pt-BR" dirty="0" err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91,73%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50833641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Tabu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dirty="0">
                          <a:effectLst/>
                        </a:rPr>
                        <a:t>92,29%</a:t>
                      </a:r>
                      <a:endParaRPr lang="pt-BR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1680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215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F818-1E7B-E9F5-D2D0-1F1592C9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482FC-7EA8-F6E1-F788-1775F32E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dirty="0"/>
              <a:t>A emocionalidade de palavras tabu vai além da bidimensionalidade alerta e valência porque depende de uma carga social;</a:t>
            </a:r>
          </a:p>
          <a:p>
            <a:r>
              <a:rPr lang="pt-BR" dirty="0"/>
              <a:t>O uso de palavrões nunca é caótico e faz parte da evolução humana;</a:t>
            </a:r>
          </a:p>
          <a:p>
            <a:r>
              <a:rPr lang="pt-BR" dirty="0"/>
              <a:t>O curso-temporal do processamento de carga social ligada às palavras tabu pode ser evidenciado em respostas neurológicas;</a:t>
            </a:r>
          </a:p>
          <a:p>
            <a:r>
              <a:rPr lang="pt-BR" dirty="0"/>
              <a:t>As características psicossociais das pessoas podem predizer sua atitude em relação a palavrões;</a:t>
            </a:r>
          </a:p>
          <a:p>
            <a:r>
              <a:rPr lang="pt-BR" dirty="0"/>
              <a:t>A emocionalidade modula processos perceptuais nos primeiros 200 milissegundos;</a:t>
            </a:r>
          </a:p>
          <a:p>
            <a:r>
              <a:rPr lang="pt-BR" dirty="0"/>
              <a:t>Este trabalho preenche uma lacuna nos estudos de emoção e linguagem pois esses geralmente não contam com palavrões, que são palavras altamente emocionais.</a:t>
            </a:r>
          </a:p>
        </p:txBody>
      </p:sp>
    </p:spTree>
    <p:extLst>
      <p:ext uri="{BB962C8B-B14F-4D97-AF65-F5344CB8AC3E}">
        <p14:creationId xmlns:p14="http://schemas.microsoft.com/office/powerpoint/2010/main" val="248475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7330-2ECB-3755-7BE1-9005BB9E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912DBD-CDB2-4AC1-EA68-B2EF599E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033860"/>
            <a:ext cx="5101087" cy="4540571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pt-BR" dirty="0">
                <a:ea typeface="+mn-lt"/>
                <a:cs typeface="+mn-lt"/>
              </a:rPr>
              <a:t>DONAHOO, S.A.; LAI; V.T. The mental </a:t>
            </a:r>
            <a:r>
              <a:rPr lang="pt-BR" dirty="0" err="1">
                <a:ea typeface="+mn-lt"/>
                <a:cs typeface="+mn-lt"/>
              </a:rPr>
              <a:t>representation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social </a:t>
            </a:r>
            <a:r>
              <a:rPr lang="pt-BR" dirty="0" err="1">
                <a:ea typeface="+mn-lt"/>
                <a:cs typeface="+mn-lt"/>
              </a:rPr>
              <a:t>aspect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expressives</a:t>
            </a:r>
            <a:r>
              <a:rPr lang="pt-BR" dirty="0">
                <a:ea typeface="+mn-lt"/>
                <a:cs typeface="+mn-lt"/>
              </a:rPr>
              <a:t>. </a:t>
            </a:r>
            <a:r>
              <a:rPr lang="pt-BR" dirty="0" err="1">
                <a:ea typeface="+mn-lt"/>
                <a:cs typeface="+mn-lt"/>
              </a:rPr>
              <a:t>Cognition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Emotion</a:t>
            </a:r>
            <a:r>
              <a:rPr lang="pt-BR" dirty="0">
                <a:ea typeface="+mn-lt"/>
                <a:cs typeface="+mn-lt"/>
              </a:rPr>
              <a:t>. </a:t>
            </a:r>
            <a:r>
              <a:rPr lang="pt-BR" dirty="0" err="1">
                <a:ea typeface="+mn-lt"/>
                <a:cs typeface="+mn-lt"/>
              </a:rPr>
              <a:t>Routledge</a:t>
            </a:r>
            <a:r>
              <a:rPr lang="pt-BR" dirty="0">
                <a:ea typeface="+mn-lt"/>
                <a:cs typeface="+mn-lt"/>
              </a:rPr>
              <a:t> Taylor &amp; Francis </a:t>
            </a:r>
            <a:r>
              <a:rPr lang="pt-BR" dirty="0" err="1">
                <a:ea typeface="+mn-lt"/>
                <a:cs typeface="+mn-lt"/>
              </a:rPr>
              <a:t>Group</a:t>
            </a:r>
            <a:r>
              <a:rPr lang="pt-BR" dirty="0">
                <a:ea typeface="+mn-lt"/>
                <a:cs typeface="+mn-lt"/>
              </a:rPr>
              <a:t>, United Kingdom. 2020. Disponível em: &lt;https://doi.org/10.1080/02699931.2020.1764912&gt;. Acesso em: 26 ago. 2022.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JANSCHEWITZ, K. </a:t>
            </a:r>
            <a:r>
              <a:rPr lang="pt-BR" dirty="0" err="1">
                <a:ea typeface="+mn-lt"/>
                <a:cs typeface="+mn-lt"/>
              </a:rPr>
              <a:t>Taboo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dirty="0" err="1">
                <a:ea typeface="+mn-lt"/>
                <a:cs typeface="+mn-lt"/>
              </a:rPr>
              <a:t>emotionally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valenced</a:t>
            </a:r>
            <a:r>
              <a:rPr lang="pt-BR" dirty="0">
                <a:ea typeface="+mn-lt"/>
                <a:cs typeface="+mn-lt"/>
              </a:rPr>
              <a:t>,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emotionally</a:t>
            </a:r>
            <a:r>
              <a:rPr lang="pt-BR" dirty="0">
                <a:ea typeface="+mn-lt"/>
                <a:cs typeface="+mn-lt"/>
              </a:rPr>
              <a:t> neutral word </a:t>
            </a:r>
            <a:r>
              <a:rPr lang="pt-BR" dirty="0" err="1">
                <a:ea typeface="+mn-lt"/>
                <a:cs typeface="+mn-lt"/>
              </a:rPr>
              <a:t>norms</a:t>
            </a:r>
            <a:r>
              <a:rPr lang="pt-BR" dirty="0">
                <a:ea typeface="+mn-lt"/>
                <a:cs typeface="+mn-lt"/>
              </a:rPr>
              <a:t>. </a:t>
            </a:r>
            <a:r>
              <a:rPr lang="pt-BR" dirty="0" err="1">
                <a:ea typeface="+mn-lt"/>
                <a:cs typeface="+mn-lt"/>
              </a:rPr>
              <a:t>Behavior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Research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Methods</a:t>
            </a:r>
            <a:r>
              <a:rPr lang="pt-BR" dirty="0">
                <a:ea typeface="+mn-lt"/>
                <a:cs typeface="+mn-lt"/>
              </a:rPr>
              <a:t>. 2008, 40 (4), p. 1065-1074. </a:t>
            </a:r>
            <a:r>
              <a:rPr lang="pt-BR" dirty="0" err="1">
                <a:ea typeface="+mn-lt"/>
                <a:cs typeface="+mn-lt"/>
              </a:rPr>
              <a:t>doi</a:t>
            </a:r>
            <a:r>
              <a:rPr lang="pt-BR" dirty="0">
                <a:ea typeface="+mn-lt"/>
                <a:cs typeface="+mn-lt"/>
              </a:rPr>
              <a:t>: 10.3758/BRM.40.4.1065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JAY, T. </a:t>
            </a:r>
            <a:r>
              <a:rPr lang="pt-BR" dirty="0" err="1">
                <a:ea typeface="+mn-lt"/>
                <a:cs typeface="+mn-lt"/>
              </a:rPr>
              <a:t>Cursing</a:t>
            </a:r>
            <a:r>
              <a:rPr lang="pt-BR" dirty="0">
                <a:ea typeface="+mn-lt"/>
                <a:cs typeface="+mn-lt"/>
              </a:rPr>
              <a:t>: A </a:t>
            </a:r>
            <a:r>
              <a:rPr lang="pt-BR" dirty="0" err="1">
                <a:ea typeface="+mn-lt"/>
                <a:cs typeface="+mn-lt"/>
              </a:rPr>
              <a:t>damned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persistent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lexicon</a:t>
            </a:r>
            <a:r>
              <a:rPr lang="pt-BR" dirty="0">
                <a:ea typeface="+mn-lt"/>
                <a:cs typeface="+mn-lt"/>
              </a:rPr>
              <a:t>. In: HERRMANN, D; et al. (</a:t>
            </a:r>
            <a:r>
              <a:rPr lang="pt-BR" dirty="0" err="1">
                <a:ea typeface="+mn-lt"/>
                <a:cs typeface="+mn-lt"/>
              </a:rPr>
              <a:t>Orgs</a:t>
            </a:r>
            <a:r>
              <a:rPr lang="pt-BR" dirty="0">
                <a:ea typeface="+mn-lt"/>
                <a:cs typeface="+mn-lt"/>
              </a:rPr>
              <a:t>.). Basic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applied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memory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research</a:t>
            </a:r>
            <a:r>
              <a:rPr lang="pt-BR" dirty="0">
                <a:ea typeface="+mn-lt"/>
                <a:cs typeface="+mn-lt"/>
              </a:rPr>
              <a:t>: </a:t>
            </a:r>
            <a:r>
              <a:rPr lang="pt-BR" dirty="0" err="1">
                <a:ea typeface="+mn-lt"/>
                <a:cs typeface="+mn-lt"/>
              </a:rPr>
              <a:t>Practical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applications</a:t>
            </a:r>
            <a:r>
              <a:rPr lang="pt-BR" dirty="0">
                <a:ea typeface="+mn-lt"/>
                <a:cs typeface="+mn-lt"/>
              </a:rPr>
              <a:t>. Vol. 2, 1996a, p. 301-313. </a:t>
            </a:r>
            <a:r>
              <a:rPr lang="pt-BR" dirty="0" err="1">
                <a:ea typeface="+mn-lt"/>
                <a:cs typeface="+mn-lt"/>
              </a:rPr>
              <a:t>Mahwah</a:t>
            </a:r>
            <a:r>
              <a:rPr lang="pt-BR" dirty="0">
                <a:ea typeface="+mn-lt"/>
                <a:cs typeface="+mn-lt"/>
              </a:rPr>
              <a:t>, NJ: </a:t>
            </a:r>
            <a:r>
              <a:rPr lang="pt-BR" dirty="0" err="1">
                <a:ea typeface="+mn-lt"/>
                <a:cs typeface="+mn-lt"/>
              </a:rPr>
              <a:t>Erlbaum</a:t>
            </a:r>
            <a:r>
              <a:rPr lang="pt-BR" dirty="0">
                <a:ea typeface="+mn-lt"/>
                <a:cs typeface="+mn-lt"/>
              </a:rPr>
              <a:t>. 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JAY, T. </a:t>
            </a:r>
            <a:r>
              <a:rPr lang="pt-BR" dirty="0" err="1">
                <a:ea typeface="+mn-lt"/>
                <a:cs typeface="+mn-lt"/>
              </a:rPr>
              <a:t>Why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we</a:t>
            </a:r>
            <a:r>
              <a:rPr lang="pt-BR" dirty="0">
                <a:ea typeface="+mn-lt"/>
                <a:cs typeface="+mn-lt"/>
              </a:rPr>
              <a:t> curse: a neuro-</a:t>
            </a:r>
            <a:r>
              <a:rPr lang="pt-BR" dirty="0" err="1">
                <a:ea typeface="+mn-lt"/>
                <a:cs typeface="+mn-lt"/>
              </a:rPr>
              <a:t>psycho</a:t>
            </a:r>
            <a:r>
              <a:rPr lang="pt-BR" dirty="0">
                <a:ea typeface="+mn-lt"/>
                <a:cs typeface="+mn-lt"/>
              </a:rPr>
              <a:t>-social </a:t>
            </a:r>
            <a:r>
              <a:rPr lang="pt-BR" dirty="0" err="1">
                <a:ea typeface="+mn-lt"/>
                <a:cs typeface="+mn-lt"/>
              </a:rPr>
              <a:t>theory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speech. Philadelphia: J. Benjamins Pub. Co, 2000.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JAY, T. The </a:t>
            </a:r>
            <a:r>
              <a:rPr lang="pt-BR" dirty="0" err="1">
                <a:ea typeface="+mn-lt"/>
                <a:cs typeface="+mn-lt"/>
              </a:rPr>
              <a:t>utility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ubiquity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taboo</a:t>
            </a:r>
            <a:r>
              <a:rPr lang="pt-BR" dirty="0">
                <a:ea typeface="+mn-lt"/>
                <a:cs typeface="+mn-lt"/>
              </a:rPr>
              <a:t> words. Perspectives </a:t>
            </a:r>
            <a:r>
              <a:rPr lang="pt-BR" dirty="0" err="1">
                <a:ea typeface="+mn-lt"/>
                <a:cs typeface="+mn-lt"/>
              </a:rPr>
              <a:t>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Psychological</a:t>
            </a:r>
            <a:r>
              <a:rPr lang="pt-BR" dirty="0">
                <a:ea typeface="+mn-lt"/>
                <a:cs typeface="+mn-lt"/>
              </a:rPr>
              <a:t> Science. Vol. 4, No. 2, 2009.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JAY, T; JANSCHEWITZ, K. The </a:t>
            </a:r>
            <a:r>
              <a:rPr lang="pt-BR" dirty="0" err="1">
                <a:ea typeface="+mn-lt"/>
                <a:cs typeface="+mn-lt"/>
              </a:rPr>
              <a:t>pragmatics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swearing</a:t>
            </a:r>
            <a:r>
              <a:rPr lang="pt-BR" dirty="0">
                <a:ea typeface="+mn-lt"/>
                <a:cs typeface="+mn-lt"/>
              </a:rPr>
              <a:t>. </a:t>
            </a:r>
            <a:r>
              <a:rPr lang="pt-BR" dirty="0" err="1">
                <a:ea typeface="+mn-lt"/>
                <a:cs typeface="+mn-lt"/>
              </a:rPr>
              <a:t>Journal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Politeness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Research</a:t>
            </a:r>
            <a:r>
              <a:rPr lang="pt-BR" dirty="0">
                <a:ea typeface="+mn-lt"/>
                <a:cs typeface="+mn-lt"/>
              </a:rPr>
              <a:t>, Vol. 4, 2008, p. 267-288. DOI: 10.1515/JPLR.2008.013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JAY, T. The </a:t>
            </a:r>
            <a:r>
              <a:rPr lang="pt-BR" dirty="0" err="1">
                <a:ea typeface="+mn-lt"/>
                <a:cs typeface="+mn-lt"/>
              </a:rPr>
              <a:t>utility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ubiquity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of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taboo</a:t>
            </a:r>
            <a:r>
              <a:rPr lang="pt-BR" dirty="0">
                <a:ea typeface="+mn-lt"/>
                <a:cs typeface="+mn-lt"/>
              </a:rPr>
              <a:t> words. Perspectives </a:t>
            </a:r>
            <a:r>
              <a:rPr lang="pt-BR" dirty="0" err="1">
                <a:ea typeface="+mn-lt"/>
                <a:cs typeface="+mn-lt"/>
              </a:rPr>
              <a:t>on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Psychological</a:t>
            </a:r>
            <a:r>
              <a:rPr lang="pt-BR" dirty="0">
                <a:ea typeface="+mn-lt"/>
                <a:cs typeface="+mn-lt"/>
              </a:rPr>
              <a:t> Science. Vol. 4, No. 2, 2009.</a:t>
            </a:r>
            <a:endParaRPr lang="pt-BR"/>
          </a:p>
          <a:p>
            <a:pPr algn="just"/>
            <a:r>
              <a:rPr lang="pt-BR" dirty="0">
                <a:ea typeface="+mn-lt"/>
                <a:cs typeface="+mn-lt"/>
              </a:rPr>
              <a:t>KRISTENSEN, C.H. et al. Normas brasileiras para o </a:t>
            </a:r>
            <a:r>
              <a:rPr lang="pt-BR" dirty="0" err="1">
                <a:ea typeface="+mn-lt"/>
                <a:cs typeface="+mn-lt"/>
              </a:rPr>
              <a:t>Affective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Norms</a:t>
            </a:r>
            <a:r>
              <a:rPr lang="pt-BR" dirty="0">
                <a:ea typeface="+mn-lt"/>
                <a:cs typeface="+mn-lt"/>
              </a:rPr>
              <a:t> for </a:t>
            </a:r>
            <a:r>
              <a:rPr lang="pt-BR" dirty="0" err="1">
                <a:ea typeface="+mn-lt"/>
                <a:cs typeface="+mn-lt"/>
              </a:rPr>
              <a:t>English</a:t>
            </a:r>
            <a:r>
              <a:rPr lang="pt-BR" dirty="0">
                <a:ea typeface="+mn-lt"/>
                <a:cs typeface="+mn-lt"/>
              </a:rPr>
              <a:t> Words. </a:t>
            </a:r>
            <a:r>
              <a:rPr lang="pt-BR" dirty="0" err="1">
                <a:ea typeface="+mn-lt"/>
                <a:cs typeface="+mn-lt"/>
              </a:rPr>
              <a:t>Trends</a:t>
            </a:r>
            <a:r>
              <a:rPr lang="pt-BR" dirty="0">
                <a:ea typeface="+mn-lt"/>
                <a:cs typeface="+mn-lt"/>
              </a:rPr>
              <a:t> in </a:t>
            </a:r>
            <a:r>
              <a:rPr lang="pt-BR" dirty="0" err="1">
                <a:ea typeface="+mn-lt"/>
                <a:cs typeface="+mn-lt"/>
              </a:rPr>
              <a:t>Psychiatry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dirty="0" err="1">
                <a:ea typeface="+mn-lt"/>
                <a:cs typeface="+mn-lt"/>
              </a:rPr>
              <a:t>Psychotherapy</a:t>
            </a:r>
            <a:r>
              <a:rPr lang="pt-BR" dirty="0">
                <a:ea typeface="+mn-lt"/>
                <a:cs typeface="+mn-lt"/>
              </a:rPr>
              <a:t>. Vol. 33, </a:t>
            </a:r>
            <a:r>
              <a:rPr lang="pt-BR" dirty="0" err="1">
                <a:ea typeface="+mn-lt"/>
                <a:cs typeface="+mn-lt"/>
              </a:rPr>
              <a:t>Issue</a:t>
            </a:r>
            <a:r>
              <a:rPr lang="pt-BR" dirty="0">
                <a:ea typeface="+mn-lt"/>
                <a:cs typeface="+mn-lt"/>
              </a:rPr>
              <a:t> 3, p. 135-146. 2011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CB1E4B-DE80-2352-23E7-1A2F81C7786C}"/>
              </a:ext>
            </a:extLst>
          </p:cNvPr>
          <p:cNvSpPr txBox="1"/>
          <p:nvPr/>
        </p:nvSpPr>
        <p:spPr>
          <a:xfrm>
            <a:off x="6668098" y="1869356"/>
            <a:ext cx="481012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OLIVEIRA, N.R. et al. Normas de alerta e valência para 908 palavras da língua portuguesa. Psicologia: Teoria e Pesquisa. </a:t>
            </a:r>
            <a:r>
              <a:rPr lang="pt-BR" sz="1000" dirty="0" err="1">
                <a:ea typeface="+mn-lt"/>
                <a:cs typeface="+mn-lt"/>
              </a:rPr>
              <a:t>Abr-Jun</a:t>
            </a:r>
            <a:r>
              <a:rPr lang="pt-BR" sz="1000" dirty="0">
                <a:ea typeface="+mn-lt"/>
                <a:cs typeface="+mn-lt"/>
              </a:rPr>
              <a:t> 2013, Vol. 29 n. 2, p. 185-200</a:t>
            </a:r>
            <a:endParaRPr lang="pt-BR"/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ORSI, V. Tabu e preconceito linguístico. </a:t>
            </a:r>
            <a:r>
              <a:rPr lang="pt-BR" sz="1000" dirty="0" err="1">
                <a:ea typeface="+mn-lt"/>
                <a:cs typeface="+mn-lt"/>
              </a:rPr>
              <a:t>ReVEL</a:t>
            </a:r>
            <a:r>
              <a:rPr lang="pt-BR" sz="1000" dirty="0">
                <a:ea typeface="+mn-lt"/>
                <a:cs typeface="+mn-lt"/>
              </a:rPr>
              <a:t>, v. 9, n. 17, 2011.</a:t>
            </a:r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PINHEIRO, B.F.M. et al. Palavras-Tabu e Efeitos de Gênero na Leitura, p. 247 -262. In: Processos Psicossociais de Exclusão Social. São Paulo: </a:t>
            </a:r>
            <a:r>
              <a:rPr lang="pt-BR" sz="1000" dirty="0" err="1">
                <a:ea typeface="+mn-lt"/>
                <a:cs typeface="+mn-lt"/>
              </a:rPr>
              <a:t>Blucher</a:t>
            </a:r>
            <a:r>
              <a:rPr lang="pt-BR" sz="1000" dirty="0">
                <a:ea typeface="+mn-lt"/>
                <a:cs typeface="+mn-lt"/>
              </a:rPr>
              <a:t>, 2020.ISBN: 9786555060393, DOI 10.5151/9786555060393-12</a:t>
            </a:r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RUSSELL, J.A. A </a:t>
            </a:r>
            <a:r>
              <a:rPr lang="pt-BR" sz="1000" dirty="0" err="1">
                <a:ea typeface="+mn-lt"/>
                <a:cs typeface="+mn-lt"/>
              </a:rPr>
              <a:t>circumplex</a:t>
            </a:r>
            <a:r>
              <a:rPr lang="pt-BR" sz="1000" dirty="0">
                <a:ea typeface="+mn-lt"/>
                <a:cs typeface="+mn-lt"/>
              </a:rPr>
              <a:t> model </a:t>
            </a:r>
            <a:r>
              <a:rPr lang="pt-BR" sz="1000" dirty="0" err="1">
                <a:ea typeface="+mn-lt"/>
                <a:cs typeface="+mn-lt"/>
              </a:rPr>
              <a:t>of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affect</a:t>
            </a:r>
            <a:r>
              <a:rPr lang="pt-BR" sz="1000" dirty="0">
                <a:ea typeface="+mn-lt"/>
                <a:cs typeface="+mn-lt"/>
              </a:rPr>
              <a:t>. </a:t>
            </a:r>
            <a:r>
              <a:rPr lang="pt-BR" sz="1000" dirty="0" err="1">
                <a:ea typeface="+mn-lt"/>
                <a:cs typeface="+mn-lt"/>
              </a:rPr>
              <a:t>Journal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of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Personality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and</a:t>
            </a:r>
            <a:r>
              <a:rPr lang="pt-BR" sz="1000" dirty="0">
                <a:ea typeface="+mn-lt"/>
                <a:cs typeface="+mn-lt"/>
              </a:rPr>
              <a:t> Social </a:t>
            </a:r>
            <a:r>
              <a:rPr lang="pt-BR" sz="1000" dirty="0" err="1">
                <a:ea typeface="+mn-lt"/>
                <a:cs typeface="+mn-lt"/>
              </a:rPr>
              <a:t>Psychology</a:t>
            </a:r>
            <a:r>
              <a:rPr lang="pt-BR" sz="1000" dirty="0">
                <a:ea typeface="+mn-lt"/>
                <a:cs typeface="+mn-lt"/>
              </a:rPr>
              <a:t> 1980, v. 39, No. 6, 1161-1178</a:t>
            </a:r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SENDEK, K. et al. Social </a:t>
            </a:r>
            <a:r>
              <a:rPr lang="pt-BR" sz="1000" dirty="0" err="1">
                <a:ea typeface="+mn-lt"/>
                <a:cs typeface="+mn-lt"/>
              </a:rPr>
              <a:t>acquisition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context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matters</a:t>
            </a:r>
            <a:r>
              <a:rPr lang="pt-BR" sz="1000" dirty="0">
                <a:ea typeface="+mn-lt"/>
                <a:cs typeface="+mn-lt"/>
              </a:rPr>
              <a:t>: </a:t>
            </a:r>
            <a:r>
              <a:rPr lang="pt-BR" sz="1000" dirty="0" err="1">
                <a:ea typeface="+mn-lt"/>
                <a:cs typeface="+mn-lt"/>
              </a:rPr>
              <a:t>Increased</a:t>
            </a:r>
            <a:r>
              <a:rPr lang="pt-BR" sz="1000" dirty="0">
                <a:ea typeface="+mn-lt"/>
                <a:cs typeface="+mn-lt"/>
              </a:rPr>
              <a:t> neural responses for </a:t>
            </a:r>
            <a:r>
              <a:rPr lang="pt-BR" sz="1000" dirty="0" err="1">
                <a:ea typeface="+mn-lt"/>
                <a:cs typeface="+mn-lt"/>
              </a:rPr>
              <a:t>native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but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not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nonnative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taboo</a:t>
            </a:r>
            <a:r>
              <a:rPr lang="pt-BR" sz="1000" dirty="0">
                <a:ea typeface="+mn-lt"/>
                <a:cs typeface="+mn-lt"/>
              </a:rPr>
              <a:t> words. </a:t>
            </a:r>
            <a:r>
              <a:rPr lang="pt-BR" sz="1000" dirty="0" err="1">
                <a:ea typeface="+mn-lt"/>
                <a:cs typeface="+mn-lt"/>
              </a:rPr>
              <a:t>Cognitive</a:t>
            </a:r>
            <a:r>
              <a:rPr lang="pt-BR" sz="1000" dirty="0">
                <a:ea typeface="+mn-lt"/>
                <a:cs typeface="+mn-lt"/>
              </a:rPr>
              <a:t>, </a:t>
            </a:r>
            <a:r>
              <a:rPr lang="pt-BR" sz="1000" dirty="0" err="1">
                <a:ea typeface="+mn-lt"/>
                <a:cs typeface="+mn-lt"/>
              </a:rPr>
              <a:t>affective</a:t>
            </a:r>
            <a:r>
              <a:rPr lang="pt-BR" sz="1000" dirty="0">
                <a:ea typeface="+mn-lt"/>
                <a:cs typeface="+mn-lt"/>
              </a:rPr>
              <a:t> &amp; </a:t>
            </a:r>
            <a:r>
              <a:rPr lang="pt-BR" sz="1000" dirty="0" err="1">
                <a:ea typeface="+mn-lt"/>
                <a:cs typeface="+mn-lt"/>
              </a:rPr>
              <a:t>behavioral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neuroscience</a:t>
            </a:r>
            <a:r>
              <a:rPr lang="pt-BR" sz="1000" dirty="0">
                <a:ea typeface="+mn-lt"/>
                <a:cs typeface="+mn-lt"/>
              </a:rPr>
              <a:t> vol. 22, 2. 2021: 362-382. doi:10.3758/s13415-021-00951-4</a:t>
            </a:r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VINGERHOETS, A.J.J. et al. </a:t>
            </a:r>
            <a:r>
              <a:rPr lang="pt-BR" sz="1000" dirty="0" err="1">
                <a:ea typeface="+mn-lt"/>
                <a:cs typeface="+mn-lt"/>
              </a:rPr>
              <a:t>Swearing</a:t>
            </a:r>
            <a:r>
              <a:rPr lang="pt-BR" sz="1000" dirty="0">
                <a:ea typeface="+mn-lt"/>
                <a:cs typeface="+mn-lt"/>
              </a:rPr>
              <a:t>: a </a:t>
            </a:r>
            <a:r>
              <a:rPr lang="pt-BR" sz="1000" dirty="0" err="1">
                <a:ea typeface="+mn-lt"/>
                <a:cs typeface="+mn-lt"/>
              </a:rPr>
              <a:t>biopsychosocial</a:t>
            </a:r>
            <a:r>
              <a:rPr lang="pt-BR" sz="1000" dirty="0">
                <a:ea typeface="+mn-lt"/>
                <a:cs typeface="+mn-lt"/>
              </a:rPr>
              <a:t> perspective. </a:t>
            </a:r>
            <a:r>
              <a:rPr lang="pt-BR" sz="1000" dirty="0" err="1">
                <a:ea typeface="+mn-lt"/>
                <a:cs typeface="+mn-lt"/>
              </a:rPr>
              <a:t>Psychological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Topics</a:t>
            </a:r>
            <a:r>
              <a:rPr lang="pt-BR" sz="1000" dirty="0">
                <a:ea typeface="+mn-lt"/>
                <a:cs typeface="+mn-lt"/>
              </a:rPr>
              <a:t>, v. 22, n.2, 2013, p. 287-304</a:t>
            </a:r>
          </a:p>
          <a:p>
            <a:pPr marL="285750" indent="-285750" algn="just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pt-BR" sz="1000" dirty="0">
                <a:ea typeface="+mn-lt"/>
                <a:cs typeface="+mn-lt"/>
              </a:rPr>
              <a:t>WU, C.; &amp; ZHANG, J. (2019). </a:t>
            </a:r>
            <a:r>
              <a:rPr lang="pt-BR" sz="1000" dirty="0" err="1">
                <a:ea typeface="+mn-lt"/>
                <a:cs typeface="+mn-lt"/>
              </a:rPr>
              <a:t>Emotion</a:t>
            </a:r>
            <a:r>
              <a:rPr lang="pt-BR" sz="1000" dirty="0">
                <a:ea typeface="+mn-lt"/>
                <a:cs typeface="+mn-lt"/>
              </a:rPr>
              <a:t> word </a:t>
            </a:r>
            <a:r>
              <a:rPr lang="pt-BR" sz="1000" dirty="0" err="1">
                <a:ea typeface="+mn-lt"/>
                <a:cs typeface="+mn-lt"/>
              </a:rPr>
              <a:t>type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should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be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incorporated</a:t>
            </a:r>
            <a:r>
              <a:rPr lang="pt-BR" sz="1000" dirty="0">
                <a:ea typeface="+mn-lt"/>
                <a:cs typeface="+mn-lt"/>
              </a:rPr>
              <a:t> in </a:t>
            </a:r>
            <a:r>
              <a:rPr lang="pt-BR" sz="1000" dirty="0" err="1">
                <a:ea typeface="+mn-lt"/>
                <a:cs typeface="+mn-lt"/>
              </a:rPr>
              <a:t>affective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neurolinguistics</a:t>
            </a:r>
            <a:r>
              <a:rPr lang="pt-BR" sz="1000" dirty="0">
                <a:ea typeface="+mn-lt"/>
                <a:cs typeface="+mn-lt"/>
              </a:rPr>
              <a:t>: A </a:t>
            </a:r>
            <a:r>
              <a:rPr lang="pt-BR" sz="1000" dirty="0" err="1">
                <a:ea typeface="+mn-lt"/>
                <a:cs typeface="+mn-lt"/>
              </a:rPr>
              <a:t>commentary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on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Hinojosa</a:t>
            </a:r>
            <a:r>
              <a:rPr lang="pt-BR" sz="1000" dirty="0">
                <a:ea typeface="+mn-lt"/>
                <a:cs typeface="+mn-lt"/>
              </a:rPr>
              <a:t>, Moreno </a:t>
            </a:r>
            <a:r>
              <a:rPr lang="pt-BR" sz="1000" dirty="0" err="1">
                <a:ea typeface="+mn-lt"/>
                <a:cs typeface="+mn-lt"/>
              </a:rPr>
              <a:t>and</a:t>
            </a:r>
            <a:r>
              <a:rPr lang="pt-BR" sz="1000" dirty="0">
                <a:ea typeface="+mn-lt"/>
                <a:cs typeface="+mn-lt"/>
              </a:rPr>
              <a:t> Ferré (2019). </a:t>
            </a:r>
            <a:r>
              <a:rPr lang="pt-BR" sz="1000" dirty="0" err="1">
                <a:ea typeface="+mn-lt"/>
                <a:cs typeface="+mn-lt"/>
              </a:rPr>
              <a:t>Language</a:t>
            </a:r>
            <a:r>
              <a:rPr lang="pt-BR" sz="1000" dirty="0">
                <a:ea typeface="+mn-lt"/>
                <a:cs typeface="+mn-lt"/>
              </a:rPr>
              <a:t>, </a:t>
            </a:r>
            <a:r>
              <a:rPr lang="pt-BR" sz="1000" dirty="0" err="1">
                <a:ea typeface="+mn-lt"/>
                <a:cs typeface="+mn-lt"/>
              </a:rPr>
              <a:t>Cognition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and</a:t>
            </a:r>
            <a:r>
              <a:rPr lang="pt-BR" sz="1000" dirty="0">
                <a:ea typeface="+mn-lt"/>
                <a:cs typeface="+mn-lt"/>
              </a:rPr>
              <a:t> </a:t>
            </a:r>
            <a:r>
              <a:rPr lang="pt-BR" sz="1000" dirty="0" err="1">
                <a:ea typeface="+mn-lt"/>
                <a:cs typeface="+mn-lt"/>
              </a:rPr>
              <a:t>Neuroscience</a:t>
            </a:r>
            <a:r>
              <a:rPr lang="pt-BR" sz="1000" dirty="0">
                <a:ea typeface="+mn-lt"/>
                <a:cs typeface="+mn-lt"/>
              </a:rPr>
              <a:t>, 1–4. </a:t>
            </a:r>
            <a:r>
              <a:rPr lang="pt-BR" sz="1000" dirty="0">
                <a:ea typeface="+mn-lt"/>
                <a:cs typeface="+mn-lt"/>
                <a:hlinkClick r:id="rId2"/>
              </a:rPr>
              <a:t>https://doi.org/10.1080/23273798.2019.1696979</a:t>
            </a:r>
            <a:endParaRPr lang="pt-BR" sz="1000">
              <a:ea typeface="+mn-lt"/>
              <a:cs typeface="+mn-lt"/>
            </a:endParaRPr>
          </a:p>
          <a:p>
            <a:pPr algn="just"/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8644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FDA9-66FA-0F28-12C8-A5BD69D8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279EC2-2E9D-F8B6-1F17-17C537A2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4756031" cy="30884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dirty="0"/>
              <a:t>Fluidos corporais;</a:t>
            </a:r>
          </a:p>
          <a:p>
            <a:r>
              <a:rPr lang="pt-BR" dirty="0">
                <a:ea typeface="+mn-lt"/>
                <a:cs typeface="+mn-lt"/>
              </a:rPr>
              <a:t>partes do corpo;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atos sexuais;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insultos étnicos ou raciais;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profanidade;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vulgaridade;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gíria;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escatologia. (JAY </a:t>
            </a:r>
            <a:r>
              <a:rPr lang="pt-BR" i="1" dirty="0">
                <a:ea typeface="+mn-lt"/>
                <a:cs typeface="+mn-lt"/>
              </a:rPr>
              <a:t>et al.</a:t>
            </a:r>
            <a:r>
              <a:rPr lang="pt-BR" dirty="0">
                <a:ea typeface="+mn-lt"/>
                <a:cs typeface="+mn-lt"/>
              </a:rPr>
              <a:t>, 2008)</a:t>
            </a:r>
            <a:endParaRPr lang="pt-BR" dirty="0"/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1387A68B-A7DD-E6AD-5D24-68992184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694098" y="224430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FDA9-66FA-0F28-12C8-A5BD69D8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Palavras tabu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279EC2-2E9D-F8B6-1F17-17C537A2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53369"/>
            <a:ext cx="4756031" cy="30884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t-BR" dirty="0"/>
              <a:t>Fluidos corporais;</a:t>
            </a:r>
          </a:p>
          <a:p>
            <a:r>
              <a:rPr lang="pt-BR" dirty="0">
                <a:ea typeface="+mn-lt"/>
                <a:cs typeface="+mn-lt"/>
              </a:rPr>
              <a:t>partes do corpo;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atos sexuais; </a:t>
            </a:r>
            <a:endParaRPr lang="pt-BR"/>
          </a:p>
          <a:p>
            <a:r>
              <a:rPr lang="pt-BR" dirty="0">
                <a:ea typeface="+mn-lt"/>
                <a:cs typeface="+mn-lt"/>
              </a:rPr>
              <a:t>insultos </a:t>
            </a:r>
            <a:r>
              <a:rPr lang="pt-BR" dirty="0">
                <a:solidFill>
                  <a:schemeClr val="bg2"/>
                </a:solidFill>
                <a:ea typeface="+mn-lt"/>
                <a:cs typeface="+mn-lt"/>
              </a:rPr>
              <a:t>étnicos ou raciais</a:t>
            </a:r>
            <a:r>
              <a:rPr lang="pt-BR" dirty="0">
                <a:ea typeface="+mn-lt"/>
                <a:cs typeface="+mn-lt"/>
              </a:rPr>
              <a:t>;</a:t>
            </a:r>
            <a:endParaRPr lang="pt-BR" dirty="0"/>
          </a:p>
          <a:p>
            <a:r>
              <a:rPr lang="pt-BR" dirty="0">
                <a:ea typeface="+mn-lt"/>
                <a:cs typeface="+mn-lt"/>
              </a:rPr>
              <a:t>profanidade.</a:t>
            </a:r>
            <a:endParaRPr lang="pt-BR" dirty="0"/>
          </a:p>
          <a:p>
            <a:r>
              <a:rPr lang="pt-BR" dirty="0">
                <a:solidFill>
                  <a:schemeClr val="bg2"/>
                </a:solidFill>
                <a:ea typeface="+mn-lt"/>
                <a:cs typeface="+mn-lt"/>
              </a:rPr>
              <a:t>vulgaridade;</a:t>
            </a:r>
            <a:endParaRPr lang="pt-BR">
              <a:solidFill>
                <a:schemeClr val="bg2"/>
              </a:solidFill>
            </a:endParaRPr>
          </a:p>
          <a:p>
            <a:r>
              <a:rPr lang="pt-BR" dirty="0">
                <a:solidFill>
                  <a:schemeClr val="bg2"/>
                </a:solidFill>
                <a:ea typeface="+mn-lt"/>
                <a:cs typeface="+mn-lt"/>
              </a:rPr>
              <a:t>gíria;</a:t>
            </a:r>
            <a:endParaRPr lang="pt-BR">
              <a:solidFill>
                <a:schemeClr val="bg2"/>
              </a:solidFill>
            </a:endParaRPr>
          </a:p>
          <a:p>
            <a:r>
              <a:rPr lang="pt-BR" dirty="0">
                <a:solidFill>
                  <a:schemeClr val="bg2"/>
                </a:solidFill>
                <a:ea typeface="+mn-lt"/>
                <a:cs typeface="+mn-lt"/>
              </a:rPr>
              <a:t>escatologia. (JAY et al., 2008)</a:t>
            </a:r>
            <a:endParaRPr lang="pt-BR">
              <a:solidFill>
                <a:schemeClr val="bg2"/>
              </a:solidFill>
            </a:endParaRPr>
          </a:p>
        </p:txBody>
      </p:sp>
      <p:pic>
        <p:nvPicPr>
          <p:cNvPr id="5" name="Imagem 8">
            <a:extLst>
              <a:ext uri="{FF2B5EF4-FFF2-40B4-BE49-F238E27FC236}">
                <a16:creationId xmlns:a16="http://schemas.microsoft.com/office/drawing/2014/main" id="{7E668CC2-0BFE-460F-A88A-8687682A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6694098" y="224430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30989-870F-215A-C17D-14D4AC0E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Emoção e linguagem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24E58-2B6E-C2B6-E537-923B66AFA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Bidimensionalidade das palavras: valência e alerta (RUSSELL, 1980)</a:t>
            </a:r>
          </a:p>
          <a:p>
            <a:r>
              <a:rPr lang="pt-BR" dirty="0"/>
              <a:t>Valência: o quanto uma palavra é positiva ou negativa;</a:t>
            </a:r>
          </a:p>
          <a:p>
            <a:r>
              <a:rPr lang="pt-BR" dirty="0"/>
              <a:t>Alerta: a intensidade da palavra, o quanto ela chama atenção.</a:t>
            </a:r>
          </a:p>
          <a:p>
            <a:r>
              <a:rPr lang="pt-BR" dirty="0"/>
              <a:t>Podem ser aferidos em testes psicolinguísticos.</a:t>
            </a:r>
          </a:p>
        </p:txBody>
      </p:sp>
      <p:pic>
        <p:nvPicPr>
          <p:cNvPr id="4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B2DF937-77B5-07D0-F3B1-15220433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929" y="5752381"/>
            <a:ext cx="615352" cy="6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6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C0649-6B0E-E3E7-2EA4-FCAD83A9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Além da bidimensionalidade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277E40-D3BB-BF6F-2CAD-EEAF7147D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Palavras tabu apresentam valência negativa e alerta mais alto (JANSCHEWITZ, 2008), mas será que seriam processadas da mesma forma que uma palavra não tabu de valência negativa e alto alerta (ex.: </a:t>
            </a:r>
            <a:r>
              <a:rPr lang="pt-BR" i="1" dirty="0"/>
              <a:t>crime</a:t>
            </a:r>
            <a:r>
              <a:rPr lang="pt-BR" dirty="0"/>
              <a:t>, cf. KRISTENSEN </a:t>
            </a:r>
            <a:r>
              <a:rPr lang="pt-BR" i="1" dirty="0"/>
              <a:t>et al.,</a:t>
            </a:r>
            <a:r>
              <a:rPr lang="pt-BR" dirty="0"/>
              <a:t> 2011; OLIVEIRA </a:t>
            </a:r>
            <a:r>
              <a:rPr lang="pt-BR" i="1" dirty="0"/>
              <a:t>et al.,</a:t>
            </a:r>
            <a:r>
              <a:rPr lang="pt-BR" dirty="0"/>
              <a:t> 2013)?</a:t>
            </a:r>
          </a:p>
          <a:p>
            <a:endParaRPr lang="pt-BR" dirty="0"/>
          </a:p>
          <a:p>
            <a:r>
              <a:rPr lang="pt-BR" dirty="0" err="1"/>
              <a:t>Janschewitz</a:t>
            </a:r>
            <a:r>
              <a:rPr lang="pt-BR" dirty="0"/>
              <a:t> (2008) propõe normatizar palavras emocionais em outras dimensões além de alerta e valência para entender a diferença de processamento entre elas.</a:t>
            </a:r>
          </a:p>
        </p:txBody>
      </p:sp>
    </p:spTree>
    <p:extLst>
      <p:ext uri="{BB962C8B-B14F-4D97-AF65-F5344CB8AC3E}">
        <p14:creationId xmlns:p14="http://schemas.microsoft.com/office/powerpoint/2010/main" val="118817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BB2F9-9E00-B2F1-A164-7DE8A17B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Além da bidimensionalidade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004DD-4F15-BA51-E5B9-13B61D56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t-BR" dirty="0"/>
              <a:t>Uso pessoal;</a:t>
            </a:r>
          </a:p>
          <a:p>
            <a:r>
              <a:rPr lang="pt-BR" dirty="0"/>
              <a:t>Familiaridade;</a:t>
            </a:r>
          </a:p>
          <a:p>
            <a:r>
              <a:rPr lang="pt-BR" dirty="0"/>
              <a:t>Ofensividade;</a:t>
            </a:r>
          </a:p>
          <a:p>
            <a:r>
              <a:rPr lang="pt-BR" dirty="0"/>
              <a:t>Tabu social;</a:t>
            </a:r>
          </a:p>
          <a:p>
            <a:r>
              <a:rPr lang="pt-BR" dirty="0"/>
              <a:t>Alerta;</a:t>
            </a:r>
          </a:p>
          <a:p>
            <a:r>
              <a:rPr lang="pt-BR" dirty="0"/>
              <a:t>Valência;</a:t>
            </a:r>
          </a:p>
          <a:p>
            <a:r>
              <a:rPr lang="pt-BR" dirty="0" err="1"/>
              <a:t>Imageabilidade</a:t>
            </a:r>
            <a:r>
              <a:rPr lang="pt-BR" dirty="0"/>
              <a:t>.</a:t>
            </a:r>
          </a:p>
        </p:txBody>
      </p:sp>
      <p:pic>
        <p:nvPicPr>
          <p:cNvPr id="4" name="Imagem 4" descr="Ícone&#10;&#10;Descrição gerada automaticamente">
            <a:extLst>
              <a:ext uri="{FF2B5EF4-FFF2-40B4-BE49-F238E27FC236}">
                <a16:creationId xmlns:a16="http://schemas.microsoft.com/office/drawing/2014/main" id="{9D934B98-7138-1405-778E-AEB7923F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10" y="3336985"/>
            <a:ext cx="2124974" cy="21249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BEE4546F-FDEC-C979-9E8C-7EB3B811F744}"/>
                  </a:ext>
                </a:extLst>
              </p14:cNvPr>
              <p14:cNvContentPartPr/>
              <p14:nvPr/>
            </p14:nvContentPartPr>
            <p14:xfrm>
              <a:off x="7079340" y="4905375"/>
              <a:ext cx="85725" cy="57150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BEE4546F-FDEC-C979-9E8C-7EB3B811F7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1576" y="4869475"/>
                <a:ext cx="160876" cy="6436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5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BB2F9-9E00-B2F1-A164-7DE8A17B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Além da bidimensionalidade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004DD-4F15-BA51-E5B9-13B61D56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t-BR" dirty="0"/>
              <a:t>Uso pessoal;</a:t>
            </a:r>
          </a:p>
          <a:p>
            <a:r>
              <a:rPr lang="pt-BR" dirty="0"/>
              <a:t>Familiaridade;</a:t>
            </a:r>
          </a:p>
          <a:p>
            <a:r>
              <a:rPr lang="pt-BR" dirty="0"/>
              <a:t>Ofensividade;</a:t>
            </a:r>
          </a:p>
          <a:p>
            <a:r>
              <a:rPr lang="pt-BR" dirty="0"/>
              <a:t>Tabu social;</a:t>
            </a:r>
          </a:p>
          <a:p>
            <a:r>
              <a:rPr lang="pt-BR" dirty="0"/>
              <a:t>Alerta;</a:t>
            </a:r>
          </a:p>
          <a:p>
            <a:r>
              <a:rPr lang="pt-BR" dirty="0"/>
              <a:t>Valência;</a:t>
            </a:r>
          </a:p>
          <a:p>
            <a:r>
              <a:rPr lang="pt-BR" dirty="0" err="1"/>
              <a:t>Imageabilidade</a:t>
            </a:r>
            <a:r>
              <a:rPr lang="pt-BR" dirty="0"/>
              <a:t>.</a:t>
            </a: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86D2F02A-81A6-D087-34B4-CDEF45DC70C7}"/>
              </a:ext>
            </a:extLst>
          </p:cNvPr>
          <p:cNvSpPr/>
          <p:nvPr/>
        </p:nvSpPr>
        <p:spPr>
          <a:xfrm>
            <a:off x="2668351" y="3776931"/>
            <a:ext cx="1035169" cy="81951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>
            <a:extLst>
              <a:ext uri="{FF2B5EF4-FFF2-40B4-BE49-F238E27FC236}">
                <a16:creationId xmlns:a16="http://schemas.microsoft.com/office/drawing/2014/main" id="{6397ACE5-A048-25BD-B2DF-71575255D114}"/>
              </a:ext>
            </a:extLst>
          </p:cNvPr>
          <p:cNvSpPr/>
          <p:nvPr/>
        </p:nvSpPr>
        <p:spPr>
          <a:xfrm>
            <a:off x="2668350" y="2856779"/>
            <a:ext cx="1035169" cy="819510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C18780-8135-5282-1A17-687B21A40980}"/>
              </a:ext>
            </a:extLst>
          </p:cNvPr>
          <p:cNvSpPr txBox="1"/>
          <p:nvPr/>
        </p:nvSpPr>
        <p:spPr>
          <a:xfrm>
            <a:off x="4165326" y="3129568"/>
            <a:ext cx="326571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dirty="0"/>
              <a:t>Frequência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Inadequação</a:t>
            </a:r>
          </a:p>
        </p:txBody>
      </p:sp>
    </p:spTree>
    <p:extLst>
      <p:ext uri="{BB962C8B-B14F-4D97-AF65-F5344CB8AC3E}">
        <p14:creationId xmlns:p14="http://schemas.microsoft.com/office/powerpoint/2010/main" val="52364827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323820"/>
      </a:dk2>
      <a:lt2>
        <a:srgbClr val="E2E8E7"/>
      </a:lt2>
      <a:accent1>
        <a:srgbClr val="C6969E"/>
      </a:accent1>
      <a:accent2>
        <a:srgbClr val="BA8E7F"/>
      </a:accent2>
      <a:accent3>
        <a:srgbClr val="B2A281"/>
      </a:accent3>
      <a:accent4>
        <a:srgbClr val="A3A872"/>
      </a:accent4>
      <a:accent5>
        <a:srgbClr val="95AA81"/>
      </a:accent5>
      <a:accent6>
        <a:srgbClr val="7CAF78"/>
      </a:accent6>
      <a:hlink>
        <a:srgbClr val="568E85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2324</Words>
  <Application>Microsoft Office PowerPoint</Application>
  <PresentationFormat>Widescreen</PresentationFormat>
  <Paragraphs>242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DashVTI</vt:lpstr>
      <vt:lpstr>O que tem a ver o c* com as calças? Um estudo ERP do processamento de palavras neutras, negativas e tabu em português Brasileiro</vt:lpstr>
      <vt:lpstr>Palavras tabu</vt:lpstr>
      <vt:lpstr>Palavrões</vt:lpstr>
      <vt:lpstr>Palavras tabu</vt:lpstr>
      <vt:lpstr>Palavras tabu</vt:lpstr>
      <vt:lpstr>Emoção e linguagem</vt:lpstr>
      <vt:lpstr>Além da bidimensionalidade</vt:lpstr>
      <vt:lpstr>Além da bidimensionalidade</vt:lpstr>
      <vt:lpstr>Além da bidimensionalidade</vt:lpstr>
      <vt:lpstr>NPS</vt:lpstr>
      <vt:lpstr>Experimentos</vt:lpstr>
      <vt:lpstr>Seleção das palavras</vt:lpstr>
      <vt:lpstr>Palavras</vt:lpstr>
      <vt:lpstr>Hipóteses para palavras tabu</vt:lpstr>
      <vt:lpstr>Classificação das palavras tabu</vt:lpstr>
      <vt:lpstr>Resultados das características psicossociais</vt:lpstr>
      <vt:lpstr>Inadequação</vt:lpstr>
      <vt:lpstr>Frequência</vt:lpstr>
      <vt:lpstr>Valência</vt:lpstr>
      <vt:lpstr>Alerta</vt:lpstr>
      <vt:lpstr>Características psicossociais: Gênero</vt:lpstr>
      <vt:lpstr>Características psicossociais: Religiosidade</vt:lpstr>
      <vt:lpstr>Características psicossociais: Religiosidade</vt:lpstr>
      <vt:lpstr>Características psicossociais: Religiosidade</vt:lpstr>
      <vt:lpstr>Experimentos</vt:lpstr>
      <vt:lpstr>ERPs</vt:lpstr>
      <vt:lpstr>ERPs e palavras tabu</vt:lpstr>
      <vt:lpstr>Late Positive Complex (LPC)</vt:lpstr>
      <vt:lpstr>Hipóteses</vt:lpstr>
      <vt:lpstr>Hipóteses</vt:lpstr>
      <vt:lpstr>Experimento com EEG</vt:lpstr>
      <vt:lpstr>Resultados</vt:lpstr>
      <vt:lpstr>Resultados</vt:lpstr>
      <vt:lpstr>Resultados</vt:lpstr>
      <vt:lpstr>Resultados</vt:lpstr>
      <vt:lpstr>Resultados</vt:lpstr>
      <vt:lpstr>Conclusão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Claudiane Gusmão</dc:creator>
  <cp:lastModifiedBy>Claudiane Gusmão</cp:lastModifiedBy>
  <cp:revision>1052</cp:revision>
  <dcterms:created xsi:type="dcterms:W3CDTF">2022-09-21T15:53:13Z</dcterms:created>
  <dcterms:modified xsi:type="dcterms:W3CDTF">2023-05-24T13:31:47Z</dcterms:modified>
</cp:coreProperties>
</file>