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sldIdLst>
    <p:sldId id="286" r:id="rId2"/>
    <p:sldId id="284" r:id="rId3"/>
    <p:sldId id="285" r:id="rId4"/>
    <p:sldId id="287" r:id="rId5"/>
    <p:sldId id="288" r:id="rId6"/>
    <p:sldId id="289" r:id="rId7"/>
    <p:sldId id="290" r:id="rId8"/>
    <p:sldId id="291" r:id="rId9"/>
    <p:sldId id="292" r:id="rId10"/>
    <p:sldId id="293" r:id="rId11"/>
    <p:sldId id="294" r:id="rId12"/>
    <p:sldId id="296" r:id="rId13"/>
    <p:sldId id="295" r:id="rId14"/>
    <p:sldId id="297" r:id="rId15"/>
    <p:sldId id="298" r:id="rId16"/>
    <p:sldId id="299" r:id="rId17"/>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3300" autoAdjust="0"/>
  </p:normalViewPr>
  <p:slideViewPr>
    <p:cSldViewPr>
      <p:cViewPr varScale="1">
        <p:scale>
          <a:sx n="73" d="100"/>
          <a:sy n="73" d="100"/>
        </p:scale>
        <p:origin x="-1308" y="-96"/>
      </p:cViewPr>
      <p:guideLst>
        <p:guide orient="horz" pos="2160"/>
        <p:guide pos="2880"/>
      </p:guideLst>
    </p:cSldViewPr>
  </p:slideViewPr>
  <p:outlineViewPr>
    <p:cViewPr>
      <p:scale>
        <a:sx n="33" d="100"/>
        <a:sy n="33" d="100"/>
      </p:scale>
      <p:origin x="48" y="38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7CAD6-F0A3-4366-B59C-25B539F8DA49}" type="datetimeFigureOut">
              <a:rPr lang="pt-BR" smtClean="0"/>
              <a:t>03/07/2022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ABB99-5C17-4B51-BEC4-AAEFA5D734CC}" type="slidenum">
              <a:rPr lang="pt-BR" smtClean="0"/>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24ABB99-5C17-4B51-BEC4-AAEFA5D734CC}" type="slidenum">
              <a:rPr lang="pt-BR" smtClean="0"/>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AFEBD72-EFF1-48EE-8F50-45EAB4105D05}" type="datetimeFigureOut">
              <a:rPr lang="pt-BR" smtClean="0"/>
              <a:pPr/>
              <a:t>03/07/2022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0E47F9-12C6-4A35-BA07-7C15F3AB97A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EBD72-EFF1-48EE-8F50-45EAB4105D05}" type="datetimeFigureOut">
              <a:rPr lang="pt-BR" smtClean="0"/>
              <a:pPr/>
              <a:t>03/07/2022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E47F9-12C6-4A35-BA07-7C15F3AB97A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i\Desktop\Apresentação_Aniela\primeira-infancia-neurociencia.jpg"/>
          <p:cNvPicPr>
            <a:picLocks noChangeAspect="1" noChangeArrowheads="1"/>
          </p:cNvPicPr>
          <p:nvPr/>
        </p:nvPicPr>
        <p:blipFill>
          <a:blip r:embed="rId2"/>
          <a:srcRect/>
          <a:stretch>
            <a:fillRect/>
          </a:stretch>
        </p:blipFill>
        <p:spPr bwMode="auto">
          <a:xfrm>
            <a:off x="1214414" y="2071678"/>
            <a:ext cx="6786610" cy="4574175"/>
          </a:xfrm>
          <a:prstGeom prst="rect">
            <a:avLst/>
          </a:prstGeom>
          <a:noFill/>
        </p:spPr>
      </p:pic>
      <p:pic>
        <p:nvPicPr>
          <p:cNvPr id="7" name="Imagem 6" descr="IMG_4080.PNG"/>
          <p:cNvPicPr>
            <a:picLocks noChangeAspect="1"/>
          </p:cNvPicPr>
          <p:nvPr/>
        </p:nvPicPr>
        <p:blipFill>
          <a:blip r:embed="rId3"/>
          <a:srcRect l="6250" t="9658" r="5468" b="58859"/>
          <a:stretch>
            <a:fillRect/>
          </a:stretch>
        </p:blipFill>
        <p:spPr>
          <a:xfrm>
            <a:off x="571472" y="285728"/>
            <a:ext cx="8072494" cy="1643074"/>
          </a:xfrm>
          <a:prstGeom prst="rect">
            <a:avLst/>
          </a:prstGeom>
          <a:solidFill>
            <a:schemeClr val="bg2">
              <a:lumMod val="40000"/>
              <a:lumOff val="60000"/>
            </a:schemeClr>
          </a:solidFill>
          <a:ln w="57150">
            <a:solidFill>
              <a:schemeClr val="accent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571480"/>
            <a:ext cx="8501122" cy="6286520"/>
          </a:xfrm>
        </p:spPr>
        <p:txBody>
          <a:bodyPr>
            <a:normAutofit fontScale="92500" lnSpcReduction="20000"/>
          </a:bodyPr>
          <a:lstStyle/>
          <a:p>
            <a:pPr marL="0" indent="0">
              <a:lnSpc>
                <a:spcPct val="120000"/>
              </a:lnSpc>
              <a:buNone/>
            </a:pPr>
            <a:r>
              <a:rPr lang="pt-BR" dirty="0" smtClean="0"/>
              <a:t>         </a:t>
            </a:r>
            <a:r>
              <a:rPr lang="pt-BR" u="sng" dirty="0" err="1" smtClean="0"/>
              <a:t>P</a:t>
            </a:r>
            <a:r>
              <a:rPr lang="pt-BR" u="sng" dirty="0" err="1" smtClean="0"/>
              <a:t>olka</a:t>
            </a:r>
            <a:r>
              <a:rPr lang="pt-BR" u="sng" dirty="0" smtClean="0"/>
              <a:t> </a:t>
            </a:r>
            <a:r>
              <a:rPr lang="pt-BR" u="sng" dirty="0" err="1" smtClean="0"/>
              <a:t>et</a:t>
            </a:r>
            <a:r>
              <a:rPr lang="pt-BR" u="sng" dirty="0" smtClean="0"/>
              <a:t> </a:t>
            </a:r>
            <a:r>
              <a:rPr lang="pt-BR" u="sng" dirty="0" err="1" smtClean="0"/>
              <a:t>al</a:t>
            </a:r>
            <a:r>
              <a:rPr lang="pt-BR" u="sng" dirty="0" smtClean="0"/>
              <a:t> (2001) testou bebês aprendendo inglês no contraste </a:t>
            </a:r>
            <a:r>
              <a:rPr lang="pt-PT" u="sng" dirty="0" smtClean="0"/>
              <a:t>/d-th/ da língua nativa</a:t>
            </a:r>
            <a:r>
              <a:rPr lang="pt-PT" dirty="0" smtClean="0"/>
              <a:t>.</a:t>
            </a:r>
            <a:r>
              <a:rPr lang="pt-BR" dirty="0" smtClean="0"/>
              <a:t> Não observaram mudanças na percepção da língua nativa no primeiro ano de idade. No entanto, aos 4 anos, as crianças testadas com o mesmo contraste melhoraram significativamente em comparação aos bebês de 10-12 meses.</a:t>
            </a:r>
          </a:p>
          <a:p>
            <a:pPr marL="0" indent="0">
              <a:lnSpc>
                <a:spcPct val="120000"/>
              </a:lnSpc>
              <a:buNone/>
            </a:pPr>
            <a:endParaRPr lang="pt-BR" dirty="0" smtClean="0"/>
          </a:p>
          <a:p>
            <a:pPr marL="0" indent="0">
              <a:lnSpc>
                <a:spcPct val="120000"/>
              </a:lnSpc>
              <a:buNone/>
            </a:pPr>
            <a:r>
              <a:rPr lang="pt-BR" dirty="0" smtClean="0"/>
              <a:t>	Não havia até o momento (2006) estudos comportamentais que indicassem melhora na percepção fonética de consoantes entre 6-12 meses de idade. </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0"/>
            <a:ext cx="8229600" cy="1143000"/>
          </a:xfrm>
        </p:spPr>
        <p:txBody>
          <a:bodyPr/>
          <a:lstStyle/>
          <a:p>
            <a:r>
              <a:rPr lang="pt-BR" dirty="0" smtClean="0"/>
              <a:t>2 objetivos dos Experimentos</a:t>
            </a:r>
            <a:endParaRPr lang="pt-BR" dirty="0"/>
          </a:p>
        </p:txBody>
      </p:sp>
      <p:sp>
        <p:nvSpPr>
          <p:cNvPr id="3" name="Espaço Reservado para Conteúdo 2"/>
          <p:cNvSpPr>
            <a:spLocks noGrp="1"/>
          </p:cNvSpPr>
          <p:nvPr>
            <p:ph idx="1"/>
          </p:nvPr>
        </p:nvSpPr>
        <p:spPr>
          <a:xfrm>
            <a:off x="428596" y="1000084"/>
            <a:ext cx="8501122" cy="5857916"/>
          </a:xfrm>
        </p:spPr>
        <p:txBody>
          <a:bodyPr>
            <a:normAutofit fontScale="77500" lnSpcReduction="20000"/>
          </a:bodyPr>
          <a:lstStyle/>
          <a:p>
            <a:pPr marL="0" indent="0" algn="just">
              <a:lnSpc>
                <a:spcPct val="120000"/>
              </a:lnSpc>
              <a:buNone/>
            </a:pPr>
            <a:r>
              <a:rPr lang="pt-BR" dirty="0" smtClean="0"/>
              <a:t>	</a:t>
            </a:r>
            <a:r>
              <a:rPr lang="pt-BR" dirty="0" smtClean="0"/>
              <a:t>1) Examinar a mudança de desenvolvimento em nativos e percepção fonética não nativa aos 6-8 e 10-12 meses de idade, usando um </a:t>
            </a:r>
            <a:r>
              <a:rPr lang="pt-BR" i="1" dirty="0" smtClean="0"/>
              <a:t>design</a:t>
            </a:r>
            <a:r>
              <a:rPr lang="pt-BR" dirty="0" smtClean="0"/>
              <a:t> de linguagem cruzada. UTILIZARAM O CONTRASTE </a:t>
            </a:r>
            <a:r>
              <a:rPr lang="pt-PT" dirty="0" smtClean="0"/>
              <a:t>/r-l/ DO INGLÊS AMERICANO, NATIVO PRA BEBÊS AMERICANOS E NÃO NATIVO PRA BEBÊS JAPONESES.</a:t>
            </a:r>
          </a:p>
          <a:p>
            <a:pPr marL="0" indent="0" algn="just">
              <a:lnSpc>
                <a:spcPct val="120000"/>
              </a:lnSpc>
              <a:buNone/>
            </a:pPr>
            <a:endParaRPr lang="pt-PT" dirty="0" smtClean="0"/>
          </a:p>
          <a:p>
            <a:pPr marL="0" indent="0" algn="just">
              <a:lnSpc>
                <a:spcPct val="120000"/>
              </a:lnSpc>
              <a:buNone/>
            </a:pPr>
            <a:r>
              <a:rPr lang="pt-PT" dirty="0" smtClean="0"/>
              <a:t>	2) Examinar </a:t>
            </a:r>
            <a:r>
              <a:rPr lang="pt-PT" b="1" dirty="0" smtClean="0"/>
              <a:t>assimetrias direcionais na discriminação da fala infantil</a:t>
            </a:r>
            <a:r>
              <a:rPr lang="pt-PT" dirty="0" smtClean="0"/>
              <a:t>. Até antão nâo havia estudos como esse para consoantes.</a:t>
            </a:r>
          </a:p>
          <a:p>
            <a:pPr marL="0" indent="0" algn="just">
              <a:lnSpc>
                <a:spcPct val="120000"/>
              </a:lnSpc>
              <a:buNone/>
            </a:pPr>
            <a:endParaRPr lang="pt-PT" dirty="0" smtClean="0"/>
          </a:p>
          <a:p>
            <a:pPr marL="0" indent="0" algn="just">
              <a:lnSpc>
                <a:spcPct val="120000"/>
              </a:lnSpc>
              <a:buNone/>
            </a:pPr>
            <a:r>
              <a:rPr lang="pt-PT" dirty="0" smtClean="0"/>
              <a:t>O estudo examinou a mudança de desenvolvimento na percepção de consoantes dos bebês entre 6-12 meses, usando um contraste fonêmico para um grupo e um não fonêmico para outro. </a:t>
            </a:r>
            <a:endParaRPr lang="pt-BR" dirty="0" smtClean="0"/>
          </a:p>
          <a:p>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142900"/>
            <a:ext cx="8229600" cy="1143000"/>
          </a:xfrm>
        </p:spPr>
        <p:txBody>
          <a:bodyPr/>
          <a:lstStyle/>
          <a:p>
            <a:r>
              <a:rPr lang="pt-BR" dirty="0" smtClean="0"/>
              <a:t>Metodologia</a:t>
            </a:r>
            <a:endParaRPr lang="pt-BR" dirty="0"/>
          </a:p>
        </p:txBody>
      </p:sp>
      <p:sp>
        <p:nvSpPr>
          <p:cNvPr id="3" name="Espaço Reservado para Conteúdo 2"/>
          <p:cNvSpPr>
            <a:spLocks noGrp="1"/>
          </p:cNvSpPr>
          <p:nvPr>
            <p:ph idx="1"/>
          </p:nvPr>
        </p:nvSpPr>
        <p:spPr>
          <a:xfrm>
            <a:off x="357158" y="857232"/>
            <a:ext cx="8472518" cy="7143800"/>
          </a:xfrm>
        </p:spPr>
        <p:txBody>
          <a:bodyPr>
            <a:normAutofit fontScale="70000" lnSpcReduction="20000"/>
          </a:bodyPr>
          <a:lstStyle/>
          <a:p>
            <a:pPr marL="0" indent="0">
              <a:lnSpc>
                <a:spcPct val="120000"/>
              </a:lnSpc>
              <a:buNone/>
            </a:pPr>
            <a:r>
              <a:rPr lang="pt-BR" sz="3400" dirty="0" smtClean="0"/>
              <a:t>            Foram testados 32 bebês americanos na cidade de </a:t>
            </a:r>
            <a:r>
              <a:rPr lang="pt-BR" sz="3400" dirty="0" smtClean="0"/>
              <a:t>S</a:t>
            </a:r>
            <a:r>
              <a:rPr lang="pt-BR" sz="3400" dirty="0" smtClean="0"/>
              <a:t>eattle e 32 bebês japoneses na cidade de </a:t>
            </a:r>
            <a:r>
              <a:rPr lang="pt-BR" sz="3400" dirty="0" smtClean="0"/>
              <a:t>T</a:t>
            </a:r>
            <a:r>
              <a:rPr lang="pt-BR" sz="3400" dirty="0" smtClean="0"/>
              <a:t>óquio.  Metade desses bebês com idade de 6-8 meses, sendo 16 meninos e 16 meninas.</a:t>
            </a:r>
          </a:p>
          <a:p>
            <a:pPr marL="0" indent="0">
              <a:lnSpc>
                <a:spcPct val="120000"/>
              </a:lnSpc>
              <a:buNone/>
            </a:pPr>
            <a:endParaRPr lang="pt-BR" sz="3400" dirty="0" smtClean="0"/>
          </a:p>
          <a:p>
            <a:pPr marL="0" indent="0">
              <a:lnSpc>
                <a:spcPct val="120000"/>
              </a:lnSpc>
              <a:buNone/>
            </a:pPr>
            <a:r>
              <a:rPr lang="pt-BR" sz="3400" dirty="0" smtClean="0"/>
              <a:t>	Os </a:t>
            </a:r>
            <a:r>
              <a:rPr lang="pt-BR" sz="3400" b="1" dirty="0" smtClean="0"/>
              <a:t>estímulos </a:t>
            </a:r>
            <a:r>
              <a:rPr lang="pt-BR" sz="3400" dirty="0" smtClean="0"/>
              <a:t>foram </a:t>
            </a:r>
            <a:r>
              <a:rPr lang="pt-BR" sz="3400" dirty="0" err="1" smtClean="0"/>
              <a:t>tokens</a:t>
            </a:r>
            <a:r>
              <a:rPr lang="pt-BR" sz="3400" dirty="0" smtClean="0"/>
              <a:t> sintetizados no computador das sílabas </a:t>
            </a:r>
            <a:r>
              <a:rPr lang="pt-PT" sz="3400" dirty="0" smtClean="0"/>
              <a:t>/ra/ e /la/</a:t>
            </a:r>
            <a:r>
              <a:rPr lang="pt-BR" sz="3400" dirty="0" smtClean="0"/>
              <a:t> no inglês americano, usados em testes anteriores para adultos.</a:t>
            </a:r>
          </a:p>
          <a:p>
            <a:pPr marL="0" indent="0">
              <a:lnSpc>
                <a:spcPct val="120000"/>
              </a:lnSpc>
              <a:buNone/>
            </a:pPr>
            <a:endParaRPr lang="pt-BR" sz="3400" dirty="0" smtClean="0"/>
          </a:p>
          <a:p>
            <a:pPr marL="0" indent="0">
              <a:lnSpc>
                <a:spcPct val="120000"/>
              </a:lnSpc>
              <a:buNone/>
            </a:pPr>
            <a:r>
              <a:rPr lang="pt-BR" sz="3400" dirty="0" smtClean="0"/>
              <a:t>	Sobre o </a:t>
            </a:r>
            <a:r>
              <a:rPr lang="pt-BR" sz="3400" b="1" dirty="0" smtClean="0"/>
              <a:t>procedimento </a:t>
            </a:r>
            <a:r>
              <a:rPr lang="pt-BR" sz="3400" dirty="0" smtClean="0"/>
              <a:t>do teste, foi utilizada uma técnica de rotação de cabeça condicionada, na qual os bebês foram treinados para produzir uma virada de cabeça como reforço visual sempre que um som de fala padrão (</a:t>
            </a:r>
            <a:r>
              <a:rPr lang="pt-BR" sz="3400" i="1" dirty="0" smtClean="0"/>
              <a:t>background</a:t>
            </a:r>
            <a:r>
              <a:rPr lang="pt-BR" sz="3400" dirty="0" smtClean="0"/>
              <a:t>) era modificado para um som alvo (</a:t>
            </a:r>
            <a:r>
              <a:rPr lang="pt-BR" sz="3400" i="1" dirty="0" err="1" smtClean="0"/>
              <a:t>target</a:t>
            </a:r>
            <a:r>
              <a:rPr lang="pt-BR" sz="3400" dirty="0" smtClean="0"/>
              <a:t>).</a:t>
            </a:r>
          </a:p>
          <a:p>
            <a:pPr marL="0" indent="0">
              <a:lnSpc>
                <a:spcPct val="120000"/>
              </a:lnSpc>
              <a:buNone/>
            </a:pPr>
            <a:r>
              <a:rPr lang="pt-BR" sz="3400" dirty="0" smtClean="0"/>
              <a:t>Metade das crianças receberam /</a:t>
            </a:r>
            <a:r>
              <a:rPr lang="pt-BR" sz="3400" dirty="0" err="1" smtClean="0"/>
              <a:t>ra</a:t>
            </a:r>
            <a:r>
              <a:rPr lang="pt-BR" sz="3400" dirty="0" smtClean="0"/>
              <a:t>/ como </a:t>
            </a:r>
            <a:r>
              <a:rPr lang="pt-BR" sz="3400" i="1" dirty="0" smtClean="0"/>
              <a:t>background</a:t>
            </a:r>
            <a:r>
              <a:rPr lang="pt-BR" sz="3400" dirty="0" smtClean="0"/>
              <a:t> e /</a:t>
            </a:r>
            <a:r>
              <a:rPr lang="pt-BR" sz="3400" dirty="0" err="1" smtClean="0"/>
              <a:t>la</a:t>
            </a:r>
            <a:r>
              <a:rPr lang="pt-BR" sz="3400" dirty="0" smtClean="0"/>
              <a:t>/ como </a:t>
            </a:r>
            <a:r>
              <a:rPr lang="pt-BR" sz="3400" i="1" dirty="0" err="1" smtClean="0"/>
              <a:t>target</a:t>
            </a:r>
            <a:r>
              <a:rPr lang="pt-BR" sz="3400" dirty="0" smtClean="0"/>
              <a:t>, e para a outra metade as condições foram opostas.</a:t>
            </a:r>
          </a:p>
          <a:p>
            <a:pPr marL="0" indent="0">
              <a:lnSpc>
                <a:spcPct val="120000"/>
              </a:lnSpc>
              <a:buNone/>
            </a:pPr>
            <a:endParaRPr lang="pt-BR" dirty="0" smtClean="0"/>
          </a:p>
          <a:p>
            <a:pPr marL="0" indent="0">
              <a:lnSpc>
                <a:spcPct val="120000"/>
              </a:lnSpc>
              <a:buNone/>
            </a:pPr>
            <a:r>
              <a:rPr lang="pt-BR" dirty="0" smtClean="0"/>
              <a:t>	</a:t>
            </a:r>
          </a:p>
          <a:p>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500042"/>
            <a:ext cx="8401080" cy="5911873"/>
          </a:xfrm>
        </p:spPr>
        <p:txBody>
          <a:bodyPr>
            <a:normAutofit fontScale="85000" lnSpcReduction="10000"/>
          </a:bodyPr>
          <a:lstStyle/>
          <a:p>
            <a:pPr marL="0" indent="0">
              <a:lnSpc>
                <a:spcPct val="120000"/>
              </a:lnSpc>
              <a:spcBef>
                <a:spcPts val="0"/>
              </a:spcBef>
              <a:buNone/>
            </a:pPr>
            <a:r>
              <a:rPr lang="pt-BR" dirty="0" smtClean="0"/>
              <a:t>       Os </a:t>
            </a:r>
            <a:r>
              <a:rPr lang="pt-BR" dirty="0" smtClean="0"/>
              <a:t>bebês foram mantidos no colo de um dos pais, </a:t>
            </a:r>
            <a:r>
              <a:rPr lang="pt-BR" dirty="0" smtClean="0"/>
              <a:t>de frente </a:t>
            </a:r>
            <a:r>
              <a:rPr lang="pt-BR" dirty="0" smtClean="0"/>
              <a:t>para um </a:t>
            </a:r>
            <a:r>
              <a:rPr lang="pt-BR" dirty="0" smtClean="0"/>
              <a:t>assistente </a:t>
            </a:r>
            <a:r>
              <a:rPr lang="pt-BR" dirty="0" smtClean="0"/>
              <a:t>sentado ao lado direito do bebê</a:t>
            </a:r>
            <a:r>
              <a:rPr lang="pt-BR" dirty="0" smtClean="0"/>
              <a:t>.</a:t>
            </a:r>
          </a:p>
          <a:p>
            <a:pPr marL="0" indent="0">
              <a:lnSpc>
                <a:spcPct val="120000"/>
              </a:lnSpc>
              <a:spcBef>
                <a:spcPts val="0"/>
              </a:spcBef>
              <a:buNone/>
            </a:pPr>
            <a:endParaRPr lang="pt-BR" dirty="0" smtClean="0"/>
          </a:p>
          <a:p>
            <a:pPr marL="0" indent="0">
              <a:lnSpc>
                <a:spcPct val="120000"/>
              </a:lnSpc>
              <a:buNone/>
            </a:pPr>
            <a:r>
              <a:rPr lang="pt-BR" dirty="0" smtClean="0"/>
              <a:t>     Quando o som de fundo mudava para o som alvo, os bebês foram treinados para virarem na direção do alto-falante, sendo estimulados pela iluminação e animação presente em um brinquedo em forma de caixa. </a:t>
            </a:r>
          </a:p>
          <a:p>
            <a:pPr marL="0" indent="0">
              <a:lnSpc>
                <a:spcPct val="120000"/>
              </a:lnSpc>
              <a:buNone/>
            </a:pPr>
            <a:endParaRPr lang="pt-BR" dirty="0" smtClean="0"/>
          </a:p>
          <a:p>
            <a:pPr marL="0" indent="0">
              <a:lnSpc>
                <a:spcPct val="120000"/>
              </a:lnSpc>
              <a:buNone/>
            </a:pPr>
            <a:r>
              <a:rPr lang="pt-BR" dirty="0" smtClean="0"/>
              <a:t>     Foram 2 tipos de testes:  </a:t>
            </a:r>
            <a:r>
              <a:rPr lang="pt-BR" b="1" dirty="0" smtClean="0"/>
              <a:t>Testes alvo</a:t>
            </a:r>
            <a:r>
              <a:rPr lang="pt-BR" dirty="0" smtClean="0"/>
              <a:t>, durante os quais o som alvo é apresentado e os giros da cabeça são reforçados, e os </a:t>
            </a:r>
            <a:r>
              <a:rPr lang="pt-BR" b="1" dirty="0" smtClean="0"/>
              <a:t>testes de controle</a:t>
            </a:r>
            <a:r>
              <a:rPr lang="pt-BR" dirty="0" smtClean="0"/>
              <a:t>, durante os quais o som alvo não é apresentado.</a:t>
            </a:r>
          </a:p>
          <a:p>
            <a:pPr>
              <a:lnSpc>
                <a:spcPct val="120000"/>
              </a:lnSpc>
            </a:pP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28596" y="1357298"/>
            <a:ext cx="8258204" cy="5143536"/>
          </a:xfrm>
        </p:spPr>
        <p:txBody>
          <a:bodyPr>
            <a:normAutofit fontScale="85000" lnSpcReduction="20000"/>
          </a:bodyPr>
          <a:lstStyle/>
          <a:p>
            <a:pPr marL="0" indent="0" algn="just">
              <a:buNone/>
            </a:pPr>
            <a:r>
              <a:rPr lang="pt-BR" dirty="0" smtClean="0"/>
              <a:t>Os resultados foram usados para abordar 3 hipóteses específicas sobre mudança de desenvolvimento na percepção da fala por bebês:</a:t>
            </a:r>
          </a:p>
          <a:p>
            <a:pPr marL="0" indent="0">
              <a:buNone/>
            </a:pPr>
            <a:endParaRPr lang="pt-BR" dirty="0" smtClean="0"/>
          </a:p>
          <a:p>
            <a:pPr marL="0" indent="0">
              <a:buNone/>
            </a:pPr>
            <a:r>
              <a:rPr lang="pt-BR" dirty="0" smtClean="0"/>
              <a:t>	1- a percepção da língua nativa é caracterizada por </a:t>
            </a:r>
            <a:r>
              <a:rPr lang="pt-BR" b="1" dirty="0" smtClean="0"/>
              <a:t>facilitação em vez de manutenção </a:t>
            </a:r>
            <a:r>
              <a:rPr lang="pt-BR" dirty="0" smtClean="0"/>
              <a:t>entre 6 e 12 meses de idade;</a:t>
            </a:r>
          </a:p>
          <a:p>
            <a:pPr marL="0" indent="0">
              <a:buNone/>
            </a:pPr>
            <a:endParaRPr lang="pt-BR" dirty="0" smtClean="0"/>
          </a:p>
          <a:p>
            <a:pPr marL="0" indent="0">
              <a:buNone/>
            </a:pPr>
            <a:r>
              <a:rPr lang="pt-BR" dirty="0" smtClean="0"/>
              <a:t>	2- a </a:t>
            </a:r>
            <a:r>
              <a:rPr lang="pt-BR" b="1" dirty="0" smtClean="0"/>
              <a:t>percepção de fala não nativa piora </a:t>
            </a:r>
            <a:r>
              <a:rPr lang="pt-BR" dirty="0" smtClean="0"/>
              <a:t>entre 6 e 12 meses de idade;</a:t>
            </a:r>
          </a:p>
          <a:p>
            <a:pPr marL="0" indent="0">
              <a:buNone/>
            </a:pPr>
            <a:endParaRPr lang="pt-BR" dirty="0" smtClean="0"/>
          </a:p>
          <a:p>
            <a:pPr marL="0" indent="0">
              <a:buNone/>
            </a:pPr>
            <a:r>
              <a:rPr lang="pt-BR" dirty="0" smtClean="0"/>
              <a:t>	3- as assimetrias direcionais são independentes da idade e da cultura. </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2844" y="857232"/>
            <a:ext cx="4214842" cy="5214974"/>
          </a:xfrm>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20000"/>
          </a:bodyPr>
          <a:lstStyle/>
          <a:p>
            <a:r>
              <a:rPr lang="pt-BR" dirty="0" smtClean="0"/>
              <a:t>Bebês testados em um padrão comportamental mostram, pela primeira vez, um padrão que sugere </a:t>
            </a:r>
            <a:r>
              <a:rPr lang="pt-BR" b="1" dirty="0" smtClean="0"/>
              <a:t>facilitação</a:t>
            </a:r>
            <a:r>
              <a:rPr lang="pt-BR" dirty="0" smtClean="0"/>
              <a:t> para contrastes fonéticos de língua nativa entre 6-12 meses de idade. </a:t>
            </a:r>
          </a:p>
          <a:p>
            <a:r>
              <a:rPr lang="pt-BR" dirty="0" smtClean="0"/>
              <a:t>Bebês da mesma idade testados no mesmo contraste fonético, não nativos em sua língua, mostram o padrão observado anteriormente de </a:t>
            </a:r>
            <a:r>
              <a:rPr lang="pt-BR" b="1" dirty="0" smtClean="0"/>
              <a:t>declínio</a:t>
            </a:r>
            <a:r>
              <a:rPr lang="pt-BR" dirty="0" smtClean="0"/>
              <a:t> com a idade.</a:t>
            </a:r>
            <a:endParaRPr lang="pt-BR" dirty="0"/>
          </a:p>
        </p:txBody>
      </p:sp>
      <p:pic>
        <p:nvPicPr>
          <p:cNvPr id="4" name="Picture 2" descr="C:\Users\Gabi\Desktop\Apresentação_Aniela\iCloud Photos\IMG_4081.PNG"/>
          <p:cNvPicPr>
            <a:picLocks noChangeAspect="1" noChangeArrowheads="1"/>
          </p:cNvPicPr>
          <p:nvPr/>
        </p:nvPicPr>
        <p:blipFill>
          <a:blip r:embed="rId2"/>
          <a:srcRect r="49724"/>
          <a:stretch>
            <a:fillRect/>
          </a:stretch>
        </p:blipFill>
        <p:spPr bwMode="auto">
          <a:xfrm>
            <a:off x="4572000" y="1214422"/>
            <a:ext cx="4357718" cy="488315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1643050"/>
            <a:ext cx="3714776" cy="4643470"/>
          </a:xfrm>
        </p:spPr>
        <p:style>
          <a:lnRef idx="3">
            <a:schemeClr val="lt1"/>
          </a:lnRef>
          <a:fillRef idx="1">
            <a:schemeClr val="accent2"/>
          </a:fillRef>
          <a:effectRef idx="1">
            <a:schemeClr val="accent2"/>
          </a:effectRef>
          <a:fontRef idx="minor">
            <a:schemeClr val="lt1"/>
          </a:fontRef>
        </p:style>
        <p:txBody>
          <a:bodyPr>
            <a:normAutofit fontScale="85000" lnSpcReduction="10000"/>
          </a:bodyPr>
          <a:lstStyle/>
          <a:p>
            <a:r>
              <a:rPr lang="pt-BR" dirty="0" smtClean="0"/>
              <a:t> O estudo revelou, pela primeira vez,  assimetrias direcionais para estímulos consonantais, na infância, independentemente da idade e da cultura. Esses achados reforçam os resultados encontrados em </a:t>
            </a:r>
            <a:r>
              <a:rPr lang="pt-BR" dirty="0" err="1" smtClean="0"/>
              <a:t>Polka</a:t>
            </a:r>
            <a:r>
              <a:rPr lang="pt-BR" dirty="0" smtClean="0"/>
              <a:t> &amp; </a:t>
            </a:r>
            <a:r>
              <a:rPr lang="pt-BR" dirty="0" err="1" smtClean="0"/>
              <a:t>Bohn</a:t>
            </a:r>
            <a:r>
              <a:rPr lang="pt-BR" dirty="0" smtClean="0"/>
              <a:t> (1996,2003).</a:t>
            </a:r>
            <a:endParaRPr lang="pt-BR" dirty="0"/>
          </a:p>
        </p:txBody>
      </p:sp>
      <p:pic>
        <p:nvPicPr>
          <p:cNvPr id="4" name="Imagem 3" descr="IMG_4081.PNG"/>
          <p:cNvPicPr>
            <a:picLocks noChangeAspect="1"/>
          </p:cNvPicPr>
          <p:nvPr/>
        </p:nvPicPr>
        <p:blipFill>
          <a:blip r:embed="rId2"/>
          <a:srcRect l="50000"/>
          <a:stretch>
            <a:fillRect/>
          </a:stretch>
        </p:blipFill>
        <p:spPr>
          <a:xfrm>
            <a:off x="4286248" y="1142984"/>
            <a:ext cx="4572000" cy="51515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a:xfrm>
            <a:off x="785786" y="3886200"/>
            <a:ext cx="7643866" cy="1114436"/>
          </a:xfrm>
        </p:spPr>
        <p:txBody>
          <a:bodyPr/>
          <a:lstStyle/>
          <a:p>
            <a:r>
              <a:rPr lang="en-US" dirty="0">
                <a:solidFill>
                  <a:schemeClr val="tx1"/>
                </a:solidFill>
              </a:rPr>
              <a:t>“Distributional Learning of speech sound categories is gated by sensitive periods”</a:t>
            </a:r>
            <a:endParaRPr lang="pt-BR" dirty="0">
              <a:solidFill>
                <a:schemeClr val="tx1"/>
              </a:solidFill>
            </a:endParaRPr>
          </a:p>
          <a:p>
            <a:pPr algn="just"/>
            <a:endParaRPr lang="pt-BR" dirty="0"/>
          </a:p>
        </p:txBody>
      </p:sp>
      <p:pic>
        <p:nvPicPr>
          <p:cNvPr id="4" name="Imagem 3" descr="download (1).jpg"/>
          <p:cNvPicPr>
            <a:picLocks noChangeAspect="1"/>
          </p:cNvPicPr>
          <p:nvPr/>
        </p:nvPicPr>
        <p:blipFill>
          <a:blip r:embed="rId2"/>
          <a:srcRect t="27197"/>
          <a:stretch>
            <a:fillRect/>
          </a:stretch>
        </p:blipFill>
        <p:spPr>
          <a:xfrm>
            <a:off x="0" y="285728"/>
            <a:ext cx="9144000" cy="3250979"/>
          </a:xfrm>
          <a:prstGeom prst="rect">
            <a:avLst/>
          </a:prstGeom>
        </p:spPr>
      </p:pic>
      <p:sp>
        <p:nvSpPr>
          <p:cNvPr id="5" name="CaixaDeTexto 4"/>
          <p:cNvSpPr txBox="1"/>
          <p:nvPr/>
        </p:nvSpPr>
        <p:spPr>
          <a:xfrm>
            <a:off x="1357290" y="5072074"/>
            <a:ext cx="6667274" cy="738664"/>
          </a:xfrm>
          <a:prstGeom prst="rect">
            <a:avLst/>
          </a:prstGeom>
          <a:noFill/>
        </p:spPr>
        <p:txBody>
          <a:bodyPr wrap="square" rtlCol="0">
            <a:spAutoFit/>
          </a:bodyPr>
          <a:lstStyle/>
          <a:p>
            <a:pPr algn="ctr"/>
            <a:r>
              <a:rPr lang="en-US" sz="2400" dirty="0"/>
              <a:t>Rebecca K. </a:t>
            </a:r>
            <a:r>
              <a:rPr lang="en-US" sz="2400" dirty="0" err="1"/>
              <a:t>Reh</a:t>
            </a:r>
            <a:r>
              <a:rPr lang="en-US" sz="2400" dirty="0"/>
              <a:t> ͣ, Takao K. </a:t>
            </a:r>
            <a:r>
              <a:rPr lang="en-US" sz="2400" dirty="0" err="1"/>
              <a:t>Hensch</a:t>
            </a:r>
            <a:r>
              <a:rPr lang="en-US" sz="2400" dirty="0"/>
              <a:t> ᵇ ͨ, Janet F. </a:t>
            </a:r>
            <a:r>
              <a:rPr lang="en-US" sz="2400" dirty="0" err="1"/>
              <a:t>Werker</a:t>
            </a:r>
            <a:r>
              <a:rPr lang="en-US" sz="2400" dirty="0"/>
              <a:t> ͣ</a:t>
            </a:r>
            <a:endParaRPr lang="pt-BR" sz="2400" dirty="0"/>
          </a:p>
          <a:p>
            <a:pPr algn="ctr"/>
            <a:endParaRPr lang="pt-BR" dirty="0"/>
          </a:p>
        </p:txBody>
      </p:sp>
      <p:sp>
        <p:nvSpPr>
          <p:cNvPr id="13314" name="Rectangle 2"/>
          <p:cNvSpPr>
            <a:spLocks noChangeArrowheads="1"/>
          </p:cNvSpPr>
          <p:nvPr/>
        </p:nvSpPr>
        <p:spPr bwMode="auto">
          <a:xfrm>
            <a:off x="1428728" y="5857892"/>
            <a:ext cx="650085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BR" sz="1400" dirty="0" smtClean="0">
                <a:latin typeface="Times New Roman"/>
                <a:ea typeface="Times New Roman"/>
              </a:rPr>
              <a:t>a</a:t>
            </a:r>
            <a:r>
              <a:rPr lang="pt-BR" sz="1400" dirty="0" smtClean="0"/>
              <a:t> </a:t>
            </a:r>
            <a:r>
              <a:rPr lang="en-US" sz="1400" dirty="0"/>
              <a:t>Department of Psychology, University of British Columbia, Canada</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latin typeface="Times New Roman" pitchFamily="18" charset="0"/>
                <a:ea typeface="Times New Roman" pitchFamily="18"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Department of Molecular and Cellular Biology, Harvard University, USA</a:t>
            </a:r>
            <a:endParaRPr kumimoji="0" lang="pt-B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International Research Center for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Neurointelligence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University of Tokyo, Japan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8596" y="214290"/>
            <a:ext cx="8229600" cy="1428752"/>
          </a:xfrm>
        </p:spPr>
        <p:txBody>
          <a:bodyPr>
            <a:noAutofit/>
          </a:bodyPr>
          <a:lstStyle/>
          <a:p>
            <a:r>
              <a:rPr lang="pt-BR" sz="2800" dirty="0" smtClean="0"/>
              <a:t/>
            </a:r>
            <a:br>
              <a:rPr lang="pt-BR" sz="2800" dirty="0" smtClean="0"/>
            </a:br>
            <a:r>
              <a:rPr lang="pt-BR" sz="2800" dirty="0" smtClean="0"/>
              <a:t>A </a:t>
            </a:r>
            <a:r>
              <a:rPr lang="pt-BR" sz="2800" dirty="0"/>
              <a:t>aprendizagem estatística (</a:t>
            </a:r>
            <a:r>
              <a:rPr lang="pt-BR" sz="2800" dirty="0" err="1"/>
              <a:t>distributional</a:t>
            </a:r>
            <a:r>
              <a:rPr lang="pt-BR" sz="2800" dirty="0"/>
              <a:t> </a:t>
            </a:r>
            <a:r>
              <a:rPr lang="pt-BR" sz="2800" dirty="0" err="1"/>
              <a:t>learning</a:t>
            </a:r>
            <a:r>
              <a:rPr lang="pt-BR" sz="2800" dirty="0"/>
              <a:t>) das categorias de sons da fala é controlada por períodos sensíveis</a:t>
            </a:r>
            <a:br>
              <a:rPr lang="pt-BR" sz="2800" dirty="0"/>
            </a:br>
            <a:endParaRPr lang="pt-BR" sz="2800" dirty="0"/>
          </a:p>
        </p:txBody>
      </p:sp>
      <p:sp>
        <p:nvSpPr>
          <p:cNvPr id="3" name="Espaço Reservado para Conteúdo 2"/>
          <p:cNvSpPr>
            <a:spLocks noGrp="1"/>
          </p:cNvSpPr>
          <p:nvPr>
            <p:ph idx="1"/>
          </p:nvPr>
        </p:nvSpPr>
        <p:spPr>
          <a:xfrm>
            <a:off x="571472" y="2500306"/>
            <a:ext cx="8229600" cy="3500462"/>
          </a:xfrm>
        </p:spPr>
        <p:txBody>
          <a:bodyPr>
            <a:normAutofit/>
          </a:bodyPr>
          <a:lstStyle/>
          <a:p>
            <a:pPr marL="0" indent="0">
              <a:spcBef>
                <a:spcPts val="0"/>
              </a:spcBef>
              <a:buNone/>
            </a:pPr>
            <a:r>
              <a:rPr lang="pt-BR" sz="2400" dirty="0"/>
              <a:t>As crianças nascem com </a:t>
            </a:r>
            <a:r>
              <a:rPr lang="pt-BR" sz="2400" dirty="0" smtClean="0"/>
              <a:t>grande </a:t>
            </a:r>
            <a:r>
              <a:rPr lang="pt-BR" sz="2400" dirty="0"/>
              <a:t>sensibilidade perceptiva que as permite distinguir sílabas de sons semelhantes (/</a:t>
            </a:r>
            <a:r>
              <a:rPr lang="pt-BR" sz="2400" dirty="0" err="1"/>
              <a:t>ba</a:t>
            </a:r>
            <a:r>
              <a:rPr lang="pt-BR" sz="2400" dirty="0"/>
              <a:t>/ x /</a:t>
            </a:r>
            <a:r>
              <a:rPr lang="pt-BR" sz="2400" dirty="0" err="1"/>
              <a:t>pa</a:t>
            </a:r>
            <a:r>
              <a:rPr lang="pt-BR" sz="2400" dirty="0" smtClean="0"/>
              <a:t>/);</a:t>
            </a:r>
          </a:p>
          <a:p>
            <a:pPr marL="0" indent="0">
              <a:spcBef>
                <a:spcPts val="0"/>
              </a:spcBef>
              <a:buNone/>
            </a:pPr>
            <a:endParaRPr lang="pt-BR" sz="2400" dirty="0"/>
          </a:p>
          <a:p>
            <a:pPr marL="0" indent="0">
              <a:spcBef>
                <a:spcPts val="0"/>
              </a:spcBef>
              <a:buNone/>
            </a:pPr>
            <a:r>
              <a:rPr lang="pt-BR" sz="2400" dirty="0" smtClean="0"/>
              <a:t>percebem </a:t>
            </a:r>
            <a:r>
              <a:rPr lang="pt-BR" sz="2400" dirty="0"/>
              <a:t>eficientemente os limiares que </a:t>
            </a:r>
            <a:r>
              <a:rPr lang="pt-BR" sz="2400" dirty="0" err="1"/>
              <a:t>distiguem</a:t>
            </a:r>
            <a:r>
              <a:rPr lang="pt-BR" sz="2400" dirty="0"/>
              <a:t> um fonema do </a:t>
            </a:r>
            <a:r>
              <a:rPr lang="pt-BR" sz="2400" dirty="0" smtClean="0"/>
              <a:t>outro;</a:t>
            </a:r>
          </a:p>
          <a:p>
            <a:pPr marL="0" indent="0">
              <a:spcBef>
                <a:spcPts val="0"/>
              </a:spcBef>
              <a:buNone/>
            </a:pPr>
            <a:endParaRPr lang="pt-BR" sz="2400" dirty="0"/>
          </a:p>
          <a:p>
            <a:pPr marL="0" indent="0">
              <a:spcBef>
                <a:spcPts val="0"/>
              </a:spcBef>
              <a:buNone/>
            </a:pPr>
            <a:r>
              <a:rPr lang="pt-BR" sz="2400" dirty="0"/>
              <a:t>sensibilidade se </a:t>
            </a:r>
            <a:r>
              <a:rPr lang="pt-BR" sz="2400" dirty="0" err="1"/>
              <a:t>extende</a:t>
            </a:r>
            <a:r>
              <a:rPr lang="pt-BR" sz="2400" dirty="0"/>
              <a:t> aos contrastes fonêmicos utilizados por outras línguas ao redor do </a:t>
            </a:r>
            <a:r>
              <a:rPr lang="pt-BR" sz="2400" dirty="0" smtClean="0"/>
              <a:t>mundo, </a:t>
            </a:r>
            <a:r>
              <a:rPr lang="pt-BR" sz="2400" dirty="0"/>
              <a:t>mesmo que nunca tenham escutado tais fonemas. </a:t>
            </a:r>
          </a:p>
          <a:p>
            <a:pPr marL="0" indent="0">
              <a:spcBef>
                <a:spcPts val="0"/>
              </a:spcBef>
              <a:buNone/>
            </a:pPr>
            <a:endParaRPr lang="pt-B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428604"/>
            <a:ext cx="8229600" cy="2714644"/>
          </a:xfrm>
        </p:spPr>
        <p:txBody>
          <a:bodyPr>
            <a:normAutofit fontScale="85000" lnSpcReduction="10000"/>
          </a:bodyPr>
          <a:lstStyle/>
          <a:p>
            <a:pPr marL="0" indent="0" algn="just">
              <a:spcBef>
                <a:spcPts val="0"/>
              </a:spcBef>
              <a:buNone/>
            </a:pPr>
            <a:endParaRPr lang="pt-BR" sz="2400" dirty="0" smtClean="0"/>
          </a:p>
          <a:p>
            <a:pPr marL="0" indent="0" algn="just">
              <a:spcBef>
                <a:spcPts val="0"/>
              </a:spcBef>
              <a:buNone/>
            </a:pPr>
            <a:r>
              <a:rPr lang="pt-BR" sz="3000" dirty="0" smtClean="0"/>
              <a:t>A </a:t>
            </a:r>
            <a:r>
              <a:rPr lang="pt-BR" sz="3000" b="1" dirty="0"/>
              <a:t>sintonização da percepção (</a:t>
            </a:r>
            <a:r>
              <a:rPr lang="pt-BR" sz="3000" b="1" dirty="0" smtClean="0"/>
              <a:t>perceptual </a:t>
            </a:r>
            <a:r>
              <a:rPr lang="pt-BR" sz="3000" b="1" dirty="0" err="1" smtClean="0"/>
              <a:t>atunnement</a:t>
            </a:r>
            <a:r>
              <a:rPr lang="pt-BR" sz="3000" dirty="0" smtClean="0"/>
              <a:t>) </a:t>
            </a:r>
            <a:r>
              <a:rPr lang="pt-BR" sz="3000" dirty="0"/>
              <a:t>com o repertório de sons da língua nativa da </a:t>
            </a:r>
            <a:r>
              <a:rPr lang="pt-BR" sz="3000" dirty="0" smtClean="0"/>
              <a:t>criança </a:t>
            </a:r>
            <a:r>
              <a:rPr lang="pt-BR" sz="3000" dirty="0"/>
              <a:t>ocorre ao longo do primeiro ano de </a:t>
            </a:r>
            <a:r>
              <a:rPr lang="pt-BR" sz="3000" dirty="0" smtClean="0"/>
              <a:t>vida     a </a:t>
            </a:r>
            <a:r>
              <a:rPr lang="pt-BR" sz="3000" b="1" dirty="0" smtClean="0"/>
              <a:t>discriminação </a:t>
            </a:r>
            <a:r>
              <a:rPr lang="pt-BR" sz="3000" b="1" dirty="0"/>
              <a:t>de contrastes fonéticos de sua língua nativa </a:t>
            </a:r>
            <a:r>
              <a:rPr lang="pt-BR" sz="3000" dirty="0"/>
              <a:t>melhora, ao passo que a capacidade de </a:t>
            </a:r>
            <a:r>
              <a:rPr lang="pt-BR" sz="3000" b="1" dirty="0"/>
              <a:t>discriminação de contrastes fonéticos não-nativos</a:t>
            </a:r>
            <a:r>
              <a:rPr lang="pt-BR" sz="3000" dirty="0"/>
              <a:t> vai diminuindo</a:t>
            </a:r>
            <a:r>
              <a:rPr lang="pt-BR" sz="3000" dirty="0" smtClean="0"/>
              <a:t>.</a:t>
            </a:r>
          </a:p>
          <a:p>
            <a:pPr marL="0" indent="0" algn="just">
              <a:spcBef>
                <a:spcPts val="0"/>
              </a:spcBef>
              <a:buNone/>
            </a:pPr>
            <a:endParaRPr lang="pt-BR" dirty="0"/>
          </a:p>
          <a:p>
            <a:pPr marL="0" indent="0" algn="just">
              <a:spcBef>
                <a:spcPts val="0"/>
              </a:spcBef>
              <a:buNone/>
            </a:pPr>
            <a:endParaRPr lang="pt-BR" dirty="0"/>
          </a:p>
          <a:p>
            <a:pPr marL="0" indent="0">
              <a:spcBef>
                <a:spcPts val="0"/>
              </a:spcBef>
              <a:buNone/>
            </a:pPr>
            <a:endParaRPr lang="pt-BR" dirty="0"/>
          </a:p>
        </p:txBody>
      </p:sp>
      <p:cxnSp>
        <p:nvCxnSpPr>
          <p:cNvPr id="6" name="Conector de seta reta 5"/>
          <p:cNvCxnSpPr/>
          <p:nvPr/>
        </p:nvCxnSpPr>
        <p:spPr>
          <a:xfrm>
            <a:off x="3214678" y="1928802"/>
            <a:ext cx="14287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Seta para a direita 11"/>
          <p:cNvSpPr/>
          <p:nvPr/>
        </p:nvSpPr>
        <p:spPr>
          <a:xfrm>
            <a:off x="5357818" y="1500174"/>
            <a:ext cx="500066" cy="214314"/>
          </a:xfrm>
          <a:prstGeom prst="right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13" name="CaixaDeTexto 12"/>
          <p:cNvSpPr txBox="1"/>
          <p:nvPr/>
        </p:nvSpPr>
        <p:spPr>
          <a:xfrm>
            <a:off x="500034" y="3357562"/>
            <a:ext cx="3929090" cy="3046988"/>
          </a:xfrm>
          <a:prstGeom prst="rect">
            <a:avLst/>
          </a:prstGeom>
          <a:noFill/>
        </p:spPr>
        <p:txBody>
          <a:bodyPr wrap="square" rtlCol="0">
            <a:spAutoFit/>
          </a:bodyPr>
          <a:lstStyle/>
          <a:p>
            <a:pPr algn="just"/>
            <a:r>
              <a:rPr lang="pt-BR" sz="2400" dirty="0" smtClean="0"/>
              <a:t>Modelos vem sendo propostos  para explicar a </a:t>
            </a:r>
            <a:r>
              <a:rPr lang="pt-BR" sz="2400" b="1" dirty="0" smtClean="0"/>
              <a:t>relação entre a idade e a sintonização com os sons da língua nativa</a:t>
            </a:r>
            <a:r>
              <a:rPr lang="pt-BR" sz="2400" dirty="0" smtClean="0"/>
              <a:t> (perceptual </a:t>
            </a:r>
            <a:r>
              <a:rPr lang="pt-BR" sz="2400" dirty="0" err="1" smtClean="0"/>
              <a:t>attunement</a:t>
            </a:r>
            <a:r>
              <a:rPr lang="pt-BR" sz="2400" dirty="0" smtClean="0"/>
              <a:t>), a qual gera um </a:t>
            </a:r>
            <a:r>
              <a:rPr lang="pt-BR" sz="2400" b="1" dirty="0" smtClean="0"/>
              <a:t>estreitamento na percepção (“perceptual </a:t>
            </a:r>
            <a:r>
              <a:rPr lang="pt-BR" sz="2400" b="1" dirty="0" err="1" smtClean="0"/>
              <a:t>narrowing</a:t>
            </a:r>
            <a:r>
              <a:rPr lang="pt-BR" sz="2400" b="1" dirty="0" smtClean="0"/>
              <a:t>”).</a:t>
            </a:r>
            <a:endParaRPr lang="pt-BR" sz="2400" b="1" dirty="0"/>
          </a:p>
        </p:txBody>
      </p:sp>
      <p:pic>
        <p:nvPicPr>
          <p:cNvPr id="15" name="Imagem 14" descr="download (3).jpg"/>
          <p:cNvPicPr>
            <a:picLocks noChangeAspect="1"/>
          </p:cNvPicPr>
          <p:nvPr/>
        </p:nvPicPr>
        <p:blipFill>
          <a:blip r:embed="rId2"/>
          <a:stretch>
            <a:fillRect/>
          </a:stretch>
        </p:blipFill>
        <p:spPr>
          <a:xfrm>
            <a:off x="4929190" y="3286124"/>
            <a:ext cx="3930535" cy="31194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28596" y="274638"/>
            <a:ext cx="8258204" cy="1368412"/>
          </a:xfrm>
        </p:spPr>
        <p:style>
          <a:lnRef idx="1">
            <a:schemeClr val="accent3"/>
          </a:lnRef>
          <a:fillRef idx="3">
            <a:schemeClr val="accent3"/>
          </a:fillRef>
          <a:effectRef idx="2">
            <a:schemeClr val="accent3"/>
          </a:effectRef>
          <a:fontRef idx="minor">
            <a:schemeClr val="lt1"/>
          </a:fontRef>
        </p:style>
        <p:txBody>
          <a:bodyPr>
            <a:noAutofit/>
          </a:bodyPr>
          <a:lstStyle/>
          <a:p>
            <a:r>
              <a:rPr lang="pt-BR" sz="3200" dirty="0" smtClean="0"/>
              <a:t> “Os bebês mostram um efeito facilitador para percepção da fonética em suas línguas nativas entre 6 e 12 meses de idade”</a:t>
            </a:r>
            <a:endParaRPr lang="pt-BR" sz="3200" dirty="0"/>
          </a:p>
        </p:txBody>
      </p:sp>
      <p:sp>
        <p:nvSpPr>
          <p:cNvPr id="3" name="Espaço Reservado para Conteúdo 2"/>
          <p:cNvSpPr>
            <a:spLocks noGrp="1"/>
          </p:cNvSpPr>
          <p:nvPr>
            <p:ph idx="1"/>
          </p:nvPr>
        </p:nvSpPr>
        <p:spPr/>
        <p:txBody>
          <a:bodyPr>
            <a:normAutofit fontScale="70000" lnSpcReduction="20000"/>
          </a:bodyPr>
          <a:lstStyle/>
          <a:p>
            <a:pPr>
              <a:lnSpc>
                <a:spcPct val="120000"/>
              </a:lnSpc>
              <a:buNone/>
            </a:pPr>
            <a:endParaRPr lang="pt-BR" sz="4400" dirty="0" smtClean="0"/>
          </a:p>
          <a:p>
            <a:pPr>
              <a:lnSpc>
                <a:spcPct val="120000"/>
              </a:lnSpc>
              <a:buNone/>
            </a:pPr>
            <a:r>
              <a:rPr lang="pt-BR" sz="4400" dirty="0" smtClean="0"/>
              <a:t>       Estudos anteriores mostraram um declínio na percepção fonética de </a:t>
            </a:r>
            <a:r>
              <a:rPr lang="pt-BR" sz="4400" dirty="0" err="1" smtClean="0"/>
              <a:t>lingua</a:t>
            </a:r>
            <a:r>
              <a:rPr lang="pt-BR" sz="4400" dirty="0" smtClean="0"/>
              <a:t> não nativa nessa mesma idade (6 a 12 meses).</a:t>
            </a:r>
          </a:p>
          <a:p>
            <a:pPr>
              <a:lnSpc>
                <a:spcPct val="120000"/>
              </a:lnSpc>
              <a:buNone/>
            </a:pPr>
            <a:r>
              <a:rPr lang="pt-BR" sz="4400" dirty="0" smtClean="0"/>
              <a:t>        No entanto, faltam mais estudos em relação ao mesmo assunto, só que relacionados às </a:t>
            </a:r>
            <a:r>
              <a:rPr lang="pt-BR" sz="4400" dirty="0" err="1" smtClean="0"/>
              <a:t>linguas</a:t>
            </a:r>
            <a:r>
              <a:rPr lang="pt-BR" sz="4400" dirty="0" smtClean="0"/>
              <a:t> nativas dessas crianças.</a:t>
            </a:r>
          </a:p>
          <a:p>
            <a:endParaRPr lang="pt-BR" dirty="0"/>
          </a:p>
        </p:txBody>
      </p:sp>
      <p:pic>
        <p:nvPicPr>
          <p:cNvPr id="4" name="Imagem 3" descr="petdev.gif"/>
          <p:cNvPicPr>
            <a:picLocks noChangeAspect="1"/>
          </p:cNvPicPr>
          <p:nvPr/>
        </p:nvPicPr>
        <p:blipFill>
          <a:blip r:embed="rId2"/>
          <a:stretch>
            <a:fillRect/>
          </a:stretch>
        </p:blipFill>
        <p:spPr>
          <a:xfrm>
            <a:off x="2714612" y="5437081"/>
            <a:ext cx="3786182" cy="14209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357166"/>
            <a:ext cx="8229600" cy="1296974"/>
          </a:xfrm>
        </p:spPr>
        <p:txBody>
          <a:bodyPr>
            <a:noAutofit/>
          </a:bodyPr>
          <a:lstStyle/>
          <a:p>
            <a:r>
              <a:rPr lang="pt-BR" sz="3200" dirty="0"/>
              <a:t>Aprendizagem estatística (ou distribucional) de categorias fonéticas: </a:t>
            </a:r>
          </a:p>
        </p:txBody>
      </p:sp>
      <p:pic>
        <p:nvPicPr>
          <p:cNvPr id="4" name="Espaço Reservado para Conteúdo 3" descr="images (11).jpg"/>
          <p:cNvPicPr>
            <a:picLocks noGrp="1" noChangeAspect="1"/>
          </p:cNvPicPr>
          <p:nvPr>
            <p:ph idx="1"/>
          </p:nvPr>
        </p:nvPicPr>
        <p:blipFill>
          <a:blip r:embed="rId2"/>
          <a:srcRect l="13333" r="3333"/>
          <a:stretch>
            <a:fillRect/>
          </a:stretch>
        </p:blipFill>
        <p:spPr>
          <a:xfrm>
            <a:off x="6286512" y="4522860"/>
            <a:ext cx="2667021" cy="1792224"/>
          </a:xfrm>
          <a:prstGeom prst="rect">
            <a:avLst/>
          </a:prstGeom>
        </p:spPr>
      </p:pic>
      <p:sp>
        <p:nvSpPr>
          <p:cNvPr id="5" name="CaixaDeTexto 4"/>
          <p:cNvSpPr txBox="1"/>
          <p:nvPr/>
        </p:nvSpPr>
        <p:spPr>
          <a:xfrm>
            <a:off x="357158" y="4000504"/>
            <a:ext cx="5143536" cy="2677656"/>
          </a:xfrm>
          <a:prstGeom prst="rect">
            <a:avLst/>
          </a:prstGeom>
          <a:noFill/>
        </p:spPr>
        <p:txBody>
          <a:bodyPr wrap="square" rtlCol="0">
            <a:spAutoFit/>
          </a:bodyPr>
          <a:lstStyle/>
          <a:p>
            <a:endParaRPr lang="pt-BR" sz="2400" dirty="0"/>
          </a:p>
          <a:p>
            <a:pPr algn="just"/>
            <a:r>
              <a:rPr lang="pt-BR" sz="2400" dirty="0"/>
              <a:t>Estudos experimentais vem confirmando este modelo, desde 2002.</a:t>
            </a:r>
          </a:p>
          <a:p>
            <a:pPr algn="just"/>
            <a:r>
              <a:rPr lang="pt-BR" sz="2400" dirty="0" smtClean="0"/>
              <a:t>A força da </a:t>
            </a:r>
            <a:r>
              <a:rPr lang="pt-BR" sz="2400" dirty="0"/>
              <a:t>aprendizagem estatística permanece constante ao longo do desenvolvimento ou se modifica com a </a:t>
            </a:r>
            <a:r>
              <a:rPr lang="pt-BR" sz="2400" dirty="0" smtClean="0"/>
              <a:t>idade? </a:t>
            </a:r>
            <a:endParaRPr lang="pt-BR" sz="2400" dirty="0"/>
          </a:p>
        </p:txBody>
      </p:sp>
      <p:pic>
        <p:nvPicPr>
          <p:cNvPr id="15362" name="Picture 2" descr="Diagrama de luz visível. cor espectro eletromagnético, frequência de ondas  de luz. | Vetor Premium"/>
          <p:cNvPicPr>
            <a:picLocks noChangeAspect="1" noChangeArrowheads="1"/>
          </p:cNvPicPr>
          <p:nvPr/>
        </p:nvPicPr>
        <p:blipFill>
          <a:blip r:embed="rId3"/>
          <a:srcRect l="10854" t="11575" r="10760" b="48547"/>
          <a:stretch>
            <a:fillRect/>
          </a:stretch>
        </p:blipFill>
        <p:spPr bwMode="auto">
          <a:xfrm>
            <a:off x="357158" y="1643050"/>
            <a:ext cx="8358246" cy="1143008"/>
          </a:xfrm>
          <a:prstGeom prst="rect">
            <a:avLst/>
          </a:prstGeom>
          <a:noFill/>
        </p:spPr>
      </p:pic>
      <p:sp>
        <p:nvSpPr>
          <p:cNvPr id="7" name="CaixaDeTexto 6"/>
          <p:cNvSpPr txBox="1"/>
          <p:nvPr/>
        </p:nvSpPr>
        <p:spPr>
          <a:xfrm>
            <a:off x="142844" y="3143248"/>
            <a:ext cx="8858312" cy="954107"/>
          </a:xfrm>
          <a:prstGeom prst="rect">
            <a:avLst/>
          </a:prstGeom>
          <a:noFill/>
        </p:spPr>
        <p:txBody>
          <a:bodyPr wrap="square" rtlCol="0">
            <a:spAutoFit/>
          </a:bodyPr>
          <a:lstStyle/>
          <a:p>
            <a:pPr algn="ctr"/>
            <a:r>
              <a:rPr lang="pt-BR" sz="2800" dirty="0" smtClean="0"/>
              <a:t>As crianças são influenciadas pelas </a:t>
            </a:r>
            <a:r>
              <a:rPr lang="pt-BR" sz="2800" b="1" dirty="0" smtClean="0"/>
              <a:t>propriedades distribucionais do seu </a:t>
            </a:r>
            <a:r>
              <a:rPr lang="pt-BR" sz="2800" b="1" dirty="0" err="1" smtClean="0"/>
              <a:t>imput</a:t>
            </a:r>
            <a:r>
              <a:rPr lang="pt-BR" sz="2800" b="1" dirty="0" smtClean="0"/>
              <a:t> fonético</a:t>
            </a:r>
            <a:r>
              <a:rPr lang="pt-BR" sz="2800" dirty="0" smtClean="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285728"/>
            <a:ext cx="8572560" cy="6286544"/>
          </a:xfrm>
        </p:spPr>
        <p:txBody>
          <a:bodyPr>
            <a:normAutofit fontScale="77500" lnSpcReduction="20000"/>
          </a:bodyPr>
          <a:lstStyle/>
          <a:p>
            <a:pPr>
              <a:buNone/>
            </a:pPr>
            <a:r>
              <a:rPr lang="pt-BR" dirty="0" smtClean="0"/>
              <a:t>    </a:t>
            </a:r>
          </a:p>
          <a:p>
            <a:pPr>
              <a:buNone/>
            </a:pPr>
            <a:r>
              <a:rPr lang="pt-BR" sz="3600" dirty="0"/>
              <a:t> </a:t>
            </a:r>
            <a:r>
              <a:rPr lang="pt-BR" sz="3600" dirty="0" smtClean="0"/>
              <a:t>   Evidências de que a </a:t>
            </a:r>
            <a:r>
              <a:rPr lang="pt-BR" sz="3600" b="1" dirty="0"/>
              <a:t>percepção fonética </a:t>
            </a:r>
            <a:r>
              <a:rPr lang="pt-BR" sz="3600" dirty="0"/>
              <a:t>é refinada durante </a:t>
            </a:r>
            <a:r>
              <a:rPr lang="pt-BR" sz="3600" dirty="0" smtClean="0"/>
              <a:t>um período </a:t>
            </a:r>
            <a:r>
              <a:rPr lang="pt-BR" sz="3600" dirty="0"/>
              <a:t>precoce de </a:t>
            </a:r>
            <a:r>
              <a:rPr lang="pt-BR" sz="3600" dirty="0" smtClean="0"/>
              <a:t>sensibilidade</a:t>
            </a:r>
          </a:p>
          <a:p>
            <a:pPr>
              <a:buNone/>
            </a:pPr>
            <a:r>
              <a:rPr lang="pt-BR" sz="3600" dirty="0" smtClean="0"/>
              <a:t>                                               X</a:t>
            </a:r>
          </a:p>
          <a:p>
            <a:pPr>
              <a:buNone/>
            </a:pPr>
            <a:r>
              <a:rPr lang="pt-BR" sz="3600" dirty="0" smtClean="0"/>
              <a:t>     A </a:t>
            </a:r>
            <a:r>
              <a:rPr lang="pt-BR" sz="3600" b="1" dirty="0" smtClean="0"/>
              <a:t>aprendizagem estatística (distribucional) </a:t>
            </a:r>
            <a:r>
              <a:rPr lang="pt-BR" sz="3600" dirty="0" smtClean="0"/>
              <a:t>costuma </a:t>
            </a:r>
            <a:r>
              <a:rPr lang="pt-BR" sz="3600" dirty="0"/>
              <a:t>ser vista como um mecanismo de domínio geral, capaz de embasar a aprendizagem em qualquer </a:t>
            </a:r>
            <a:r>
              <a:rPr lang="pt-BR" sz="3600" dirty="0" smtClean="0"/>
              <a:t>idade</a:t>
            </a:r>
          </a:p>
          <a:p>
            <a:pPr>
              <a:buNone/>
            </a:pPr>
            <a:endParaRPr lang="pt-BR" dirty="0"/>
          </a:p>
          <a:p>
            <a:pPr>
              <a:buNone/>
            </a:pPr>
            <a:r>
              <a:rPr lang="pt-BR" dirty="0" smtClean="0"/>
              <a:t>      Será que a eficácia </a:t>
            </a:r>
            <a:r>
              <a:rPr lang="pt-BR" dirty="0"/>
              <a:t>da aprendizagem distribucional declina com a idade, da mesma forma que a “sintonização perceptiva</a:t>
            </a:r>
            <a:r>
              <a:rPr lang="pt-BR" dirty="0" smtClean="0"/>
              <a:t>”? </a:t>
            </a:r>
            <a:endParaRPr lang="pt-BR" dirty="0"/>
          </a:p>
          <a:p>
            <a:pPr>
              <a:buNone/>
            </a:pPr>
            <a:r>
              <a:rPr lang="pt-BR" dirty="0"/>
              <a:t> </a:t>
            </a:r>
          </a:p>
          <a:p>
            <a:pPr>
              <a:buNone/>
            </a:pPr>
            <a:r>
              <a:rPr lang="pt-BR" b="1" dirty="0" smtClean="0"/>
              <a:t>     Nesse </a:t>
            </a:r>
            <a:r>
              <a:rPr lang="pt-BR" b="1" dirty="0"/>
              <a:t>estudo trazemos evidências de que a </a:t>
            </a:r>
            <a:r>
              <a:rPr lang="pt-BR" b="1" u="sng" dirty="0" err="1"/>
              <a:t>a</a:t>
            </a:r>
            <a:r>
              <a:rPr lang="pt-BR" b="1" u="sng" dirty="0"/>
              <a:t> aprendizagem distribucional é limitada pela plasticidade</a:t>
            </a:r>
            <a:r>
              <a:rPr lang="pt-BR" b="1" dirty="0"/>
              <a:t>, e de que esse tipo de aprendizagem é um dos mecanismos que explicam a sintonização perceptiva ao longo do primeiro ano de vida.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11000" r="-1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214290"/>
            <a:ext cx="8643966" cy="785818"/>
          </a:xfrm>
        </p:spPr>
        <p:txBody>
          <a:bodyPr>
            <a:normAutofit fontScale="90000"/>
          </a:bodyPr>
          <a:lstStyle/>
          <a:p>
            <a:r>
              <a:rPr lang="pt-BR" dirty="0" smtClean="0"/>
              <a:t/>
            </a:r>
            <a:br>
              <a:rPr lang="pt-BR" dirty="0" smtClean="0"/>
            </a:br>
            <a:r>
              <a:rPr lang="pt-BR" dirty="0" smtClean="0"/>
              <a:t>Perceptual </a:t>
            </a:r>
            <a:r>
              <a:rPr lang="pt-BR" dirty="0" err="1"/>
              <a:t>attunement</a:t>
            </a:r>
            <a:r>
              <a:rPr lang="pt-BR" dirty="0"/>
              <a:t/>
            </a:r>
            <a:br>
              <a:rPr lang="pt-BR" dirty="0"/>
            </a:br>
            <a:endParaRPr lang="pt-BR" dirty="0"/>
          </a:p>
        </p:txBody>
      </p:sp>
      <p:sp>
        <p:nvSpPr>
          <p:cNvPr id="3" name="Espaço Reservado para Conteúdo 2"/>
          <p:cNvSpPr>
            <a:spLocks noGrp="1"/>
          </p:cNvSpPr>
          <p:nvPr>
            <p:ph idx="1"/>
          </p:nvPr>
        </p:nvSpPr>
        <p:spPr>
          <a:xfrm>
            <a:off x="285720" y="1000108"/>
            <a:ext cx="8615394" cy="5643602"/>
          </a:xfrm>
        </p:spPr>
        <p:txBody>
          <a:bodyPr>
            <a:normAutofit fontScale="25000" lnSpcReduction="20000"/>
          </a:bodyPr>
          <a:lstStyle/>
          <a:p>
            <a:r>
              <a:rPr lang="pt-BR" sz="8800" dirty="0" smtClean="0"/>
              <a:t>Preferência </a:t>
            </a:r>
            <a:r>
              <a:rPr lang="pt-BR" sz="8800" dirty="0"/>
              <a:t>por sons linguísticos, em detrimento dos não </a:t>
            </a:r>
            <a:r>
              <a:rPr lang="pt-BR" sz="8800" dirty="0" err="1" smtClean="0"/>
              <a:t>linguisticos</a:t>
            </a:r>
            <a:r>
              <a:rPr lang="pt-BR" sz="8800" dirty="0" smtClean="0"/>
              <a:t>;</a:t>
            </a:r>
          </a:p>
          <a:p>
            <a:r>
              <a:rPr lang="pt-BR" sz="8800" dirty="0" smtClean="0"/>
              <a:t> Preferência pelos </a:t>
            </a:r>
            <a:r>
              <a:rPr lang="pt-BR" sz="8800" dirty="0"/>
              <a:t>sons ouvidos dentro do útero </a:t>
            </a:r>
            <a:r>
              <a:rPr lang="pt-BR" sz="8800" dirty="0" smtClean="0"/>
              <a:t>materno.  </a:t>
            </a:r>
          </a:p>
          <a:p>
            <a:pPr>
              <a:buNone/>
            </a:pPr>
            <a:endParaRPr lang="pt-BR" sz="7200" dirty="0" smtClean="0"/>
          </a:p>
          <a:p>
            <a:pPr>
              <a:buNone/>
            </a:pPr>
            <a:r>
              <a:rPr lang="pt-BR" sz="9600" dirty="0" smtClean="0"/>
              <a:t>       4-6 </a:t>
            </a:r>
            <a:r>
              <a:rPr lang="pt-BR" sz="9600" dirty="0"/>
              <a:t>meses de </a:t>
            </a:r>
            <a:r>
              <a:rPr lang="pt-BR" sz="9600" dirty="0" smtClean="0"/>
              <a:t>idade </a:t>
            </a:r>
            <a:r>
              <a:rPr lang="pt-BR" sz="7200" dirty="0" smtClean="0"/>
              <a:t>- </a:t>
            </a:r>
            <a:r>
              <a:rPr lang="pt-BR" sz="8000" dirty="0"/>
              <a:t>processamento diferenciado dos sons do seu idioma nativo.  </a:t>
            </a:r>
            <a:endParaRPr lang="pt-BR" sz="8000" dirty="0" smtClean="0"/>
          </a:p>
          <a:p>
            <a:pPr>
              <a:buNone/>
            </a:pPr>
            <a:endParaRPr lang="pt-BR" sz="7200" dirty="0"/>
          </a:p>
          <a:p>
            <a:pPr>
              <a:buNone/>
            </a:pPr>
            <a:r>
              <a:rPr lang="pt-BR" sz="7200" dirty="0" smtClean="0"/>
              <a:t>        </a:t>
            </a:r>
            <a:r>
              <a:rPr lang="pt-BR" sz="9600" dirty="0" smtClean="0"/>
              <a:t>10-12 </a:t>
            </a:r>
            <a:r>
              <a:rPr lang="pt-BR" sz="9600" dirty="0"/>
              <a:t>meses de </a:t>
            </a:r>
            <a:r>
              <a:rPr lang="pt-BR" sz="9600" dirty="0" smtClean="0"/>
              <a:t>idade: </a:t>
            </a:r>
          </a:p>
          <a:p>
            <a:r>
              <a:rPr lang="pt-BR" sz="8000" dirty="0" smtClean="0"/>
              <a:t>declínio </a:t>
            </a:r>
            <a:r>
              <a:rPr lang="pt-BR" sz="8000" dirty="0"/>
              <a:t>na percepção de contrastes entre consoantes de idiomas </a:t>
            </a:r>
            <a:r>
              <a:rPr lang="pt-BR" sz="8000" dirty="0" smtClean="0"/>
              <a:t>não-nativos; </a:t>
            </a:r>
          </a:p>
          <a:p>
            <a:r>
              <a:rPr lang="pt-BR" sz="8000" dirty="0" smtClean="0"/>
              <a:t>aprimoramento </a:t>
            </a:r>
            <a:r>
              <a:rPr lang="pt-BR" sz="8000" dirty="0"/>
              <a:t>na percepção dos mesmo contrastes em seu idioma </a:t>
            </a:r>
            <a:r>
              <a:rPr lang="pt-BR" sz="8000" dirty="0" smtClean="0"/>
              <a:t>nativo</a:t>
            </a:r>
          </a:p>
          <a:p>
            <a:pPr>
              <a:buNone/>
            </a:pPr>
            <a:r>
              <a:rPr lang="pt-BR" sz="7200" dirty="0"/>
              <a:t> </a:t>
            </a:r>
          </a:p>
          <a:p>
            <a:pPr>
              <a:buNone/>
            </a:pPr>
            <a:r>
              <a:rPr lang="pt-BR" sz="7200" dirty="0" smtClean="0"/>
              <a:t>       </a:t>
            </a:r>
            <a:r>
              <a:rPr lang="pt-BR" sz="9600" dirty="0" smtClean="0"/>
              <a:t>Diminuição </a:t>
            </a:r>
            <a:r>
              <a:rPr lang="pt-BR" sz="9600" dirty="0"/>
              <a:t>da plasticidade a partir dos 12 meses de </a:t>
            </a:r>
            <a:r>
              <a:rPr lang="pt-BR" sz="9600" dirty="0" smtClean="0"/>
              <a:t>idade - Timing definido </a:t>
            </a:r>
            <a:r>
              <a:rPr lang="pt-BR" sz="9600" dirty="0"/>
              <a:t>por restrições ambientais e biológicas</a:t>
            </a:r>
            <a:r>
              <a:rPr lang="pt-BR" sz="9600" dirty="0" smtClean="0"/>
              <a:t>.</a:t>
            </a:r>
          </a:p>
          <a:p>
            <a:pPr>
              <a:buNone/>
            </a:pPr>
            <a:r>
              <a:rPr lang="pt-BR" sz="7200" dirty="0" smtClean="0"/>
              <a:t>       EX: </a:t>
            </a:r>
            <a:r>
              <a:rPr lang="pt-BR" sz="7200" b="1" dirty="0" smtClean="0"/>
              <a:t>Crianças prematuras </a:t>
            </a:r>
            <a:r>
              <a:rPr lang="pt-BR" sz="7200" dirty="0" smtClean="0"/>
              <a:t>= vale a idade gestacional (sistema nervoso precisa atingir maturação)</a:t>
            </a:r>
            <a:endParaRPr lang="pt-BR" sz="7200" dirty="0"/>
          </a:p>
          <a:p>
            <a:pPr>
              <a:buNone/>
            </a:pPr>
            <a:r>
              <a:rPr lang="pt-BR" sz="7200" dirty="0" smtClean="0"/>
              <a:t>       EX: </a:t>
            </a:r>
            <a:r>
              <a:rPr lang="pt-BR" sz="7200" b="1" dirty="0" smtClean="0"/>
              <a:t>Crianças </a:t>
            </a:r>
            <a:r>
              <a:rPr lang="pt-BR" sz="7200" b="1" dirty="0" err="1" smtClean="0"/>
              <a:t>bilíngues</a:t>
            </a:r>
            <a:r>
              <a:rPr lang="pt-BR" sz="7200" b="1" dirty="0" smtClean="0"/>
              <a:t> </a:t>
            </a:r>
            <a:r>
              <a:rPr lang="pt-BR" sz="7200" dirty="0" smtClean="0"/>
              <a:t>= período </a:t>
            </a:r>
            <a:r>
              <a:rPr lang="pt-BR" sz="7200" dirty="0"/>
              <a:t>de sintonização perceptiva </a:t>
            </a:r>
            <a:r>
              <a:rPr lang="pt-BR" sz="7200" dirty="0" smtClean="0"/>
              <a:t>prolongado</a:t>
            </a:r>
          </a:p>
          <a:p>
            <a:pPr>
              <a:buNone/>
            </a:pPr>
            <a:endParaRPr lang="pt-BR" sz="7200" dirty="0"/>
          </a:p>
          <a:p>
            <a:pPr>
              <a:buNone/>
            </a:pPr>
            <a:r>
              <a:rPr lang="pt-BR" sz="9600" b="1" dirty="0" smtClean="0"/>
              <a:t>     Exposição </a:t>
            </a:r>
            <a:r>
              <a:rPr lang="pt-BR" sz="9600" b="1" dirty="0"/>
              <a:t>total aos dados e maturação </a:t>
            </a:r>
            <a:r>
              <a:rPr lang="pt-BR" sz="9600" dirty="0"/>
              <a:t>parecem necessários para sintonizar categorias fonéticas.</a:t>
            </a:r>
          </a:p>
          <a:p>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Evidências </a:t>
            </a:r>
            <a:r>
              <a:rPr lang="pt-BR" dirty="0"/>
              <a:t>do período crítico para a sintonização perceptiva</a:t>
            </a:r>
            <a:br>
              <a:rPr lang="pt-BR" dirty="0"/>
            </a:br>
            <a:endParaRPr lang="pt-BR" dirty="0"/>
          </a:p>
        </p:txBody>
      </p:sp>
      <p:sp>
        <p:nvSpPr>
          <p:cNvPr id="3" name="Espaço Reservado para Conteúdo 2"/>
          <p:cNvSpPr>
            <a:spLocks noGrp="1"/>
          </p:cNvSpPr>
          <p:nvPr>
            <p:ph idx="1"/>
          </p:nvPr>
        </p:nvSpPr>
        <p:spPr>
          <a:xfrm>
            <a:off x="500034" y="1357298"/>
            <a:ext cx="8229600" cy="1857388"/>
          </a:xfrm>
        </p:spPr>
        <p:txBody>
          <a:bodyPr>
            <a:normAutofit fontScale="70000" lnSpcReduction="20000"/>
          </a:bodyPr>
          <a:lstStyle/>
          <a:p>
            <a:pPr>
              <a:buNone/>
            </a:pPr>
            <a:r>
              <a:rPr lang="pt-BR" dirty="0" smtClean="0"/>
              <a:t>    </a:t>
            </a:r>
          </a:p>
          <a:p>
            <a:pPr>
              <a:buNone/>
            </a:pPr>
            <a:r>
              <a:rPr lang="pt-BR" sz="4100" dirty="0" smtClean="0"/>
              <a:t>Ex: Casos </a:t>
            </a:r>
            <a:r>
              <a:rPr lang="pt-BR" sz="4100" dirty="0"/>
              <a:t>de adoção </a:t>
            </a:r>
            <a:r>
              <a:rPr lang="pt-BR" sz="4100" dirty="0" smtClean="0"/>
              <a:t>internacional:  </a:t>
            </a:r>
            <a:r>
              <a:rPr lang="pt-BR" sz="4100" dirty="0"/>
              <a:t>experiência inicial </a:t>
            </a:r>
            <a:r>
              <a:rPr lang="pt-BR" sz="4100" dirty="0" smtClean="0"/>
              <a:t>é superada </a:t>
            </a:r>
            <a:r>
              <a:rPr lang="pt-BR" sz="4100" dirty="0"/>
              <a:t>pelos </a:t>
            </a:r>
            <a:r>
              <a:rPr lang="pt-BR" sz="4100" dirty="0" smtClean="0"/>
              <a:t>dados da nova língua</a:t>
            </a:r>
          </a:p>
          <a:p>
            <a:pPr>
              <a:buNone/>
            </a:pPr>
            <a:endParaRPr lang="pt-BR" dirty="0" smtClean="0"/>
          </a:p>
          <a:p>
            <a:pPr>
              <a:buNone/>
            </a:pPr>
            <a:r>
              <a:rPr lang="pt-BR" dirty="0" smtClean="0"/>
              <a:t>    </a:t>
            </a:r>
            <a:endParaRPr lang="pt-BR" dirty="0"/>
          </a:p>
          <a:p>
            <a:pPr>
              <a:buNone/>
            </a:pPr>
            <a:endParaRPr lang="pt-BR" dirty="0"/>
          </a:p>
        </p:txBody>
      </p:sp>
      <p:sp>
        <p:nvSpPr>
          <p:cNvPr id="4" name="CaixaDeTexto 3"/>
          <p:cNvSpPr txBox="1"/>
          <p:nvPr/>
        </p:nvSpPr>
        <p:spPr>
          <a:xfrm>
            <a:off x="357158" y="3143248"/>
            <a:ext cx="3643338" cy="3108543"/>
          </a:xfrm>
          <a:prstGeom prst="rect">
            <a:avLst/>
          </a:prstGeom>
          <a:noFill/>
        </p:spPr>
        <p:txBody>
          <a:bodyPr wrap="square" rtlCol="0">
            <a:spAutoFit/>
          </a:bodyPr>
          <a:lstStyle/>
          <a:p>
            <a:r>
              <a:rPr lang="pt-BR" sz="2800" dirty="0" smtClean="0"/>
              <a:t>Privação dos dados da sua língua nativa após três anos de idade - facilidade muito maior para reaprender contrastes fonológicos de sua primeira língua.</a:t>
            </a:r>
            <a:endParaRPr lang="pt-BR" sz="2800" dirty="0"/>
          </a:p>
        </p:txBody>
      </p:sp>
      <p:pic>
        <p:nvPicPr>
          <p:cNvPr id="5" name="Imagem 4" descr="images (1).jpg"/>
          <p:cNvPicPr>
            <a:picLocks noChangeAspect="1"/>
          </p:cNvPicPr>
          <p:nvPr/>
        </p:nvPicPr>
        <p:blipFill>
          <a:blip r:embed="rId2"/>
          <a:stretch>
            <a:fillRect/>
          </a:stretch>
        </p:blipFill>
        <p:spPr>
          <a:xfrm>
            <a:off x="4572000" y="3357562"/>
            <a:ext cx="4358806" cy="2928958"/>
          </a:xfrm>
          <a:prstGeom prst="rect">
            <a:avLst/>
          </a:prstGeom>
        </p:spPr>
      </p:pic>
      <p:sp>
        <p:nvSpPr>
          <p:cNvPr id="7" name="CaixaDeTexto 6"/>
          <p:cNvSpPr txBox="1"/>
          <p:nvPr/>
        </p:nvSpPr>
        <p:spPr>
          <a:xfrm>
            <a:off x="500034" y="6429396"/>
            <a:ext cx="8430513" cy="646331"/>
          </a:xfrm>
          <a:prstGeom prst="rect">
            <a:avLst/>
          </a:prstGeom>
          <a:noFill/>
        </p:spPr>
        <p:txBody>
          <a:bodyPr wrap="none" rtlCol="0">
            <a:spAutoFit/>
          </a:bodyPr>
          <a:lstStyle/>
          <a:p>
            <a:r>
              <a:rPr lang="en-US" dirty="0"/>
              <a:t>(</a:t>
            </a:r>
            <a:r>
              <a:rPr lang="en-US" dirty="0" err="1"/>
              <a:t>Choi</a:t>
            </a:r>
            <a:r>
              <a:rPr lang="en-US" dirty="0"/>
              <a:t> et al., 2017; Singh, </a:t>
            </a:r>
            <a:r>
              <a:rPr lang="en-US" dirty="0" err="1"/>
              <a:t>Liederman</a:t>
            </a:r>
            <a:r>
              <a:rPr lang="en-US" dirty="0"/>
              <a:t>, </a:t>
            </a:r>
            <a:r>
              <a:rPr lang="en-US" dirty="0" err="1"/>
              <a:t>Mierzejewski</a:t>
            </a:r>
            <a:r>
              <a:rPr lang="en-US" dirty="0"/>
              <a:t>, &amp; Barnes, 2011; Oh, Au, &amp; Jun, 2009)</a:t>
            </a:r>
            <a:endParaRPr lang="pt-BR" dirty="0"/>
          </a:p>
          <a:p>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rmAutofit/>
          </a:bodyPr>
          <a:lstStyle/>
          <a:p>
            <a:r>
              <a:rPr lang="pt-BR" sz="4000" dirty="0" err="1"/>
              <a:t>Norrman</a:t>
            </a:r>
            <a:r>
              <a:rPr lang="pt-BR" sz="4000" dirty="0"/>
              <a:t>, </a:t>
            </a:r>
            <a:r>
              <a:rPr lang="pt-BR" sz="4000" dirty="0" err="1"/>
              <a:t>Bylund</a:t>
            </a:r>
            <a:r>
              <a:rPr lang="pt-BR" sz="4000" dirty="0"/>
              <a:t> &amp; Thierry (2019)</a:t>
            </a:r>
          </a:p>
        </p:txBody>
      </p:sp>
      <p:sp>
        <p:nvSpPr>
          <p:cNvPr id="3" name="Espaço Reservado para Conteúdo 2"/>
          <p:cNvSpPr>
            <a:spLocks noGrp="1"/>
          </p:cNvSpPr>
          <p:nvPr>
            <p:ph idx="1"/>
          </p:nvPr>
        </p:nvSpPr>
        <p:spPr>
          <a:xfrm>
            <a:off x="0" y="1071546"/>
            <a:ext cx="8586758" cy="1214446"/>
          </a:xfrm>
        </p:spPr>
        <p:txBody>
          <a:bodyPr>
            <a:normAutofit fontScale="25000" lnSpcReduction="20000"/>
          </a:bodyPr>
          <a:lstStyle/>
          <a:p>
            <a:pPr>
              <a:buNone/>
            </a:pPr>
            <a:r>
              <a:rPr lang="pt-BR" dirty="0" smtClean="0"/>
              <a:t>           </a:t>
            </a:r>
          </a:p>
          <a:p>
            <a:pPr>
              <a:buNone/>
            </a:pPr>
            <a:r>
              <a:rPr lang="pt-BR" sz="9600" dirty="0" smtClean="0"/>
              <a:t>      Adultos adotados (da China pra Suécia) até os 30 meses</a:t>
            </a:r>
          </a:p>
          <a:p>
            <a:pPr>
              <a:buNone/>
            </a:pPr>
            <a:r>
              <a:rPr lang="pt-BR" sz="9600" dirty="0"/>
              <a:t> </a:t>
            </a:r>
            <a:r>
              <a:rPr lang="pt-BR" sz="9600" dirty="0" smtClean="0"/>
              <a:t>                                                     X</a:t>
            </a:r>
          </a:p>
          <a:p>
            <a:pPr>
              <a:buNone/>
            </a:pPr>
            <a:r>
              <a:rPr lang="pt-BR" sz="9600" dirty="0" smtClean="0"/>
              <a:t>      Adultos nativos da língua Mandarim e Sueca</a:t>
            </a:r>
          </a:p>
          <a:p>
            <a:pPr>
              <a:buNone/>
            </a:pPr>
            <a:endParaRPr lang="pt-BR" dirty="0" smtClean="0"/>
          </a:p>
          <a:p>
            <a:endParaRPr lang="pt-BR" dirty="0" smtClean="0"/>
          </a:p>
          <a:p>
            <a:pPr>
              <a:buNone/>
            </a:pPr>
            <a:endParaRPr lang="pt-BR" dirty="0"/>
          </a:p>
        </p:txBody>
      </p:sp>
      <p:sp>
        <p:nvSpPr>
          <p:cNvPr id="4" name="CaixaDeTexto 3"/>
          <p:cNvSpPr txBox="1"/>
          <p:nvPr/>
        </p:nvSpPr>
        <p:spPr>
          <a:xfrm flipH="1">
            <a:off x="214282" y="3071810"/>
            <a:ext cx="4000529" cy="34470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buNone/>
            </a:pPr>
            <a:r>
              <a:rPr lang="pt-BR" sz="2600" dirty="0" smtClean="0"/>
              <a:t> </a:t>
            </a:r>
            <a:r>
              <a:rPr lang="pt-BR" sz="2400" dirty="0" smtClean="0"/>
              <a:t>Tarefas de discriminação:</a:t>
            </a:r>
          </a:p>
          <a:p>
            <a:pPr>
              <a:buNone/>
            </a:pPr>
            <a:r>
              <a:rPr lang="pt-BR" sz="2400" dirty="0" smtClean="0"/>
              <a:t> </a:t>
            </a:r>
          </a:p>
          <a:p>
            <a:pPr>
              <a:buFont typeface="Arial" pitchFamily="34" charset="0"/>
              <a:buChar char="•"/>
            </a:pPr>
            <a:r>
              <a:rPr lang="pt-BR" sz="2400" dirty="0" smtClean="0"/>
              <a:t>contraste em vogal utilizado somente em Sueco (/y/- /ᵾ/)</a:t>
            </a:r>
          </a:p>
          <a:p>
            <a:pPr>
              <a:buFont typeface="Arial" pitchFamily="34" charset="0"/>
              <a:buChar char="•"/>
            </a:pPr>
            <a:endParaRPr lang="pt-BR" sz="2400" dirty="0" smtClean="0"/>
          </a:p>
          <a:p>
            <a:pPr>
              <a:buFont typeface="Arial" pitchFamily="34" charset="0"/>
              <a:buChar char="•"/>
            </a:pPr>
            <a:r>
              <a:rPr lang="pt-BR" sz="2400" dirty="0" smtClean="0"/>
              <a:t>contraste tonal lexical utilizado somente em Mandarim (tom alto e plano x tom alto ascendente)</a:t>
            </a:r>
            <a:endParaRPr lang="pt-BR" sz="2400" dirty="0"/>
          </a:p>
        </p:txBody>
      </p:sp>
      <p:sp>
        <p:nvSpPr>
          <p:cNvPr id="5" name="CaixaDeTexto 4"/>
          <p:cNvSpPr txBox="1"/>
          <p:nvPr/>
        </p:nvSpPr>
        <p:spPr>
          <a:xfrm>
            <a:off x="4714876" y="2500306"/>
            <a:ext cx="4286248" cy="415498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buNone/>
            </a:pPr>
            <a:r>
              <a:rPr lang="pt-BR" sz="2400" dirty="0" smtClean="0"/>
              <a:t>         </a:t>
            </a:r>
            <a:r>
              <a:rPr lang="pt-BR" sz="2400" dirty="0" err="1" smtClean="0"/>
              <a:t>ERPs</a:t>
            </a:r>
            <a:r>
              <a:rPr lang="pt-BR" sz="2400" dirty="0" smtClean="0"/>
              <a:t> mostraram que:</a:t>
            </a:r>
          </a:p>
          <a:p>
            <a:pPr>
              <a:buNone/>
            </a:pPr>
            <a:endParaRPr lang="pt-BR" sz="2400" dirty="0" smtClean="0"/>
          </a:p>
          <a:p>
            <a:pPr>
              <a:buFont typeface="Arial" pitchFamily="34" charset="0"/>
              <a:buChar char="•"/>
            </a:pPr>
            <a:r>
              <a:rPr lang="pt-BR" sz="2400" dirty="0" smtClean="0"/>
              <a:t>     os adotados discriminaram  o contraste tonal do Mandarim tão bem quanto os adultos chineses;</a:t>
            </a:r>
          </a:p>
          <a:p>
            <a:pPr>
              <a:buFont typeface="Arial" pitchFamily="34" charset="0"/>
              <a:buChar char="•"/>
            </a:pPr>
            <a:endParaRPr lang="pt-BR" sz="2400" dirty="0" smtClean="0"/>
          </a:p>
          <a:p>
            <a:pPr>
              <a:buFont typeface="Arial" pitchFamily="34" charset="0"/>
              <a:buChar char="•"/>
            </a:pPr>
            <a:r>
              <a:rPr lang="pt-BR" sz="2400" dirty="0" smtClean="0"/>
              <a:t>     mas foram significativamente piores do que os suecos na discriminação do contraste em vogal, com desempenho similar ao dos nativos chineses. </a:t>
            </a:r>
            <a:endParaRPr lang="pt-B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Pierce, Klein, Chen, </a:t>
            </a:r>
            <a:r>
              <a:rPr lang="en-US" dirty="0" err="1" smtClean="0"/>
              <a:t>Delcenserie</a:t>
            </a:r>
            <a:r>
              <a:rPr lang="en-US" dirty="0" smtClean="0"/>
              <a:t>, &amp; Genesee (2014)</a:t>
            </a:r>
            <a:endParaRPr lang="pt-BR" dirty="0"/>
          </a:p>
        </p:txBody>
      </p:sp>
      <p:sp>
        <p:nvSpPr>
          <p:cNvPr id="3" name="Espaço Reservado para Conteúdo 2"/>
          <p:cNvSpPr>
            <a:spLocks noGrp="1"/>
          </p:cNvSpPr>
          <p:nvPr>
            <p:ph idx="1"/>
          </p:nvPr>
        </p:nvSpPr>
        <p:spPr>
          <a:xfrm>
            <a:off x="457200" y="1600200"/>
            <a:ext cx="8229600" cy="3400436"/>
          </a:xfrm>
        </p:spPr>
        <p:txBody>
          <a:bodyPr>
            <a:normAutofit fontScale="25000" lnSpcReduction="20000"/>
          </a:bodyPr>
          <a:lstStyle/>
          <a:p>
            <a:pPr>
              <a:buNone/>
            </a:pPr>
            <a:r>
              <a:rPr lang="pt-BR" sz="9600" dirty="0" smtClean="0"/>
              <a:t>     Estudos de </a:t>
            </a:r>
            <a:r>
              <a:rPr lang="pt-BR" sz="9600" dirty="0" err="1" smtClean="0"/>
              <a:t>Neuroimagem</a:t>
            </a:r>
            <a:endParaRPr lang="pt-BR" sz="9600" dirty="0" smtClean="0"/>
          </a:p>
          <a:p>
            <a:pPr>
              <a:buNone/>
            </a:pPr>
            <a:endParaRPr lang="pt-BR" sz="9600" dirty="0"/>
          </a:p>
          <a:p>
            <a:pPr>
              <a:buNone/>
            </a:pPr>
            <a:r>
              <a:rPr lang="pt-BR" sz="9600" dirty="0" smtClean="0"/>
              <a:t>    2 </a:t>
            </a:r>
            <a:r>
              <a:rPr lang="pt-BR" sz="9600" dirty="0"/>
              <a:t>grupos:</a:t>
            </a:r>
          </a:p>
          <a:p>
            <a:pPr>
              <a:buNone/>
            </a:pPr>
            <a:endParaRPr lang="pt-BR" sz="9600" dirty="0"/>
          </a:p>
          <a:p>
            <a:r>
              <a:rPr lang="pt-BR" sz="9600" dirty="0"/>
              <a:t>adultos adotados da China pro Quebec quando crianças, </a:t>
            </a:r>
            <a:r>
              <a:rPr lang="pt-BR" sz="9600" dirty="0" smtClean="0"/>
              <a:t>que </a:t>
            </a:r>
            <a:r>
              <a:rPr lang="pt-BR" sz="9600" dirty="0"/>
              <a:t>perderam contato com a primeira língua</a:t>
            </a:r>
          </a:p>
          <a:p>
            <a:pPr>
              <a:buNone/>
            </a:pPr>
            <a:endParaRPr lang="pt-BR" sz="9600" dirty="0"/>
          </a:p>
          <a:p>
            <a:r>
              <a:rPr lang="pt-BR" sz="9600" dirty="0"/>
              <a:t>adultos </a:t>
            </a:r>
            <a:r>
              <a:rPr lang="pt-BR" sz="9600" dirty="0" err="1"/>
              <a:t>bilíngues</a:t>
            </a:r>
            <a:r>
              <a:rPr lang="pt-BR" sz="9600" dirty="0"/>
              <a:t> (chinês-francês) que mudaram-se pra Quebec com a mesma idade, mas que mantiveram a primeira língua</a:t>
            </a:r>
          </a:p>
          <a:p>
            <a:pPr>
              <a:buNone/>
            </a:pPr>
            <a:endParaRPr lang="pt-BR" sz="7000" dirty="0"/>
          </a:p>
          <a:p>
            <a:pPr>
              <a:buNone/>
            </a:pPr>
            <a:r>
              <a:rPr lang="pt-BR" sz="7000" dirty="0" smtClean="0"/>
              <a:t>      </a:t>
            </a:r>
            <a:endParaRPr lang="pt-BR" sz="7000" dirty="0"/>
          </a:p>
          <a:p>
            <a:endParaRPr lang="pt-BR" dirty="0"/>
          </a:p>
        </p:txBody>
      </p:sp>
      <p:sp>
        <p:nvSpPr>
          <p:cNvPr id="4" name="CaixaDeTexto 3"/>
          <p:cNvSpPr txBox="1"/>
          <p:nvPr/>
        </p:nvSpPr>
        <p:spPr>
          <a:xfrm>
            <a:off x="571472" y="5357826"/>
            <a:ext cx="821537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pt-BR" sz="2400" dirty="0" smtClean="0"/>
              <a:t>Resultados de </a:t>
            </a:r>
            <a:r>
              <a:rPr lang="pt-BR" sz="2400" dirty="0" err="1" smtClean="0"/>
              <a:t>fMRI</a:t>
            </a:r>
            <a:r>
              <a:rPr lang="pt-BR" sz="2400" dirty="0" smtClean="0"/>
              <a:t> demonstraram os mesmo padrões de ativação neuronal, nos dois grupos, durante a percepção de um contraste tonal da língua chinesa.</a:t>
            </a:r>
            <a:endParaRPr lang="pt-B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200" dirty="0"/>
              <a:t> </a:t>
            </a:r>
            <a:br>
              <a:rPr lang="pt-BR" sz="3200" dirty="0"/>
            </a:br>
            <a:r>
              <a:rPr lang="pt-BR" sz="3200" dirty="0"/>
              <a:t>“</a:t>
            </a:r>
            <a:r>
              <a:rPr lang="pt-BR" sz="3000" dirty="0" err="1"/>
              <a:t>Distributional</a:t>
            </a:r>
            <a:r>
              <a:rPr lang="pt-BR" sz="3000" dirty="0"/>
              <a:t> </a:t>
            </a:r>
            <a:r>
              <a:rPr lang="pt-BR" sz="3000" dirty="0" err="1"/>
              <a:t>Learning</a:t>
            </a:r>
            <a:r>
              <a:rPr lang="pt-BR" sz="3000" dirty="0"/>
              <a:t>” como um mecanismo de sintonização </a:t>
            </a:r>
            <a:r>
              <a:rPr lang="pt-BR" sz="3000" dirty="0" smtClean="0"/>
              <a:t>perceptiva  </a:t>
            </a:r>
            <a:r>
              <a:rPr lang="pt-BR" sz="3000" dirty="0"/>
              <a:t>para as categorias fonêmicas da língua nativa</a:t>
            </a:r>
            <a:r>
              <a:rPr lang="pt-BR" sz="3200" dirty="0"/>
              <a:t/>
            </a:r>
            <a:br>
              <a:rPr lang="pt-BR" sz="3200" dirty="0"/>
            </a:br>
            <a:endParaRPr lang="pt-BR" sz="3200" dirty="0"/>
          </a:p>
        </p:txBody>
      </p:sp>
      <p:sp>
        <p:nvSpPr>
          <p:cNvPr id="3" name="Espaço Reservado para Conteúdo 2"/>
          <p:cNvSpPr>
            <a:spLocks noGrp="1"/>
          </p:cNvSpPr>
          <p:nvPr>
            <p:ph idx="1"/>
          </p:nvPr>
        </p:nvSpPr>
        <p:spPr>
          <a:xfrm>
            <a:off x="457200" y="1600200"/>
            <a:ext cx="8229600" cy="4972072"/>
          </a:xfrm>
        </p:spPr>
        <p:txBody>
          <a:bodyPr>
            <a:normAutofit fontScale="92500" lnSpcReduction="20000"/>
          </a:bodyPr>
          <a:lstStyle/>
          <a:p>
            <a:endParaRPr lang="pt-BR" dirty="0" smtClean="0"/>
          </a:p>
          <a:p>
            <a:r>
              <a:rPr lang="pt-BR" dirty="0" smtClean="0"/>
              <a:t>Sons </a:t>
            </a:r>
            <a:r>
              <a:rPr lang="pt-BR" dirty="0"/>
              <a:t>da </a:t>
            </a:r>
            <a:r>
              <a:rPr lang="pt-BR" dirty="0" smtClean="0"/>
              <a:t>fala              </a:t>
            </a:r>
            <a:r>
              <a:rPr lang="pt-BR" dirty="0"/>
              <a:t>pistas acústicas que refletem categorias fonêmicas (em </a:t>
            </a:r>
            <a:r>
              <a:rPr lang="pt-BR" dirty="0" smtClean="0"/>
              <a:t>qualquer </a:t>
            </a:r>
            <a:r>
              <a:rPr lang="pt-BR" dirty="0"/>
              <a:t>língua)</a:t>
            </a:r>
          </a:p>
          <a:p>
            <a:endParaRPr lang="pt-BR" dirty="0" smtClean="0"/>
          </a:p>
          <a:p>
            <a:r>
              <a:rPr lang="pt-BR" dirty="0" smtClean="0"/>
              <a:t>Dimensões </a:t>
            </a:r>
            <a:r>
              <a:rPr lang="pt-BR" dirty="0"/>
              <a:t>acústicas envolvidas na produção desses sons são, por ex., o VOT, contorno de </a:t>
            </a:r>
            <a:r>
              <a:rPr lang="pt-BR" dirty="0" err="1"/>
              <a:t>pitch</a:t>
            </a:r>
            <a:r>
              <a:rPr lang="pt-BR" dirty="0"/>
              <a:t>, </a:t>
            </a:r>
            <a:r>
              <a:rPr lang="pt-BR" dirty="0" err="1"/>
              <a:t>loudness</a:t>
            </a:r>
            <a:r>
              <a:rPr lang="pt-BR" dirty="0"/>
              <a:t> e espectrograma. </a:t>
            </a:r>
          </a:p>
          <a:p>
            <a:endParaRPr lang="pt-BR" dirty="0"/>
          </a:p>
          <a:p>
            <a:pPr algn="just"/>
            <a:r>
              <a:rPr lang="pt-BR" dirty="0"/>
              <a:t>Para qualquer par mínimo (por ex. ‘asa’ e assa’), as diferenças entre os sons tendem a se aglomerar de forma </a:t>
            </a:r>
            <a:r>
              <a:rPr lang="pt-BR" b="1" dirty="0"/>
              <a:t>bimodal</a:t>
            </a:r>
            <a:r>
              <a:rPr lang="pt-BR" dirty="0"/>
              <a:t> ao longo da dimensão acústica relevante.</a:t>
            </a:r>
          </a:p>
          <a:p>
            <a:endParaRPr lang="pt-BR" dirty="0"/>
          </a:p>
        </p:txBody>
      </p:sp>
      <p:sp>
        <p:nvSpPr>
          <p:cNvPr id="4" name="Seta para a direita 3"/>
          <p:cNvSpPr/>
          <p:nvPr/>
        </p:nvSpPr>
        <p:spPr>
          <a:xfrm>
            <a:off x="3000364" y="2071678"/>
            <a:ext cx="69265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285728"/>
            <a:ext cx="8429684" cy="5840435"/>
          </a:xfrm>
        </p:spPr>
        <p:txBody>
          <a:bodyPr>
            <a:normAutofit/>
          </a:bodyPr>
          <a:lstStyle/>
          <a:p>
            <a:pPr>
              <a:buNone/>
            </a:pPr>
            <a:r>
              <a:rPr lang="pt-BR" dirty="0" smtClean="0"/>
              <a:t>    Em </a:t>
            </a:r>
            <a:r>
              <a:rPr lang="pt-BR" dirty="0"/>
              <a:t>contrapartida, se essas variações não são usadas para distinguir significado em uma língua, ou seja, não representam diferentes categorias fonêmicas, a produção desses sons se apresentará em uma </a:t>
            </a:r>
            <a:r>
              <a:rPr lang="pt-BR" b="1" dirty="0"/>
              <a:t>distribuição </a:t>
            </a:r>
            <a:r>
              <a:rPr lang="pt-BR" b="1" dirty="0" err="1"/>
              <a:t>unimodal</a:t>
            </a:r>
            <a:r>
              <a:rPr lang="pt-BR" b="1" dirty="0" smtClean="0"/>
              <a:t>.</a:t>
            </a:r>
          </a:p>
          <a:p>
            <a:pPr>
              <a:buNone/>
            </a:pPr>
            <a:r>
              <a:rPr lang="pt-BR" sz="2800" dirty="0" smtClean="0"/>
              <a:t>    </a:t>
            </a:r>
          </a:p>
          <a:p>
            <a:pPr>
              <a:buNone/>
            </a:pPr>
            <a:r>
              <a:rPr lang="pt-BR" sz="2800" dirty="0" smtClean="0"/>
              <a:t>Ex: </a:t>
            </a:r>
            <a:r>
              <a:rPr lang="pt-BR" sz="2800" dirty="0"/>
              <a:t>A distinção entre o /r/ e o /l/ no par mínimo ‘</a:t>
            </a:r>
            <a:r>
              <a:rPr lang="pt-BR" sz="2800" dirty="0" err="1"/>
              <a:t>rake</a:t>
            </a:r>
            <a:r>
              <a:rPr lang="pt-BR" sz="2800" dirty="0"/>
              <a:t>’ e ‘</a:t>
            </a:r>
            <a:r>
              <a:rPr lang="pt-BR" sz="2800" dirty="0" err="1"/>
              <a:t>lake</a:t>
            </a:r>
            <a:r>
              <a:rPr lang="pt-BR" sz="2800" dirty="0"/>
              <a:t>’ em inglês, se dá pela </a:t>
            </a:r>
            <a:r>
              <a:rPr lang="pt-BR" sz="2800" dirty="0" err="1"/>
              <a:t>frequência</a:t>
            </a:r>
            <a:r>
              <a:rPr lang="pt-BR" sz="2800" dirty="0"/>
              <a:t> do terceiro </a:t>
            </a:r>
            <a:r>
              <a:rPr lang="pt-BR" sz="2800" dirty="0" err="1"/>
              <a:t>formante</a:t>
            </a:r>
            <a:r>
              <a:rPr lang="pt-BR" sz="2800" dirty="0"/>
              <a:t>. N</a:t>
            </a:r>
            <a:r>
              <a:rPr lang="pt-BR" sz="2800" dirty="0" smtClean="0"/>
              <a:t>esse </a:t>
            </a:r>
            <a:r>
              <a:rPr lang="pt-BR" sz="2800" dirty="0"/>
              <a:t>caso, teríamos a </a:t>
            </a:r>
            <a:r>
              <a:rPr lang="pt-BR" sz="2800" b="1" dirty="0"/>
              <a:t>representação bimodal para os falantes nativos do inglês </a:t>
            </a:r>
            <a:r>
              <a:rPr lang="pt-BR" sz="2800" dirty="0"/>
              <a:t>e </a:t>
            </a:r>
            <a:r>
              <a:rPr lang="pt-BR" sz="2800" b="1" dirty="0" err="1"/>
              <a:t>unimodal</a:t>
            </a:r>
            <a:r>
              <a:rPr lang="pt-BR" sz="2800" b="1" dirty="0"/>
              <a:t> para os japoneses</a:t>
            </a:r>
            <a:r>
              <a:rPr lang="pt-BR" sz="2800" dirty="0"/>
              <a:t>, que não </a:t>
            </a:r>
            <a:r>
              <a:rPr lang="pt-BR" sz="2800" dirty="0" smtClean="0"/>
              <a:t>são capazes de  distinguir </a:t>
            </a:r>
            <a:r>
              <a:rPr lang="pt-BR" sz="2800" dirty="0"/>
              <a:t>/r/ </a:t>
            </a:r>
            <a:r>
              <a:rPr lang="pt-BR" sz="2800" dirty="0" smtClean="0"/>
              <a:t>de </a:t>
            </a:r>
            <a:r>
              <a:rPr lang="pt-BR" sz="2800" dirty="0"/>
              <a:t>/l/:</a:t>
            </a:r>
          </a:p>
          <a:p>
            <a:pPr>
              <a:buNone/>
            </a:pPr>
            <a:endParaRPr lang="pt-BR" b="1" dirty="0" smtClean="0"/>
          </a:p>
          <a:p>
            <a:pPr>
              <a:buNone/>
            </a:pPr>
            <a:endParaRPr lang="pt-BR" b="1" dirty="0"/>
          </a:p>
          <a:p>
            <a:pPr>
              <a:buNone/>
            </a:pP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14291"/>
            <a:ext cx="8229600" cy="1857387"/>
          </a:xfrm>
        </p:spPr>
        <p:txBody>
          <a:bodyPr>
            <a:normAutofit fontScale="77500" lnSpcReduction="20000"/>
          </a:bodyPr>
          <a:lstStyle/>
          <a:p>
            <a:pPr>
              <a:buNone/>
            </a:pPr>
            <a:r>
              <a:rPr lang="pt-BR" dirty="0" smtClean="0"/>
              <a:t>     As </a:t>
            </a:r>
            <a:r>
              <a:rPr lang="pt-BR" dirty="0"/>
              <a:t>crianças que crescem expostas à língua inglesa, vão perceber variabilidade na produção dos fonemas líquidos que permitem contrastar /</a:t>
            </a:r>
            <a:r>
              <a:rPr lang="pt-BR" dirty="0" err="1"/>
              <a:t>ra</a:t>
            </a:r>
            <a:r>
              <a:rPr lang="pt-BR" dirty="0"/>
              <a:t>/ de /</a:t>
            </a:r>
            <a:r>
              <a:rPr lang="pt-BR" dirty="0" err="1"/>
              <a:t>la</a:t>
            </a:r>
            <a:r>
              <a:rPr lang="pt-BR" dirty="0"/>
              <a:t>/; as crianças expostas ao japonês ouvirão variabilidade nesses sons, que não permitem a distinção entre esses fonemas.</a:t>
            </a:r>
          </a:p>
          <a:p>
            <a:endParaRPr lang="pt-BR" dirty="0"/>
          </a:p>
        </p:txBody>
      </p:sp>
      <p:pic>
        <p:nvPicPr>
          <p:cNvPr id="22530" name="Picture 2" descr="C:\Users\Gabi\Desktop\Apresentação_Aniela\iCloud Photos\IMG_4063.PNG"/>
          <p:cNvPicPr>
            <a:picLocks noChangeAspect="1" noChangeArrowheads="1"/>
          </p:cNvPicPr>
          <p:nvPr/>
        </p:nvPicPr>
        <p:blipFill>
          <a:blip r:embed="rId2"/>
          <a:srcRect/>
          <a:stretch>
            <a:fillRect/>
          </a:stretch>
        </p:blipFill>
        <p:spPr bwMode="auto">
          <a:xfrm>
            <a:off x="1285852" y="2285992"/>
            <a:ext cx="6717672" cy="3784604"/>
          </a:xfrm>
          <a:prstGeom prst="rect">
            <a:avLst/>
          </a:prstGeom>
          <a:noFill/>
        </p:spPr>
      </p:pic>
      <p:sp>
        <p:nvSpPr>
          <p:cNvPr id="5" name="CaixaDeTexto 4"/>
          <p:cNvSpPr txBox="1"/>
          <p:nvPr/>
        </p:nvSpPr>
        <p:spPr>
          <a:xfrm>
            <a:off x="1357290" y="6286521"/>
            <a:ext cx="6858048" cy="646331"/>
          </a:xfrm>
          <a:prstGeom prst="rect">
            <a:avLst/>
          </a:prstGeom>
          <a:noFill/>
        </p:spPr>
        <p:txBody>
          <a:bodyPr wrap="square" rtlCol="0">
            <a:spAutoFit/>
          </a:bodyPr>
          <a:lstStyle/>
          <a:p>
            <a:r>
              <a:rPr lang="en-US" dirty="0" err="1" smtClean="0"/>
              <a:t>Reh</a:t>
            </a:r>
            <a:r>
              <a:rPr lang="en-US" dirty="0" smtClean="0"/>
              <a:t>, </a:t>
            </a:r>
            <a:r>
              <a:rPr lang="en-US" dirty="0" err="1" smtClean="0"/>
              <a:t>Hensch</a:t>
            </a:r>
            <a:r>
              <a:rPr lang="en-US" dirty="0" smtClean="0"/>
              <a:t>  &amp; </a:t>
            </a:r>
            <a:r>
              <a:rPr lang="en-US" dirty="0" err="1" smtClean="0"/>
              <a:t>Werker</a:t>
            </a:r>
            <a:r>
              <a:rPr lang="en-US" dirty="0" smtClean="0"/>
              <a:t>, 2021</a:t>
            </a:r>
            <a:endParaRPr lang="pt-BR" dirty="0"/>
          </a:p>
          <a:p>
            <a:endParaRPr lang="pt-B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57166"/>
            <a:ext cx="8229600" cy="5768997"/>
          </a:xfrm>
        </p:spPr>
        <p:txBody>
          <a:bodyPr/>
          <a:lstStyle/>
          <a:p>
            <a:pPr>
              <a:buNone/>
            </a:pPr>
            <a:r>
              <a:rPr lang="pt-BR" sz="2800" dirty="0" smtClean="0"/>
              <a:t>     </a:t>
            </a:r>
          </a:p>
          <a:p>
            <a:pPr>
              <a:buNone/>
            </a:pPr>
            <a:r>
              <a:rPr lang="pt-BR" sz="2800" dirty="0" smtClean="0"/>
              <a:t>     A </a:t>
            </a:r>
            <a:r>
              <a:rPr lang="pt-BR" sz="2800" dirty="0"/>
              <a:t>lógica então da “</a:t>
            </a:r>
            <a:r>
              <a:rPr lang="pt-BR" sz="2800" dirty="0" err="1"/>
              <a:t>distributional</a:t>
            </a:r>
            <a:r>
              <a:rPr lang="pt-BR" sz="2800" dirty="0"/>
              <a:t> </a:t>
            </a:r>
            <a:r>
              <a:rPr lang="pt-BR" sz="2800" dirty="0" err="1"/>
              <a:t>learning</a:t>
            </a:r>
            <a:r>
              <a:rPr lang="pt-BR" sz="2800" dirty="0"/>
              <a:t>” </a:t>
            </a:r>
            <a:r>
              <a:rPr lang="pt-BR" sz="2800" dirty="0" smtClean="0"/>
              <a:t>é:</a:t>
            </a:r>
          </a:p>
          <a:p>
            <a:pPr>
              <a:buNone/>
            </a:pPr>
            <a:r>
              <a:rPr lang="pt-BR" sz="2800" dirty="0"/>
              <a:t> </a:t>
            </a:r>
            <a:r>
              <a:rPr lang="pt-BR" sz="2800" dirty="0" smtClean="0"/>
              <a:t>    </a:t>
            </a:r>
            <a:r>
              <a:rPr lang="pt-BR" sz="2800" u="sng" dirty="0" smtClean="0"/>
              <a:t>as </a:t>
            </a:r>
            <a:r>
              <a:rPr lang="pt-BR" sz="2800" u="sng" dirty="0"/>
              <a:t>crianças serão expostas a uma </a:t>
            </a:r>
            <a:r>
              <a:rPr lang="pt-BR" sz="2800" b="1" u="sng" dirty="0"/>
              <a:t>distribuição bimodal </a:t>
            </a:r>
            <a:r>
              <a:rPr lang="pt-BR" sz="2800" u="sng" dirty="0"/>
              <a:t>sempre que houver </a:t>
            </a:r>
            <a:r>
              <a:rPr lang="pt-BR" sz="2800" b="1" u="sng" dirty="0"/>
              <a:t>distinção fonêmica</a:t>
            </a:r>
            <a:r>
              <a:rPr lang="pt-BR" sz="2800" u="sng" dirty="0"/>
              <a:t>, </a:t>
            </a:r>
            <a:r>
              <a:rPr lang="pt-BR" sz="2800" dirty="0"/>
              <a:t>a qual permitirá que elas realizem e mantenham a capacidade de discriminação entre os contrastes</a:t>
            </a:r>
            <a:r>
              <a:rPr lang="pt-BR" sz="2800" dirty="0" smtClean="0"/>
              <a:t>.</a:t>
            </a:r>
          </a:p>
          <a:p>
            <a:pPr>
              <a:buNone/>
            </a:pPr>
            <a:endParaRPr lang="pt-BR" sz="2800" dirty="0" smtClean="0"/>
          </a:p>
          <a:p>
            <a:pPr>
              <a:buNone/>
            </a:pPr>
            <a:r>
              <a:rPr lang="pt-BR" sz="2800" dirty="0" smtClean="0"/>
              <a:t>     Aprendizagem estatística  = Modelo Plausível – domínio geral</a:t>
            </a:r>
          </a:p>
          <a:p>
            <a:pPr>
              <a:buNone/>
            </a:pPr>
            <a:endParaRPr lang="pt-BR" sz="2800" dirty="0" smtClean="0"/>
          </a:p>
          <a:p>
            <a:pPr>
              <a:buNone/>
            </a:pPr>
            <a:r>
              <a:rPr lang="pt-BR" sz="2800" dirty="0" smtClean="0"/>
              <a:t>    Mas o cérebro não deveria então continuar aberto a mudanças na percepção?</a:t>
            </a:r>
            <a:endParaRPr lang="pt-BR" sz="2800" dirty="0"/>
          </a:p>
          <a:p>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785794"/>
            <a:ext cx="8501122" cy="5715040"/>
          </a:xfrm>
        </p:spPr>
        <p:txBody>
          <a:bodyPr>
            <a:normAutofit fontScale="92500" lnSpcReduction="10000"/>
          </a:bodyPr>
          <a:lstStyle/>
          <a:p>
            <a:pPr marL="0" indent="0">
              <a:lnSpc>
                <a:spcPct val="120000"/>
              </a:lnSpc>
              <a:buNone/>
            </a:pPr>
            <a:r>
              <a:rPr lang="pt-BR" dirty="0" smtClean="0"/>
              <a:t>          A</a:t>
            </a:r>
            <a:r>
              <a:rPr lang="pt-BR" sz="3400" dirty="0" smtClean="0"/>
              <a:t>s autoras apresentam a hipótese de que a experiência com a linguagem no primeiro ano de vida da criança facilita a percepção fonética na </a:t>
            </a:r>
            <a:r>
              <a:rPr lang="pt-BR" sz="3400" dirty="0" err="1" smtClean="0"/>
              <a:t>lingua</a:t>
            </a:r>
            <a:r>
              <a:rPr lang="pt-BR" sz="3400" dirty="0" smtClean="0"/>
              <a:t> nativa dela entre os 6 e 12 meses de vida.</a:t>
            </a:r>
          </a:p>
          <a:p>
            <a:pPr marL="0" indent="0">
              <a:lnSpc>
                <a:spcPct val="120000"/>
              </a:lnSpc>
              <a:buNone/>
            </a:pPr>
            <a:endParaRPr lang="pt-BR" sz="3400" dirty="0" smtClean="0"/>
          </a:p>
          <a:p>
            <a:pPr marL="0" indent="0">
              <a:lnSpc>
                <a:spcPct val="120000"/>
              </a:lnSpc>
              <a:buNone/>
            </a:pPr>
            <a:r>
              <a:rPr lang="pt-BR" sz="3400" dirty="0" smtClean="0"/>
              <a:t>	Elas fizeram testes com crianças de </a:t>
            </a:r>
            <a:r>
              <a:rPr lang="pt-BR" sz="3400" b="1" dirty="0" smtClean="0"/>
              <a:t>6 a 8 meses </a:t>
            </a:r>
            <a:r>
              <a:rPr lang="pt-BR" sz="3400" dirty="0" smtClean="0"/>
              <a:t>e de </a:t>
            </a:r>
            <a:r>
              <a:rPr lang="pt-BR" sz="3400" b="1" dirty="0" smtClean="0"/>
              <a:t>10 a 12 meses</a:t>
            </a:r>
            <a:r>
              <a:rPr lang="pt-BR" sz="3400" dirty="0" smtClean="0"/>
              <a:t>, nos </a:t>
            </a:r>
            <a:r>
              <a:rPr lang="pt-BR" sz="3400" b="1" dirty="0" smtClean="0"/>
              <a:t>EUA e no </a:t>
            </a:r>
            <a:r>
              <a:rPr lang="pt-BR" sz="3400" b="1" dirty="0" smtClean="0"/>
              <a:t>J</a:t>
            </a:r>
            <a:r>
              <a:rPr lang="pt-BR" sz="3400" b="1" dirty="0" smtClean="0"/>
              <a:t>apão</a:t>
            </a:r>
            <a:r>
              <a:rPr lang="pt-BR" sz="3400" dirty="0" smtClean="0"/>
              <a:t>, com o objetivo de examinar padrões de desenvolvimento nativos e não nativos, usando o </a:t>
            </a:r>
            <a:r>
              <a:rPr lang="pt-BR" sz="3400" b="1" dirty="0" smtClean="0"/>
              <a:t>contraste /r/-/l/ </a:t>
            </a:r>
            <a:r>
              <a:rPr lang="pt-BR" sz="3400" dirty="0" smtClean="0"/>
              <a:t>do inglês americano.</a:t>
            </a:r>
          </a:p>
          <a:p>
            <a:pPr>
              <a:buNone/>
            </a:pPr>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25000" b="-25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0"/>
            <a:ext cx="8401080" cy="2000264"/>
          </a:xfrm>
        </p:spPr>
        <p:style>
          <a:lnRef idx="1">
            <a:schemeClr val="accent1"/>
          </a:lnRef>
          <a:fillRef idx="2">
            <a:schemeClr val="accent1"/>
          </a:fillRef>
          <a:effectRef idx="1">
            <a:schemeClr val="accent1"/>
          </a:effectRef>
          <a:fontRef idx="minor">
            <a:schemeClr val="dk1"/>
          </a:fontRef>
        </p:style>
        <p:txBody>
          <a:bodyPr/>
          <a:lstStyle/>
          <a:p>
            <a:pPr>
              <a:buNone/>
            </a:pPr>
            <a:r>
              <a:rPr lang="pt-BR" dirty="0" smtClean="0"/>
              <a:t>     </a:t>
            </a:r>
            <a:r>
              <a:rPr lang="pt-BR" sz="2800" dirty="0" smtClean="0"/>
              <a:t>Não </a:t>
            </a:r>
            <a:r>
              <a:rPr lang="pt-BR" sz="2800" dirty="0"/>
              <a:t>é o que ocorre em sistemas sensório-perceptivos especializados, como a </a:t>
            </a:r>
            <a:r>
              <a:rPr lang="pt-BR" sz="2800" dirty="0" smtClean="0"/>
              <a:t>linguagem, onde há consolidação </a:t>
            </a:r>
            <a:r>
              <a:rPr lang="pt-BR" sz="2800" dirty="0"/>
              <a:t>do desenvolvimento dentro de uma janela de sensibilidade, ou de um </a:t>
            </a:r>
            <a:r>
              <a:rPr lang="pt-BR" sz="2800" b="1" dirty="0"/>
              <a:t>período </a:t>
            </a:r>
            <a:r>
              <a:rPr lang="pt-BR" sz="2800" b="1" dirty="0" smtClean="0"/>
              <a:t>crítico.</a:t>
            </a:r>
            <a:endParaRPr lang="pt-BR" sz="2800" b="1" dirty="0"/>
          </a:p>
        </p:txBody>
      </p:sp>
      <p:sp>
        <p:nvSpPr>
          <p:cNvPr id="4" name="CaixaDeTexto 3"/>
          <p:cNvSpPr txBox="1"/>
          <p:nvPr/>
        </p:nvSpPr>
        <p:spPr>
          <a:xfrm>
            <a:off x="214282" y="3214686"/>
            <a:ext cx="8715436" cy="2862322"/>
          </a:xfrm>
          <a:prstGeom prst="rect">
            <a:avLst/>
          </a:prstGeom>
          <a:noFill/>
        </p:spPr>
        <p:txBody>
          <a:bodyPr wrap="square" rtlCol="0">
            <a:spAutoFit/>
          </a:bodyPr>
          <a:lstStyle/>
          <a:p>
            <a:endParaRPr lang="pt-BR" dirty="0"/>
          </a:p>
          <a:p>
            <a:r>
              <a:rPr lang="pt-BR" sz="2400" b="1" dirty="0">
                <a:solidFill>
                  <a:schemeClr val="bg1"/>
                </a:solidFill>
              </a:rPr>
              <a:t>A aprendizagem estatística vem sendo avaliada da seguinte forma: as crianças são inicialmente familiarizadas com um conjunto de sílabas, apresentadas de forma </a:t>
            </a:r>
            <a:r>
              <a:rPr lang="pt-BR" sz="2400" b="1" dirty="0" smtClean="0">
                <a:solidFill>
                  <a:schemeClr val="bg1"/>
                </a:solidFill>
              </a:rPr>
              <a:t>aleatória, que </a:t>
            </a:r>
            <a:r>
              <a:rPr lang="pt-BR" sz="2400" b="1" dirty="0">
                <a:solidFill>
                  <a:schemeClr val="bg1"/>
                </a:solidFill>
              </a:rPr>
              <a:t>carregam as estatísticas tanto de uma distribuição </a:t>
            </a:r>
            <a:r>
              <a:rPr lang="pt-BR" sz="2400" b="1" u="sng" dirty="0" err="1">
                <a:solidFill>
                  <a:schemeClr val="bg1"/>
                </a:solidFill>
              </a:rPr>
              <a:t>unimodal</a:t>
            </a:r>
            <a:r>
              <a:rPr lang="pt-BR" sz="2400" b="1" dirty="0">
                <a:solidFill>
                  <a:schemeClr val="bg1"/>
                </a:solidFill>
              </a:rPr>
              <a:t>, quanto </a:t>
            </a:r>
            <a:r>
              <a:rPr lang="pt-BR" sz="2400" b="1" u="sng" dirty="0">
                <a:solidFill>
                  <a:schemeClr val="bg1"/>
                </a:solidFill>
              </a:rPr>
              <a:t>bimodal, </a:t>
            </a:r>
            <a:r>
              <a:rPr lang="pt-BR" sz="2400" b="1" dirty="0">
                <a:solidFill>
                  <a:schemeClr val="bg1"/>
                </a:solidFill>
              </a:rPr>
              <a:t>antes de serem testadas em sua capacidade de discriminação dos contrastes de categorias fonéticas.</a:t>
            </a:r>
            <a:endParaRPr lang="pt-BR" sz="2400" dirty="0">
              <a:solidFill>
                <a:schemeClr val="bg1"/>
              </a:solidFill>
            </a:endParaRPr>
          </a:p>
          <a:p>
            <a:endParaRPr lang="pt-B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Maye</a:t>
            </a:r>
            <a:r>
              <a:rPr lang="pt-BR" dirty="0" smtClean="0"/>
              <a:t> </a:t>
            </a:r>
            <a:r>
              <a:rPr lang="pt-BR" dirty="0" err="1" smtClean="0"/>
              <a:t>and</a:t>
            </a:r>
            <a:r>
              <a:rPr lang="pt-BR" dirty="0" smtClean="0"/>
              <a:t> </a:t>
            </a:r>
            <a:r>
              <a:rPr lang="pt-BR" dirty="0" err="1" smtClean="0"/>
              <a:t>Gerken</a:t>
            </a:r>
            <a:r>
              <a:rPr lang="pt-BR" dirty="0" smtClean="0"/>
              <a:t> (2001)</a:t>
            </a:r>
            <a:endParaRPr lang="pt-BR" dirty="0"/>
          </a:p>
        </p:txBody>
      </p:sp>
      <p:sp>
        <p:nvSpPr>
          <p:cNvPr id="3" name="Espaço Reservado para Conteúdo 2"/>
          <p:cNvSpPr>
            <a:spLocks noGrp="1"/>
          </p:cNvSpPr>
          <p:nvPr>
            <p:ph idx="1"/>
          </p:nvPr>
        </p:nvSpPr>
        <p:spPr/>
        <p:txBody>
          <a:bodyPr>
            <a:normAutofit fontScale="77500" lnSpcReduction="20000"/>
          </a:bodyPr>
          <a:lstStyle/>
          <a:p>
            <a:pPr>
              <a:buNone/>
            </a:pPr>
            <a:r>
              <a:rPr lang="pt-BR" dirty="0" smtClean="0"/>
              <a:t>    </a:t>
            </a:r>
          </a:p>
          <a:p>
            <a:pPr>
              <a:buNone/>
            </a:pPr>
            <a:r>
              <a:rPr lang="pt-BR" dirty="0"/>
              <a:t> </a:t>
            </a:r>
            <a:r>
              <a:rPr lang="pt-BR" dirty="0" smtClean="0"/>
              <a:t>     </a:t>
            </a:r>
            <a:r>
              <a:rPr lang="pt-BR" b="1" dirty="0" smtClean="0"/>
              <a:t>Aprendizagem estatística </a:t>
            </a:r>
            <a:r>
              <a:rPr lang="pt-BR" b="1" dirty="0"/>
              <a:t>é mais eficaz no período</a:t>
            </a:r>
          </a:p>
          <a:p>
            <a:pPr>
              <a:buNone/>
            </a:pPr>
            <a:r>
              <a:rPr lang="pt-BR" b="1" dirty="0" smtClean="0"/>
              <a:t>     inicial </a:t>
            </a:r>
            <a:r>
              <a:rPr lang="pt-BR" b="1" dirty="0"/>
              <a:t>da infância do que na infância ou idade adulta</a:t>
            </a:r>
            <a:r>
              <a:rPr lang="pt-BR" b="1" dirty="0" smtClean="0"/>
              <a:t>.</a:t>
            </a:r>
          </a:p>
          <a:p>
            <a:pPr>
              <a:buNone/>
            </a:pPr>
            <a:endParaRPr lang="pt-BR" b="1" dirty="0" smtClean="0"/>
          </a:p>
          <a:p>
            <a:pPr>
              <a:buNone/>
            </a:pPr>
            <a:r>
              <a:rPr lang="pt-BR" dirty="0" smtClean="0"/>
              <a:t>     Investigaram </a:t>
            </a:r>
            <a:r>
              <a:rPr lang="pt-BR" dirty="0"/>
              <a:t>o impacto da aprendizagem distribucional na discriminação do fonema inglês [t] do vozeado [d], por adultos falantes de </a:t>
            </a:r>
            <a:r>
              <a:rPr lang="pt-BR" dirty="0" smtClean="0"/>
              <a:t>inglês (esse </a:t>
            </a:r>
            <a:r>
              <a:rPr lang="pt-BR" dirty="0"/>
              <a:t>contraste é difícil de ser percebido </a:t>
            </a:r>
            <a:r>
              <a:rPr lang="pt-BR" dirty="0" smtClean="0"/>
              <a:t>por eles, pois dificilmente /</a:t>
            </a:r>
            <a:r>
              <a:rPr lang="pt-BR" dirty="0"/>
              <a:t>t/ é encontrado em posição inicial de </a:t>
            </a:r>
            <a:r>
              <a:rPr lang="pt-BR" dirty="0" smtClean="0"/>
              <a:t>sílaba).</a:t>
            </a:r>
            <a:endParaRPr lang="pt-BR" dirty="0"/>
          </a:p>
          <a:p>
            <a:pPr>
              <a:buNone/>
            </a:pPr>
            <a:r>
              <a:rPr lang="pt-BR" dirty="0" smtClean="0"/>
              <a:t>     Resultado: a </a:t>
            </a:r>
            <a:r>
              <a:rPr lang="pt-BR" dirty="0"/>
              <a:t>exposição bimodal dos fonemas não melhorou a percepção dos adultos, pelo contrário, após a familiarização à distribuição </a:t>
            </a:r>
            <a:r>
              <a:rPr lang="pt-BR" dirty="0" err="1"/>
              <a:t>unimodal</a:t>
            </a:r>
            <a:r>
              <a:rPr lang="pt-BR" dirty="0"/>
              <a:t>, a sua </a:t>
            </a:r>
            <a:r>
              <a:rPr lang="pt-BR" dirty="0" smtClean="0"/>
              <a:t>discriminação piorou.</a:t>
            </a:r>
            <a:endParaRPr lang="pt-B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2852"/>
            <a:ext cx="9144000" cy="1500198"/>
          </a:xfrm>
        </p:spPr>
        <p:txBody>
          <a:bodyPr>
            <a:normAutofit lnSpcReduction="10000"/>
          </a:bodyPr>
          <a:lstStyle/>
          <a:p>
            <a:pPr>
              <a:buNone/>
            </a:pPr>
            <a:r>
              <a:rPr lang="pt-BR" dirty="0" smtClean="0"/>
              <a:t>    Eficácia </a:t>
            </a:r>
            <a:r>
              <a:rPr lang="pt-BR" dirty="0"/>
              <a:t>do próprio mecanismo de aprendizagem </a:t>
            </a:r>
            <a:r>
              <a:rPr lang="pt-BR" dirty="0" smtClean="0"/>
              <a:t>+ possível </a:t>
            </a:r>
            <a:r>
              <a:rPr lang="pt-BR" dirty="0"/>
              <a:t>insensibilidade do ouvinte às informações acústicas a serem </a:t>
            </a:r>
            <a:r>
              <a:rPr lang="pt-BR" dirty="0" smtClean="0"/>
              <a:t>aprendidas</a:t>
            </a:r>
          </a:p>
          <a:p>
            <a:pPr>
              <a:buNone/>
            </a:pPr>
            <a:endParaRPr lang="pt-BR" dirty="0"/>
          </a:p>
          <a:p>
            <a:endParaRPr lang="pt-BR" dirty="0"/>
          </a:p>
        </p:txBody>
      </p:sp>
      <p:pic>
        <p:nvPicPr>
          <p:cNvPr id="4" name="Imagem 3" descr="IMG_4064.PNG"/>
          <p:cNvPicPr>
            <a:picLocks noChangeAspect="1"/>
          </p:cNvPicPr>
          <p:nvPr/>
        </p:nvPicPr>
        <p:blipFill>
          <a:blip r:embed="rId2"/>
          <a:srcRect r="21930" b="4348"/>
          <a:stretch>
            <a:fillRect/>
          </a:stretch>
        </p:blipFill>
        <p:spPr>
          <a:xfrm>
            <a:off x="571472" y="1643051"/>
            <a:ext cx="7715304" cy="4714907"/>
          </a:xfrm>
          <a:prstGeom prst="rect">
            <a:avLst/>
          </a:prstGeom>
        </p:spPr>
      </p:pic>
      <p:sp>
        <p:nvSpPr>
          <p:cNvPr id="5" name="CaixaDeTexto 4"/>
          <p:cNvSpPr txBox="1"/>
          <p:nvPr/>
        </p:nvSpPr>
        <p:spPr>
          <a:xfrm>
            <a:off x="642910" y="6357958"/>
            <a:ext cx="7429552" cy="369332"/>
          </a:xfrm>
          <a:prstGeom prst="rect">
            <a:avLst/>
          </a:prstGeom>
          <a:noFill/>
        </p:spPr>
        <p:txBody>
          <a:bodyPr wrap="square" rtlCol="0">
            <a:spAutoFit/>
          </a:bodyPr>
          <a:lstStyle/>
          <a:p>
            <a:r>
              <a:rPr lang="en-US" dirty="0" err="1" smtClean="0"/>
              <a:t>Reh</a:t>
            </a:r>
            <a:r>
              <a:rPr lang="en-US" dirty="0" smtClean="0"/>
              <a:t>, </a:t>
            </a:r>
            <a:r>
              <a:rPr lang="en-US" dirty="0" err="1" smtClean="0"/>
              <a:t>Hensch</a:t>
            </a:r>
            <a:r>
              <a:rPr lang="en-US" dirty="0" smtClean="0"/>
              <a:t>  &amp; </a:t>
            </a:r>
            <a:r>
              <a:rPr lang="en-US" dirty="0" err="1" smtClean="0"/>
              <a:t>Werker</a:t>
            </a:r>
            <a:r>
              <a:rPr lang="en-US" dirty="0" smtClean="0"/>
              <a:t>, 2021</a:t>
            </a: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5728"/>
            <a:ext cx="9001156" cy="2000264"/>
          </a:xfrm>
        </p:spPr>
        <p:txBody>
          <a:bodyPr>
            <a:noAutofit/>
          </a:bodyPr>
          <a:lstStyle/>
          <a:p>
            <a:r>
              <a:rPr lang="pt-BR" sz="2800" b="1" dirty="0" smtClean="0"/>
              <a:t/>
            </a:r>
            <a:br>
              <a:rPr lang="pt-BR" sz="2800" b="1" dirty="0" smtClean="0"/>
            </a:br>
            <a:r>
              <a:rPr lang="pt-BR" sz="2800" b="1" dirty="0" smtClean="0"/>
              <a:t>A familiarização </a:t>
            </a:r>
            <a:r>
              <a:rPr lang="pt-BR" sz="2800" b="1" dirty="0"/>
              <a:t>com uma distribuição </a:t>
            </a:r>
            <a:r>
              <a:rPr lang="pt-BR" sz="2800" b="1" dirty="0" err="1"/>
              <a:t>unimodal</a:t>
            </a:r>
            <a:r>
              <a:rPr lang="pt-BR" sz="2800" b="1" dirty="0"/>
              <a:t> </a:t>
            </a:r>
            <a:r>
              <a:rPr lang="pt-BR" sz="2800" b="1" dirty="0" smtClean="0"/>
              <a:t>pode </a:t>
            </a:r>
            <a:r>
              <a:rPr lang="pt-BR" sz="2800" b="1" dirty="0"/>
              <a:t>colapsar a discriminação de um contraste fonêmico que é nativo para a população de </a:t>
            </a:r>
            <a:r>
              <a:rPr lang="pt-BR" sz="2800" b="1" dirty="0" smtClean="0"/>
              <a:t>bebês (</a:t>
            </a:r>
            <a:r>
              <a:rPr lang="pt-BR" sz="2800" b="1" dirty="0"/>
              <a:t>5-12 meses</a:t>
            </a:r>
            <a:r>
              <a:rPr lang="pt-BR" sz="2800" b="1" dirty="0" smtClean="0"/>
              <a:t>)?</a:t>
            </a:r>
            <a:r>
              <a:rPr lang="pt-BR" sz="2800" dirty="0"/>
              <a:t/>
            </a:r>
            <a:br>
              <a:rPr lang="pt-BR" sz="2800" dirty="0"/>
            </a:br>
            <a:endParaRPr lang="pt-BR" sz="2800" dirty="0"/>
          </a:p>
        </p:txBody>
      </p:sp>
      <p:sp>
        <p:nvSpPr>
          <p:cNvPr id="3" name="Espaço Reservado para Conteúdo 2"/>
          <p:cNvSpPr>
            <a:spLocks noGrp="1"/>
          </p:cNvSpPr>
          <p:nvPr>
            <p:ph idx="1"/>
          </p:nvPr>
        </p:nvSpPr>
        <p:spPr>
          <a:xfrm>
            <a:off x="142844" y="2071678"/>
            <a:ext cx="8715436" cy="4572032"/>
          </a:xfrm>
        </p:spPr>
        <p:txBody>
          <a:bodyPr>
            <a:normAutofit fontScale="70000" lnSpcReduction="20000"/>
          </a:bodyPr>
          <a:lstStyle/>
          <a:p>
            <a:pPr>
              <a:buNone/>
            </a:pPr>
            <a:r>
              <a:rPr lang="pt-BR" dirty="0" smtClean="0"/>
              <a:t>      Métodos</a:t>
            </a:r>
            <a:endParaRPr lang="pt-BR" dirty="0"/>
          </a:p>
          <a:p>
            <a:pPr>
              <a:buNone/>
            </a:pPr>
            <a:r>
              <a:rPr lang="pt-BR" dirty="0" smtClean="0"/>
              <a:t>      Participantes</a:t>
            </a:r>
            <a:r>
              <a:rPr lang="pt-BR" dirty="0"/>
              <a:t>: </a:t>
            </a:r>
            <a:endParaRPr lang="pt-BR" dirty="0" smtClean="0"/>
          </a:p>
          <a:p>
            <a:pPr>
              <a:buNone/>
            </a:pPr>
            <a:endParaRPr lang="pt-BR" dirty="0"/>
          </a:p>
          <a:p>
            <a:r>
              <a:rPr lang="pt-BR" dirty="0"/>
              <a:t>45 bebês de </a:t>
            </a:r>
            <a:r>
              <a:rPr lang="pt-BR" b="1" dirty="0"/>
              <a:t>5 meses</a:t>
            </a:r>
            <a:r>
              <a:rPr lang="pt-BR" dirty="0"/>
              <a:t> de idade, 20 do sexo feminino, 25 do masculino</a:t>
            </a:r>
          </a:p>
          <a:p>
            <a:r>
              <a:rPr lang="pt-BR" dirty="0"/>
              <a:t>44 bebês de </a:t>
            </a:r>
            <a:r>
              <a:rPr lang="pt-BR" b="1" dirty="0"/>
              <a:t>9 meses</a:t>
            </a:r>
            <a:r>
              <a:rPr lang="pt-BR" dirty="0"/>
              <a:t> de idade, 22 do sexo feminino, 22 do masculino</a:t>
            </a:r>
          </a:p>
          <a:p>
            <a:r>
              <a:rPr lang="pt-BR" dirty="0"/>
              <a:t>42 bebês com </a:t>
            </a:r>
            <a:r>
              <a:rPr lang="pt-BR" b="1" dirty="0"/>
              <a:t>12 meses</a:t>
            </a:r>
            <a:r>
              <a:rPr lang="pt-BR" dirty="0"/>
              <a:t> de idade, 22 do sexo feminino, 20 do </a:t>
            </a:r>
            <a:r>
              <a:rPr lang="pt-BR" dirty="0" smtClean="0"/>
              <a:t>masculino</a:t>
            </a:r>
            <a:endParaRPr lang="pt-BR" dirty="0"/>
          </a:p>
          <a:p>
            <a:pPr>
              <a:buNone/>
            </a:pPr>
            <a:r>
              <a:rPr lang="pt-BR" dirty="0" smtClean="0"/>
              <a:t>    As </a:t>
            </a:r>
            <a:r>
              <a:rPr lang="pt-BR" dirty="0"/>
              <a:t>famílias foram recrutadas do banco de dados de participantes do “</a:t>
            </a:r>
            <a:r>
              <a:rPr lang="pt-BR" dirty="0" err="1"/>
              <a:t>Early</a:t>
            </a:r>
            <a:r>
              <a:rPr lang="pt-BR" dirty="0"/>
              <a:t> </a:t>
            </a:r>
            <a:r>
              <a:rPr lang="pt-BR" dirty="0" err="1"/>
              <a:t>Development</a:t>
            </a:r>
            <a:r>
              <a:rPr lang="pt-BR" dirty="0"/>
              <a:t> </a:t>
            </a:r>
            <a:r>
              <a:rPr lang="pt-BR" dirty="0" err="1"/>
              <a:t>Research</a:t>
            </a:r>
            <a:r>
              <a:rPr lang="pt-BR" dirty="0"/>
              <a:t> </a:t>
            </a:r>
            <a:r>
              <a:rPr lang="pt-BR" dirty="0" err="1"/>
              <a:t>Group</a:t>
            </a:r>
            <a:r>
              <a:rPr lang="pt-BR" dirty="0"/>
              <a:t>” da “</a:t>
            </a:r>
            <a:r>
              <a:rPr lang="pt-BR" dirty="0" err="1"/>
              <a:t>University</a:t>
            </a:r>
            <a:r>
              <a:rPr lang="pt-BR" dirty="0"/>
              <a:t> </a:t>
            </a:r>
            <a:r>
              <a:rPr lang="pt-BR" dirty="0" err="1"/>
              <a:t>of</a:t>
            </a:r>
            <a:r>
              <a:rPr lang="pt-BR" dirty="0"/>
              <a:t> </a:t>
            </a:r>
            <a:r>
              <a:rPr lang="pt-BR" dirty="0" err="1"/>
              <a:t>British</a:t>
            </a:r>
            <a:r>
              <a:rPr lang="pt-BR" dirty="0"/>
              <a:t> Columbia” no Canadá.</a:t>
            </a:r>
          </a:p>
          <a:p>
            <a:pPr>
              <a:buNone/>
            </a:pPr>
            <a:r>
              <a:rPr lang="pt-BR" b="1" dirty="0" smtClean="0"/>
              <a:t>    Todas </a:t>
            </a:r>
            <a:r>
              <a:rPr lang="pt-BR" b="1" dirty="0"/>
              <a:t>as crianças vinham de ambientes familiares </a:t>
            </a:r>
            <a:r>
              <a:rPr lang="pt-BR" b="1" dirty="0" err="1"/>
              <a:t>monolíngues</a:t>
            </a:r>
            <a:r>
              <a:rPr lang="pt-BR" b="1" dirty="0"/>
              <a:t> </a:t>
            </a:r>
            <a:r>
              <a:rPr lang="pt-BR" dirty="0"/>
              <a:t>de língua inglesa (a exposição média à língua inglesa era de 97%).</a:t>
            </a:r>
          </a:p>
          <a:p>
            <a:pPr>
              <a:buNone/>
            </a:pPr>
            <a:r>
              <a:rPr lang="pt-BR" dirty="0" smtClean="0"/>
              <a:t>    </a:t>
            </a:r>
            <a:r>
              <a:rPr lang="pt-BR" dirty="0" err="1" smtClean="0"/>
              <a:t>Obs</a:t>
            </a:r>
            <a:r>
              <a:rPr lang="pt-BR" dirty="0"/>
              <a:t>: Outras 94 crianças foram testadas, mas excluídas da análise por diversos motivos, como: não completarem as tarefas, interferência dos pais durante as tarefas, erros de equipamentos, etc.</a:t>
            </a:r>
          </a:p>
          <a:p>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42852"/>
            <a:ext cx="8229600" cy="654032"/>
          </a:xfrm>
        </p:spPr>
        <p:txBody>
          <a:bodyPr>
            <a:normAutofit fontScale="90000"/>
          </a:bodyPr>
          <a:lstStyle/>
          <a:p>
            <a:r>
              <a:rPr lang="pt-BR" dirty="0" smtClean="0"/>
              <a:t>Estímulos</a:t>
            </a:r>
            <a:endParaRPr lang="pt-BR" dirty="0"/>
          </a:p>
        </p:txBody>
      </p:sp>
      <p:sp>
        <p:nvSpPr>
          <p:cNvPr id="3" name="Espaço Reservado para Conteúdo 2"/>
          <p:cNvSpPr>
            <a:spLocks noGrp="1"/>
          </p:cNvSpPr>
          <p:nvPr>
            <p:ph idx="1"/>
          </p:nvPr>
        </p:nvSpPr>
        <p:spPr>
          <a:xfrm>
            <a:off x="285720" y="857232"/>
            <a:ext cx="8643998" cy="5857916"/>
          </a:xfrm>
        </p:spPr>
        <p:txBody>
          <a:bodyPr>
            <a:normAutofit fontScale="70000" lnSpcReduction="20000"/>
          </a:bodyPr>
          <a:lstStyle/>
          <a:p>
            <a:r>
              <a:rPr lang="pt-BR" dirty="0" smtClean="0"/>
              <a:t>Foram </a:t>
            </a:r>
            <a:r>
              <a:rPr lang="pt-BR" dirty="0"/>
              <a:t>gravadas ocorrências naturais das sílabas [</a:t>
            </a:r>
            <a:r>
              <a:rPr lang="pt-BR" dirty="0" err="1"/>
              <a:t>ra</a:t>
            </a:r>
            <a:r>
              <a:rPr lang="pt-BR" dirty="0"/>
              <a:t>] e [</a:t>
            </a:r>
            <a:r>
              <a:rPr lang="pt-BR" dirty="0" err="1"/>
              <a:t>la</a:t>
            </a:r>
            <a:r>
              <a:rPr lang="pt-BR" dirty="0"/>
              <a:t>] por um falante nativo do Inglês do sexo masculino. Cada sílaba tinha 356 </a:t>
            </a:r>
            <a:r>
              <a:rPr lang="pt-BR" dirty="0" err="1"/>
              <a:t>ms</a:t>
            </a:r>
            <a:r>
              <a:rPr lang="pt-BR" dirty="0"/>
              <a:t> de duração. Foi escolhido um </a:t>
            </a:r>
            <a:r>
              <a:rPr lang="pt-BR" dirty="0" err="1"/>
              <a:t>token</a:t>
            </a:r>
            <a:r>
              <a:rPr lang="pt-BR" dirty="0"/>
              <a:t> de cada sílaba para servir de ponto final da distribuição,  e um continuum de 200 sons de fala, abrangendo esse espaço limitado pelos pontos finais, foram criados pelo programa TANDEM-STRAIGHT (2008 ICASSP</a:t>
            </a:r>
            <a:r>
              <a:rPr lang="pt-BR" dirty="0" smtClean="0"/>
              <a:t>).</a:t>
            </a:r>
            <a:endParaRPr lang="pt-BR" dirty="0"/>
          </a:p>
          <a:p>
            <a:pPr>
              <a:buNone/>
            </a:pPr>
            <a:endParaRPr lang="pt-BR" dirty="0"/>
          </a:p>
          <a:p>
            <a:r>
              <a:rPr lang="pt-BR" dirty="0"/>
              <a:t>Foram recrutados dez adultos falantes nativos do Inglês, a fim de determinar o limiar perceptivo ao longo do continuum /</a:t>
            </a:r>
            <a:r>
              <a:rPr lang="pt-BR" dirty="0" err="1"/>
              <a:t>ra</a:t>
            </a:r>
            <a:r>
              <a:rPr lang="pt-BR" dirty="0"/>
              <a:t>/-/</a:t>
            </a:r>
            <a:r>
              <a:rPr lang="pt-BR" dirty="0" err="1"/>
              <a:t>la</a:t>
            </a:r>
            <a:r>
              <a:rPr lang="pt-BR" dirty="0" smtClean="0"/>
              <a:t>/.</a:t>
            </a:r>
          </a:p>
          <a:p>
            <a:pPr>
              <a:buNone/>
            </a:pPr>
            <a:endParaRPr lang="pt-BR" dirty="0"/>
          </a:p>
          <a:p>
            <a:r>
              <a:rPr lang="pt-BR" dirty="0"/>
              <a:t>Usando este continuum sonoro, criaram distribuições </a:t>
            </a:r>
            <a:r>
              <a:rPr lang="pt-BR" dirty="0" err="1"/>
              <a:t>unimodais</a:t>
            </a:r>
            <a:r>
              <a:rPr lang="pt-BR" dirty="0"/>
              <a:t> e bimodais para os sons da fala, baseados no trabalho de </a:t>
            </a:r>
            <a:r>
              <a:rPr lang="pt-BR" dirty="0" err="1"/>
              <a:t>Maye</a:t>
            </a:r>
            <a:r>
              <a:rPr lang="pt-BR" dirty="0"/>
              <a:t> e colaboradores (2002</a:t>
            </a:r>
            <a:r>
              <a:rPr lang="pt-BR" dirty="0" smtClean="0"/>
              <a:t>).</a:t>
            </a:r>
          </a:p>
          <a:p>
            <a:endParaRPr lang="pt-BR" dirty="0"/>
          </a:p>
          <a:p>
            <a:r>
              <a:rPr lang="pt-BR" dirty="0"/>
              <a:t>Para criar as distribuições de familiarização, o continuum foi dividido em oito partes, com base na avaliação perceptiva dos adultos (respostas no espaço entre 1 </a:t>
            </a:r>
            <a:r>
              <a:rPr lang="pt-BR" dirty="0" err="1"/>
              <a:t>and</a:t>
            </a:r>
            <a:r>
              <a:rPr lang="pt-BR" dirty="0"/>
              <a:t> 0.9 (parte 1), 0.9–0.8 (parte 2), 0.8–0.7 (parte 3), 0.7–0.5 (parte 4), 0.5–0.3 (parte 5), 0.3–0.2 (parte 6), 0.2–0.1 (parte 7), </a:t>
            </a:r>
            <a:r>
              <a:rPr lang="pt-BR" dirty="0" err="1"/>
              <a:t>and</a:t>
            </a:r>
            <a:r>
              <a:rPr lang="pt-BR" dirty="0"/>
              <a:t> 0.1–0 (parte 8).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IMG_4065.PNG"/>
          <p:cNvPicPr>
            <a:picLocks noGrp="1" noChangeAspect="1"/>
          </p:cNvPicPr>
          <p:nvPr>
            <p:ph idx="1"/>
          </p:nvPr>
        </p:nvPicPr>
        <p:blipFill>
          <a:blip r:embed="rId2"/>
          <a:stretch>
            <a:fillRect/>
          </a:stretch>
        </p:blipFill>
        <p:spPr>
          <a:xfrm>
            <a:off x="285720" y="357166"/>
            <a:ext cx="8622567" cy="4857784"/>
          </a:xfrm>
        </p:spPr>
      </p:pic>
      <p:sp>
        <p:nvSpPr>
          <p:cNvPr id="5" name="CaixaDeTexto 4"/>
          <p:cNvSpPr txBox="1"/>
          <p:nvPr/>
        </p:nvSpPr>
        <p:spPr>
          <a:xfrm>
            <a:off x="500034" y="5715017"/>
            <a:ext cx="8001056" cy="923330"/>
          </a:xfrm>
          <a:prstGeom prst="rect">
            <a:avLst/>
          </a:prstGeom>
          <a:noFill/>
        </p:spPr>
        <p:txBody>
          <a:bodyPr wrap="square" rtlCol="0">
            <a:spAutoFit/>
          </a:bodyPr>
          <a:lstStyle/>
          <a:p>
            <a:r>
              <a:rPr lang="pt-BR" dirty="0"/>
              <a:t>Uma vez que os limites foram definidos, os </a:t>
            </a:r>
            <a:r>
              <a:rPr lang="pt-BR" dirty="0" err="1"/>
              <a:t>tokens</a:t>
            </a:r>
            <a:r>
              <a:rPr lang="pt-BR" dirty="0"/>
              <a:t> foram selecionados aleatoriamente de cada parte para formar as distribuições </a:t>
            </a:r>
            <a:r>
              <a:rPr lang="pt-BR" dirty="0" err="1"/>
              <a:t>unimodais</a:t>
            </a:r>
            <a:r>
              <a:rPr lang="pt-BR" dirty="0"/>
              <a:t> e </a:t>
            </a:r>
            <a:r>
              <a:rPr lang="pt-BR" dirty="0" smtClean="0"/>
              <a:t>bimodais</a:t>
            </a:r>
            <a:r>
              <a:rPr lang="pt-BR" dirty="0"/>
              <a:t>.</a:t>
            </a:r>
            <a:r>
              <a:rPr lang="pt-BR" dirty="0" smtClean="0"/>
              <a:t> </a:t>
            </a:r>
            <a:r>
              <a:rPr lang="pt-BR" dirty="0"/>
              <a:t>As distribuições resultantes são mostradas na fig3b.</a:t>
            </a:r>
          </a:p>
        </p:txBody>
      </p:sp>
      <p:sp>
        <p:nvSpPr>
          <p:cNvPr id="6" name="CaixaDeTexto 5"/>
          <p:cNvSpPr txBox="1"/>
          <p:nvPr/>
        </p:nvSpPr>
        <p:spPr>
          <a:xfrm>
            <a:off x="500034" y="5214950"/>
            <a:ext cx="7929618" cy="369332"/>
          </a:xfrm>
          <a:prstGeom prst="rect">
            <a:avLst/>
          </a:prstGeom>
          <a:noFill/>
        </p:spPr>
        <p:txBody>
          <a:bodyPr wrap="square" rtlCol="0">
            <a:spAutoFit/>
          </a:bodyPr>
          <a:lstStyle/>
          <a:p>
            <a:r>
              <a:rPr lang="en-US" dirty="0" err="1" smtClean="0"/>
              <a:t>Reh</a:t>
            </a:r>
            <a:r>
              <a:rPr lang="en-US" dirty="0" smtClean="0"/>
              <a:t>, </a:t>
            </a:r>
            <a:r>
              <a:rPr lang="en-US" dirty="0" err="1" smtClean="0"/>
              <a:t>Hensch</a:t>
            </a:r>
            <a:r>
              <a:rPr lang="en-US" dirty="0" smtClean="0"/>
              <a:t>  &amp; </a:t>
            </a:r>
            <a:r>
              <a:rPr lang="en-US" dirty="0" err="1" smtClean="0"/>
              <a:t>Werker</a:t>
            </a:r>
            <a:r>
              <a:rPr lang="en-US" dirty="0" smtClean="0"/>
              <a:t>, 2021</a:t>
            </a:r>
            <a:endParaRPr lang="pt-B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25470"/>
          </a:xfrm>
        </p:spPr>
        <p:txBody>
          <a:bodyPr>
            <a:normAutofit fontScale="90000"/>
          </a:bodyPr>
          <a:lstStyle/>
          <a:p>
            <a:r>
              <a:rPr lang="pt-BR" dirty="0" smtClean="0"/>
              <a:t>Design</a:t>
            </a:r>
            <a:endParaRPr lang="pt-BR" dirty="0"/>
          </a:p>
        </p:txBody>
      </p:sp>
      <p:sp>
        <p:nvSpPr>
          <p:cNvPr id="3" name="Espaço Reservado para Conteúdo 2"/>
          <p:cNvSpPr>
            <a:spLocks noGrp="1"/>
          </p:cNvSpPr>
          <p:nvPr>
            <p:ph idx="1"/>
          </p:nvPr>
        </p:nvSpPr>
        <p:spPr>
          <a:xfrm>
            <a:off x="457200" y="1357298"/>
            <a:ext cx="8229600" cy="5357850"/>
          </a:xfrm>
        </p:spPr>
        <p:txBody>
          <a:bodyPr>
            <a:normAutofit fontScale="47500" lnSpcReduction="20000"/>
          </a:bodyPr>
          <a:lstStyle/>
          <a:p>
            <a:pPr>
              <a:buNone/>
            </a:pPr>
            <a:endParaRPr lang="pt-BR" sz="5100" b="1" dirty="0" smtClean="0"/>
          </a:p>
          <a:p>
            <a:r>
              <a:rPr lang="pt-BR" sz="5100" dirty="0" smtClean="0"/>
              <a:t>As crianças foram atribuídas aleatoriamente a uma das duas condições de familiarização, </a:t>
            </a:r>
            <a:r>
              <a:rPr lang="pt-BR" sz="5100" dirty="0" err="1" smtClean="0"/>
              <a:t>unimodal</a:t>
            </a:r>
            <a:r>
              <a:rPr lang="pt-BR" sz="5100" dirty="0" smtClean="0"/>
              <a:t> ou bimodal.</a:t>
            </a:r>
          </a:p>
          <a:p>
            <a:pPr>
              <a:buNone/>
            </a:pPr>
            <a:endParaRPr lang="pt-BR" sz="4400" dirty="0" smtClean="0"/>
          </a:p>
          <a:p>
            <a:r>
              <a:rPr lang="pt-BR" sz="5100" dirty="0" smtClean="0"/>
              <a:t>Durante a familiarização, foram apresentadas aos bebês sílabas extraídas do continuum sonoro envolvendo as consoantes líquidas: as sílabas eram extraídas de uma distribuição bimodal (condição bimodal) ou </a:t>
            </a:r>
            <a:r>
              <a:rPr lang="pt-BR" sz="5100" dirty="0" err="1" smtClean="0"/>
              <a:t>unimodal</a:t>
            </a:r>
            <a:r>
              <a:rPr lang="pt-BR" sz="5100" dirty="0" smtClean="0"/>
              <a:t> (condição </a:t>
            </a:r>
            <a:r>
              <a:rPr lang="pt-BR" sz="5100" dirty="0" err="1" smtClean="0"/>
              <a:t>unimodal</a:t>
            </a:r>
            <a:r>
              <a:rPr lang="pt-BR" sz="5100" dirty="0" smtClean="0"/>
              <a:t>).</a:t>
            </a:r>
          </a:p>
          <a:p>
            <a:pPr>
              <a:buNone/>
            </a:pPr>
            <a:endParaRPr lang="pt-BR" sz="4400" dirty="0" smtClean="0"/>
          </a:p>
          <a:p>
            <a:r>
              <a:rPr lang="pt-BR" sz="5100" dirty="0" smtClean="0"/>
              <a:t>Imediatamente após a familiarização, os bebês foram testados em sua capacidade de discriminar dois sons da fala tirados das proximidades das extremidades do continuum (</a:t>
            </a:r>
            <a:r>
              <a:rPr lang="pt-BR" sz="5100" dirty="0" err="1" smtClean="0"/>
              <a:t>token</a:t>
            </a:r>
            <a:r>
              <a:rPr lang="pt-BR" sz="5100" dirty="0" smtClean="0"/>
              <a:t> 18 e </a:t>
            </a:r>
            <a:r>
              <a:rPr lang="pt-BR" sz="5100" dirty="0" err="1" smtClean="0"/>
              <a:t>token</a:t>
            </a:r>
            <a:r>
              <a:rPr lang="pt-BR" sz="5100" dirty="0" smtClean="0"/>
              <a:t> 154). Esses </a:t>
            </a:r>
            <a:r>
              <a:rPr lang="pt-BR" sz="5100" dirty="0" err="1" smtClean="0"/>
              <a:t>tokens</a:t>
            </a:r>
            <a:r>
              <a:rPr lang="pt-BR" sz="5100" dirty="0" smtClean="0"/>
              <a:t> não foram apresentados aos bebês durante a fase de familiarização. A discriminação foi avaliada utilizando a extração de potenciais relacionados a eventos (ERP).</a:t>
            </a:r>
          </a:p>
          <a:p>
            <a:endParaRPr lang="pt-B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0"/>
            <a:ext cx="8229600" cy="868346"/>
          </a:xfrm>
        </p:spPr>
        <p:txBody>
          <a:bodyPr>
            <a:normAutofit fontScale="90000"/>
          </a:bodyPr>
          <a:lstStyle/>
          <a:p>
            <a:r>
              <a:rPr lang="pt-BR" dirty="0" smtClean="0"/>
              <a:t/>
            </a:r>
            <a:br>
              <a:rPr lang="pt-BR" dirty="0" smtClean="0"/>
            </a:br>
            <a:r>
              <a:rPr lang="pt-BR" dirty="0" smtClean="0"/>
              <a:t>Resultados</a:t>
            </a:r>
            <a:br>
              <a:rPr lang="pt-BR" dirty="0" smtClean="0"/>
            </a:br>
            <a:endParaRPr lang="pt-BR" dirty="0"/>
          </a:p>
        </p:txBody>
      </p:sp>
      <p:sp>
        <p:nvSpPr>
          <p:cNvPr id="3" name="Espaço Reservado para Conteúdo 2"/>
          <p:cNvSpPr>
            <a:spLocks noGrp="1"/>
          </p:cNvSpPr>
          <p:nvPr>
            <p:ph idx="1"/>
          </p:nvPr>
        </p:nvSpPr>
        <p:spPr>
          <a:xfrm>
            <a:off x="0" y="785795"/>
            <a:ext cx="9144000" cy="1143008"/>
          </a:xfrm>
        </p:spPr>
        <p:txBody>
          <a:bodyPr>
            <a:normAutofit/>
          </a:bodyPr>
          <a:lstStyle/>
          <a:p>
            <a:pPr>
              <a:buNone/>
            </a:pPr>
            <a:r>
              <a:rPr lang="pt-BR" dirty="0" smtClean="0"/>
              <a:t>    Maturação </a:t>
            </a:r>
            <a:r>
              <a:rPr lang="pt-BR" dirty="0"/>
              <a:t>da resposta ERP com a idade - redução da latência de pico e redução na amplitude de </a:t>
            </a:r>
            <a:r>
              <a:rPr lang="pt-BR" dirty="0" smtClean="0"/>
              <a:t>pico.</a:t>
            </a:r>
            <a:endParaRPr lang="pt-BR" dirty="0"/>
          </a:p>
        </p:txBody>
      </p:sp>
      <p:pic>
        <p:nvPicPr>
          <p:cNvPr id="4" name="Imagem 3" descr="IMG_4067.PNG"/>
          <p:cNvPicPr>
            <a:picLocks noChangeAspect="1"/>
          </p:cNvPicPr>
          <p:nvPr/>
        </p:nvPicPr>
        <p:blipFill>
          <a:blip r:embed="rId2"/>
          <a:srcRect b="7691"/>
          <a:stretch>
            <a:fillRect/>
          </a:stretch>
        </p:blipFill>
        <p:spPr>
          <a:xfrm>
            <a:off x="357158" y="1928803"/>
            <a:ext cx="8429652" cy="4286279"/>
          </a:xfrm>
          <a:prstGeom prst="rect">
            <a:avLst/>
          </a:prstGeom>
        </p:spPr>
      </p:pic>
      <p:sp>
        <p:nvSpPr>
          <p:cNvPr id="6" name="CaixaDeTexto 5"/>
          <p:cNvSpPr txBox="1"/>
          <p:nvPr/>
        </p:nvSpPr>
        <p:spPr>
          <a:xfrm>
            <a:off x="428596" y="6286520"/>
            <a:ext cx="7500990" cy="369332"/>
          </a:xfrm>
          <a:prstGeom prst="rect">
            <a:avLst/>
          </a:prstGeom>
          <a:noFill/>
        </p:spPr>
        <p:txBody>
          <a:bodyPr wrap="square" rtlCol="0">
            <a:spAutoFit/>
          </a:bodyPr>
          <a:lstStyle/>
          <a:p>
            <a:r>
              <a:rPr lang="en-US" dirty="0" err="1" smtClean="0"/>
              <a:t>Reh</a:t>
            </a:r>
            <a:r>
              <a:rPr lang="en-US" dirty="0" smtClean="0"/>
              <a:t>, </a:t>
            </a:r>
            <a:r>
              <a:rPr lang="en-US" dirty="0" err="1" smtClean="0"/>
              <a:t>Hensch</a:t>
            </a:r>
            <a:r>
              <a:rPr lang="en-US" dirty="0" smtClean="0"/>
              <a:t>  &amp; </a:t>
            </a:r>
            <a:r>
              <a:rPr lang="en-US" dirty="0" err="1" smtClean="0"/>
              <a:t>Werker</a:t>
            </a:r>
            <a:r>
              <a:rPr lang="en-US" dirty="0" smtClean="0"/>
              <a:t>, 2021</a:t>
            </a:r>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96908"/>
          </a:xfrm>
        </p:spPr>
        <p:txBody>
          <a:bodyPr>
            <a:normAutofit fontScale="90000"/>
          </a:bodyPr>
          <a:lstStyle/>
          <a:p>
            <a:r>
              <a:rPr lang="pt-BR" dirty="0" smtClean="0"/>
              <a:t/>
            </a:r>
            <a:br>
              <a:rPr lang="pt-BR" dirty="0" smtClean="0"/>
            </a:br>
            <a:r>
              <a:rPr lang="pt-BR" dirty="0" smtClean="0"/>
              <a:t>Análise </a:t>
            </a:r>
            <a:r>
              <a:rPr lang="pt-BR" dirty="0"/>
              <a:t>do grupo de 5 meses de idade</a:t>
            </a:r>
            <a:br>
              <a:rPr lang="pt-BR" dirty="0"/>
            </a:br>
            <a:endParaRPr lang="pt-BR" dirty="0"/>
          </a:p>
        </p:txBody>
      </p:sp>
      <p:sp>
        <p:nvSpPr>
          <p:cNvPr id="3" name="Espaço Reservado para Conteúdo 2"/>
          <p:cNvSpPr>
            <a:spLocks noGrp="1"/>
          </p:cNvSpPr>
          <p:nvPr>
            <p:ph idx="1"/>
          </p:nvPr>
        </p:nvSpPr>
        <p:spPr>
          <a:xfrm>
            <a:off x="214282" y="1600200"/>
            <a:ext cx="8715436" cy="4757758"/>
          </a:xfrm>
        </p:spPr>
        <p:txBody>
          <a:bodyPr>
            <a:normAutofit lnSpcReduction="10000"/>
          </a:bodyPr>
          <a:lstStyle/>
          <a:p>
            <a:pPr algn="just"/>
            <a:r>
              <a:rPr lang="pt-BR" dirty="0"/>
              <a:t>Primeiro verificou-se se de fato as crianças nessa idade eram capazes de discriminar o contraste entre /</a:t>
            </a:r>
            <a:r>
              <a:rPr lang="pt-BR" dirty="0" err="1"/>
              <a:t>ra</a:t>
            </a:r>
            <a:r>
              <a:rPr lang="pt-BR" dirty="0"/>
              <a:t>/ e /</a:t>
            </a:r>
            <a:r>
              <a:rPr lang="pt-BR" dirty="0" err="1"/>
              <a:t>la</a:t>
            </a:r>
            <a:r>
              <a:rPr lang="pt-BR" dirty="0"/>
              <a:t>/ na condição bimodal. </a:t>
            </a:r>
            <a:endParaRPr lang="pt-BR" dirty="0" smtClean="0"/>
          </a:p>
          <a:p>
            <a:pPr algn="just"/>
            <a:endParaRPr lang="pt-BR" dirty="0" smtClean="0"/>
          </a:p>
          <a:p>
            <a:pPr algn="just"/>
            <a:r>
              <a:rPr lang="pt-BR" dirty="0" smtClean="0"/>
              <a:t>Então </a:t>
            </a:r>
            <a:r>
              <a:rPr lang="pt-BR" dirty="0"/>
              <a:t>confirmou-se que a aprendizagem estatística foi capaz de alterar a percepção fonética das crianças nesse grupo = a familiarização com a distribuição </a:t>
            </a:r>
            <a:r>
              <a:rPr lang="pt-BR" dirty="0" err="1"/>
              <a:t>unimodal</a:t>
            </a:r>
            <a:r>
              <a:rPr lang="pt-BR" dirty="0"/>
              <a:t> resultou em inabilidade de discriminação do contraste.</a:t>
            </a:r>
          </a:p>
          <a:p>
            <a:endParaRPr lang="pt-BR" dirty="0"/>
          </a:p>
          <a:p>
            <a:endParaRPr lang="pt-B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39784"/>
          </a:xfrm>
        </p:spPr>
        <p:txBody>
          <a:bodyPr/>
          <a:lstStyle/>
          <a:p>
            <a:r>
              <a:rPr lang="pt-BR" dirty="0"/>
              <a:t>G</a:t>
            </a:r>
            <a:r>
              <a:rPr lang="pt-BR" dirty="0" smtClean="0"/>
              <a:t>rupo de 5 meses de idade</a:t>
            </a:r>
            <a:endParaRPr lang="pt-BR" dirty="0"/>
          </a:p>
        </p:txBody>
      </p:sp>
      <p:pic>
        <p:nvPicPr>
          <p:cNvPr id="4" name="Espaço Reservado para Conteúdo 3" descr="IMG_4068.PNG"/>
          <p:cNvPicPr>
            <a:picLocks noGrp="1" noChangeAspect="1"/>
          </p:cNvPicPr>
          <p:nvPr>
            <p:ph idx="1"/>
          </p:nvPr>
        </p:nvPicPr>
        <p:blipFill>
          <a:blip r:embed="rId2"/>
          <a:srcRect l="2439" r="4868" b="20205"/>
          <a:stretch>
            <a:fillRect/>
          </a:stretch>
        </p:blipFill>
        <p:spPr>
          <a:xfrm>
            <a:off x="214282" y="1857364"/>
            <a:ext cx="8733128" cy="4449763"/>
          </a:xfrm>
        </p:spPr>
      </p:pic>
      <p:sp>
        <p:nvSpPr>
          <p:cNvPr id="5" name="CaixaDeTexto 4"/>
          <p:cNvSpPr txBox="1"/>
          <p:nvPr/>
        </p:nvSpPr>
        <p:spPr>
          <a:xfrm>
            <a:off x="357158" y="6357958"/>
            <a:ext cx="8215370" cy="369332"/>
          </a:xfrm>
          <a:prstGeom prst="rect">
            <a:avLst/>
          </a:prstGeom>
          <a:noFill/>
        </p:spPr>
        <p:txBody>
          <a:bodyPr wrap="square" rtlCol="0">
            <a:spAutoFit/>
          </a:bodyPr>
          <a:lstStyle/>
          <a:p>
            <a:r>
              <a:rPr lang="en-US" dirty="0" err="1" smtClean="0"/>
              <a:t>Reh</a:t>
            </a:r>
            <a:r>
              <a:rPr lang="en-US" dirty="0" smtClean="0"/>
              <a:t>, </a:t>
            </a:r>
            <a:r>
              <a:rPr lang="en-US" dirty="0" err="1" smtClean="0"/>
              <a:t>Hensch</a:t>
            </a:r>
            <a:r>
              <a:rPr lang="en-US" dirty="0" smtClean="0"/>
              <a:t>  &amp; </a:t>
            </a:r>
            <a:r>
              <a:rPr lang="en-US" dirty="0" err="1" smtClean="0"/>
              <a:t>Werker</a:t>
            </a:r>
            <a:r>
              <a:rPr lang="en-US" dirty="0" smtClean="0"/>
              <a:t>, 2021</a:t>
            </a: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Objetivos do Estudo</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     1- determinar se a facilitação caracteriza a mudança fonética da língua nativa entre 6 e 12 meses de idade;</a:t>
            </a:r>
          </a:p>
          <a:p>
            <a:pPr marL="0" indent="0">
              <a:buNone/>
            </a:pPr>
            <a:endParaRPr lang="pt-BR" dirty="0" smtClean="0">
              <a:solidFill>
                <a:srgbClr val="FF0000"/>
              </a:solidFill>
            </a:endParaRPr>
          </a:p>
          <a:p>
            <a:pPr marL="0" indent="0">
              <a:buNone/>
            </a:pPr>
            <a:r>
              <a:rPr lang="pt-BR" dirty="0" smtClean="0">
                <a:solidFill>
                  <a:srgbClr val="FF0000"/>
                </a:solidFill>
              </a:rPr>
              <a:t>     </a:t>
            </a:r>
            <a:r>
              <a:rPr lang="pt-BR" dirty="0" smtClean="0"/>
              <a:t>2- examinar o declínio observado anteriormente para contrastes não nativos;</a:t>
            </a:r>
          </a:p>
          <a:p>
            <a:pPr marL="0" indent="0">
              <a:buNone/>
            </a:pPr>
            <a:endParaRPr lang="pt-BR" dirty="0" smtClean="0"/>
          </a:p>
          <a:p>
            <a:pPr marL="0" indent="0">
              <a:buNone/>
            </a:pPr>
            <a:r>
              <a:rPr lang="pt-BR" dirty="0" smtClean="0">
                <a:solidFill>
                  <a:srgbClr val="FF0000"/>
                </a:solidFill>
              </a:rPr>
              <a:t> </a:t>
            </a:r>
            <a:r>
              <a:rPr lang="pt-BR" dirty="0" smtClean="0">
                <a:solidFill>
                  <a:srgbClr val="FF0000"/>
                </a:solidFill>
              </a:rPr>
              <a:t>    </a:t>
            </a:r>
            <a:r>
              <a:rPr lang="pt-BR" dirty="0" smtClean="0"/>
              <a:t>3- testar assimetrias direcionais para consoantes.</a:t>
            </a:r>
            <a:endParaRPr lang="pt-BR" dirty="0" smtClean="0">
              <a:solidFill>
                <a:srgbClr val="FF0000"/>
              </a:solidFill>
            </a:endParaRPr>
          </a:p>
          <a:p>
            <a:endParaRPr lang="pt-B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42852"/>
            <a:ext cx="8229600" cy="1143000"/>
          </a:xfrm>
        </p:spPr>
        <p:txBody>
          <a:bodyPr>
            <a:normAutofit fontScale="90000"/>
          </a:bodyPr>
          <a:lstStyle/>
          <a:p>
            <a:r>
              <a:rPr lang="pt-BR" dirty="0" smtClean="0"/>
              <a:t/>
            </a:r>
            <a:br>
              <a:rPr lang="pt-BR" dirty="0" smtClean="0"/>
            </a:br>
            <a:r>
              <a:rPr lang="pt-BR" dirty="0" smtClean="0"/>
              <a:t>Análise </a:t>
            </a:r>
            <a:r>
              <a:rPr lang="pt-BR" dirty="0"/>
              <a:t>do grupo de 9 e 12 meses de idade</a:t>
            </a:r>
            <a:br>
              <a:rPr lang="pt-BR" dirty="0"/>
            </a:br>
            <a:endParaRPr lang="pt-BR" dirty="0"/>
          </a:p>
        </p:txBody>
      </p:sp>
      <p:sp>
        <p:nvSpPr>
          <p:cNvPr id="3" name="Espaço Reservado para Conteúdo 2"/>
          <p:cNvSpPr>
            <a:spLocks noGrp="1"/>
          </p:cNvSpPr>
          <p:nvPr>
            <p:ph idx="1"/>
          </p:nvPr>
        </p:nvSpPr>
        <p:spPr>
          <a:xfrm>
            <a:off x="0" y="1428736"/>
            <a:ext cx="9144000" cy="5286388"/>
          </a:xfrm>
        </p:spPr>
        <p:txBody>
          <a:bodyPr>
            <a:normAutofit fontScale="92500" lnSpcReduction="20000"/>
          </a:bodyPr>
          <a:lstStyle/>
          <a:p>
            <a:pPr>
              <a:buNone/>
            </a:pPr>
            <a:r>
              <a:rPr lang="pt-BR" dirty="0" smtClean="0"/>
              <a:t>    Primeiro </a:t>
            </a:r>
            <a:r>
              <a:rPr lang="pt-BR" dirty="0"/>
              <a:t>verificou-se se as crianças nessa idade eram capazes de discriminar o contraste entre /</a:t>
            </a:r>
            <a:r>
              <a:rPr lang="pt-BR" dirty="0" err="1"/>
              <a:t>ra</a:t>
            </a:r>
            <a:r>
              <a:rPr lang="pt-BR" dirty="0"/>
              <a:t>/ e /</a:t>
            </a:r>
            <a:r>
              <a:rPr lang="pt-BR" dirty="0" err="1"/>
              <a:t>la</a:t>
            </a:r>
            <a:r>
              <a:rPr lang="pt-BR" dirty="0"/>
              <a:t>/ na condição bimodal - </a:t>
            </a:r>
            <a:r>
              <a:rPr lang="pt-BR" b="1" dirty="0"/>
              <a:t>evidências de maturação </a:t>
            </a:r>
            <a:r>
              <a:rPr lang="pt-BR" dirty="0"/>
              <a:t>(respostas mais rápidas e localização esquerdo-central</a:t>
            </a:r>
            <a:r>
              <a:rPr lang="pt-BR" dirty="0" smtClean="0"/>
              <a:t>)</a:t>
            </a:r>
          </a:p>
          <a:p>
            <a:endParaRPr lang="pt-BR" dirty="0" smtClean="0"/>
          </a:p>
          <a:p>
            <a:pPr>
              <a:buNone/>
            </a:pPr>
            <a:r>
              <a:rPr lang="pt-BR" b="1" dirty="0" smtClean="0"/>
              <a:t>    Grupo </a:t>
            </a:r>
            <a:r>
              <a:rPr lang="pt-BR" b="1" dirty="0"/>
              <a:t>de 9 meses </a:t>
            </a:r>
            <a:r>
              <a:rPr lang="pt-BR" dirty="0"/>
              <a:t>- a exposição à </a:t>
            </a:r>
            <a:r>
              <a:rPr lang="pt-BR" b="1" dirty="0"/>
              <a:t>distribuição </a:t>
            </a:r>
            <a:r>
              <a:rPr lang="pt-BR" b="1" dirty="0" err="1"/>
              <a:t>unimodal</a:t>
            </a:r>
            <a:r>
              <a:rPr lang="pt-BR" b="1" dirty="0"/>
              <a:t> também colapsou a capacidade de discriminação do contraste</a:t>
            </a:r>
            <a:r>
              <a:rPr lang="pt-BR" dirty="0"/>
              <a:t>.</a:t>
            </a:r>
          </a:p>
          <a:p>
            <a:pPr>
              <a:buNone/>
            </a:pPr>
            <a:endParaRPr lang="pt-BR" dirty="0" smtClean="0"/>
          </a:p>
          <a:p>
            <a:pPr>
              <a:buNone/>
            </a:pPr>
            <a:r>
              <a:rPr lang="pt-BR" dirty="0"/>
              <a:t> </a:t>
            </a:r>
            <a:r>
              <a:rPr lang="pt-BR" dirty="0" smtClean="0"/>
              <a:t>   </a:t>
            </a:r>
            <a:r>
              <a:rPr lang="pt-BR" b="1" dirty="0" smtClean="0"/>
              <a:t>Grupo </a:t>
            </a:r>
            <a:r>
              <a:rPr lang="pt-BR" b="1" dirty="0"/>
              <a:t>de 12 meses </a:t>
            </a:r>
            <a:r>
              <a:rPr lang="pt-BR" dirty="0"/>
              <a:t>- a exposição à </a:t>
            </a:r>
            <a:r>
              <a:rPr lang="pt-BR" b="1" dirty="0"/>
              <a:t>distribuição </a:t>
            </a:r>
            <a:r>
              <a:rPr lang="pt-BR" b="1" dirty="0" err="1"/>
              <a:t>unimodal</a:t>
            </a:r>
            <a:r>
              <a:rPr lang="pt-BR" b="1" dirty="0"/>
              <a:t> não foi capaz de alterar a percepção </a:t>
            </a:r>
            <a:r>
              <a:rPr lang="pt-BR" dirty="0"/>
              <a:t>(as crianças mantiveram-se capazes de discriminar o contraste entre /</a:t>
            </a:r>
            <a:r>
              <a:rPr lang="pt-BR" dirty="0" err="1"/>
              <a:t>ra</a:t>
            </a:r>
            <a:r>
              <a:rPr lang="pt-BR" dirty="0"/>
              <a:t>/ e /</a:t>
            </a:r>
            <a:r>
              <a:rPr lang="pt-BR" dirty="0" err="1"/>
              <a:t>la</a:t>
            </a:r>
            <a:r>
              <a:rPr lang="pt-BR" dirty="0"/>
              <a:t>/).</a:t>
            </a:r>
          </a:p>
          <a:p>
            <a:endParaRPr lang="pt-BR" dirty="0"/>
          </a:p>
          <a:p>
            <a:endParaRPr lang="pt-B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 y="274638"/>
            <a:ext cx="8229600" cy="868346"/>
          </a:xfrm>
        </p:spPr>
        <p:txBody>
          <a:bodyPr/>
          <a:lstStyle/>
          <a:p>
            <a:r>
              <a:rPr lang="pt-BR" dirty="0"/>
              <a:t>G</a:t>
            </a:r>
            <a:r>
              <a:rPr lang="pt-BR" dirty="0" smtClean="0"/>
              <a:t>rupo de 9 e 12 meses de idade</a:t>
            </a:r>
            <a:endParaRPr lang="pt-BR" dirty="0"/>
          </a:p>
        </p:txBody>
      </p:sp>
      <p:pic>
        <p:nvPicPr>
          <p:cNvPr id="4" name="Espaço Reservado para Conteúdo 3" descr="IMG_4070.PNG"/>
          <p:cNvPicPr>
            <a:picLocks noGrp="1" noChangeAspect="1"/>
          </p:cNvPicPr>
          <p:nvPr>
            <p:ph idx="4294967295"/>
          </p:nvPr>
        </p:nvPicPr>
        <p:blipFill>
          <a:blip r:embed="rId2"/>
          <a:srcRect l="826" t="2934" r="4132" b="14928"/>
          <a:stretch>
            <a:fillRect/>
          </a:stretch>
        </p:blipFill>
        <p:spPr>
          <a:xfrm>
            <a:off x="214282" y="1928802"/>
            <a:ext cx="8802182" cy="4286280"/>
          </a:xfrm>
        </p:spPr>
      </p:pic>
      <p:sp>
        <p:nvSpPr>
          <p:cNvPr id="8" name="CaixaDeTexto 7"/>
          <p:cNvSpPr txBox="1"/>
          <p:nvPr/>
        </p:nvSpPr>
        <p:spPr>
          <a:xfrm>
            <a:off x="357158" y="6286520"/>
            <a:ext cx="8286808" cy="369332"/>
          </a:xfrm>
          <a:prstGeom prst="rect">
            <a:avLst/>
          </a:prstGeom>
          <a:noFill/>
        </p:spPr>
        <p:txBody>
          <a:bodyPr wrap="square" rtlCol="0">
            <a:spAutoFit/>
          </a:bodyPr>
          <a:lstStyle/>
          <a:p>
            <a:r>
              <a:rPr lang="en-US" dirty="0" err="1" smtClean="0"/>
              <a:t>Reh</a:t>
            </a:r>
            <a:r>
              <a:rPr lang="en-US" dirty="0" smtClean="0"/>
              <a:t>, </a:t>
            </a:r>
            <a:r>
              <a:rPr lang="en-US" dirty="0" err="1" smtClean="0"/>
              <a:t>Hensch</a:t>
            </a:r>
            <a:r>
              <a:rPr lang="en-US" dirty="0" smtClean="0"/>
              <a:t>  &amp; </a:t>
            </a:r>
            <a:r>
              <a:rPr lang="en-US" dirty="0" err="1" smtClean="0"/>
              <a:t>Werker</a:t>
            </a:r>
            <a:r>
              <a:rPr lang="en-US" dirty="0" smtClean="0"/>
              <a:t>, 2021</a:t>
            </a:r>
            <a:endParaRPr lang="pt-B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142852"/>
            <a:ext cx="8229600" cy="1143000"/>
          </a:xfrm>
        </p:spPr>
        <p:txBody>
          <a:bodyPr/>
          <a:lstStyle/>
          <a:p>
            <a:r>
              <a:rPr lang="pt-BR" dirty="0" smtClean="0"/>
              <a:t>Grupo de 12 meses de idade</a:t>
            </a:r>
            <a:endParaRPr lang="pt-BR" dirty="0"/>
          </a:p>
        </p:txBody>
      </p:sp>
      <p:pic>
        <p:nvPicPr>
          <p:cNvPr id="3" name="Imagem 2" descr="IMG_4071.PNG"/>
          <p:cNvPicPr>
            <a:picLocks noChangeAspect="1"/>
          </p:cNvPicPr>
          <p:nvPr/>
        </p:nvPicPr>
        <p:blipFill>
          <a:blip r:embed="rId2"/>
          <a:srcRect l="2343" t="15332" r="40625"/>
          <a:stretch>
            <a:fillRect/>
          </a:stretch>
        </p:blipFill>
        <p:spPr>
          <a:xfrm>
            <a:off x="1500166" y="1357298"/>
            <a:ext cx="6000792" cy="501897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796908"/>
          </a:xfrm>
        </p:spPr>
        <p:txBody>
          <a:bodyPr>
            <a:normAutofit fontScale="90000"/>
          </a:bodyPr>
          <a:lstStyle/>
          <a:p>
            <a:r>
              <a:rPr lang="pt-BR" dirty="0" smtClean="0"/>
              <a:t/>
            </a:r>
            <a:br>
              <a:rPr lang="pt-BR" dirty="0" smtClean="0"/>
            </a:br>
            <a:r>
              <a:rPr lang="pt-BR" dirty="0" smtClean="0"/>
              <a:t>Discussão</a:t>
            </a:r>
            <a:br>
              <a:rPr lang="pt-BR" dirty="0" smtClean="0"/>
            </a:br>
            <a:endParaRPr lang="pt-BR" dirty="0"/>
          </a:p>
        </p:txBody>
      </p:sp>
      <p:sp>
        <p:nvSpPr>
          <p:cNvPr id="4" name="Espaço Reservado para Conteúdo 3"/>
          <p:cNvSpPr>
            <a:spLocks noGrp="1"/>
          </p:cNvSpPr>
          <p:nvPr>
            <p:ph idx="1"/>
          </p:nvPr>
        </p:nvSpPr>
        <p:spPr/>
        <p:txBody>
          <a:bodyPr>
            <a:normAutofit fontScale="70000" lnSpcReduction="20000"/>
          </a:bodyPr>
          <a:lstStyle/>
          <a:p>
            <a:pPr>
              <a:buNone/>
            </a:pPr>
            <a:r>
              <a:rPr lang="pt-BR" dirty="0"/>
              <a:t> </a:t>
            </a:r>
          </a:p>
          <a:p>
            <a:r>
              <a:rPr lang="pt-BR" dirty="0"/>
              <a:t>Para alguns tipos de estímulos, como os sons da fala, pode haver períodos de tempo delimitados, durante os quais, as áreas cerebrais especializadas em seu processamento podem ser influenciadas por distribuições </a:t>
            </a:r>
            <a:r>
              <a:rPr lang="pt-BR" dirty="0" smtClean="0"/>
              <a:t>estatísticas</a:t>
            </a:r>
            <a:r>
              <a:rPr lang="pt-BR" dirty="0"/>
              <a:t> </a:t>
            </a:r>
            <a:r>
              <a:rPr lang="pt-BR" dirty="0" smtClean="0"/>
              <a:t>(Período Crítico).</a:t>
            </a:r>
            <a:endParaRPr lang="pt-BR" dirty="0"/>
          </a:p>
          <a:p>
            <a:pPr>
              <a:buNone/>
            </a:pPr>
            <a:endParaRPr lang="pt-BR" dirty="0"/>
          </a:p>
          <a:p>
            <a:r>
              <a:rPr lang="pt-BR" dirty="0"/>
              <a:t>De fato, a essência dos períodos críticos é o fato de que distintas áreas cerebrais são moldadas por informações específicas do ambiente durante janelas de tempo no desenvolvimento.</a:t>
            </a:r>
          </a:p>
          <a:p>
            <a:pPr>
              <a:buNone/>
            </a:pPr>
            <a:endParaRPr lang="pt-BR" dirty="0" smtClean="0"/>
          </a:p>
          <a:p>
            <a:pPr>
              <a:buNone/>
            </a:pPr>
            <a:endParaRPr lang="pt-BR" dirty="0" smtClean="0"/>
          </a:p>
          <a:p>
            <a:r>
              <a:rPr lang="pt-BR" dirty="0" smtClean="0"/>
              <a:t>Os </a:t>
            </a:r>
            <a:r>
              <a:rPr lang="pt-BR" dirty="0"/>
              <a:t>resultados deste estudo reforçam a hipótese de que a força da aprendizagem distribucional diminui com a idade, seguindo a linha do tempo da sintonização da percepção à língua nativa.</a:t>
            </a:r>
          </a:p>
          <a:p>
            <a:pPr>
              <a:buNone/>
            </a:pPr>
            <a:endParaRPr lang="pt-B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57224" y="4786322"/>
            <a:ext cx="7500990" cy="2308324"/>
          </a:xfrm>
          <a:prstGeom prst="rect">
            <a:avLst/>
          </a:prstGeom>
          <a:noFill/>
        </p:spPr>
        <p:txBody>
          <a:bodyPr wrap="square" rtlCol="0">
            <a:spAutoFit/>
          </a:bodyPr>
          <a:lstStyle/>
          <a:p>
            <a:r>
              <a:rPr lang="pt-BR" sz="3200" dirty="0" smtClean="0">
                <a:solidFill>
                  <a:schemeClr val="bg1"/>
                </a:solidFill>
              </a:rPr>
              <a:t>             </a:t>
            </a:r>
            <a:r>
              <a:rPr lang="pt-BR" sz="3200" dirty="0" smtClean="0">
                <a:solidFill>
                  <a:schemeClr val="bg1"/>
                </a:solidFill>
              </a:rPr>
              <a:t>                 </a:t>
            </a:r>
            <a:r>
              <a:rPr lang="pt-BR" sz="3600" dirty="0" smtClean="0"/>
              <a:t>Obrigado</a:t>
            </a:r>
            <a:r>
              <a:rPr lang="pt-BR" sz="2800" dirty="0" smtClean="0"/>
              <a:t>!</a:t>
            </a:r>
          </a:p>
          <a:p>
            <a:endParaRPr lang="pt-BR" sz="2800" dirty="0" smtClean="0"/>
          </a:p>
          <a:p>
            <a:r>
              <a:rPr lang="pt-BR" sz="2800" dirty="0" smtClean="0"/>
              <a:t>Alunos: Gabriela </a:t>
            </a:r>
            <a:r>
              <a:rPr lang="pt-BR" sz="2800" dirty="0" err="1" smtClean="0"/>
              <a:t>Sämy</a:t>
            </a:r>
            <a:r>
              <a:rPr lang="pt-BR" sz="2800" dirty="0" smtClean="0"/>
              <a:t> de C. </a:t>
            </a:r>
            <a:r>
              <a:rPr lang="pt-BR" sz="2800" dirty="0" err="1" smtClean="0"/>
              <a:t>Dungs</a:t>
            </a:r>
            <a:endParaRPr lang="pt-BR" sz="2800" dirty="0" smtClean="0"/>
          </a:p>
          <a:p>
            <a:r>
              <a:rPr lang="pt-BR" sz="2800" dirty="0" smtClean="0"/>
              <a:t> </a:t>
            </a:r>
            <a:r>
              <a:rPr lang="pt-BR" sz="2800" dirty="0" smtClean="0"/>
              <a:t>              Michel Müller</a:t>
            </a:r>
          </a:p>
          <a:p>
            <a:endParaRPr lang="pt-BR" sz="2400" dirty="0">
              <a:solidFill>
                <a:schemeClr val="bg1"/>
              </a:solidFill>
            </a:endParaRPr>
          </a:p>
        </p:txBody>
      </p:sp>
      <p:pic>
        <p:nvPicPr>
          <p:cNvPr id="7" name="Espaço Reservado para Conteúdo 6" descr="images (12).jpg"/>
          <p:cNvPicPr>
            <a:picLocks noGrp="1" noChangeAspect="1"/>
          </p:cNvPicPr>
          <p:nvPr>
            <p:ph idx="1"/>
          </p:nvPr>
        </p:nvPicPr>
        <p:blipFill>
          <a:blip r:embed="rId2"/>
          <a:stretch>
            <a:fillRect/>
          </a:stretch>
        </p:blipFill>
        <p:spPr>
          <a:xfrm>
            <a:off x="428596" y="571480"/>
            <a:ext cx="8215370" cy="392909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428604"/>
            <a:ext cx="8229600" cy="642942"/>
          </a:xfrm>
        </p:spPr>
        <p:txBody>
          <a:bodyPr>
            <a:normAutofit fontScale="90000"/>
          </a:bodyPr>
          <a:lstStyle/>
          <a:p>
            <a:r>
              <a:rPr lang="pt-BR" dirty="0" smtClean="0"/>
              <a:t/>
            </a:r>
            <a:br>
              <a:rPr lang="pt-BR" dirty="0" smtClean="0"/>
            </a:br>
            <a:r>
              <a:rPr lang="pt-BR" dirty="0" smtClean="0"/>
              <a:t>Resultados</a:t>
            </a:r>
            <a:r>
              <a:rPr lang="pt-BR" dirty="0" smtClean="0">
                <a:solidFill>
                  <a:srgbClr val="FF0000"/>
                </a:solidFill>
              </a:rPr>
              <a:t/>
            </a:r>
            <a:br>
              <a:rPr lang="pt-BR" dirty="0" smtClean="0">
                <a:solidFill>
                  <a:srgbClr val="FF0000"/>
                </a:solidFill>
              </a:rPr>
            </a:br>
            <a:endParaRPr lang="pt-BR" dirty="0"/>
          </a:p>
        </p:txBody>
      </p:sp>
      <p:sp>
        <p:nvSpPr>
          <p:cNvPr id="3" name="Espaço Reservado para Conteúdo 2"/>
          <p:cNvSpPr>
            <a:spLocks noGrp="1"/>
          </p:cNvSpPr>
          <p:nvPr>
            <p:ph idx="1"/>
          </p:nvPr>
        </p:nvSpPr>
        <p:spPr>
          <a:xfrm>
            <a:off x="500034" y="1142984"/>
            <a:ext cx="8429684" cy="5500726"/>
          </a:xfrm>
        </p:spPr>
        <p:txBody>
          <a:bodyPr>
            <a:normAutofit fontScale="62500" lnSpcReduction="20000"/>
          </a:bodyPr>
          <a:lstStyle/>
          <a:p>
            <a:pPr marL="0" indent="0">
              <a:lnSpc>
                <a:spcPct val="120000"/>
              </a:lnSpc>
              <a:buNone/>
            </a:pPr>
            <a:r>
              <a:rPr lang="pt-BR" dirty="0" smtClean="0">
                <a:solidFill>
                  <a:srgbClr val="FF0000"/>
                </a:solidFill>
              </a:rPr>
              <a:t>	</a:t>
            </a:r>
            <a:endParaRPr lang="pt-BR" dirty="0" smtClean="0">
              <a:solidFill>
                <a:srgbClr val="FF0000"/>
              </a:solidFill>
            </a:endParaRPr>
          </a:p>
          <a:p>
            <a:pPr marL="0" indent="0">
              <a:lnSpc>
                <a:spcPct val="120000"/>
              </a:lnSpc>
              <a:buNone/>
            </a:pPr>
            <a:r>
              <a:rPr lang="pt-BR" sz="4400" dirty="0" smtClean="0"/>
              <a:t>           1- Os resultados mostraram </a:t>
            </a:r>
            <a:r>
              <a:rPr lang="pt-BR" sz="4400" b="1" dirty="0" smtClean="0"/>
              <a:t>aumento significativo no desempenho para o contraste na língua nativa no primeiro ano de vida</a:t>
            </a:r>
            <a:r>
              <a:rPr lang="pt-BR" sz="4400" dirty="0" smtClean="0"/>
              <a:t> e um </a:t>
            </a:r>
            <a:r>
              <a:rPr lang="pt-BR" sz="4400" b="1" dirty="0" smtClean="0"/>
              <a:t>declínio da percepção não nativa</a:t>
            </a:r>
            <a:r>
              <a:rPr lang="pt-BR" sz="4400" dirty="0" smtClean="0"/>
              <a:t> nesse mesmo período.</a:t>
            </a:r>
          </a:p>
          <a:p>
            <a:pPr marL="0" indent="0">
              <a:lnSpc>
                <a:spcPct val="120000"/>
              </a:lnSpc>
              <a:buNone/>
            </a:pPr>
            <a:r>
              <a:rPr lang="pt-BR" sz="4400" dirty="0" smtClean="0"/>
              <a:t> </a:t>
            </a:r>
            <a:r>
              <a:rPr lang="pt-BR" sz="4400" dirty="0" smtClean="0"/>
              <a:t>          2-</a:t>
            </a:r>
            <a:r>
              <a:rPr lang="pt-BR" sz="4400" b="1" dirty="0" smtClean="0"/>
              <a:t> presença de assimetrias, independentemente de idade e cultura.</a:t>
            </a:r>
          </a:p>
          <a:p>
            <a:pPr marL="0" indent="0">
              <a:lnSpc>
                <a:spcPct val="120000"/>
              </a:lnSpc>
              <a:buNone/>
            </a:pPr>
            <a:endParaRPr lang="pt-BR" sz="4400" b="1" dirty="0" smtClean="0"/>
          </a:p>
          <a:p>
            <a:pPr marL="0" indent="0">
              <a:lnSpc>
                <a:spcPct val="120000"/>
              </a:lnSpc>
              <a:buNone/>
            </a:pPr>
            <a:r>
              <a:rPr lang="pt-BR" sz="4400" dirty="0" smtClean="0"/>
              <a:t>             As autoras preconizam que o </a:t>
            </a:r>
            <a:r>
              <a:rPr lang="pt-BR" sz="4400" b="1" dirty="0" smtClean="0"/>
              <a:t>comprometimento neural </a:t>
            </a:r>
            <a:r>
              <a:rPr lang="pt-BR" sz="4400" dirty="0" smtClean="0"/>
              <a:t>com as propriedades fonéticas da língua nativa explica o padrão de mudança de desenvolvimento no primeiro ano de vida.</a:t>
            </a:r>
          </a:p>
          <a:p>
            <a:pPr marL="0" indent="0">
              <a:lnSpc>
                <a:spcPct val="200000"/>
              </a:lnSpc>
              <a:buNone/>
            </a:pPr>
            <a:endParaRPr lang="pt-BR" dirty="0" smtClean="0"/>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2844" y="214290"/>
            <a:ext cx="7215238" cy="1143008"/>
          </a:xfrm>
        </p:spPr>
        <p:style>
          <a:lnRef idx="2">
            <a:schemeClr val="dk1">
              <a:shade val="50000"/>
            </a:schemeClr>
          </a:lnRef>
          <a:fillRef idx="1">
            <a:schemeClr val="dk1"/>
          </a:fillRef>
          <a:effectRef idx="0">
            <a:schemeClr val="dk1"/>
          </a:effectRef>
          <a:fontRef idx="minor">
            <a:schemeClr val="lt1"/>
          </a:fontRef>
        </p:style>
        <p:txBody>
          <a:bodyPr>
            <a:normAutofit fontScale="25000" lnSpcReduction="20000"/>
          </a:bodyPr>
          <a:lstStyle/>
          <a:p>
            <a:pPr marL="0" indent="0">
              <a:lnSpc>
                <a:spcPct val="120000"/>
              </a:lnSpc>
              <a:buNone/>
            </a:pPr>
            <a:r>
              <a:rPr lang="pt-BR" sz="9600" dirty="0" smtClean="0">
                <a:solidFill>
                  <a:schemeClr val="bg1"/>
                </a:solidFill>
              </a:rPr>
              <a:t>               Para adquirir uma língua específica, os bebês precisam aprender quais distinções fonéticas serão usadas foneticamente em sua língua materna.</a:t>
            </a:r>
          </a:p>
          <a:p>
            <a:pPr marL="0" indent="0">
              <a:lnSpc>
                <a:spcPct val="120000"/>
              </a:lnSpc>
              <a:buNone/>
            </a:pPr>
            <a:endParaRPr lang="pt-BR" sz="7400" dirty="0" smtClean="0">
              <a:solidFill>
                <a:schemeClr val="bg1"/>
              </a:solidFill>
            </a:endParaRPr>
          </a:p>
          <a:p>
            <a:pPr marL="0" indent="0">
              <a:lnSpc>
                <a:spcPct val="120000"/>
              </a:lnSpc>
              <a:buNone/>
            </a:pPr>
            <a:r>
              <a:rPr lang="pt-BR" sz="7400" dirty="0" smtClean="0">
                <a:solidFill>
                  <a:schemeClr val="bg1"/>
                </a:solidFill>
              </a:rPr>
              <a:t>	</a:t>
            </a:r>
            <a:endParaRPr lang="pt-BR" dirty="0">
              <a:solidFill>
                <a:schemeClr val="bg1"/>
              </a:solidFill>
            </a:endParaRPr>
          </a:p>
        </p:txBody>
      </p:sp>
      <p:sp>
        <p:nvSpPr>
          <p:cNvPr id="4" name="CaixaDeTexto 3"/>
          <p:cNvSpPr txBox="1"/>
          <p:nvPr/>
        </p:nvSpPr>
        <p:spPr>
          <a:xfrm>
            <a:off x="928662" y="2571744"/>
            <a:ext cx="735811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pt-BR" sz="2400" dirty="0" smtClean="0">
                <a:solidFill>
                  <a:schemeClr val="bg1"/>
                </a:solidFill>
              </a:rPr>
              <a:t>No início da vida, os bebês são capazes de distinguir quase todas ou até mesmo todas  as unidades fonéticas das línguas  do mundo, conforme estabelece o fenômeno da percepção categórica </a:t>
            </a:r>
            <a:endParaRPr lang="pt-BR" dirty="0"/>
          </a:p>
        </p:txBody>
      </p:sp>
      <p:sp>
        <p:nvSpPr>
          <p:cNvPr id="5" name="CaixaDeTexto 4"/>
          <p:cNvSpPr txBox="1"/>
          <p:nvPr/>
        </p:nvSpPr>
        <p:spPr>
          <a:xfrm>
            <a:off x="2071670" y="5357826"/>
            <a:ext cx="6858048"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pt-BR" sz="2400" dirty="0" smtClean="0">
                <a:solidFill>
                  <a:schemeClr val="bg1"/>
                </a:solidFill>
              </a:rPr>
              <a:t>	Na idade adulta, a capacidade fonética universal já não é a mesma, então a discriminação fonética não nativa se torna mais difícil. </a:t>
            </a: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688" y="-214338"/>
            <a:ext cx="8858312" cy="7286676"/>
          </a:xfrm>
        </p:spPr>
        <p:txBody>
          <a:bodyPr>
            <a:normAutofit fontScale="62500" lnSpcReduction="20000"/>
          </a:bodyPr>
          <a:lstStyle/>
          <a:p>
            <a:pPr marL="0" indent="0">
              <a:lnSpc>
                <a:spcPct val="120000"/>
              </a:lnSpc>
              <a:buNone/>
            </a:pPr>
            <a:r>
              <a:rPr lang="pt-BR" sz="4600" dirty="0" smtClean="0"/>
              <a:t>               </a:t>
            </a:r>
          </a:p>
          <a:p>
            <a:pPr marL="0" indent="0">
              <a:lnSpc>
                <a:spcPct val="120000"/>
              </a:lnSpc>
              <a:buNone/>
            </a:pPr>
            <a:r>
              <a:rPr lang="pt-BR" sz="4600" dirty="0" smtClean="0"/>
              <a:t> </a:t>
            </a:r>
            <a:r>
              <a:rPr lang="pt-BR" sz="4600" dirty="0" smtClean="0"/>
              <a:t>             </a:t>
            </a:r>
            <a:r>
              <a:rPr lang="pt-BR" sz="4600" dirty="0" err="1" smtClean="0"/>
              <a:t>Aslin</a:t>
            </a:r>
            <a:r>
              <a:rPr lang="pt-BR" sz="4600" dirty="0" smtClean="0"/>
              <a:t> e </a:t>
            </a:r>
            <a:r>
              <a:rPr lang="pt-BR" sz="4600" dirty="0" err="1" smtClean="0"/>
              <a:t>pisoni</a:t>
            </a:r>
            <a:r>
              <a:rPr lang="pt-BR" sz="4600" dirty="0" smtClean="0"/>
              <a:t> (1980) apresentam 4 possíveis tipos de mudança de desenvolvimento na percepção fonética dos bebês:  </a:t>
            </a:r>
            <a:r>
              <a:rPr lang="pt-BR" sz="4600" u="sng" dirty="0" smtClean="0"/>
              <a:t>manutenção, perda, indução e facilitação</a:t>
            </a:r>
            <a:r>
              <a:rPr lang="pt-BR" sz="4600" dirty="0" smtClean="0"/>
              <a:t>.</a:t>
            </a:r>
          </a:p>
          <a:p>
            <a:pPr marL="0" indent="0">
              <a:lnSpc>
                <a:spcPct val="120000"/>
              </a:lnSpc>
              <a:buNone/>
            </a:pPr>
            <a:endParaRPr lang="pt-BR" sz="4600" dirty="0" smtClean="0"/>
          </a:p>
          <a:p>
            <a:pPr marL="0" indent="0">
              <a:lnSpc>
                <a:spcPct val="120000"/>
              </a:lnSpc>
              <a:buNone/>
            </a:pPr>
            <a:r>
              <a:rPr lang="pt-BR" sz="4600" dirty="0" smtClean="0"/>
              <a:t>	Surge o modelo </a:t>
            </a:r>
            <a:r>
              <a:rPr lang="pt-BR" sz="4600" b="1" dirty="0" smtClean="0"/>
              <a:t>percepção categórica </a:t>
            </a:r>
            <a:r>
              <a:rPr lang="pt-BR" sz="4600" dirty="0" smtClean="0"/>
              <a:t>para a fala em animais não humanos, com demonstrações categóricas para estímulos no período anterior a fala dos bebês.</a:t>
            </a:r>
          </a:p>
          <a:p>
            <a:pPr marL="0" indent="0">
              <a:lnSpc>
                <a:spcPct val="120000"/>
              </a:lnSpc>
              <a:buNone/>
            </a:pPr>
            <a:endParaRPr lang="pt-BR" sz="4600" dirty="0" smtClean="0"/>
          </a:p>
          <a:p>
            <a:pPr marL="0" indent="0">
              <a:lnSpc>
                <a:spcPct val="120000"/>
              </a:lnSpc>
              <a:buNone/>
            </a:pPr>
            <a:r>
              <a:rPr lang="pt-BR" sz="4600" dirty="0" smtClean="0"/>
              <a:t>	</a:t>
            </a:r>
            <a:r>
              <a:rPr lang="pt-BR" sz="4600" b="1" dirty="0" smtClean="0"/>
              <a:t>Dados de diversas pesquisas enfraqueceram a teoria de que as capacidades iniciais dos bebês eram necessariamente devidas a mecanismos inatos que definiriam as unidades fonéticas.</a:t>
            </a:r>
          </a:p>
          <a:p>
            <a:pPr>
              <a:buNone/>
            </a:pP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214290"/>
            <a:ext cx="8715436" cy="6643710"/>
          </a:xfrm>
        </p:spPr>
        <p:txBody>
          <a:bodyPr>
            <a:normAutofit fontScale="62500" lnSpcReduction="20000"/>
          </a:bodyPr>
          <a:lstStyle/>
          <a:p>
            <a:pPr marL="0" indent="0">
              <a:lnSpc>
                <a:spcPct val="120000"/>
              </a:lnSpc>
              <a:buNone/>
            </a:pPr>
            <a:r>
              <a:rPr lang="pt-BR" sz="4400" dirty="0" smtClean="0"/>
              <a:t>           Os adultos permaneceram capazes de discriminar contrastes não nativos,  sugerindo que as habilidades não nativas não são perdidas.</a:t>
            </a:r>
          </a:p>
          <a:p>
            <a:pPr marL="0" indent="0">
              <a:lnSpc>
                <a:spcPct val="120000"/>
              </a:lnSpc>
              <a:buNone/>
            </a:pPr>
            <a:endParaRPr lang="pt-BR" sz="4400" dirty="0" smtClean="0"/>
          </a:p>
          <a:p>
            <a:pPr marL="0" indent="0">
              <a:lnSpc>
                <a:spcPct val="120000"/>
              </a:lnSpc>
              <a:buNone/>
            </a:pPr>
            <a:r>
              <a:rPr lang="pt-BR" sz="4400" dirty="0" smtClean="0"/>
              <a:t>	Estudos sobre bebês geraram novas informações importantes.  </a:t>
            </a:r>
          </a:p>
          <a:p>
            <a:pPr marL="0" indent="0">
              <a:lnSpc>
                <a:spcPct val="120000"/>
              </a:lnSpc>
              <a:buNone/>
            </a:pPr>
            <a:r>
              <a:rPr lang="pt-BR" sz="4400" dirty="0" smtClean="0"/>
              <a:t>	</a:t>
            </a:r>
          </a:p>
          <a:p>
            <a:pPr marL="0" indent="0">
              <a:lnSpc>
                <a:spcPct val="120000"/>
              </a:lnSpc>
              <a:buNone/>
            </a:pPr>
            <a:r>
              <a:rPr lang="pt-BR" sz="4400" b="1" dirty="0" smtClean="0"/>
              <a:t> </a:t>
            </a:r>
            <a:r>
              <a:rPr lang="pt-BR" sz="4400" b="1" dirty="0" smtClean="0"/>
              <a:t>     A pesquisadora </a:t>
            </a:r>
            <a:r>
              <a:rPr lang="pt-BR" sz="4400" b="1" dirty="0" err="1" smtClean="0"/>
              <a:t>W</a:t>
            </a:r>
            <a:r>
              <a:rPr lang="pt-BR" sz="4400" b="1" dirty="0" err="1" smtClean="0"/>
              <a:t>erker</a:t>
            </a:r>
            <a:r>
              <a:rPr lang="pt-BR" sz="4400" b="1" dirty="0" smtClean="0"/>
              <a:t> e sua equipe demonstraram que </a:t>
            </a:r>
            <a:r>
              <a:rPr lang="pt-BR" sz="4400" b="1" dirty="0" smtClean="0"/>
              <a:t>ocorre</a:t>
            </a:r>
            <a:r>
              <a:rPr lang="pt-BR" sz="4400" b="1" dirty="0" smtClean="0"/>
              <a:t> uma diminuição na percepção consonantal não nativa entre 6-8 meses e 10-12 meses de idade.</a:t>
            </a:r>
          </a:p>
          <a:p>
            <a:pPr marL="0" indent="0">
              <a:lnSpc>
                <a:spcPct val="120000"/>
              </a:lnSpc>
              <a:buNone/>
            </a:pPr>
            <a:endParaRPr lang="pt-BR" sz="4400" dirty="0" smtClean="0"/>
          </a:p>
          <a:p>
            <a:pPr marL="0" indent="0">
              <a:lnSpc>
                <a:spcPct val="120000"/>
              </a:lnSpc>
              <a:buNone/>
            </a:pPr>
            <a:r>
              <a:rPr lang="pt-BR" sz="4400" dirty="0" smtClean="0"/>
              <a:t>	Já foram publicados dados de 9 contrastes, sendo que em 7 deles houve declínio no desempenho com o passar da idade.</a:t>
            </a:r>
          </a:p>
          <a:p>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857232"/>
            <a:ext cx="8858280" cy="5643602"/>
          </a:xfrm>
        </p:spPr>
        <p:txBody>
          <a:bodyPr>
            <a:normAutofit fontScale="77500" lnSpcReduction="20000"/>
          </a:bodyPr>
          <a:lstStyle/>
          <a:p>
            <a:pPr marL="0" indent="0">
              <a:lnSpc>
                <a:spcPct val="120000"/>
              </a:lnSpc>
              <a:spcBef>
                <a:spcPts val="0"/>
              </a:spcBef>
              <a:buNone/>
            </a:pPr>
            <a:r>
              <a:rPr lang="pt-BR" dirty="0" smtClean="0"/>
              <a:t>           Os 2 estudos que demonstraram não haver declínio foram:</a:t>
            </a:r>
          </a:p>
          <a:p>
            <a:pPr marL="0" indent="0">
              <a:lnSpc>
                <a:spcPct val="120000"/>
              </a:lnSpc>
              <a:spcBef>
                <a:spcPts val="0"/>
              </a:spcBef>
              <a:buNone/>
            </a:pPr>
            <a:endParaRPr lang="pt-BR" dirty="0" smtClean="0"/>
          </a:p>
          <a:p>
            <a:pPr marL="0" indent="0">
              <a:lnSpc>
                <a:spcPct val="120000"/>
              </a:lnSpc>
              <a:spcBef>
                <a:spcPts val="0"/>
              </a:spcBef>
              <a:buNone/>
            </a:pPr>
            <a:r>
              <a:rPr lang="pt-BR" dirty="0" smtClean="0"/>
              <a:t>	- Em bebês americanos, com relação à distinção de cliques africanos, testando grupos de 6-8, 10-12 e 14 meses de idade. </a:t>
            </a:r>
          </a:p>
          <a:p>
            <a:pPr marL="0" indent="0">
              <a:lnSpc>
                <a:spcPct val="120000"/>
              </a:lnSpc>
              <a:spcBef>
                <a:spcPts val="0"/>
              </a:spcBef>
              <a:buNone/>
            </a:pPr>
            <a:endParaRPr lang="pt-BR" dirty="0" smtClean="0"/>
          </a:p>
          <a:p>
            <a:pPr marL="0" indent="0">
              <a:lnSpc>
                <a:spcPct val="120000"/>
              </a:lnSpc>
              <a:spcBef>
                <a:spcPts val="0"/>
              </a:spcBef>
              <a:buNone/>
            </a:pPr>
            <a:r>
              <a:rPr lang="pt-BR" dirty="0" smtClean="0"/>
              <a:t>	- Em bebês franceses, com relação ao contraste /</a:t>
            </a:r>
            <a:r>
              <a:rPr lang="pt-BR" dirty="0" err="1" smtClean="0"/>
              <a:t>d-th</a:t>
            </a:r>
            <a:r>
              <a:rPr lang="pt-BR" dirty="0" smtClean="0"/>
              <a:t>/, nas idades de 6-8 e 10-12 meses.</a:t>
            </a:r>
          </a:p>
          <a:p>
            <a:pPr marL="0" indent="0">
              <a:lnSpc>
                <a:spcPct val="120000"/>
              </a:lnSpc>
              <a:spcBef>
                <a:spcPts val="0"/>
              </a:spcBef>
              <a:buNone/>
            </a:pPr>
            <a:endParaRPr lang="pt-BR" dirty="0" smtClean="0"/>
          </a:p>
          <a:p>
            <a:pPr marL="0" indent="0">
              <a:lnSpc>
                <a:spcPct val="120000"/>
              </a:lnSpc>
              <a:spcBef>
                <a:spcPts val="0"/>
              </a:spcBef>
              <a:buNone/>
            </a:pPr>
            <a:r>
              <a:rPr lang="pt-BR" dirty="0" smtClean="0"/>
              <a:t>	O modelo de assimilação de Best (PAM) defende que os bebês percebem as unidades fonéticas em relação aos seus gestos articulatórios. A DISCRIMINAÇÃO NÃO NATIVA DECLINA QUANDO CONTRASTES FONÉTICOS ENVOLVEM O MESMO ÓRGÃO ARTICULATÓRIO </a:t>
            </a:r>
            <a:r>
              <a:rPr lang="pt-PT" dirty="0" smtClean="0"/>
              <a:t>(/s/-/z/)</a:t>
            </a:r>
            <a:r>
              <a:rPr lang="pt-BR" dirty="0" smtClean="0"/>
              <a:t>, DIFERENTE DO QUE OCORRE QUANDO SÃO ÓRGÃOS ARTICULATÓRIOS DIFERENTES </a:t>
            </a:r>
            <a:r>
              <a:rPr lang="pt-PT" dirty="0" smtClean="0"/>
              <a:t>(/b/-/t/) (PAM/AO).</a:t>
            </a:r>
            <a:endParaRPr lang="pt-BR" dirty="0" smtClean="0"/>
          </a:p>
        </p:txBody>
      </p:sp>
    </p:spTree>
  </p:cSld>
  <p:clrMapOvr>
    <a:masterClrMapping/>
  </p:clrMapOvr>
</p:sld>
</file>

<file path=ppt/theme/theme1.xml><?xml version="1.0" encoding="utf-8"?>
<a:theme xmlns:a="http://schemas.openxmlformats.org/drawingml/2006/main" name="Tema do Office">
  <a:themeElements>
    <a:clrScheme name="Áp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TotalTime>
  <Words>2464</Words>
  <Application>Microsoft Office PowerPoint</Application>
  <PresentationFormat>Apresentação na tela (4:3)</PresentationFormat>
  <Paragraphs>245</Paragraphs>
  <Slides>44</Slides>
  <Notes>1</Notes>
  <HiddenSlides>0</HiddenSlides>
  <MMClips>0</MMClips>
  <ScaleCrop>false</ScaleCrop>
  <HeadingPairs>
    <vt:vector size="4" baseType="variant">
      <vt:variant>
        <vt:lpstr>Tema</vt:lpstr>
      </vt:variant>
      <vt:variant>
        <vt:i4>1</vt:i4>
      </vt:variant>
      <vt:variant>
        <vt:lpstr>Títulos de slides</vt:lpstr>
      </vt:variant>
      <vt:variant>
        <vt:i4>44</vt:i4>
      </vt:variant>
    </vt:vector>
  </HeadingPairs>
  <TitlesOfParts>
    <vt:vector size="45" baseType="lpstr">
      <vt:lpstr>Tema do Office</vt:lpstr>
      <vt:lpstr>Slide 1</vt:lpstr>
      <vt:lpstr> “Os bebês mostram um efeito facilitador para percepção da fonética em suas línguas nativas entre 6 e 12 meses de idade”</vt:lpstr>
      <vt:lpstr>Slide 3</vt:lpstr>
      <vt:lpstr>Objetivos do Estudo</vt:lpstr>
      <vt:lpstr> Resultados </vt:lpstr>
      <vt:lpstr>Slide 6</vt:lpstr>
      <vt:lpstr>Slide 7</vt:lpstr>
      <vt:lpstr>Slide 8</vt:lpstr>
      <vt:lpstr>Slide 9</vt:lpstr>
      <vt:lpstr>Slide 10</vt:lpstr>
      <vt:lpstr>2 objetivos dos Experimentos</vt:lpstr>
      <vt:lpstr>Metodologia</vt:lpstr>
      <vt:lpstr>Slide 13</vt:lpstr>
      <vt:lpstr>Resultados</vt:lpstr>
      <vt:lpstr>Slide 15</vt:lpstr>
      <vt:lpstr>Slide 16</vt:lpstr>
      <vt:lpstr>Slide 17</vt:lpstr>
      <vt:lpstr> A aprendizagem estatística (distributional learning) das categorias de sons da fala é controlada por períodos sensíveis </vt:lpstr>
      <vt:lpstr>Slide 19</vt:lpstr>
      <vt:lpstr>Aprendizagem estatística (ou distribucional) de categorias fonéticas: </vt:lpstr>
      <vt:lpstr>Slide 21</vt:lpstr>
      <vt:lpstr> Perceptual attunement </vt:lpstr>
      <vt:lpstr> Evidências do período crítico para a sintonização perceptiva </vt:lpstr>
      <vt:lpstr>Norrman, Bylund &amp; Thierry (2019)</vt:lpstr>
      <vt:lpstr>Pierce, Klein, Chen, Delcenserie, &amp; Genesee (2014)</vt:lpstr>
      <vt:lpstr>  “Distributional Learning” como um mecanismo de sintonização perceptiva  para as categorias fonêmicas da língua nativa </vt:lpstr>
      <vt:lpstr>Slide 27</vt:lpstr>
      <vt:lpstr>Slide 28</vt:lpstr>
      <vt:lpstr>Slide 29</vt:lpstr>
      <vt:lpstr>Slide 30</vt:lpstr>
      <vt:lpstr>Maye and Gerken (2001)</vt:lpstr>
      <vt:lpstr>Slide 32</vt:lpstr>
      <vt:lpstr> A familiarização com uma distribuição unimodal pode colapsar a discriminação de um contraste fonêmico que é nativo para a população de bebês (5-12 meses)? </vt:lpstr>
      <vt:lpstr>Estímulos</vt:lpstr>
      <vt:lpstr>Slide 35</vt:lpstr>
      <vt:lpstr>Design</vt:lpstr>
      <vt:lpstr> Resultados </vt:lpstr>
      <vt:lpstr> Análise do grupo de 5 meses de idade </vt:lpstr>
      <vt:lpstr>Grupo de 5 meses de idade</vt:lpstr>
      <vt:lpstr> Análise do grupo de 9 e 12 meses de idade </vt:lpstr>
      <vt:lpstr>Grupo de 9 e 12 meses de idade</vt:lpstr>
      <vt:lpstr>Grupo de 12 meses de idade</vt:lpstr>
      <vt:lpstr> Discussão </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Gabi</dc:creator>
  <cp:lastModifiedBy>Gabi</cp:lastModifiedBy>
  <cp:revision>25</cp:revision>
  <dcterms:created xsi:type="dcterms:W3CDTF">2022-07-02T13:19:55Z</dcterms:created>
  <dcterms:modified xsi:type="dcterms:W3CDTF">2022-07-03T15:51:31Z</dcterms:modified>
</cp:coreProperties>
</file>