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4"/>
  </p:notesMasterIdLst>
  <p:sldIdLst>
    <p:sldId id="260" r:id="rId2"/>
    <p:sldId id="568" r:id="rId3"/>
    <p:sldId id="567" r:id="rId4"/>
    <p:sldId id="369" r:id="rId5"/>
    <p:sldId id="326" r:id="rId6"/>
    <p:sldId id="401" r:id="rId7"/>
    <p:sldId id="277" r:id="rId8"/>
    <p:sldId id="313" r:id="rId9"/>
    <p:sldId id="297" r:id="rId10"/>
    <p:sldId id="616" r:id="rId11"/>
    <p:sldId id="261" r:id="rId12"/>
    <p:sldId id="306" r:id="rId13"/>
    <p:sldId id="377" r:id="rId14"/>
    <p:sldId id="262" r:id="rId15"/>
    <p:sldId id="296" r:id="rId16"/>
    <p:sldId id="379" r:id="rId17"/>
    <p:sldId id="398" r:id="rId18"/>
    <p:sldId id="353" r:id="rId19"/>
    <p:sldId id="399" r:id="rId20"/>
    <p:sldId id="265" r:id="rId21"/>
    <p:sldId id="595" r:id="rId22"/>
    <p:sldId id="570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D7D31"/>
    <a:srgbClr val="A9D18E"/>
    <a:srgbClr val="FFD966"/>
    <a:srgbClr val="FF3399"/>
    <a:srgbClr val="C6C4C4"/>
    <a:srgbClr val="990033"/>
    <a:srgbClr val="FF0000"/>
    <a:srgbClr val="66CC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74852" autoAdjust="0"/>
  </p:normalViewPr>
  <p:slideViewPr>
    <p:cSldViewPr snapToGrid="0">
      <p:cViewPr varScale="1">
        <p:scale>
          <a:sx n="81" d="100"/>
          <a:sy n="81" d="100"/>
        </p:scale>
        <p:origin x="166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D8AF8-D7A3-48B9-B2E7-DD47777B7E83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F975D-0AF5-4E1A-8BBE-93DF104256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66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3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133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278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42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9889F259-53F8-EA4D-19E1-61956720E2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BD1403-ADD8-403A-9677-0D4672D167B4}" type="slidenum">
              <a:rPr lang="en-US" altLang="pt-BR">
                <a:latin typeface="Times New Roman" panose="02020603050405020304" pitchFamily="18" charset="0"/>
              </a:rPr>
              <a:pPr/>
              <a:t>21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65538" name="Rectangle 65537">
            <a:extLst>
              <a:ext uri="{FF2B5EF4-FFF2-40B4-BE49-F238E27FC236}">
                <a16:creationId xmlns:a16="http://schemas.microsoft.com/office/drawing/2014/main" id="{BF969AE7-08CC-714A-46B3-93AA44B615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65539" name="Rectangle 65538">
            <a:extLst>
              <a:ext uri="{FF2B5EF4-FFF2-40B4-BE49-F238E27FC236}">
                <a16:creationId xmlns:a16="http://schemas.microsoft.com/office/drawing/2014/main" id="{E889795B-707B-5454-624F-B83691B7F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27C8C577-A9A6-5DED-9908-FAC9E09FF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52FDAF-9D6E-4332-B3D4-41D8D0B8A5FE}" type="slidenum">
              <a:rPr lang="en-US" altLang="pt-BR">
                <a:latin typeface="Times New Roman" panose="02020603050405020304" pitchFamily="18" charset="0"/>
              </a:rPr>
              <a:pPr/>
              <a:t>22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67586" name="Rectangle 67585">
            <a:extLst>
              <a:ext uri="{FF2B5EF4-FFF2-40B4-BE49-F238E27FC236}">
                <a16:creationId xmlns:a16="http://schemas.microsoft.com/office/drawing/2014/main" id="{5209C37B-600F-CBBC-94F6-2AA360AA9C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67587" name="Rectangle 67586">
            <a:extLst>
              <a:ext uri="{FF2B5EF4-FFF2-40B4-BE49-F238E27FC236}">
                <a16:creationId xmlns:a16="http://schemas.microsoft.com/office/drawing/2014/main" id="{2F8C2C1C-7BD8-73D4-7372-00EF03EA5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altLang="pt-BR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9A57F132-9722-59A0-4562-0CC2DFBB12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71D3B6-078F-4C8F-A079-ED269152A699}" type="slidenum">
              <a:rPr lang="en-US" altLang="pt-BR">
                <a:latin typeface="Times New Roman" panose="02020603050405020304" pitchFamily="18" charset="0"/>
              </a:rPr>
              <a:pPr/>
              <a:t>2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74754" name="Rectangle 74753">
            <a:extLst>
              <a:ext uri="{FF2B5EF4-FFF2-40B4-BE49-F238E27FC236}">
                <a16:creationId xmlns:a16="http://schemas.microsoft.com/office/drawing/2014/main" id="{8030418D-8A2E-7B51-2434-966426FF26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74755" name="Rectangle 74754">
            <a:extLst>
              <a:ext uri="{FF2B5EF4-FFF2-40B4-BE49-F238E27FC236}">
                <a16:creationId xmlns:a16="http://schemas.microsoft.com/office/drawing/2014/main" id="{0D466D49-9E16-35B4-B65C-987203F96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>
            <a:extLst>
              <a:ext uri="{FF2B5EF4-FFF2-40B4-BE49-F238E27FC236}">
                <a16:creationId xmlns:a16="http://schemas.microsoft.com/office/drawing/2014/main" id="{65C8A709-BB49-BDA6-FEF6-7AF7164110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10DD77-552A-4675-A935-76C39F5A0CA8}" type="slidenum">
              <a:rPr lang="en-US" altLang="pt-BR">
                <a:latin typeface="Times New Roman" panose="02020603050405020304" pitchFamily="18" charset="0"/>
              </a:rPr>
              <a:pPr/>
              <a:t>3</a:t>
            </a:fld>
            <a:endParaRPr lang="en-US" altLang="pt-BR">
              <a:latin typeface="Times New Roman" panose="02020603050405020304" pitchFamily="18" charset="0"/>
            </a:endParaRPr>
          </a:p>
        </p:txBody>
      </p:sp>
      <p:sp>
        <p:nvSpPr>
          <p:cNvPr id="75778" name="Rectangle 75777">
            <a:extLst>
              <a:ext uri="{FF2B5EF4-FFF2-40B4-BE49-F238E27FC236}">
                <a16:creationId xmlns:a16="http://schemas.microsoft.com/office/drawing/2014/main" id="{58519129-D98C-84F0-9C5E-9132D32AB0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w="9525" cap="flat">
            <a:headEnd type="none" w="med" len="med"/>
            <a:tailEnd type="none" w="med" len="med"/>
          </a:ln>
        </p:spPr>
      </p:sp>
      <p:sp>
        <p:nvSpPr>
          <p:cNvPr id="75779" name="Rectangle 75778">
            <a:extLst>
              <a:ext uri="{FF2B5EF4-FFF2-40B4-BE49-F238E27FC236}">
                <a16:creationId xmlns:a16="http://schemas.microsoft.com/office/drawing/2014/main" id="{279E2C0E-3BAF-40BB-D409-722583D92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91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56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08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69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89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9F91E-54F9-4BEC-8C45-5D54B37BF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EBA07A-1B31-4AB4-8274-A0FFD5FE5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8D8A7-9979-464A-AD02-B7500D9B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6115DA-DAE1-4FE2-8B3A-09CABE04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D4A2C-9CAF-4108-9CEE-F6AEA18C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80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F44BA-C6ED-4797-8A7A-A1DF5BC4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C03444-CC66-48A1-835F-E693292DB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E23DB7-DC6D-45DF-893F-7174FD66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191AAC-8182-421A-9352-98E6D770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C51132-B39B-4B8E-9483-EAA324BD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80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2542F26-4EA7-4A4A-A84E-6BDAEA71C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8AC21E-D63B-46F5-9169-7247E2787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A8BF90-C0C1-4F7C-ADBE-511A3782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32B73-432D-481D-AEB8-590C97EF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0876BA-BB04-4509-84E5-D0245975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146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147">
            <a:extLst>
              <a:ext uri="{FF2B5EF4-FFF2-40B4-BE49-F238E27FC236}">
                <a16:creationId xmlns:a16="http://schemas.microsoft.com/office/drawing/2014/main" id="{BDD61A9F-C026-1EAD-F707-F180D7DD6D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Rectangle 6148">
            <a:extLst>
              <a:ext uri="{FF2B5EF4-FFF2-40B4-BE49-F238E27FC236}">
                <a16:creationId xmlns:a16="http://schemas.microsoft.com/office/drawing/2014/main" id="{519CF0D1-B4DD-75DA-55B6-9215BC3C3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Rectangle 475141">
            <a:extLst>
              <a:ext uri="{FF2B5EF4-FFF2-40B4-BE49-F238E27FC236}">
                <a16:creationId xmlns:a16="http://schemas.microsoft.com/office/drawing/2014/main" id="{B9C3E82B-06D3-2BA0-9C5B-64056E944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5F208-4922-408E-B0A7-A7877EDE201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3803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9087F-ED9E-4B2A-8851-42E55CEF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F3456C-8281-4C22-98F6-83C92A314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CED6B5-8D1E-4A34-9FA6-26339EB34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15DA41-E740-4320-A1DE-C0695C89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E22688-4E42-4A4B-B70C-8DAADA4E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9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AB0DB-FB54-45BB-8386-A9707C0B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38C0D5-D84F-422A-9CD2-5E8F49F51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43A15F-5D5D-40DC-BFEA-7FED5BBB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4F4B83-5F28-419B-85BB-D94D6E52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0DDE05-6F4A-4DC7-B21D-F1CC38FA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39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EE696-F052-4A90-A608-04BC88B9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BBC35B-90B2-4C67-B172-D3F31C8BC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5B5166-3ADD-41C4-BBD6-EB9E9D1AD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A2BE97-6341-455F-A66A-4150F6E8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D2FBFE-FF96-4A7F-B435-73C447D2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15AC47-9CAC-4F6A-8B1F-866C05CE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68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AD0EB-B551-4CDC-8B65-9C51835F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D0CBC9-E2B9-4DFB-B6B9-80B54A2C9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D1E396-4FE5-4671-A6A3-F6182F50D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7D344EF-2132-4D8A-B49D-703765F40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D471F9-D3C3-4D78-A492-210680E9D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1E2234-5796-41F3-841D-0BC34CC18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D3B5586-48FC-4654-956A-5DE4AE9D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4EC3092-DA1C-43DF-90A9-25D37DC6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15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58E89-4CE4-4BFA-9248-FA5E2FD0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7B090B-C3DE-44AE-9E3D-95D166E6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90E5579-055C-4ACE-88B4-7FE72C9F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FFF472D-AD17-4B23-891D-29AFDAB3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75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C59DD6-4E7C-4210-8176-FD38A8A7B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4EA8A0-C06E-490F-A17C-17825DA3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BB5E71-B196-4EBA-AB30-9855D3B4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3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FC634-A180-4139-802E-2B016E7E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CE039F-B5DB-498F-9122-86C22770C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841374-3F1B-418C-9CF8-A065552BB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92C01F-8C7B-4EAF-A12A-FDF343EE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86F3DF-B9C6-4057-8A80-FB56E6DB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01E368-3E9E-43A1-B18B-63DB6B6B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49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0905A-B04E-4363-A315-7A621B2D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8AD2A6B-27D9-4414-925F-E0DF67B2B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A3FC53-B6B7-4348-9A1A-7459CC14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1BB413-CF74-4A83-BA4A-9D00CFCB1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67F8F7-EA13-4103-8A78-6C740FBBF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7C02F8-7D8C-47E9-88EA-5A77B354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58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331BA7F-9EB5-4532-B6B9-774355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F562E6-BCA7-4C53-B003-E42A8E747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9EAF64-EF78-4024-908C-9F5839C63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CD532-ABED-4FA4-BCF0-65EAD2034018}" type="datetimeFigureOut">
              <a:rPr lang="pt-BR" smtClean="0"/>
              <a:t>01/07/2024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4ED0C5-9FF3-49DD-94AB-617E3DBFA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CF1BD4-B4CE-4679-A302-29372A27F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46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pacioservisoci.blogspot.com.es/2014/03/los-origenes-de-la-comunicacion-humana.html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asiapacificreport.nz/2020/08/02/noam-chomsky-decades-of-neoliberal-plague-left-us-unprepared-for-coronavirus-pandemic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pacioservisoci.blogspot.com.es/2014/03/los-origenes-de-la-comunicacion-humana.html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asiapacificreport.nz/2020/08/02/noam-chomsky-decades-of-neoliberal-plague-left-us-unprepared-for-coronavirus-pandemic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FD5EDAC-2D24-4A81-A332-B95A8D5E9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371789" y="62754"/>
            <a:ext cx="6752676" cy="6795246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9CE05FE-092F-44B6-9EA0-E2560D4096B7}"/>
              </a:ext>
            </a:extLst>
          </p:cNvPr>
          <p:cNvSpPr txBox="1"/>
          <p:nvPr/>
        </p:nvSpPr>
        <p:spPr>
          <a:xfrm>
            <a:off x="209006" y="435429"/>
            <a:ext cx="50335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Berlin Sans FB Demi" panose="020E0802020502020306" pitchFamily="34" charset="0"/>
              </a:rPr>
              <a:t>Aquisição de Linguagem</a:t>
            </a:r>
          </a:p>
          <a:p>
            <a:pPr algn="ctr"/>
            <a:r>
              <a:rPr lang="pt-BR" sz="4400" dirty="0">
                <a:latin typeface="Berlin Sans FB Demi" panose="020E0802020502020306" pitchFamily="34" charset="0"/>
              </a:rPr>
              <a:t>Parte 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FD9532-6CF1-47DF-88BF-BF7A034D9AD2}"/>
              </a:ext>
            </a:extLst>
          </p:cNvPr>
          <p:cNvSpPr txBox="1"/>
          <p:nvPr/>
        </p:nvSpPr>
        <p:spPr>
          <a:xfrm>
            <a:off x="0" y="2758306"/>
            <a:ext cx="5242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Aniela Improta França</a:t>
            </a:r>
          </a:p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(UFRJ)</a:t>
            </a: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2023_1</a:t>
            </a:r>
          </a:p>
        </p:txBody>
      </p:sp>
    </p:spTree>
    <p:extLst>
      <p:ext uri="{BB962C8B-B14F-4D97-AF65-F5344CB8AC3E}">
        <p14:creationId xmlns:p14="http://schemas.microsoft.com/office/powerpoint/2010/main" val="166913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A630A-EBC0-F01E-3EEE-5E13AFEDF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B1D82D-A340-B1BC-7A3F-5EC862EF7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20141D0-2E47-D0A8-C9A0-610BCF01D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0"/>
            <a:ext cx="12074607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4D88056-53CC-FF65-4624-DA746A2ACA26}"/>
              </a:ext>
            </a:extLst>
          </p:cNvPr>
          <p:cNvSpPr txBox="1"/>
          <p:nvPr/>
        </p:nvSpPr>
        <p:spPr>
          <a:xfrm>
            <a:off x="7074418" y="230188"/>
            <a:ext cx="41596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700" dirty="0">
                <a:solidFill>
                  <a:srgbClr val="0070C0"/>
                </a:solidFill>
                <a:latin typeface="Broadway" panose="04040905080B02020502" pitchFamily="82" charset="0"/>
              </a:rPr>
              <a:t>NEURÔNIOS</a:t>
            </a:r>
            <a:r>
              <a:rPr lang="pt-BR" sz="2800" dirty="0">
                <a:solidFill>
                  <a:srgbClr val="0070C0"/>
                </a:solidFill>
                <a:latin typeface="Broadway" panose="04040905080B02020502" pitchFamily="82" charset="0"/>
              </a:rPr>
              <a:t> </a:t>
            </a:r>
            <a:r>
              <a:rPr lang="pt-BR" sz="2700" dirty="0">
                <a:solidFill>
                  <a:srgbClr val="0070C0"/>
                </a:solidFill>
                <a:latin typeface="Broadway" panose="04040905080B02020502" pitchFamily="82" charset="0"/>
              </a:rPr>
              <a:t>ESPELHO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DF6005-75A5-1D3B-0606-D44DC0807696}"/>
              </a:ext>
            </a:extLst>
          </p:cNvPr>
          <p:cNvSpPr txBox="1"/>
          <p:nvPr/>
        </p:nvSpPr>
        <p:spPr>
          <a:xfrm>
            <a:off x="8560961" y="2301009"/>
            <a:ext cx="1186554" cy="116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/>
              <a:t>São ativados quando um animal age e também</a:t>
            </a:r>
          </a:p>
          <a:p>
            <a:pPr algn="ctr"/>
            <a:r>
              <a:rPr lang="pt-BR" sz="1000" b="1" dirty="0"/>
              <a:t>quando eles observam </a:t>
            </a:r>
          </a:p>
          <a:p>
            <a:pPr algn="ctr"/>
            <a:r>
              <a:rPr lang="pt-BR" sz="1000" b="1" dirty="0"/>
              <a:t>uma ação de outro animal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B26979-1824-F78A-704E-E14ADEDECB64}"/>
              </a:ext>
            </a:extLst>
          </p:cNvPr>
          <p:cNvSpPr txBox="1"/>
          <p:nvPr/>
        </p:nvSpPr>
        <p:spPr>
          <a:xfrm rot="20690427">
            <a:off x="27264" y="397435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Bauhaus 93" panose="04030905020B02020C02" pitchFamily="82" charset="0"/>
              </a:rPr>
              <a:t>Uma explicação</a:t>
            </a:r>
          </a:p>
        </p:txBody>
      </p:sp>
    </p:spTree>
    <p:extLst>
      <p:ext uri="{BB962C8B-B14F-4D97-AF65-F5344CB8AC3E}">
        <p14:creationId xmlns:p14="http://schemas.microsoft.com/office/powerpoint/2010/main" val="226259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E70440-FDD1-4F01-883B-A2BA341C9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31" y="0"/>
            <a:ext cx="2958737" cy="5917474"/>
          </a:xfrm>
          <a:prstGeom prst="rect">
            <a:avLst/>
          </a:prstGeom>
        </p:spPr>
      </p:pic>
      <p:pic>
        <p:nvPicPr>
          <p:cNvPr id="1026" name="Picture 2" descr="Sound Waves Clipart Png - Cartoon Sound Waves Gif (450x600), Png Download">
            <a:extLst>
              <a:ext uri="{FF2B5EF4-FFF2-40B4-BE49-F238E27FC236}">
                <a16:creationId xmlns:a16="http://schemas.microsoft.com/office/drawing/2014/main" id="{4EC8AE96-2BCA-48C5-91D7-9F7C3F50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9647">
            <a:off x="1639156" y="1984697"/>
            <a:ext cx="1840787" cy="21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6AF33EBD-76F0-40BC-A076-41A1F424943C}"/>
              </a:ext>
            </a:extLst>
          </p:cNvPr>
          <p:cNvSpPr/>
          <p:nvPr/>
        </p:nvSpPr>
        <p:spPr>
          <a:xfrm>
            <a:off x="2986567" y="365125"/>
            <a:ext cx="2561221" cy="1507218"/>
          </a:xfrm>
          <a:prstGeom prst="wedgeEllipseCallout">
            <a:avLst>
              <a:gd name="adj1" fmla="val -65035"/>
              <a:gd name="adj2" fmla="val 417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Meu bebê mais lindo, você tá crescendo tanto!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CD8CFD6-1FE5-49C4-9467-DB46DDEEF689}"/>
              </a:ext>
            </a:extLst>
          </p:cNvPr>
          <p:cNvSpPr txBox="1"/>
          <p:nvPr/>
        </p:nvSpPr>
        <p:spPr>
          <a:xfrm>
            <a:off x="5746193" y="1664226"/>
            <a:ext cx="618150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 prosódia </a:t>
            </a:r>
          </a:p>
          <a:p>
            <a:pPr algn="ctr"/>
            <a:r>
              <a:rPr lang="pt-BR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chega ainda antes</a:t>
            </a:r>
          </a:p>
          <a:p>
            <a:pPr algn="ctr"/>
            <a:r>
              <a:rPr lang="pt-BR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 socialização</a:t>
            </a:r>
          </a:p>
          <a:p>
            <a:pPr algn="ctr"/>
            <a:r>
              <a:rPr lang="pt-BR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(</a:t>
            </a:r>
            <a:r>
              <a:rPr lang="pt-BR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Pseudo</a:t>
            </a:r>
            <a:r>
              <a:rPr lang="pt-BR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réplica do Jacques </a:t>
            </a:r>
            <a:r>
              <a:rPr lang="pt-BR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Mehler</a:t>
            </a:r>
            <a:r>
              <a:rPr lang="pt-BR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) </a:t>
            </a:r>
          </a:p>
        </p:txBody>
      </p:sp>
      <p:pic>
        <p:nvPicPr>
          <p:cNvPr id="10" name="Picture 2" descr="Sound Waves Clipart Png - Cartoon Sound Waves Gif (450x600), Png Download">
            <a:extLst>
              <a:ext uri="{FF2B5EF4-FFF2-40B4-BE49-F238E27FC236}">
                <a16:creationId xmlns:a16="http://schemas.microsoft.com/office/drawing/2014/main" id="{428091E2-395C-4DC9-8DD0-C53EB57D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3710" y="4202867"/>
            <a:ext cx="291676" cy="33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0B3395E-4701-4E2E-AABC-AD86586AE3E5}"/>
              </a:ext>
            </a:extLst>
          </p:cNvPr>
          <p:cNvCxnSpPr>
            <a:cxnSpLocks/>
          </p:cNvCxnSpPr>
          <p:nvPr/>
        </p:nvCxnSpPr>
        <p:spPr>
          <a:xfrm>
            <a:off x="2667230" y="4517347"/>
            <a:ext cx="6409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689E775-C277-4E93-BBE6-BD0D5937627B}"/>
              </a:ext>
            </a:extLst>
          </p:cNvPr>
          <p:cNvSpPr txBox="1"/>
          <p:nvPr/>
        </p:nvSpPr>
        <p:spPr>
          <a:xfrm>
            <a:off x="3544214" y="4234102"/>
            <a:ext cx="7158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Filtro orgânico</a:t>
            </a:r>
          </a:p>
          <a:p>
            <a:r>
              <a:rPr lang="pt-BR" sz="2400" dirty="0"/>
              <a:t>300-400Hz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frequência fundamental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prosódia geral (melodia e ritmo)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suprime detalhes acústicos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suprime fonemas</a:t>
            </a:r>
          </a:p>
          <a:p>
            <a:r>
              <a:rPr lang="pt-BR" sz="1800" b="0" i="0" u="none" strike="noStrike" baseline="0" dirty="0">
                <a:latin typeface="YyvdxjSTIX-Regular"/>
              </a:rPr>
              <a:t>      (</a:t>
            </a:r>
            <a:r>
              <a:rPr lang="pt-BR" sz="1800" b="0" i="0" u="none" strike="noStrike" baseline="0" dirty="0" err="1">
                <a:latin typeface="YyvdxjSTIX-Regular"/>
              </a:rPr>
              <a:t>Kisilevsky</a:t>
            </a:r>
            <a:r>
              <a:rPr lang="pt-BR" sz="1800" b="0" i="0" u="none" strike="noStrike" baseline="0" dirty="0">
                <a:latin typeface="YyvdxjSTIX-Regular"/>
              </a:rPr>
              <a:t> et al 2009)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1A8A0C6-4ADA-4B26-B7E8-2D1A6DE85006}"/>
              </a:ext>
            </a:extLst>
          </p:cNvPr>
          <p:cNvSpPr txBox="1"/>
          <p:nvPr/>
        </p:nvSpPr>
        <p:spPr>
          <a:xfrm>
            <a:off x="7896079" y="-11195"/>
            <a:ext cx="4295921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28-30 semanas gestacional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O bebê  tem cerca de 35 cm;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Pesa 1,2Kg;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Já escuta. </a:t>
            </a:r>
          </a:p>
        </p:txBody>
      </p:sp>
      <p:pic>
        <p:nvPicPr>
          <p:cNvPr id="2" name="woa">
            <a:hlinkClick r:id="" action="ppaction://media"/>
            <a:extLst>
              <a:ext uri="{FF2B5EF4-FFF2-40B4-BE49-F238E27FC236}">
                <a16:creationId xmlns:a16="http://schemas.microsoft.com/office/drawing/2014/main" id="{DD4DCFAF-09AA-4599-AB42-5C22A2785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2393" y="194720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0FBA8-D3FE-D19B-0F5C-D6D76F217C4B}"/>
              </a:ext>
            </a:extLst>
          </p:cNvPr>
          <p:cNvSpPr txBox="1"/>
          <p:nvPr/>
        </p:nvSpPr>
        <p:spPr>
          <a:xfrm>
            <a:off x="4491482" y="2067338"/>
            <a:ext cx="67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Praat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E44E9-4202-089C-2F20-39FC4102EDF6}"/>
              </a:ext>
            </a:extLst>
          </p:cNvPr>
          <p:cNvSpPr txBox="1"/>
          <p:nvPr/>
        </p:nvSpPr>
        <p:spPr>
          <a:xfrm>
            <a:off x="8977978" y="4632310"/>
            <a:ext cx="25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Silábico</a:t>
            </a:r>
            <a:endParaRPr lang="en-US" b="1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0D18051-D999-F927-F24C-96DBDB5D43CB}"/>
              </a:ext>
            </a:extLst>
          </p:cNvPr>
          <p:cNvSpPr txBox="1"/>
          <p:nvPr/>
        </p:nvSpPr>
        <p:spPr>
          <a:xfrm>
            <a:off x="9002163" y="5325591"/>
            <a:ext cx="223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Acentuação</a:t>
            </a:r>
            <a:r>
              <a:rPr lang="en-GB" b="1" dirty="0"/>
              <a:t> </a:t>
            </a:r>
            <a:r>
              <a:rPr lang="en-GB" b="1" dirty="0" err="1"/>
              <a:t>tônica</a:t>
            </a:r>
            <a:endParaRPr lang="en-US" b="1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DA6E449-0462-276F-2FB1-83B80D866F5F}"/>
              </a:ext>
            </a:extLst>
          </p:cNvPr>
          <p:cNvSpPr txBox="1"/>
          <p:nvPr/>
        </p:nvSpPr>
        <p:spPr>
          <a:xfrm>
            <a:off x="9005285" y="6105455"/>
            <a:ext cx="2470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Moraico</a:t>
            </a:r>
            <a:endParaRPr lang="en-GB" b="1" dirty="0"/>
          </a:p>
          <a:p>
            <a:r>
              <a:rPr lang="en-GB" b="1" dirty="0"/>
              <a:t>     </a:t>
            </a:r>
            <a:r>
              <a:rPr lang="en-GB" dirty="0" err="1"/>
              <a:t>Japonês</a:t>
            </a:r>
            <a:r>
              <a:rPr lang="en-GB" dirty="0"/>
              <a:t>: Osan/ </a:t>
            </a:r>
            <a:r>
              <a:rPr lang="en-GB" dirty="0" err="1"/>
              <a:t>ossan</a:t>
            </a:r>
            <a:endParaRPr lang="en-US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21B4D56-145D-8F42-16BA-84E719448120}"/>
              </a:ext>
            </a:extLst>
          </p:cNvPr>
          <p:cNvSpPr txBox="1"/>
          <p:nvPr/>
        </p:nvSpPr>
        <p:spPr>
          <a:xfrm>
            <a:off x="9220025" y="4981618"/>
            <a:ext cx="277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Português</a:t>
            </a:r>
            <a:r>
              <a:rPr lang="en-GB" dirty="0"/>
              <a:t> </a:t>
            </a:r>
            <a:r>
              <a:rPr lang="en-GB" dirty="0" err="1"/>
              <a:t>Brasileiro</a:t>
            </a:r>
            <a:r>
              <a:rPr lang="en-GB" dirty="0"/>
              <a:t>: batata</a:t>
            </a:r>
            <a:endParaRPr lang="en-US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F63F2A5-2168-71F5-669A-9825C77C97FA}"/>
              </a:ext>
            </a:extLst>
          </p:cNvPr>
          <p:cNvSpPr txBox="1"/>
          <p:nvPr/>
        </p:nvSpPr>
        <p:spPr>
          <a:xfrm>
            <a:off x="9221994" y="5668484"/>
            <a:ext cx="174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Inglês</a:t>
            </a:r>
            <a:r>
              <a:rPr lang="en-GB" dirty="0"/>
              <a:t>: consulate</a:t>
            </a:r>
            <a:endParaRPr lang="en-US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A178A72-10B6-2C93-ECCD-A6A96A3F5E71}"/>
              </a:ext>
            </a:extLst>
          </p:cNvPr>
          <p:cNvSpPr txBox="1"/>
          <p:nvPr/>
        </p:nvSpPr>
        <p:spPr>
          <a:xfrm rot="20690427">
            <a:off x="468092" y="397435"/>
            <a:ext cx="3796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Bauhaus 93" panose="04030905020B02020C02" pitchFamily="82" charset="0"/>
              </a:rPr>
              <a:t>Uma resposta</a:t>
            </a:r>
          </a:p>
        </p:txBody>
      </p:sp>
    </p:spTree>
    <p:extLst>
      <p:ext uri="{BB962C8B-B14F-4D97-AF65-F5344CB8AC3E}">
        <p14:creationId xmlns:p14="http://schemas.microsoft.com/office/powerpoint/2010/main" val="310973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F873EB-8587-493A-8E32-24C4819F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pt-BR" dirty="0" err="1"/>
              <a:t>Ramus</a:t>
            </a:r>
            <a:r>
              <a:rPr lang="pt-BR" dirty="0"/>
              <a:t> et al (1999)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45210D9-DA4D-49E4-8ED4-7F187B5FE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532772"/>
              </p:ext>
            </p:extLst>
          </p:nvPr>
        </p:nvGraphicFramePr>
        <p:xfrm>
          <a:off x="0" y="509333"/>
          <a:ext cx="8546402" cy="6062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799800" imgH="9066600" progId="">
                  <p:embed/>
                </p:oleObj>
              </mc:Choice>
              <mc:Fallback>
                <p:oleObj r:id="rId4" imgW="12799800" imgH="9066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509333"/>
                        <a:ext cx="8546402" cy="6062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hasp modern">
            <a:hlinkClick r:id="" action="ppaction://media"/>
            <a:extLst>
              <a:ext uri="{FF2B5EF4-FFF2-40B4-BE49-F238E27FC236}">
                <a16:creationId xmlns:a16="http://schemas.microsoft.com/office/drawing/2014/main" id="{0C449845-8AF9-0894-F8C6-17FC6B927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6402" y="509333"/>
            <a:ext cx="3618872" cy="271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35603-BC7F-BF68-AE11-B5BD22C7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717BE8-63ED-3CC1-E9FC-B43377462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C42B4E-718D-07F2-9444-405DC721D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8"/>
            <a:ext cx="12254071" cy="68314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DD2818-9FC1-21E8-7BEB-E824E3044E94}"/>
              </a:ext>
            </a:extLst>
          </p:cNvPr>
          <p:cNvSpPr txBox="1"/>
          <p:nvPr/>
        </p:nvSpPr>
        <p:spPr>
          <a:xfrm>
            <a:off x="4470400" y="541867"/>
            <a:ext cx="34092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Bradley Hand ITC" panose="03070402050302030203" pitchFamily="66" charset="0"/>
              </a:rPr>
              <a:t>Três Fases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744162-4240-BF0F-5998-F4C402243121}"/>
              </a:ext>
            </a:extLst>
          </p:cNvPr>
          <p:cNvSpPr txBox="1"/>
          <p:nvPr/>
        </p:nvSpPr>
        <p:spPr>
          <a:xfrm>
            <a:off x="361243" y="2381956"/>
            <a:ext cx="2878667" cy="954107"/>
          </a:xfrm>
          <a:prstGeom prst="rect">
            <a:avLst/>
          </a:prstGeom>
          <a:solidFill>
            <a:srgbClr val="FFD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highlight>
                  <a:srgbClr val="FFD966"/>
                </a:highlight>
                <a:latin typeface="Bradley Hand ITC" panose="03070402050302030203" pitchFamily="66" charset="0"/>
              </a:rPr>
              <a:t>Teste de amplitude básica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F0F1A9-6A65-874D-978D-A26C17BB30AC}"/>
              </a:ext>
            </a:extLst>
          </p:cNvPr>
          <p:cNvSpPr txBox="1"/>
          <p:nvPr/>
        </p:nvSpPr>
        <p:spPr>
          <a:xfrm>
            <a:off x="4470400" y="2286001"/>
            <a:ext cx="3206044" cy="954107"/>
          </a:xfrm>
          <a:prstGeom prst="rect">
            <a:avLst/>
          </a:prstGeom>
          <a:solidFill>
            <a:srgbClr val="A9D18E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Bradley Hand ITC" panose="03070402050302030203" pitchFamily="66" charset="0"/>
              </a:rPr>
              <a:t>Fase de</a:t>
            </a:r>
          </a:p>
          <a:p>
            <a:pPr algn="ctr"/>
            <a:r>
              <a:rPr lang="pt-BR" sz="2800" dirty="0">
                <a:latin typeface="Bradley Hand ITC" panose="03070402050302030203" pitchFamily="66" charset="0"/>
              </a:rPr>
              <a:t>habituação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E3707ED-A90B-A41E-0505-86393A109AB1}"/>
              </a:ext>
            </a:extLst>
          </p:cNvPr>
          <p:cNvSpPr txBox="1"/>
          <p:nvPr/>
        </p:nvSpPr>
        <p:spPr>
          <a:xfrm>
            <a:off x="8703733" y="2334272"/>
            <a:ext cx="260491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Bradley Hand ITC" panose="03070402050302030203" pitchFamily="66" charset="0"/>
              </a:rPr>
              <a:t>Fase de</a:t>
            </a:r>
          </a:p>
          <a:p>
            <a:pPr algn="ctr"/>
            <a:r>
              <a:rPr lang="pt-BR" sz="2800" dirty="0">
                <a:latin typeface="Bradley Hand ITC" panose="03070402050302030203" pitchFamily="66" charset="0"/>
              </a:rPr>
              <a:t> teste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996ACEA-0F5D-3BCC-30E6-AD6E5C597EE7}"/>
              </a:ext>
            </a:extLst>
          </p:cNvPr>
          <p:cNvSpPr txBox="1"/>
          <p:nvPr/>
        </p:nvSpPr>
        <p:spPr>
          <a:xfrm>
            <a:off x="9471377" y="462844"/>
            <a:ext cx="1780822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Bradley Hand ITC" panose="03070402050302030203" pitchFamily="66" charset="0"/>
              </a:rPr>
              <a:t>Somente alguns</a:t>
            </a:r>
          </a:p>
          <a:p>
            <a:pPr algn="ctr"/>
            <a:r>
              <a:rPr lang="pt-BR" sz="2000" dirty="0">
                <a:latin typeface="Bradley Hand ITC" panose="03070402050302030203" pitchFamily="66" charset="0"/>
              </a:rPr>
              <a:t>bebês</a:t>
            </a:r>
          </a:p>
        </p:txBody>
      </p:sp>
    </p:spTree>
    <p:extLst>
      <p:ext uri="{BB962C8B-B14F-4D97-AF65-F5344CB8AC3E}">
        <p14:creationId xmlns:p14="http://schemas.microsoft.com/office/powerpoint/2010/main" val="1691331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sp modern">
            <a:hlinkClick r:id="" action="ppaction://media"/>
            <a:extLst>
              <a:ext uri="{FF2B5EF4-FFF2-40B4-BE49-F238E27FC236}">
                <a16:creationId xmlns:a16="http://schemas.microsoft.com/office/drawing/2014/main" id="{E40E9736-40FE-4006-9631-EECF4C4891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3166" y="22398"/>
            <a:ext cx="9178834" cy="6883499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09BF6A-2710-4103-9416-571A75AA505B}"/>
              </a:ext>
            </a:extLst>
          </p:cNvPr>
          <p:cNvSpPr txBox="1"/>
          <p:nvPr/>
        </p:nvSpPr>
        <p:spPr>
          <a:xfrm>
            <a:off x="34835" y="139337"/>
            <a:ext cx="2989088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HASP : HIGH </a:t>
            </a:r>
          </a:p>
          <a:p>
            <a:r>
              <a:rPr lang="pt-BR" sz="4000" dirty="0"/>
              <a:t>AMPLITUDE </a:t>
            </a:r>
          </a:p>
          <a:p>
            <a:r>
              <a:rPr lang="pt-BR" sz="4000" dirty="0"/>
              <a:t>SUCKING </a:t>
            </a:r>
          </a:p>
          <a:p>
            <a:r>
              <a:rPr lang="pt-BR" sz="4000" dirty="0"/>
              <a:t>PARADIGM</a:t>
            </a:r>
          </a:p>
          <a:p>
            <a:endParaRPr lang="pt-BR" sz="4000" dirty="0"/>
          </a:p>
          <a:p>
            <a:r>
              <a:rPr lang="pt-BR" sz="3200" dirty="0"/>
              <a:t>Fase de </a:t>
            </a:r>
          </a:p>
          <a:p>
            <a:r>
              <a:rPr lang="pt-BR" sz="3200" dirty="0"/>
              <a:t>reconhecimento</a:t>
            </a:r>
          </a:p>
          <a:p>
            <a:r>
              <a:rPr lang="pt-BR" sz="3200" dirty="0"/>
              <a:t>do instrumento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C4A01C-C02D-4131-ACE0-4A88CBD4483D}"/>
              </a:ext>
            </a:extLst>
          </p:cNvPr>
          <p:cNvSpPr txBox="1"/>
          <p:nvPr/>
        </p:nvSpPr>
        <p:spPr>
          <a:xfrm>
            <a:off x="-48706" y="6321122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Bebê de dois dias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8E167AC8-424E-5EC3-0E63-6B92B380423D}"/>
              </a:ext>
            </a:extLst>
          </p:cNvPr>
          <p:cNvSpPr/>
          <p:nvPr/>
        </p:nvSpPr>
        <p:spPr>
          <a:xfrm rot="18793746">
            <a:off x="8156335" y="715618"/>
            <a:ext cx="606287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B0872CF1-17B7-4EC2-BBDC-10BE11953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582495"/>
              </p:ext>
            </p:extLst>
          </p:nvPr>
        </p:nvGraphicFramePr>
        <p:xfrm>
          <a:off x="854351" y="1253068"/>
          <a:ext cx="6990080" cy="5487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632">
                  <a:extLst>
                    <a:ext uri="{9D8B030D-6E8A-4147-A177-3AD203B41FA5}">
                      <a16:colId xmlns:a16="http://schemas.microsoft.com/office/drawing/2014/main" val="2804174518"/>
                    </a:ext>
                  </a:extLst>
                </a:gridCol>
                <a:gridCol w="1544783">
                  <a:extLst>
                    <a:ext uri="{9D8B030D-6E8A-4147-A177-3AD203B41FA5}">
                      <a16:colId xmlns:a16="http://schemas.microsoft.com/office/drawing/2014/main" val="851159063"/>
                    </a:ext>
                  </a:extLst>
                </a:gridCol>
                <a:gridCol w="1514179">
                  <a:extLst>
                    <a:ext uri="{9D8B030D-6E8A-4147-A177-3AD203B41FA5}">
                      <a16:colId xmlns:a16="http://schemas.microsoft.com/office/drawing/2014/main" val="2501870824"/>
                    </a:ext>
                  </a:extLst>
                </a:gridCol>
                <a:gridCol w="2967486">
                  <a:extLst>
                    <a:ext uri="{9D8B030D-6E8A-4147-A177-3AD203B41FA5}">
                      <a16:colId xmlns:a16="http://schemas.microsoft.com/office/drawing/2014/main" val="3857742124"/>
                    </a:ext>
                  </a:extLst>
                </a:gridCol>
              </a:tblGrid>
              <a:tr h="346299">
                <a:tc>
                  <a:txBody>
                    <a:bodyPr/>
                    <a:lstStyle/>
                    <a:p>
                      <a:r>
                        <a:rPr lang="pt-BR" dirty="0"/>
                        <a:t>Rodada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Resultado da sucção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006200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Português Europeu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Baixa amplitude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57923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Italiano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Alta amplitude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51070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Baixa amplitude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45909758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Russo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Baixíssima amplitude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959764"/>
                  </a:ext>
                </a:extLst>
              </a:tr>
              <a:tr h="853889"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Baixa amplitude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209263"/>
                  </a:ext>
                </a:extLst>
              </a:tr>
              <a:tr h="85388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Brasileiro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Alta amplitude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58710"/>
                  </a:ext>
                </a:extLst>
              </a:tr>
              <a:tr h="853889">
                <a:tc>
                  <a:txBody>
                    <a:bodyPr/>
                    <a:lstStyle/>
                    <a:p>
                      <a:r>
                        <a:rPr lang="pt-BR" dirty="0"/>
                        <a:t>...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438443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127853D9-B6E2-40CE-8E89-FD11E2C0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372"/>
            <a:ext cx="10515600" cy="1325563"/>
          </a:xfrm>
        </p:spPr>
        <p:txBody>
          <a:bodyPr/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Resultados: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0F3FE8-159E-459C-B001-712B26C6C0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7051">
            <a:off x="8001940" y="1531080"/>
            <a:ext cx="1339816" cy="13255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C04C46-3DA5-47E6-915D-A5B8F796E0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8955">
            <a:off x="8028873" y="2856643"/>
            <a:ext cx="1285950" cy="12722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06AF676-9932-4216-8C9E-770A8142B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73" y="4326657"/>
            <a:ext cx="1339817" cy="13255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708DDAF-CA45-4140-8457-B0063C142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71" y="1705128"/>
            <a:ext cx="971686" cy="4096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BF0DE2F-3101-459A-ACDB-36F508B2F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370" y="2283853"/>
            <a:ext cx="971685" cy="59078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B84D99C-1206-4F11-98FE-AC972F5C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69" y="2954182"/>
            <a:ext cx="971686" cy="40963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809C3EF-35F3-4F34-AFE5-E976AACE4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68" y="3607245"/>
            <a:ext cx="971686" cy="25124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FE14146-736D-4B2A-AD5C-9AA92A1A2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69" y="4272996"/>
            <a:ext cx="971686" cy="40963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1960759-553C-47D0-A84D-187951FA1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369" y="5051680"/>
            <a:ext cx="971685" cy="5907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560C5A7-B1CA-4271-ABDC-F8F933D55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90" y="142655"/>
            <a:ext cx="2617788" cy="19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70DB1-0FDE-A9E2-CF60-FD051DE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92"/>
            <a:ext cx="11261702" cy="1325563"/>
          </a:xfrm>
        </p:spPr>
        <p:txBody>
          <a:bodyPr/>
          <a:lstStyle/>
          <a:p>
            <a:r>
              <a:rPr lang="pt-BR" dirty="0"/>
              <a:t>Outras coisas que aprendemos a partir do HASP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8CAC2B-114E-D454-2E50-5709247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64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recém nascidos preferem som da fala a outros sons, por exemplo a fala reversa (</a:t>
            </a:r>
            <a:r>
              <a:rPr lang="pt-BR" dirty="0" err="1"/>
              <a:t>Vouloumanos</a:t>
            </a:r>
            <a:r>
              <a:rPr lang="pt-BR" dirty="0"/>
              <a:t> &amp; </a:t>
            </a:r>
            <a:r>
              <a:rPr lang="pt-BR" dirty="0" err="1"/>
              <a:t>Werker</a:t>
            </a:r>
            <a:r>
              <a:rPr lang="pt-BR" dirty="0"/>
              <a:t>, Dev. </a:t>
            </a:r>
            <a:r>
              <a:rPr lang="pt-BR" dirty="0" err="1"/>
              <a:t>Sci</a:t>
            </a:r>
            <a:r>
              <a:rPr lang="pt-BR" dirty="0"/>
              <a:t>, 2007)</a:t>
            </a:r>
          </a:p>
          <a:p>
            <a:r>
              <a:rPr lang="pt-BR" dirty="0"/>
              <a:t>Eles preferem a língua que ouviram no útero (</a:t>
            </a:r>
            <a:r>
              <a:rPr lang="pt-BR" dirty="0" err="1"/>
              <a:t>Moon</a:t>
            </a:r>
            <a:r>
              <a:rPr lang="pt-BR" dirty="0"/>
              <a:t>, </a:t>
            </a:r>
            <a:r>
              <a:rPr lang="pt-BR" dirty="0" err="1"/>
              <a:t>Fifer</a:t>
            </a:r>
            <a:r>
              <a:rPr lang="pt-BR" dirty="0"/>
              <a:t>, 1994 Burns </a:t>
            </a:r>
            <a:r>
              <a:rPr lang="pt-BR" dirty="0" err="1"/>
              <a:t>Werker</a:t>
            </a:r>
            <a:r>
              <a:rPr lang="pt-BR" dirty="0"/>
              <a:t> 2010, </a:t>
            </a:r>
            <a:r>
              <a:rPr lang="pt-BR" dirty="0" err="1"/>
              <a:t>Psych</a:t>
            </a:r>
            <a:r>
              <a:rPr lang="pt-BR" dirty="0"/>
              <a:t> Science)</a:t>
            </a:r>
          </a:p>
          <a:p>
            <a:r>
              <a:rPr lang="pt-BR" dirty="0"/>
              <a:t>Eles distinguem melhor sons de categorias fonológicas diferentes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Eles 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79CC5B3-7455-3A93-DAEA-0062BD443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3410426" cy="201005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64B8002-DEB3-7B3F-609F-55CBD19CF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065" y="4628839"/>
            <a:ext cx="3858163" cy="222916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CD6331-98B1-5C1C-63A0-7DCAE7C6255F}"/>
              </a:ext>
            </a:extLst>
          </p:cNvPr>
          <p:cNvSpPr txBox="1"/>
          <p:nvPr/>
        </p:nvSpPr>
        <p:spPr>
          <a:xfrm>
            <a:off x="4710289" y="3518824"/>
            <a:ext cx="72126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/>
              <a:t>Eles são capazes de distinguir qualquer som não </a:t>
            </a:r>
            <a:br>
              <a:rPr lang="pt-BR" sz="2600" dirty="0"/>
            </a:br>
            <a:r>
              <a:rPr lang="pt-BR" sz="2600" dirty="0"/>
              <a:t>nativo por algum tempo </a:t>
            </a:r>
          </a:p>
          <a:p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E47AF81-C730-23FF-8DE6-B13220D78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003" y="4267022"/>
            <a:ext cx="3219899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2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7E407-E082-4BB2-8AA1-A3AE2A2D1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332784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  <a:t>que outras coisas</a:t>
            </a:r>
            <a:b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  <a:t>estão organizadas neste cérebro</a:t>
            </a:r>
            <a:b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  <a:t> especial para linguagem?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9C9B04-70B2-E03C-5B5D-03485B3EEE42}"/>
              </a:ext>
            </a:extLst>
          </p:cNvPr>
          <p:cNvSpPr txBox="1"/>
          <p:nvPr/>
        </p:nvSpPr>
        <p:spPr>
          <a:xfrm>
            <a:off x="1478844" y="208781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Além da prosódia  </a:t>
            </a:r>
          </a:p>
        </p:txBody>
      </p:sp>
      <p:pic>
        <p:nvPicPr>
          <p:cNvPr id="1026" name="Picture 2" descr="15 sinais que mostram que você está pronta pra ter um bebê – Pais&amp;Filhos">
            <a:extLst>
              <a:ext uri="{FF2B5EF4-FFF2-40B4-BE49-F238E27FC236}">
                <a16:creationId xmlns:a16="http://schemas.microsoft.com/office/drawing/2014/main" id="{136CC662-8088-626F-F686-23E21C13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939" y="0"/>
            <a:ext cx="55245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026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45EA-A749-4FAE-9345-CA57382B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" y="89609"/>
            <a:ext cx="10515600" cy="1325563"/>
          </a:xfrm>
        </p:spPr>
        <p:txBody>
          <a:bodyPr>
            <a:noAutofit/>
          </a:bodyPr>
          <a:lstStyle/>
          <a:p>
            <a:r>
              <a:rPr lang="pt-BR" sz="5400" dirty="0">
                <a:latin typeface="Aharoni" panose="02010803020104030203" pitchFamily="2" charset="-79"/>
                <a:cs typeface="Aharoni" panose="02010803020104030203" pitchFamily="2" charset="-79"/>
              </a:rPr>
              <a:t>Calculando o PB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B757-A205-4AE7-97E5-2BEEC028D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21" y="1242251"/>
            <a:ext cx="10515600" cy="1428563"/>
          </a:xfrm>
        </p:spPr>
        <p:txBody>
          <a:bodyPr/>
          <a:lstStyle/>
          <a:p>
            <a:r>
              <a:rPr lang="pt-BR" dirty="0"/>
              <a:t>O bebê ouve....</a:t>
            </a:r>
          </a:p>
          <a:p>
            <a:pPr marL="0" indent="0">
              <a:buNone/>
            </a:pPr>
            <a:r>
              <a:rPr lang="pt-BR" sz="4000" dirty="0"/>
              <a:t>São  eles  que  vão  jogar  hoje. </a:t>
            </a:r>
          </a:p>
          <a:p>
            <a:pPr marL="0" indent="0">
              <a:buNone/>
            </a:pPr>
            <a:endParaRPr lang="pt-BR" sz="4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ao eles que">
            <a:hlinkClick r:id="" action="ppaction://media"/>
            <a:extLst>
              <a:ext uri="{FF2B5EF4-FFF2-40B4-BE49-F238E27FC236}">
                <a16:creationId xmlns:a16="http://schemas.microsoft.com/office/drawing/2014/main" id="{E42CD000-4CBF-43E2-A287-C64764E40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5409" y="1850533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69A6E-9D94-4BF9-B2F5-9F55B4E74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050" y="-35860"/>
            <a:ext cx="4038950" cy="24767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E36170-AC01-4417-8995-ACE078F23E98}"/>
              </a:ext>
            </a:extLst>
          </p:cNvPr>
          <p:cNvSpPr/>
          <p:nvPr/>
        </p:nvSpPr>
        <p:spPr>
          <a:xfrm>
            <a:off x="1680126" y="1740109"/>
            <a:ext cx="116541" cy="708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2CA46-E93F-4A11-A256-184D4B9C4B96}"/>
              </a:ext>
            </a:extLst>
          </p:cNvPr>
          <p:cNvSpPr txBox="1"/>
          <p:nvPr/>
        </p:nvSpPr>
        <p:spPr>
          <a:xfrm flipH="1">
            <a:off x="727103" y="2773257"/>
            <a:ext cx="1040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de </a:t>
            </a:r>
            <a:r>
              <a:rPr lang="pt-BR" sz="2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ãos</a:t>
            </a:r>
            <a:r>
              <a:rPr lang="pt-B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finalizando palavras: são; vão.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A51BE-5C29-4B87-BD56-713F7DDA3981}"/>
              </a:ext>
            </a:extLst>
          </p:cNvPr>
          <p:cNvSpPr txBox="1"/>
          <p:nvPr/>
        </p:nvSpPr>
        <p:spPr>
          <a:xfrm>
            <a:off x="727103" y="3501869"/>
            <a:ext cx="112612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Pouquíssimos </a:t>
            </a:r>
            <a:r>
              <a:rPr lang="pt-BR" sz="28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shk</a:t>
            </a:r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meio de palavras Esqui, esquilo, esquiva, esquimó  .</a:t>
            </a:r>
          </a:p>
          <a:p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Portanto, ele</a:t>
            </a:r>
            <a:r>
              <a:rPr lang="pt-BR" sz="28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q</a:t>
            </a:r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 tem grande chance de serem palavras separadas.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3DAF1-21BE-4C86-86AF-E7FC21B39F0C}"/>
              </a:ext>
            </a:extLst>
          </p:cNvPr>
          <p:cNvSpPr/>
          <p:nvPr/>
        </p:nvSpPr>
        <p:spPr>
          <a:xfrm>
            <a:off x="2747815" y="1752427"/>
            <a:ext cx="116541" cy="70821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86990-9B6C-4431-89A6-0BB290AA9405}"/>
              </a:ext>
            </a:extLst>
          </p:cNvPr>
          <p:cNvSpPr/>
          <p:nvPr/>
        </p:nvSpPr>
        <p:spPr>
          <a:xfrm>
            <a:off x="4670052" y="1772918"/>
            <a:ext cx="116541" cy="708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8B53CB-6839-4A3D-AD6A-ABF382F1FF3A}"/>
              </a:ext>
            </a:extLst>
          </p:cNvPr>
          <p:cNvSpPr txBox="1"/>
          <p:nvPr/>
        </p:nvSpPr>
        <p:spPr>
          <a:xfrm>
            <a:off x="699677" y="4654562"/>
            <a:ext cx="11261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Nenhum caso de 2 vogais tônicas em português seguidas na mesma palavra  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á+ô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os ditongos são crescentes ou decrescentes. /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" panose="020B0400000000000000" pitchFamily="18" charset="-128"/>
                <a:ea typeface="Yu Mincho" panose="020B0400000000000000" pitchFamily="18" charset="-128"/>
              </a:rPr>
              <a:t>ʒ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" panose="02020400000000000000" pitchFamily="18" charset="-128"/>
                <a:ea typeface="Yu Mincho" panose="02020400000000000000" pitchFamily="18" charset="-128"/>
              </a:rPr>
              <a:t>o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'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oje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EA18DA-6DDD-4A85-BE11-7371E911CF12}"/>
              </a:ext>
            </a:extLst>
          </p:cNvPr>
          <p:cNvSpPr/>
          <p:nvPr/>
        </p:nvSpPr>
        <p:spPr>
          <a:xfrm>
            <a:off x="5966187" y="1705052"/>
            <a:ext cx="116541" cy="7510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DC2DA8-BF12-40EA-B831-1B3C7A126816}"/>
              </a:ext>
            </a:extLst>
          </p:cNvPr>
          <p:cNvSpPr/>
          <p:nvPr/>
        </p:nvSpPr>
        <p:spPr>
          <a:xfrm>
            <a:off x="3751657" y="1745877"/>
            <a:ext cx="116541" cy="6532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32812B-9E11-46CD-B082-0C1DA14926B2}"/>
              </a:ext>
            </a:extLst>
          </p:cNvPr>
          <p:cNvSpPr txBox="1"/>
          <p:nvPr/>
        </p:nvSpPr>
        <p:spPr>
          <a:xfrm>
            <a:off x="566247" y="5720520"/>
            <a:ext cx="107998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vantagem das palavras funcionais 20 vezes mais frequentes que as</a:t>
            </a:r>
          </a:p>
          <a:p>
            <a:r>
              <a:rPr lang="pt-B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outras: são; eles; que; vão.</a:t>
            </a:r>
            <a:endParaRPr lang="en-US" sz="2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602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6CFDF3-3710-5D19-DA05-B4D3D80A1B51}"/>
              </a:ext>
            </a:extLst>
          </p:cNvPr>
          <p:cNvSpPr txBox="1"/>
          <p:nvPr/>
        </p:nvSpPr>
        <p:spPr>
          <a:xfrm>
            <a:off x="2149433" y="3042372"/>
            <a:ext cx="82058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Recém-nascidos ligados a um HASP foram apresentados a listas de palavras lexicais e gramaticais preparadas a partir da fala materna natural. Os resultados mostram que os recém-nascidos são capazes de discriminar categoricamente esses conjuntos de palavras com base em uma constelação de pistas perceptivas que as distinguem. Essa habilidade geral de detectar e discriminar categoricamente conjuntos de palavras na base de múltiplas pistas acústicas e fonológicas pode fornecer pistas perceptivas que podem mais tarde ajudar bebês mais velhos na aquisição de categorias gramaticais e estrutura sintática.</a:t>
            </a:r>
          </a:p>
          <a:p>
            <a:endParaRPr lang="pt-BR" dirty="0"/>
          </a:p>
          <a:p>
            <a:pPr algn="just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Essa notável habilidade inicial de discriminar palavras lexicais de palavras gramaticais baseadas em constelações de pistas podem, portanto, ser um primeiro passo para invadir o sistema sintático das línguas humanas.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D204D87-EB5B-0FAF-A52A-0236B1F38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86" y="151352"/>
            <a:ext cx="5039428" cy="211484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CC70641-985B-E719-E79C-87BB52462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54431" cy="304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664FB11-66CB-EE25-5FA9-B1C760A94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714" y="590740"/>
            <a:ext cx="3238356" cy="211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31AC945-DEB8-329C-1006-C572563AABB2}"/>
              </a:ext>
            </a:extLst>
          </p:cNvPr>
          <p:cNvSpPr txBox="1"/>
          <p:nvPr/>
        </p:nvSpPr>
        <p:spPr>
          <a:xfrm rot="20031383">
            <a:off x="558140" y="3883231"/>
            <a:ext cx="66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carro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10057EB-E805-8941-ECA9-FB9E80573116}"/>
              </a:ext>
            </a:extLst>
          </p:cNvPr>
          <p:cNvSpPr txBox="1"/>
          <p:nvPr/>
        </p:nvSpPr>
        <p:spPr>
          <a:xfrm rot="960337">
            <a:off x="1048278" y="406959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papai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73D2619-583B-5777-CF42-A23E430622F7}"/>
              </a:ext>
            </a:extLst>
          </p:cNvPr>
          <p:cNvSpPr txBox="1"/>
          <p:nvPr/>
        </p:nvSpPr>
        <p:spPr>
          <a:xfrm rot="279446">
            <a:off x="201734" y="421298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mamãe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CA65EF6-FF63-EB61-E87F-4EC820D41851}"/>
              </a:ext>
            </a:extLst>
          </p:cNvPr>
          <p:cNvSpPr txBox="1"/>
          <p:nvPr/>
        </p:nvSpPr>
        <p:spPr>
          <a:xfrm rot="21011327">
            <a:off x="1225928" y="435748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pipi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EC29DC5-2225-96AC-7F90-81E044B541DC}"/>
              </a:ext>
            </a:extLst>
          </p:cNvPr>
          <p:cNvSpPr txBox="1"/>
          <p:nvPr/>
        </p:nvSpPr>
        <p:spPr>
          <a:xfrm>
            <a:off x="698113" y="454895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papa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0F42544-22A9-2593-375A-2025C413D35E}"/>
              </a:ext>
            </a:extLst>
          </p:cNvPr>
          <p:cNvSpPr txBox="1"/>
          <p:nvPr/>
        </p:nvSpPr>
        <p:spPr>
          <a:xfrm rot="511225">
            <a:off x="158248" y="4838550"/>
            <a:ext cx="77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colher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03D15CB-EAD9-B382-2B4B-ED5563676DF9}"/>
              </a:ext>
            </a:extLst>
          </p:cNvPr>
          <p:cNvSpPr txBox="1"/>
          <p:nvPr/>
        </p:nvSpPr>
        <p:spPr>
          <a:xfrm rot="862582">
            <a:off x="1072208" y="3329233"/>
            <a:ext cx="8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sapato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5F2D4F9-61FF-CAE1-07E1-7D2276901DEB}"/>
              </a:ext>
            </a:extLst>
          </p:cNvPr>
          <p:cNvSpPr txBox="1"/>
          <p:nvPr/>
        </p:nvSpPr>
        <p:spPr>
          <a:xfrm>
            <a:off x="709137" y="3488554"/>
            <a:ext cx="59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casa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33FF08A-C764-BCA6-B9C7-AE013240D4D9}"/>
              </a:ext>
            </a:extLst>
          </p:cNvPr>
          <p:cNvSpPr txBox="1"/>
          <p:nvPr/>
        </p:nvSpPr>
        <p:spPr>
          <a:xfrm rot="20998220">
            <a:off x="901757" y="498035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bebê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1B0AF26-B5DF-593A-E175-662F04C3C162}"/>
              </a:ext>
            </a:extLst>
          </p:cNvPr>
          <p:cNvSpPr txBox="1"/>
          <p:nvPr/>
        </p:nvSpPr>
        <p:spPr>
          <a:xfrm rot="20190971">
            <a:off x="342415" y="32742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bola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D256C7F-B2F0-AFD7-3AF0-C6CAE046CEFC}"/>
              </a:ext>
            </a:extLst>
          </p:cNvPr>
          <p:cNvSpPr txBox="1"/>
          <p:nvPr/>
        </p:nvSpPr>
        <p:spPr>
          <a:xfrm rot="20031383">
            <a:off x="10626451" y="3767493"/>
            <a:ext cx="81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dentro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E982113-C339-543F-AAC6-00B620A26711}"/>
              </a:ext>
            </a:extLst>
          </p:cNvPr>
          <p:cNvSpPr txBox="1"/>
          <p:nvPr/>
        </p:nvSpPr>
        <p:spPr>
          <a:xfrm rot="960337">
            <a:off x="11227261" y="3953855"/>
            <a:ext cx="62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_</a:t>
            </a:r>
            <a:r>
              <a:rPr lang="pt-BR" dirty="0" err="1"/>
              <a:t>ção</a:t>
            </a:r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BCEA8AC-9172-5F9B-4FCE-09771896689C}"/>
              </a:ext>
            </a:extLst>
          </p:cNvPr>
          <p:cNvSpPr txBox="1"/>
          <p:nvPr/>
        </p:nvSpPr>
        <p:spPr>
          <a:xfrm rot="279446">
            <a:off x="10540856" y="4097248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por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597F459-E848-2AC0-8D8B-B6E04DEF0E7A}"/>
              </a:ext>
            </a:extLst>
          </p:cNvPr>
          <p:cNvSpPr txBox="1"/>
          <p:nvPr/>
        </p:nvSpPr>
        <p:spPr>
          <a:xfrm rot="21011327">
            <a:off x="11234607" y="4241745"/>
            <a:ext cx="80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mento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BFB6D0D-A9CC-A15E-E0C2-EAC07D224EDD}"/>
              </a:ext>
            </a:extLst>
          </p:cNvPr>
          <p:cNvSpPr txBox="1"/>
          <p:nvPr/>
        </p:nvSpPr>
        <p:spPr>
          <a:xfrm>
            <a:off x="10606434" y="443405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aquele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F25C776-B57D-DD50-0435-3E56103C86F9}"/>
              </a:ext>
            </a:extLst>
          </p:cNvPr>
          <p:cNvSpPr txBox="1"/>
          <p:nvPr/>
        </p:nvSpPr>
        <p:spPr>
          <a:xfrm rot="511225">
            <a:off x="10923761" y="4912215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em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2EBC89B-964E-86B7-F900-2D09FBC1B358}"/>
              </a:ext>
            </a:extLst>
          </p:cNvPr>
          <p:cNvSpPr txBox="1"/>
          <p:nvPr/>
        </p:nvSpPr>
        <p:spPr>
          <a:xfrm rot="862582">
            <a:off x="11421974" y="321349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51A91A5-526D-C026-D582-79BD218C8DB8}"/>
              </a:ext>
            </a:extLst>
          </p:cNvPr>
          <p:cNvSpPr txBox="1"/>
          <p:nvPr/>
        </p:nvSpPr>
        <p:spPr>
          <a:xfrm>
            <a:off x="10864345" y="3515225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CCE45E7-D56D-B250-ACE8-BC6FCD351DB3}"/>
              </a:ext>
            </a:extLst>
          </p:cNvPr>
          <p:cNvSpPr txBox="1"/>
          <p:nvPr/>
        </p:nvSpPr>
        <p:spPr>
          <a:xfrm rot="20998220">
            <a:off x="11319893" y="472281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_ado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ADAB733-1125-C3B2-282A-D507B822FB2F}"/>
              </a:ext>
            </a:extLst>
          </p:cNvPr>
          <p:cNvSpPr txBox="1"/>
          <p:nvPr/>
        </p:nvSpPr>
        <p:spPr>
          <a:xfrm rot="20190971">
            <a:off x="10486933" y="3158530"/>
            <a:ext cx="58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8CE61AD-9383-40A5-BD9F-4E3DF15A7AC9}"/>
              </a:ext>
            </a:extLst>
          </p:cNvPr>
          <p:cNvSpPr txBox="1"/>
          <p:nvPr/>
        </p:nvSpPr>
        <p:spPr>
          <a:xfrm rot="20380171">
            <a:off x="11371352" y="54880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é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E1900ED-1252-EC3F-82E1-F73656C7011B}"/>
              </a:ext>
            </a:extLst>
          </p:cNvPr>
          <p:cNvSpPr txBox="1"/>
          <p:nvPr/>
        </p:nvSpPr>
        <p:spPr>
          <a:xfrm>
            <a:off x="10470953" y="5155499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são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D0A0657-C2F8-D972-84F4-644E4AC89EB9}"/>
              </a:ext>
            </a:extLst>
          </p:cNvPr>
          <p:cNvSpPr txBox="1"/>
          <p:nvPr/>
        </p:nvSpPr>
        <p:spPr>
          <a:xfrm rot="20031383">
            <a:off x="667514" y="5447839"/>
            <a:ext cx="68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prato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67C895D-7635-9ABA-B33E-59D39BF794BA}"/>
              </a:ext>
            </a:extLst>
          </p:cNvPr>
          <p:cNvSpPr txBox="1"/>
          <p:nvPr/>
        </p:nvSpPr>
        <p:spPr>
          <a:xfrm rot="21439190">
            <a:off x="156226" y="530253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dormir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0651C37-80AF-3AF4-2F2F-7EF642BD9E4B}"/>
              </a:ext>
            </a:extLst>
          </p:cNvPr>
          <p:cNvSpPr txBox="1"/>
          <p:nvPr/>
        </p:nvSpPr>
        <p:spPr>
          <a:xfrm>
            <a:off x="1267619" y="5163245"/>
            <a:ext cx="59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gato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404D428-016A-D056-C797-7609029C3F3E}"/>
              </a:ext>
            </a:extLst>
          </p:cNvPr>
          <p:cNvSpPr txBox="1"/>
          <p:nvPr/>
        </p:nvSpPr>
        <p:spPr>
          <a:xfrm>
            <a:off x="131112" y="3056928"/>
            <a:ext cx="1821713" cy="3153867"/>
          </a:xfrm>
          <a:prstGeom prst="rect">
            <a:avLst/>
          </a:prstGeom>
          <a:solidFill>
            <a:srgbClr val="FF3399">
              <a:alpha val="14902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6900DA0-AA83-C89D-2971-557327CF259F}"/>
              </a:ext>
            </a:extLst>
          </p:cNvPr>
          <p:cNvSpPr txBox="1"/>
          <p:nvPr/>
        </p:nvSpPr>
        <p:spPr>
          <a:xfrm>
            <a:off x="10354577" y="2951675"/>
            <a:ext cx="1821713" cy="3153867"/>
          </a:xfrm>
          <a:prstGeom prst="rect">
            <a:avLst/>
          </a:prstGeom>
          <a:solidFill>
            <a:schemeClr val="accent5">
              <a:lumMod val="75000"/>
              <a:alpha val="14902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695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Rectangle 20480">
            <a:extLst>
              <a:ext uri="{FF2B5EF4-FFF2-40B4-BE49-F238E27FC236}">
                <a16:creationId xmlns:a16="http://schemas.microsoft.com/office/drawing/2014/main" id="{942230BB-F421-EC2E-C2A1-BC704C1BD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4" y="65088"/>
            <a:ext cx="4586287" cy="66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20481">
            <a:extLst>
              <a:ext uri="{FF2B5EF4-FFF2-40B4-BE49-F238E27FC236}">
                <a16:creationId xmlns:a16="http://schemas.microsoft.com/office/drawing/2014/main" id="{F7F7E4B0-DDDD-6F7D-9EC1-838FACE28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963" y="1912939"/>
            <a:ext cx="13700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8000" b="1"/>
              <a:t>L2</a:t>
            </a:r>
            <a:endParaRPr lang="en-US" altLang="pt-BR" sz="80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3B27E-C539-4E80-BFBB-BEE708D4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26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Conclusão Interim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E5BFA8-6AEB-40FF-90A6-E8CBA2C6F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04" y="1288028"/>
            <a:ext cx="6134585" cy="511277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dirty="0"/>
              <a:t>A fala ouvida ainda  no útero, com informações prosódicas, já começa a moldar as habilidades perceptivas de bebês e a especialização cerebral para a fala </a:t>
            </a:r>
            <a:r>
              <a:rPr lang="pt-BR" sz="6400" b="1" dirty="0"/>
              <a:t>desde antes do nascimento </a:t>
            </a:r>
            <a:r>
              <a:rPr lang="pt-BR" sz="6400" dirty="0"/>
              <a:t>(</a:t>
            </a:r>
            <a:r>
              <a:rPr lang="pt-BR" sz="6400" dirty="0" err="1"/>
              <a:t>Gervain</a:t>
            </a:r>
            <a:r>
              <a:rPr lang="pt-BR" sz="6400" dirty="0"/>
              <a:t> 2018). 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dirty="0"/>
              <a:t>Os bebês são sensíveis aos três tipos de ritmo que existem nas línguas naturais: acentuação tônica, silábico e </a:t>
            </a:r>
            <a:r>
              <a:rPr lang="pt-BR" sz="6400" dirty="0" err="1"/>
              <a:t>moráico</a:t>
            </a:r>
            <a:r>
              <a:rPr lang="pt-BR" sz="6400" dirty="0"/>
              <a:t> e conseguem fazer a discriminação através da informação do </a:t>
            </a:r>
            <a:r>
              <a:rPr lang="pt-BR" sz="6400" i="1" dirty="0"/>
              <a:t>Intervalo Vocálico</a:t>
            </a:r>
            <a:r>
              <a:rPr lang="pt-BR" sz="6400" dirty="0"/>
              <a:t>, ou seja </a:t>
            </a:r>
            <a:r>
              <a:rPr kumimoji="0" lang="pt-PT" altLang="pt-BR" sz="64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 tempo  </a:t>
            </a:r>
            <a:r>
              <a:rPr lang="pt-PT" altLang="pt-BR" sz="6400" dirty="0">
                <a:solidFill>
                  <a:srgbClr val="202124"/>
                </a:solidFill>
                <a:latin typeface="inherit"/>
              </a:rPr>
              <a:t>entre o início e o fim da emissão de uma vogal.</a:t>
            </a:r>
            <a:endParaRPr lang="pt-BR" sz="6400" dirty="0"/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dirty="0"/>
              <a:t>Os bebês têm ao nascimento acuidade para qualquer fonema por um tempo e depois afunilam a percepção para os fonemas que passam a ouvir desde o nascimento. 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b="1" dirty="0"/>
              <a:t>O reconhecimento de consoantes vem junto com a possibilidade de segmentação do fluxo da fala em palavras</a:t>
            </a:r>
            <a:endParaRPr lang="pt-BR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7C0F23-BA77-4077-9403-8F32812B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321" y="3646962"/>
            <a:ext cx="4067066" cy="22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BA64BEB-7FEB-459E-A71F-285BC9B5D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321" y="1451155"/>
            <a:ext cx="4037774" cy="20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9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Shape 550913">
            <a:extLst>
              <a:ext uri="{FF2B5EF4-FFF2-40B4-BE49-F238E27FC236}">
                <a16:creationId xmlns:a16="http://schemas.microsoft.com/office/drawing/2014/main" id="{094CAFD2-A531-9D90-EE45-AF307D2AF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t-BR" altLang="pt-BR" sz="4000"/>
              <a:t>Jacques Monod (</a:t>
            </a:r>
            <a:r>
              <a:rPr lang="en-US" altLang="pt-BR" sz="4000"/>
              <a:t>1910/1976</a:t>
            </a:r>
            <a:r>
              <a:rPr lang="en-US" altLang="pt-BR"/>
              <a:t>) </a:t>
            </a:r>
            <a:endParaRPr lang="en-US" altLang="pt-BR" sz="4000"/>
          </a:p>
        </p:txBody>
      </p:sp>
      <p:sp>
        <p:nvSpPr>
          <p:cNvPr id="550915" name="Shape 550914">
            <a:extLst>
              <a:ext uri="{FF2B5EF4-FFF2-40B4-BE49-F238E27FC236}">
                <a16:creationId xmlns:a16="http://schemas.microsoft.com/office/drawing/2014/main" id="{3A0F0CB3-AEE0-B70E-D953-50CF40D6D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29163" y="1649413"/>
            <a:ext cx="5232400" cy="2670175"/>
          </a:xfrm>
          <a:noFill/>
        </p:spPr>
        <p:txBody>
          <a:bodyPr>
            <a:normAutofit lnSpcReduction="10000"/>
          </a:bodyPr>
          <a:lstStyle/>
          <a:p>
            <a:pPr algn="just">
              <a:lnSpc>
                <a:spcPct val="160000"/>
              </a:lnSpc>
              <a:spcBef>
                <a:spcPct val="0"/>
              </a:spcBef>
              <a:buNone/>
            </a:pPr>
            <a:r>
              <a:rPr lang="pt-BR" altLang="pt-BR" sz="1800" dirty="0"/>
              <a:t>               “Ao colocar a vasta questão: “o que faz com que o homem seja homem?”,  verifico que existe a cultura, por um lado, e o genoma, por outro. Mas quais e como são os limites genéticos que se impõe à cultura? Não sabemos nada sobre isso. E é uma pena, porque este é o problema mais apaixonante</a:t>
            </a:r>
            <a:endParaRPr lang="en-US" altLang="pt-BR" sz="1800" dirty="0"/>
          </a:p>
        </p:txBody>
      </p:sp>
      <p:sp>
        <p:nvSpPr>
          <p:cNvPr id="3075" name="TextBox 3074">
            <a:extLst>
              <a:ext uri="{FF2B5EF4-FFF2-40B4-BE49-F238E27FC236}">
                <a16:creationId xmlns:a16="http://schemas.microsoft.com/office/drawing/2014/main" id="{DB2225F9-B084-6672-2E01-BF3E781CD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6" y="5237163"/>
            <a:ext cx="7223125" cy="7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6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pt-BR" sz="1400" b="1" i="1">
                <a:solidFill>
                  <a:schemeClr val="tx2"/>
                </a:solidFill>
              </a:rPr>
              <a:t>Monod foi um eminente bioquímico francês que ganhou o Prêmio Nobel em 1965 por ter sido um dos responsáveis pela descoberta do RNA mensageiro. </a:t>
            </a:r>
            <a:endParaRPr lang="en-US" altLang="pt-BR" sz="1400"/>
          </a:p>
        </p:txBody>
      </p:sp>
      <p:pic>
        <p:nvPicPr>
          <p:cNvPr id="11268" name="Rectangle 11267">
            <a:extLst>
              <a:ext uri="{FF2B5EF4-FFF2-40B4-BE49-F238E27FC236}">
                <a16:creationId xmlns:a16="http://schemas.microsoft.com/office/drawing/2014/main" id="{A62A44FB-0EFC-EDFE-05C8-B4C9291F9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649413"/>
            <a:ext cx="171926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179363-7825-D564-083E-D533FBEDD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4217989"/>
            <a:ext cx="6956425" cy="8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175" indent="-31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60000"/>
              </a:lnSpc>
            </a:pPr>
            <a:r>
              <a:rPr lang="pt-BR" altLang="pt-BR" dirty="0">
                <a:latin typeface="+mn-lt"/>
              </a:rPr>
              <a:t>o mais fundamental dos saberes que podemos nos aventurar em perseguir.”   (1970)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5" grpId="0" build="p"/>
      <p:bldP spid="307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Box 499713">
            <a:extLst>
              <a:ext uri="{FF2B5EF4-FFF2-40B4-BE49-F238E27FC236}">
                <a16:creationId xmlns:a16="http://schemas.microsoft.com/office/drawing/2014/main" id="{3E6E7D92-62AF-3FD8-3439-5B6DF7A2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1335088"/>
            <a:ext cx="8507412" cy="1465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dirty="0"/>
              <a:t>1. Como os bebês começam a falar ?</a:t>
            </a:r>
            <a:endParaRPr lang="pt-BR" altLang="pt-BR" dirty="0"/>
          </a:p>
          <a:p>
            <a:r>
              <a:rPr lang="pt-BR" altLang="pt-BR" dirty="0"/>
              <a:t>a. Repetem o que ouvem .</a:t>
            </a:r>
          </a:p>
          <a:p>
            <a:r>
              <a:rPr lang="pt-BR" altLang="pt-BR" dirty="0"/>
              <a:t>b. Cumprem um planejamento genético. (0,34%)</a:t>
            </a:r>
          </a:p>
          <a:p>
            <a:r>
              <a:rPr lang="pt-BR" altLang="pt-BR" dirty="0"/>
              <a:t>c. São ensinados pelos pais.</a:t>
            </a:r>
          </a:p>
          <a:p>
            <a:r>
              <a:rPr lang="pt-BR" altLang="pt-BR" dirty="0"/>
              <a:t>d. Cumprem um treinamento de acerto e erro.</a:t>
            </a:r>
          </a:p>
        </p:txBody>
      </p:sp>
      <p:sp>
        <p:nvSpPr>
          <p:cNvPr id="13314" name="TextBox 13313">
            <a:extLst>
              <a:ext uri="{FF2B5EF4-FFF2-40B4-BE49-F238E27FC236}">
                <a16:creationId xmlns:a16="http://schemas.microsoft.com/office/drawing/2014/main" id="{1BB74900-4DC2-E654-90A0-B93AD350A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186975"/>
            <a:ext cx="98669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800" dirty="0">
                <a:solidFill>
                  <a:schemeClr val="tx2"/>
                </a:solidFill>
              </a:rPr>
              <a:t>O que as pessoas (pais de filhos até 10 anos) pensam sobre aquisição de linguagem. 1000 em São Paulo (Lopes, 2000)</a:t>
            </a:r>
            <a:endParaRPr lang="en-US" altLang="pt-BR" sz="2800" dirty="0">
              <a:solidFill>
                <a:schemeClr val="tx2"/>
              </a:solidFill>
            </a:endParaRPr>
          </a:p>
        </p:txBody>
      </p:sp>
      <p:sp>
        <p:nvSpPr>
          <p:cNvPr id="499716" name="TextBox 499715">
            <a:extLst>
              <a:ext uri="{FF2B5EF4-FFF2-40B4-BE49-F238E27FC236}">
                <a16:creationId xmlns:a16="http://schemas.microsoft.com/office/drawing/2014/main" id="{66E3A2EF-E658-7991-515E-5B566A5DD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39" y="2940051"/>
            <a:ext cx="86137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dirty="0"/>
              <a:t>2. Como é a fala que os bebês ouvem ao seu redor?</a:t>
            </a:r>
            <a:endParaRPr lang="en-US" altLang="pt-BR" dirty="0">
              <a:solidFill>
                <a:srgbClr val="000000"/>
              </a:solidFill>
            </a:endParaRPr>
          </a:p>
          <a:p>
            <a:r>
              <a:rPr lang="pt-BR" altLang="pt-BR" dirty="0"/>
              <a:t>a. Ordenados.</a:t>
            </a:r>
          </a:p>
          <a:p>
            <a:r>
              <a:rPr lang="pt-BR" altLang="pt-BR" dirty="0"/>
              <a:t>b. Degenerados e incluem interrupções e reformulações. (11%)</a:t>
            </a:r>
          </a:p>
          <a:p>
            <a:r>
              <a:rPr lang="pt-BR" altLang="pt-BR" dirty="0"/>
              <a:t>c. Serializados: crianças mais novas ouvem estruturas mais fáceis</a:t>
            </a:r>
          </a:p>
          <a:p>
            <a:r>
              <a:rPr lang="pt-BR" altLang="pt-BR" dirty="0"/>
              <a:t>d. Simplificados</a:t>
            </a:r>
            <a:endParaRPr lang="en-US" altLang="pt-BR" dirty="0"/>
          </a:p>
        </p:txBody>
      </p:sp>
      <p:sp>
        <p:nvSpPr>
          <p:cNvPr id="499717" name="TextBox 499716">
            <a:extLst>
              <a:ext uri="{FF2B5EF4-FFF2-40B4-BE49-F238E27FC236}">
                <a16:creationId xmlns:a16="http://schemas.microsoft.com/office/drawing/2014/main" id="{47F0D2A5-C74D-4F0E-4DBB-A4FF61244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39" y="4545015"/>
            <a:ext cx="84645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dirty="0"/>
              <a:t>3. Aprender uma língua estrangeira é difícil porque...</a:t>
            </a:r>
            <a:endParaRPr lang="pt-BR" altLang="pt-BR" dirty="0"/>
          </a:p>
          <a:p>
            <a:r>
              <a:rPr lang="pt-BR" altLang="pt-BR" dirty="0"/>
              <a:t>a. não praticamos muito.</a:t>
            </a:r>
          </a:p>
          <a:p>
            <a:r>
              <a:rPr lang="pt-BR" altLang="pt-BR" dirty="0"/>
              <a:t>b. não temos a oportunidade de ouvir muito. </a:t>
            </a:r>
          </a:p>
          <a:p>
            <a:r>
              <a:rPr lang="pt-BR" altLang="pt-BR" dirty="0"/>
              <a:t>c. somos menos hábeis neurologicamente para a tarefa.  (6%)</a:t>
            </a:r>
          </a:p>
          <a:p>
            <a:r>
              <a:rPr lang="pt-BR" altLang="pt-BR" dirty="0"/>
              <a:t>d. os músculos da boca ficam rígidos.</a:t>
            </a:r>
          </a:p>
        </p:txBody>
      </p:sp>
      <p:sp>
        <p:nvSpPr>
          <p:cNvPr id="499718" name="TextBox 499717">
            <a:extLst>
              <a:ext uri="{FF2B5EF4-FFF2-40B4-BE49-F238E27FC236}">
                <a16:creationId xmlns:a16="http://schemas.microsoft.com/office/drawing/2014/main" id="{268ADFC1-2BBA-96D8-3E15-FD6046B9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9294" y="1413329"/>
            <a:ext cx="206216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6600" b="1" dirty="0"/>
              <a:t>98%</a:t>
            </a:r>
            <a:endParaRPr lang="en-US" altLang="pt-BR" sz="6600" b="1" dirty="0"/>
          </a:p>
        </p:txBody>
      </p:sp>
      <p:sp>
        <p:nvSpPr>
          <p:cNvPr id="499719" name="TextBox 499718">
            <a:extLst>
              <a:ext uri="{FF2B5EF4-FFF2-40B4-BE49-F238E27FC236}">
                <a16:creationId xmlns:a16="http://schemas.microsoft.com/office/drawing/2014/main" id="{AC990F70-6A74-0550-D613-569880600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197" y="3228522"/>
            <a:ext cx="206216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6600" b="1" dirty="0"/>
              <a:t>86%</a:t>
            </a:r>
            <a:endParaRPr lang="en-US" altLang="pt-BR" sz="6600" b="1" dirty="0"/>
          </a:p>
        </p:txBody>
      </p:sp>
      <p:sp>
        <p:nvSpPr>
          <p:cNvPr id="499720" name="TextBox 499719">
            <a:extLst>
              <a:ext uri="{FF2B5EF4-FFF2-40B4-BE49-F238E27FC236}">
                <a16:creationId xmlns:a16="http://schemas.microsoft.com/office/drawing/2014/main" id="{9A95084B-29CD-984A-6217-C7C6052A9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197" y="4700281"/>
            <a:ext cx="20621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6600" b="1" dirty="0"/>
              <a:t>32%</a:t>
            </a:r>
            <a:endParaRPr lang="en-US" altLang="pt-BR" sz="6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BBBDA8-8776-B99D-6934-0C50385AC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9" y="1589088"/>
            <a:ext cx="369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dirty="0">
                <a:solidFill>
                  <a:srgbClr val="FF0000"/>
                </a:solidFill>
              </a:rPr>
              <a:t>X</a:t>
            </a:r>
            <a:endParaRPr lang="en-US" altLang="pt-BR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AAC64-3B32-090A-DB2B-6FCE5EF71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4016376"/>
            <a:ext cx="36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srgbClr val="FF0000"/>
                </a:solidFill>
              </a:rPr>
              <a:t>X</a:t>
            </a:r>
            <a:endParaRPr lang="en-US" altLang="pt-BR" sz="240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53DE8-211E-0848-F680-600C0795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5103813"/>
            <a:ext cx="36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srgbClr val="FF0000"/>
                </a:solidFill>
              </a:rPr>
              <a:t>X</a:t>
            </a:r>
            <a:endParaRPr lang="en-US" altLang="pt-BR" sz="2400">
              <a:solidFill>
                <a:srgbClr val="FF00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CCB333F-8F73-F7E7-4EAE-9A6B4062C2A0}"/>
              </a:ext>
            </a:extLst>
          </p:cNvPr>
          <p:cNvSpPr txBox="1"/>
          <p:nvPr/>
        </p:nvSpPr>
        <p:spPr>
          <a:xfrm rot="20758575">
            <a:off x="142976" y="808886"/>
            <a:ext cx="10919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Trabalho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Módulo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4" grpId="0" animBg="1"/>
      <p:bldP spid="499716" grpId="0"/>
      <p:bldP spid="499717" grpId="0"/>
      <p:bldP spid="499718" grpId="0"/>
      <p:bldP spid="499719" grpId="0"/>
      <p:bldP spid="499720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Rectangle 21504">
            <a:extLst>
              <a:ext uri="{FF2B5EF4-FFF2-40B4-BE49-F238E27FC236}">
                <a16:creationId xmlns:a16="http://schemas.microsoft.com/office/drawing/2014/main" id="{C3107494-7141-050D-2FFC-DE54435A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222250"/>
            <a:ext cx="560070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21505">
            <a:extLst>
              <a:ext uri="{FF2B5EF4-FFF2-40B4-BE49-F238E27FC236}">
                <a16:creationId xmlns:a16="http://schemas.microsoft.com/office/drawing/2014/main" id="{5408A10D-0F59-71C8-8B54-38B838310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1763714"/>
            <a:ext cx="13700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8000" b="1"/>
              <a:t>L2</a:t>
            </a:r>
            <a:endParaRPr lang="en-US" altLang="pt-BR" sz="80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7D73A-D30F-E98E-BA3B-DC242F9E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8725" y="523171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A questão do BOOTSTRAPPING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A3A9C9-4AF5-7709-BEB8-428ABD658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689" y="1848734"/>
            <a:ext cx="8296570" cy="409456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A7A7BAB-DDF0-93D6-B592-1B2B6B0DA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235286" y="89755"/>
            <a:ext cx="2956714" cy="2975354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015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NATUREZA  OU AMBIENTE 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FBBC29-A6E8-4744-947E-D5FE02CB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70" r="20416"/>
          <a:stretch/>
        </p:blipFill>
        <p:spPr>
          <a:xfrm>
            <a:off x="0" y="1535289"/>
            <a:ext cx="3488267" cy="45125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719" t="200" r="7011" b="-200"/>
          <a:stretch/>
        </p:blipFill>
        <p:spPr>
          <a:xfrm>
            <a:off x="6514163" y="1690689"/>
            <a:ext cx="5675963" cy="435713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66E636-EE4A-4965-87F1-CDEE8EB30BC7}"/>
              </a:ext>
            </a:extLst>
          </p:cNvPr>
          <p:cNvSpPr txBox="1"/>
          <p:nvPr/>
        </p:nvSpPr>
        <p:spPr>
          <a:xfrm>
            <a:off x="573152" y="6123543"/>
            <a:ext cx="1078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Noam Chomsky    (1928 /   )                                                                       Michael </a:t>
            </a:r>
            <a:r>
              <a:rPr lang="pt-BR" sz="18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 (1950 /   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671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FBBC29-A6E8-4744-947E-D5FE02CB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70" r="20416"/>
          <a:stretch/>
        </p:blipFill>
        <p:spPr>
          <a:xfrm>
            <a:off x="0" y="898193"/>
            <a:ext cx="704240" cy="9110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719" t="200" r="7011" b="-200"/>
          <a:stretch/>
        </p:blipFill>
        <p:spPr>
          <a:xfrm>
            <a:off x="11205780" y="1053592"/>
            <a:ext cx="984345" cy="7556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66E636-EE4A-4965-87F1-CDEE8EB30BC7}"/>
              </a:ext>
            </a:extLst>
          </p:cNvPr>
          <p:cNvSpPr txBox="1"/>
          <p:nvPr/>
        </p:nvSpPr>
        <p:spPr>
          <a:xfrm>
            <a:off x="838199" y="1169041"/>
            <a:ext cx="1078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Noam Chomsky    (1928 /   )                                                                       Michael </a:t>
            </a:r>
            <a:r>
              <a:rPr lang="pt-BR" sz="18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 (1950 /   )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6627D6-3C49-5AF1-31FD-D266F23F5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25" y="28145"/>
            <a:ext cx="1413164" cy="68298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796D225-8F9D-F511-23D7-362403658C6C}"/>
              </a:ext>
            </a:extLst>
          </p:cNvPr>
          <p:cNvSpPr txBox="1"/>
          <p:nvPr/>
        </p:nvSpPr>
        <p:spPr>
          <a:xfrm>
            <a:off x="7443628" y="3158304"/>
            <a:ext cx="565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Neodarwinismo (Stephen Jay Gould – 1941/2002 )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68D6CD-D8C4-9AD8-7325-17EDBBDCBA7D}"/>
              </a:ext>
            </a:extLst>
          </p:cNvPr>
          <p:cNvSpPr txBox="1"/>
          <p:nvPr/>
        </p:nvSpPr>
        <p:spPr>
          <a:xfrm>
            <a:off x="7415887" y="1865502"/>
            <a:ext cx="451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Darwinismo  (Charles Darwin – 1809/1882)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992CCC-B86C-8FC3-F30E-3D0B8B07284E}"/>
              </a:ext>
            </a:extLst>
          </p:cNvPr>
          <p:cNvSpPr txBox="1"/>
          <p:nvPr/>
        </p:nvSpPr>
        <p:spPr>
          <a:xfrm>
            <a:off x="7419229" y="5228932"/>
            <a:ext cx="264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adaptação + </a:t>
            </a:r>
            <a:r>
              <a:rPr lang="pt-BR" dirty="0" err="1"/>
              <a:t>exaptação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1E183A-53EC-3890-2FE2-38E5026DDA8F}"/>
              </a:ext>
            </a:extLst>
          </p:cNvPr>
          <p:cNvSpPr txBox="1"/>
          <p:nvPr/>
        </p:nvSpPr>
        <p:spPr>
          <a:xfrm>
            <a:off x="7415887" y="2287424"/>
            <a:ext cx="150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adaptação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BA4B67-F1BE-EF30-A2A6-25090DA54B75}"/>
              </a:ext>
            </a:extLst>
          </p:cNvPr>
          <p:cNvSpPr txBox="1"/>
          <p:nvPr/>
        </p:nvSpPr>
        <p:spPr>
          <a:xfrm>
            <a:off x="7413065" y="5724671"/>
            <a:ext cx="49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linguagem surge na espécie coincidentemente</a:t>
            </a:r>
          </a:p>
          <a:p>
            <a:r>
              <a:rPr lang="pt-BR" dirty="0"/>
              <a:t>      com criatividade nos utensílios – protolíngua I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4256070-60F0-0C97-550E-C281DCC88FB9}"/>
              </a:ext>
            </a:extLst>
          </p:cNvPr>
          <p:cNvSpPr txBox="1"/>
          <p:nvPr/>
        </p:nvSpPr>
        <p:spPr>
          <a:xfrm>
            <a:off x="7443628" y="2628693"/>
            <a:ext cx="453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linguagem surge paulatinamente a partir</a:t>
            </a:r>
          </a:p>
          <a:p>
            <a:r>
              <a:rPr lang="pt-BR" dirty="0"/>
              <a:t>      da </a:t>
            </a:r>
            <a:r>
              <a:rPr lang="pt-BR" dirty="0" err="1"/>
              <a:t>deixis</a:t>
            </a:r>
            <a:r>
              <a:rPr lang="pt-BR" dirty="0"/>
              <a:t>, dos gestos - protolíngua de sinais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D287502-205E-150E-E9BB-4A67FC7FFF92}"/>
              </a:ext>
            </a:extLst>
          </p:cNvPr>
          <p:cNvSpPr txBox="1"/>
          <p:nvPr/>
        </p:nvSpPr>
        <p:spPr>
          <a:xfrm>
            <a:off x="7443628" y="3557914"/>
            <a:ext cx="443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gramática universal (GU) dotação genética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8DEDFD0-037D-FE0C-D0B0-ED6A2F3FC5C0}"/>
              </a:ext>
            </a:extLst>
          </p:cNvPr>
          <p:cNvSpPr txBox="1"/>
          <p:nvPr/>
        </p:nvSpPr>
        <p:spPr>
          <a:xfrm>
            <a:off x="7415887" y="3785665"/>
            <a:ext cx="432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sociabilidade inata ligada à sobrevivência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3DD92D-B60C-099F-5218-964170A9DE97}"/>
              </a:ext>
            </a:extLst>
          </p:cNvPr>
          <p:cNvSpPr txBox="1"/>
          <p:nvPr/>
        </p:nvSpPr>
        <p:spPr>
          <a:xfrm>
            <a:off x="7413065" y="5442096"/>
            <a:ext cx="356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centros de linguagem no cérebro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8F6ED2B-9BBC-4469-DEA7-3AF14C65668B}"/>
              </a:ext>
            </a:extLst>
          </p:cNvPr>
          <p:cNvSpPr txBox="1"/>
          <p:nvPr/>
        </p:nvSpPr>
        <p:spPr>
          <a:xfrm>
            <a:off x="7413065" y="3357749"/>
            <a:ext cx="2235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neurônios espelho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AFA6DEC-48B1-1203-8778-587BBE4ACECA}"/>
              </a:ext>
            </a:extLst>
          </p:cNvPr>
          <p:cNvSpPr txBox="1"/>
          <p:nvPr/>
        </p:nvSpPr>
        <p:spPr>
          <a:xfrm>
            <a:off x="7405155" y="1613109"/>
            <a:ext cx="515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computação recursiva inata ligada à sobrevivência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95BAF97-4493-2B55-4B05-C194ECD2D903}"/>
              </a:ext>
            </a:extLst>
          </p:cNvPr>
          <p:cNvSpPr txBox="1"/>
          <p:nvPr/>
        </p:nvSpPr>
        <p:spPr>
          <a:xfrm>
            <a:off x="7413065" y="4296103"/>
            <a:ext cx="410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memória de uso conjunto e estatística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F825362-06AB-F562-85E9-B8F5F3CA6EA1}"/>
              </a:ext>
            </a:extLst>
          </p:cNvPr>
          <p:cNvSpPr txBox="1"/>
          <p:nvPr/>
        </p:nvSpPr>
        <p:spPr>
          <a:xfrm>
            <a:off x="7405155" y="3980031"/>
            <a:ext cx="497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aquisição de linguagem – GU  + dados primários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D4A2CF5-9AE2-6A45-E201-EF1BEABA494A}"/>
              </a:ext>
            </a:extLst>
          </p:cNvPr>
          <p:cNvSpPr txBox="1"/>
          <p:nvPr/>
        </p:nvSpPr>
        <p:spPr>
          <a:xfrm>
            <a:off x="7410443" y="4597692"/>
            <a:ext cx="444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aquisição de linguagem – Teoria da Mente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5FF22D-1154-5C3F-DCD5-66298B21EABC}"/>
              </a:ext>
            </a:extLst>
          </p:cNvPr>
          <p:cNvSpPr txBox="1"/>
          <p:nvPr/>
        </p:nvSpPr>
        <p:spPr>
          <a:xfrm>
            <a:off x="515393" y="4383598"/>
            <a:ext cx="4684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Ink Free" panose="03080402000500000000" pitchFamily="66" charset="0"/>
              </a:rPr>
              <a:t>“Não adianta você saber o que o outro pensa e o outro saber o que você pensa. É necessário que você saiba que ele sabe que você sabe.”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09CB7DD-4463-53F8-5857-B8355EDDC9EF}"/>
              </a:ext>
            </a:extLst>
          </p:cNvPr>
          <p:cNvSpPr txBox="1"/>
          <p:nvPr/>
        </p:nvSpPr>
        <p:spPr>
          <a:xfrm>
            <a:off x="352120" y="5470544"/>
            <a:ext cx="4637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</a:t>
            </a:r>
            <a:r>
              <a:rPr lang="pt-BR" sz="2400" dirty="0">
                <a:latin typeface="Brush Script MT" panose="03060802040406070304" pitchFamily="66" charset="0"/>
              </a:rPr>
              <a:t>Aquisição não é alguma coisa que a criança faz. É algo que acontece com a criança </a:t>
            </a:r>
          </a:p>
          <a:p>
            <a:pPr algn="ctr"/>
            <a:r>
              <a:rPr lang="pt-BR" sz="2400" dirty="0">
                <a:latin typeface="Brush Script MT" panose="03060802040406070304" pitchFamily="66" charset="0"/>
              </a:rPr>
              <a:t>no seu meio</a:t>
            </a:r>
            <a:r>
              <a:rPr lang="pt-BR" dirty="0"/>
              <a:t>”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AB042AF-0324-4219-A9D7-C107C8ECB7B8}"/>
              </a:ext>
            </a:extLst>
          </p:cNvPr>
          <p:cNvSpPr txBox="1"/>
          <p:nvPr/>
        </p:nvSpPr>
        <p:spPr>
          <a:xfrm>
            <a:off x="7405155" y="4809953"/>
            <a:ext cx="18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período crítico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7E9D86A-0F6F-1326-BCC4-9AD2DDCCCB3B}"/>
              </a:ext>
            </a:extLst>
          </p:cNvPr>
          <p:cNvSpPr txBox="1"/>
          <p:nvPr/>
        </p:nvSpPr>
        <p:spPr>
          <a:xfrm>
            <a:off x="7419229" y="5023117"/>
            <a:ext cx="341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treino e fala direta para criança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144"/>
            <a:ext cx="12190126" cy="1325563"/>
          </a:xfrm>
        </p:spPr>
        <p:txBody>
          <a:bodyPr/>
          <a:lstStyle/>
          <a:p>
            <a:pPr algn="ctr"/>
            <a:r>
              <a:rPr lang="pt-BR" sz="6000">
                <a:latin typeface="Aharoni" panose="02010803020104030203" pitchFamily="2" charset="-79"/>
                <a:cs typeface="Aharoni" panose="02010803020104030203" pitchFamily="2" charset="-79"/>
              </a:rPr>
              <a:t>NATUREZA     </a:t>
            </a:r>
            <a:r>
              <a:rPr lang="pt-BR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</a:t>
            </a:r>
            <a:r>
              <a:rPr lang="pt-BR" sz="6000">
                <a:latin typeface="Aharoni" panose="02010803020104030203" pitchFamily="2" charset="-79"/>
                <a:cs typeface="Aharoni" panose="02010803020104030203" pitchFamily="2" charset="-79"/>
              </a:rPr>
              <a:t>   AMBIENTE </a:t>
            </a:r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72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223FD6-A101-4D17-B7D3-72582FB1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3" y="94229"/>
            <a:ext cx="12175327" cy="15798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Então,  se o </a:t>
            </a:r>
            <a:r>
              <a:rPr lang="pt-BR" sz="3200" dirty="0" err="1"/>
              <a:t>bootstrapping</a:t>
            </a:r>
            <a:r>
              <a:rPr lang="pt-BR" sz="3200" dirty="0"/>
              <a:t> é contextual e é movido pelo social, não parte da genética + dados primários, quando e como começa?</a:t>
            </a:r>
            <a:br>
              <a:rPr lang="pt-BR" sz="3200" dirty="0"/>
            </a:br>
            <a:r>
              <a:rPr lang="pt-BR" sz="3200" dirty="0"/>
              <a:t>Inspiração pro </a:t>
            </a:r>
            <a:r>
              <a:rPr lang="pt-BR" sz="3200" dirty="0" err="1"/>
              <a:t>Tomasello</a:t>
            </a:r>
            <a:r>
              <a:rPr lang="pt-BR" sz="3200" dirty="0"/>
              <a:t> : Konrad Lorenz (Prêmio Nobel 1973)  </a:t>
            </a:r>
            <a:br>
              <a:rPr lang="pt-BR" sz="3200" dirty="0"/>
            </a:br>
            <a:r>
              <a:rPr lang="pt-BR" sz="3200" dirty="0"/>
              <a:t>e seu experimento sobre </a:t>
            </a:r>
            <a:r>
              <a:rPr lang="pt-BR" sz="3200" dirty="0" err="1"/>
              <a:t>imprinting</a:t>
            </a:r>
            <a:r>
              <a:rPr lang="pt-BR" sz="3200" dirty="0"/>
              <a:t>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11143A5-23C2-498D-9D21-E4ED4934D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37" y="3023643"/>
            <a:ext cx="5874363" cy="38343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29DE6EA-A7D1-42C6-A23A-9A21FD0DA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642"/>
            <a:ext cx="5874365" cy="383435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76F6931-7BBC-48CC-BE59-3232C2A234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7010" y="1674075"/>
            <a:ext cx="1820344" cy="134956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44F34B6-BFC3-4D08-9BD4-34FDEF49C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6578" y="1576579"/>
            <a:ext cx="2316480" cy="1613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192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BCCD9-5923-4466-847C-FD548C2D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231" y="543735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Andrew </a:t>
            </a:r>
            <a:r>
              <a:rPr lang="pt-BR" dirty="0" err="1"/>
              <a:t>Meltzoff</a:t>
            </a:r>
            <a:br>
              <a:rPr lang="pt-BR" dirty="0"/>
            </a:br>
            <a:r>
              <a:rPr lang="pt-BR" dirty="0"/>
              <a:t>Washington </a:t>
            </a:r>
            <a:r>
              <a:rPr lang="pt-BR" dirty="0" err="1"/>
              <a:t>University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85CB72-05B3-49C8-99AA-DD43AD0DF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58" y="1357023"/>
            <a:ext cx="6868484" cy="414395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D91CB6A-6E94-4C58-AA8D-023F081BCD3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Cognição Social: empatia</a:t>
            </a:r>
            <a:endParaRPr lang="pt-BR" sz="6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738B511-7721-4816-8BF1-40C76A5793AE}"/>
              </a:ext>
            </a:extLst>
          </p:cNvPr>
          <p:cNvSpPr txBox="1"/>
          <p:nvPr/>
        </p:nvSpPr>
        <p:spPr>
          <a:xfrm>
            <a:off x="4069080" y="849191"/>
            <a:ext cx="46538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IMITAÇÃO </a:t>
            </a:r>
            <a:r>
              <a:rPr lang="pt-BR" sz="8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6022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003FA53-483B-42BF-8112-8A47EBF13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46" r="7383" b="8324"/>
          <a:stretch/>
        </p:blipFill>
        <p:spPr>
          <a:xfrm>
            <a:off x="558140" y="-2023"/>
            <a:ext cx="3574920" cy="2087753"/>
          </a:xfrm>
          <a:prstGeom prst="rect">
            <a:avLst/>
          </a:prstGeom>
        </p:spPr>
      </p:pic>
      <p:pic>
        <p:nvPicPr>
          <p:cNvPr id="4" name="baby tongue">
            <a:hlinkClick r:id="" action="ppaction://media"/>
            <a:extLst>
              <a:ext uri="{FF2B5EF4-FFF2-40B4-BE49-F238E27FC236}">
                <a16:creationId xmlns:a16="http://schemas.microsoft.com/office/drawing/2014/main" id="{BA879CBB-70CE-F719-E203-A4B98D302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7450" y="0"/>
            <a:ext cx="3707964" cy="2085730"/>
          </a:xfrm>
          <a:prstGeom prst="rect">
            <a:avLst/>
          </a:prstGeom>
        </p:spPr>
      </p:pic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7DA6AC13-1B52-AFF6-BD79-488C44171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25801" y="2185084"/>
            <a:ext cx="2433018" cy="1846450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5D3CF1C-4257-8295-123B-EF7C4DD3A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856" y="2182429"/>
            <a:ext cx="2433018" cy="18380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FB63077-1A71-52CB-A1B4-89DCB6711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2913" y="2181058"/>
            <a:ext cx="2391714" cy="18336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1DED63F-3E84-68A0-FE37-2891285D1E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371" y="4643009"/>
            <a:ext cx="2415046" cy="183364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24B0AC-D128-BC8B-DC4B-540F8E1ADA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1432" y="4643009"/>
            <a:ext cx="2433019" cy="185838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CDB88E8-0BF3-D69F-E1B1-5600BF84A9C0}"/>
              </a:ext>
            </a:extLst>
          </p:cNvPr>
          <p:cNvSpPr txBox="1"/>
          <p:nvPr/>
        </p:nvSpPr>
        <p:spPr>
          <a:xfrm>
            <a:off x="8244524" y="-2023"/>
            <a:ext cx="39474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“Os bebês</a:t>
            </a:r>
          </a:p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nascem</a:t>
            </a:r>
          </a:p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empáticos”</a:t>
            </a:r>
          </a:p>
        </p:txBody>
      </p:sp>
    </p:spTree>
    <p:extLst>
      <p:ext uri="{BB962C8B-B14F-4D97-AF65-F5344CB8AC3E}">
        <p14:creationId xmlns:p14="http://schemas.microsoft.com/office/powerpoint/2010/main" val="6441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16312</TotalTime>
  <Words>1235</Words>
  <Application>Microsoft Office PowerPoint</Application>
  <PresentationFormat>Widescreen</PresentationFormat>
  <Paragraphs>213</Paragraphs>
  <Slides>22</Slides>
  <Notes>14</Notes>
  <HiddenSlides>0</HiddenSlides>
  <MMClips>5</MMClips>
  <ScaleCrop>false</ScaleCrop>
  <HeadingPairs>
    <vt:vector size="8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22</vt:i4>
      </vt:variant>
    </vt:vector>
  </HeadingPairs>
  <TitlesOfParts>
    <vt:vector size="38" baseType="lpstr">
      <vt:lpstr>Yu Mincho</vt:lpstr>
      <vt:lpstr>Aharoni</vt:lpstr>
      <vt:lpstr>Arial</vt:lpstr>
      <vt:lpstr>Bauhaus 93</vt:lpstr>
      <vt:lpstr>Berlin Sans FB Demi</vt:lpstr>
      <vt:lpstr>Bradley Hand ITC</vt:lpstr>
      <vt:lpstr>Broadway</vt:lpstr>
      <vt:lpstr>Brush Script MT</vt:lpstr>
      <vt:lpstr>Calibri</vt:lpstr>
      <vt:lpstr>Calibri Light</vt:lpstr>
      <vt:lpstr>inherit</vt:lpstr>
      <vt:lpstr>Ink Free</vt:lpstr>
      <vt:lpstr>Times New Roman</vt:lpstr>
      <vt:lpstr>Wingdings</vt:lpstr>
      <vt:lpstr>YyvdxjSTIX-Regular</vt:lpstr>
      <vt:lpstr>Tema do Office</vt:lpstr>
      <vt:lpstr>Apresentação do PowerPoint</vt:lpstr>
      <vt:lpstr>Apresentação do PowerPoint</vt:lpstr>
      <vt:lpstr>Apresentação do PowerPoint</vt:lpstr>
      <vt:lpstr>A questão do BOOTSTRAPPING</vt:lpstr>
      <vt:lpstr>NATUREZA  OU AMBIENTE ?</vt:lpstr>
      <vt:lpstr>NATUREZA     OU   AMBIENTE ?</vt:lpstr>
      <vt:lpstr>Então,  se o bootstrapping é contextual e é movido pelo social, não parte da genética + dados primários, quando e como começa? Inspiração pro Tomasello : Konrad Lorenz (Prêmio Nobel 1973)   e seu experimento sobre imprinting.</vt:lpstr>
      <vt:lpstr>Andrew Meltzoff Washington University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Resultados:</vt:lpstr>
      <vt:lpstr>Outras coisas que aprendemos a partir do HASP</vt:lpstr>
      <vt:lpstr>que outras coisas estão organizadas neste cérebro  especial para linguagem? </vt:lpstr>
      <vt:lpstr>Calculando o PB</vt:lpstr>
      <vt:lpstr>Apresentação do PowerPoint</vt:lpstr>
      <vt:lpstr>Conclusão Interim</vt:lpstr>
      <vt:lpstr>Jacques Monod (1910/1976)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Ouça</dc:title>
  <dc:creator>Aniela Franca</dc:creator>
  <cp:lastModifiedBy>Aniela Franca</cp:lastModifiedBy>
  <cp:revision>201</cp:revision>
  <dcterms:created xsi:type="dcterms:W3CDTF">2022-03-07T19:53:04Z</dcterms:created>
  <dcterms:modified xsi:type="dcterms:W3CDTF">2024-07-02T01:05:09Z</dcterms:modified>
</cp:coreProperties>
</file>