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ink/ink4.xml" ContentType="application/inkml+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ink/ink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notesMasterIdLst>
    <p:notesMasterId r:id="rId39"/>
  </p:notesMasterIdLst>
  <p:sldIdLst>
    <p:sldId id="256" r:id="rId2"/>
    <p:sldId id="257" r:id="rId3"/>
    <p:sldId id="258" r:id="rId4"/>
    <p:sldId id="259" r:id="rId5"/>
    <p:sldId id="260" r:id="rId6"/>
    <p:sldId id="29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3" r:id="rId21"/>
    <p:sldId id="274" r:id="rId22"/>
    <p:sldId id="276" r:id="rId23"/>
    <p:sldId id="277" r:id="rId24"/>
    <p:sldId id="280" r:id="rId25"/>
    <p:sldId id="284" r:id="rId26"/>
    <p:sldId id="278" r:id="rId27"/>
    <p:sldId id="282" r:id="rId28"/>
    <p:sldId id="283" r:id="rId29"/>
    <p:sldId id="281"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155"/>
  </p:normalViewPr>
  <p:slideViewPr>
    <p:cSldViewPr snapToGrid="0" snapToObjects="1">
      <p:cViewPr>
        <p:scale>
          <a:sx n="95" d="100"/>
          <a:sy n="95" d="100"/>
        </p:scale>
        <p:origin x="-10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image" Target="../media/image4.png"/><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image" Target="../media/image4.png"/><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2B38EF91-2943-49A7-85A6-15269B74D2E2}"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F85241F-F83A-41A6-8997-4C78A60BF012}">
      <dgm:prSet/>
      <dgm:spPr/>
      <dgm:t>
        <a:bodyPr/>
        <a:lstStyle/>
        <a:p>
          <a:pPr>
            <a:defRPr cap="all"/>
          </a:pPr>
          <a:r>
            <a:rPr lang="pt-BR"/>
            <a:t>Quão rico é o conhecimento dos indivíduos cegos?</a:t>
          </a:r>
          <a:endParaRPr lang="en-US"/>
        </a:p>
      </dgm:t>
    </dgm:pt>
    <dgm:pt modelId="{94A81030-0238-4154-9277-97C0FC6E6C45}" type="parTrans" cxnId="{10DB7475-035B-4D34-9100-3BC2F7798ECE}">
      <dgm:prSet/>
      <dgm:spPr/>
      <dgm:t>
        <a:bodyPr/>
        <a:lstStyle/>
        <a:p>
          <a:endParaRPr lang="en-US"/>
        </a:p>
      </dgm:t>
    </dgm:pt>
    <dgm:pt modelId="{E23DBC36-675B-4022-9CAB-6CDE8572A994}" type="sibTrans" cxnId="{10DB7475-035B-4D34-9100-3BC2F7798ECE}">
      <dgm:prSet/>
      <dgm:spPr/>
      <dgm:t>
        <a:bodyPr/>
        <a:lstStyle/>
        <a:p>
          <a:endParaRPr lang="en-US"/>
        </a:p>
      </dgm:t>
    </dgm:pt>
    <dgm:pt modelId="{89E3FC0B-B56E-4C83-89F4-B6302C5EEC53}">
      <dgm:prSet/>
      <dgm:spPr/>
      <dgm:t>
        <a:bodyPr/>
        <a:lstStyle/>
        <a:p>
          <a:pPr>
            <a:defRPr cap="all"/>
          </a:pPr>
          <a:r>
            <a:rPr lang="pt-BR"/>
            <a:t>Quão parecido é esse conhecimento comparado aos videntes?</a:t>
          </a:r>
          <a:endParaRPr lang="en-US"/>
        </a:p>
      </dgm:t>
    </dgm:pt>
    <dgm:pt modelId="{6C3DE2CC-F6CA-4AB5-AEEE-4F21B7E43988}" type="parTrans" cxnId="{05DA77E7-29C3-4857-A567-F86A66369262}">
      <dgm:prSet/>
      <dgm:spPr/>
      <dgm:t>
        <a:bodyPr/>
        <a:lstStyle/>
        <a:p>
          <a:endParaRPr lang="en-US"/>
        </a:p>
      </dgm:t>
    </dgm:pt>
    <dgm:pt modelId="{8B64BB0F-D5BC-45D0-A12A-C93AEDAD7AB8}" type="sibTrans" cxnId="{05DA77E7-29C3-4857-A567-F86A66369262}">
      <dgm:prSet/>
      <dgm:spPr/>
      <dgm:t>
        <a:bodyPr/>
        <a:lstStyle/>
        <a:p>
          <a:endParaRPr lang="en-US"/>
        </a:p>
      </dgm:t>
    </dgm:pt>
    <dgm:pt modelId="{0DF5EEBF-4438-4735-8132-7FA7E92FD24D}">
      <dgm:prSet/>
      <dgm:spPr/>
      <dgm:t>
        <a:bodyPr/>
        <a:lstStyle/>
        <a:p>
          <a:pPr>
            <a:defRPr cap="all"/>
          </a:pPr>
          <a:r>
            <a:rPr lang="pt-BR"/>
            <a:t>Como medir e comparar qualitativamente?</a:t>
          </a:r>
          <a:endParaRPr lang="en-US"/>
        </a:p>
      </dgm:t>
    </dgm:pt>
    <dgm:pt modelId="{1C6B5657-68AE-428E-A95E-CD12AEC5B59E}" type="parTrans" cxnId="{E209B029-E8D6-4166-BB7E-4F8FAB9DC7C7}">
      <dgm:prSet/>
      <dgm:spPr/>
      <dgm:t>
        <a:bodyPr/>
        <a:lstStyle/>
        <a:p>
          <a:endParaRPr lang="en-US"/>
        </a:p>
      </dgm:t>
    </dgm:pt>
    <dgm:pt modelId="{E638D010-2B12-4B43-993F-9903AA6B3B69}" type="sibTrans" cxnId="{E209B029-E8D6-4166-BB7E-4F8FAB9DC7C7}">
      <dgm:prSet/>
      <dgm:spPr/>
      <dgm:t>
        <a:bodyPr/>
        <a:lstStyle/>
        <a:p>
          <a:endParaRPr lang="en-US"/>
        </a:p>
      </dgm:t>
    </dgm:pt>
    <dgm:pt modelId="{87617688-98ED-4C45-8281-1CD27758F20D}" type="pres">
      <dgm:prSet presAssocID="{2B38EF91-2943-49A7-85A6-15269B74D2E2}" presName="root" presStyleCnt="0">
        <dgm:presLayoutVars>
          <dgm:dir/>
          <dgm:resizeHandles val="exact"/>
        </dgm:presLayoutVars>
      </dgm:prSet>
      <dgm:spPr/>
      <dgm:t>
        <a:bodyPr/>
        <a:lstStyle/>
        <a:p>
          <a:endParaRPr lang="pt-BR"/>
        </a:p>
      </dgm:t>
    </dgm:pt>
    <dgm:pt modelId="{03C9225C-0D90-4376-9AB6-EE7C316D9DAF}" type="pres">
      <dgm:prSet presAssocID="{7F85241F-F83A-41A6-8997-4C78A60BF012}" presName="compNode" presStyleCnt="0"/>
      <dgm:spPr/>
    </dgm:pt>
    <dgm:pt modelId="{4824AFDD-960A-44B1-AEFD-C74C080F5B36}" type="pres">
      <dgm:prSet presAssocID="{7F85241F-F83A-41A6-8997-4C78A60BF012}" presName="iconBgRect" presStyleLbl="bgShp" presStyleIdx="0" presStyleCnt="3"/>
      <dgm:spPr>
        <a:prstGeom prst="round2DiagRect">
          <a:avLst>
            <a:gd name="adj1" fmla="val 29727"/>
            <a:gd name="adj2" fmla="val 0"/>
          </a:avLst>
        </a:prstGeom>
      </dgm:spPr>
    </dgm:pt>
    <dgm:pt modelId="{918A3246-73FD-4B2C-BAAB-D94A06319054}" type="pres">
      <dgm:prSet presAssocID="{7F85241F-F83A-41A6-8997-4C78A60BF0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raille"/>
        </a:ext>
      </dgm:extLst>
    </dgm:pt>
    <dgm:pt modelId="{47922F54-91B1-417D-A06B-FA352E667433}" type="pres">
      <dgm:prSet presAssocID="{7F85241F-F83A-41A6-8997-4C78A60BF012}" presName="spaceRect" presStyleCnt="0"/>
      <dgm:spPr/>
    </dgm:pt>
    <dgm:pt modelId="{AD78049B-BA5C-46CF-9D15-374E1CF4BDA0}" type="pres">
      <dgm:prSet presAssocID="{7F85241F-F83A-41A6-8997-4C78A60BF012}" presName="textRect" presStyleLbl="revTx" presStyleIdx="0" presStyleCnt="3">
        <dgm:presLayoutVars>
          <dgm:chMax val="1"/>
          <dgm:chPref val="1"/>
        </dgm:presLayoutVars>
      </dgm:prSet>
      <dgm:spPr/>
      <dgm:t>
        <a:bodyPr/>
        <a:lstStyle/>
        <a:p>
          <a:endParaRPr lang="pt-BR"/>
        </a:p>
      </dgm:t>
    </dgm:pt>
    <dgm:pt modelId="{AE0020D6-AD2C-4A58-B5A8-BCD23DABE3D6}" type="pres">
      <dgm:prSet presAssocID="{E23DBC36-675B-4022-9CAB-6CDE8572A994}" presName="sibTrans" presStyleCnt="0"/>
      <dgm:spPr/>
    </dgm:pt>
    <dgm:pt modelId="{F8C4AC41-97B8-46C2-9E7B-2806CAFDA170}" type="pres">
      <dgm:prSet presAssocID="{89E3FC0B-B56E-4C83-89F4-B6302C5EEC53}" presName="compNode" presStyleCnt="0"/>
      <dgm:spPr/>
    </dgm:pt>
    <dgm:pt modelId="{ACD84365-6BBD-4A66-9403-0AAA1DE10C94}" type="pres">
      <dgm:prSet presAssocID="{89E3FC0B-B56E-4C83-89F4-B6302C5EEC53}" presName="iconBgRect" presStyleLbl="bgShp" presStyleIdx="1" presStyleCnt="3"/>
      <dgm:spPr>
        <a:prstGeom prst="round2DiagRect">
          <a:avLst>
            <a:gd name="adj1" fmla="val 29727"/>
            <a:gd name="adj2" fmla="val 0"/>
          </a:avLst>
        </a:prstGeom>
      </dgm:spPr>
    </dgm:pt>
    <dgm:pt modelId="{D7BFEBDE-2C86-4BEE-88A0-935892C4DE82}" type="pres">
      <dgm:prSet presAssocID="{89E3FC0B-B56E-4C83-89F4-B6302C5EEC5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Questions"/>
        </a:ext>
      </dgm:extLst>
    </dgm:pt>
    <dgm:pt modelId="{1335348D-0685-4F86-996E-EB4D19DF4A2C}" type="pres">
      <dgm:prSet presAssocID="{89E3FC0B-B56E-4C83-89F4-B6302C5EEC53}" presName="spaceRect" presStyleCnt="0"/>
      <dgm:spPr/>
    </dgm:pt>
    <dgm:pt modelId="{F2B9AA19-E078-43DB-92F8-942DD3D2795D}" type="pres">
      <dgm:prSet presAssocID="{89E3FC0B-B56E-4C83-89F4-B6302C5EEC53}" presName="textRect" presStyleLbl="revTx" presStyleIdx="1" presStyleCnt="3">
        <dgm:presLayoutVars>
          <dgm:chMax val="1"/>
          <dgm:chPref val="1"/>
        </dgm:presLayoutVars>
      </dgm:prSet>
      <dgm:spPr/>
      <dgm:t>
        <a:bodyPr/>
        <a:lstStyle/>
        <a:p>
          <a:endParaRPr lang="pt-BR"/>
        </a:p>
      </dgm:t>
    </dgm:pt>
    <dgm:pt modelId="{B9FBE4E1-6896-4806-A4B4-09E74998054D}" type="pres">
      <dgm:prSet presAssocID="{8B64BB0F-D5BC-45D0-A12A-C93AEDAD7AB8}" presName="sibTrans" presStyleCnt="0"/>
      <dgm:spPr/>
    </dgm:pt>
    <dgm:pt modelId="{295A386A-ACEB-4D6E-88A2-2988229C9446}" type="pres">
      <dgm:prSet presAssocID="{0DF5EEBF-4438-4735-8132-7FA7E92FD24D}" presName="compNode" presStyleCnt="0"/>
      <dgm:spPr/>
    </dgm:pt>
    <dgm:pt modelId="{0D3384DD-C0BC-48B9-8B1A-C512691A499A}" type="pres">
      <dgm:prSet presAssocID="{0DF5EEBF-4438-4735-8132-7FA7E92FD24D}" presName="iconBgRect" presStyleLbl="bgShp" presStyleIdx="2" presStyleCnt="3"/>
      <dgm:spPr>
        <a:prstGeom prst="round2DiagRect">
          <a:avLst>
            <a:gd name="adj1" fmla="val 29727"/>
            <a:gd name="adj2" fmla="val 0"/>
          </a:avLst>
        </a:prstGeom>
      </dgm:spPr>
    </dgm:pt>
    <dgm:pt modelId="{B309A7BE-D10B-4833-B049-FC448C31C33A}" type="pres">
      <dgm:prSet presAssocID="{0DF5EEBF-4438-4735-8132-7FA7E92FD2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Ruler"/>
        </a:ext>
      </dgm:extLst>
    </dgm:pt>
    <dgm:pt modelId="{4B7F0B9F-0156-445D-89DF-4038575D82A2}" type="pres">
      <dgm:prSet presAssocID="{0DF5EEBF-4438-4735-8132-7FA7E92FD24D}" presName="spaceRect" presStyleCnt="0"/>
      <dgm:spPr/>
    </dgm:pt>
    <dgm:pt modelId="{8BDFBBCF-46FD-4877-AC59-B4CEB5C2A700}" type="pres">
      <dgm:prSet presAssocID="{0DF5EEBF-4438-4735-8132-7FA7E92FD24D}" presName="textRect" presStyleLbl="revTx" presStyleIdx="2" presStyleCnt="3">
        <dgm:presLayoutVars>
          <dgm:chMax val="1"/>
          <dgm:chPref val="1"/>
        </dgm:presLayoutVars>
      </dgm:prSet>
      <dgm:spPr/>
      <dgm:t>
        <a:bodyPr/>
        <a:lstStyle/>
        <a:p>
          <a:endParaRPr lang="pt-BR"/>
        </a:p>
      </dgm:t>
    </dgm:pt>
  </dgm:ptLst>
  <dgm:cxnLst>
    <dgm:cxn modelId="{05DA77E7-29C3-4857-A567-F86A66369262}" srcId="{2B38EF91-2943-49A7-85A6-15269B74D2E2}" destId="{89E3FC0B-B56E-4C83-89F4-B6302C5EEC53}" srcOrd="1" destOrd="0" parTransId="{6C3DE2CC-F6CA-4AB5-AEEE-4F21B7E43988}" sibTransId="{8B64BB0F-D5BC-45D0-A12A-C93AEDAD7AB8}"/>
    <dgm:cxn modelId="{15D17C19-2C44-4BA1-B825-69F6A6376CB8}" type="presOf" srcId="{89E3FC0B-B56E-4C83-89F4-B6302C5EEC53}" destId="{F2B9AA19-E078-43DB-92F8-942DD3D2795D}" srcOrd="0" destOrd="0" presId="urn:microsoft.com/office/officeart/2018/5/layout/IconLeafLabelList"/>
    <dgm:cxn modelId="{E209B029-E8D6-4166-BB7E-4F8FAB9DC7C7}" srcId="{2B38EF91-2943-49A7-85A6-15269B74D2E2}" destId="{0DF5EEBF-4438-4735-8132-7FA7E92FD24D}" srcOrd="2" destOrd="0" parTransId="{1C6B5657-68AE-428E-A95E-CD12AEC5B59E}" sibTransId="{E638D010-2B12-4B43-993F-9903AA6B3B69}"/>
    <dgm:cxn modelId="{E24DB2F7-A271-4936-8D5A-C1311FB81FC4}" type="presOf" srcId="{2B38EF91-2943-49A7-85A6-15269B74D2E2}" destId="{87617688-98ED-4C45-8281-1CD27758F20D}" srcOrd="0" destOrd="0" presId="urn:microsoft.com/office/officeart/2018/5/layout/IconLeafLabelList"/>
    <dgm:cxn modelId="{10DB7475-035B-4D34-9100-3BC2F7798ECE}" srcId="{2B38EF91-2943-49A7-85A6-15269B74D2E2}" destId="{7F85241F-F83A-41A6-8997-4C78A60BF012}" srcOrd="0" destOrd="0" parTransId="{94A81030-0238-4154-9277-97C0FC6E6C45}" sibTransId="{E23DBC36-675B-4022-9CAB-6CDE8572A994}"/>
    <dgm:cxn modelId="{A845F281-4487-40AB-B245-F2660AB3E250}" type="presOf" srcId="{7F85241F-F83A-41A6-8997-4C78A60BF012}" destId="{AD78049B-BA5C-46CF-9D15-374E1CF4BDA0}" srcOrd="0" destOrd="0" presId="urn:microsoft.com/office/officeart/2018/5/layout/IconLeafLabelList"/>
    <dgm:cxn modelId="{1F10CAF2-EF18-4B18-B1D6-F4232B35219A}" type="presOf" srcId="{0DF5EEBF-4438-4735-8132-7FA7E92FD24D}" destId="{8BDFBBCF-46FD-4877-AC59-B4CEB5C2A700}" srcOrd="0" destOrd="0" presId="urn:microsoft.com/office/officeart/2018/5/layout/IconLeafLabelList"/>
    <dgm:cxn modelId="{D6D9F1CD-7D24-4174-844F-318EDE6091FD}" type="presParOf" srcId="{87617688-98ED-4C45-8281-1CD27758F20D}" destId="{03C9225C-0D90-4376-9AB6-EE7C316D9DAF}" srcOrd="0" destOrd="0" presId="urn:microsoft.com/office/officeart/2018/5/layout/IconLeafLabelList"/>
    <dgm:cxn modelId="{1851471A-A0B3-4FD9-9C60-0177B2B941B7}" type="presParOf" srcId="{03C9225C-0D90-4376-9AB6-EE7C316D9DAF}" destId="{4824AFDD-960A-44B1-AEFD-C74C080F5B36}" srcOrd="0" destOrd="0" presId="urn:microsoft.com/office/officeart/2018/5/layout/IconLeafLabelList"/>
    <dgm:cxn modelId="{CE81A593-22A3-4003-80AC-B822B72D60C2}" type="presParOf" srcId="{03C9225C-0D90-4376-9AB6-EE7C316D9DAF}" destId="{918A3246-73FD-4B2C-BAAB-D94A06319054}" srcOrd="1" destOrd="0" presId="urn:microsoft.com/office/officeart/2018/5/layout/IconLeafLabelList"/>
    <dgm:cxn modelId="{CC94B86B-3C7F-4009-988B-9572ED9D1C06}" type="presParOf" srcId="{03C9225C-0D90-4376-9AB6-EE7C316D9DAF}" destId="{47922F54-91B1-417D-A06B-FA352E667433}" srcOrd="2" destOrd="0" presId="urn:microsoft.com/office/officeart/2018/5/layout/IconLeafLabelList"/>
    <dgm:cxn modelId="{27C20F25-D7FB-4BFA-A134-6072342C9ABA}" type="presParOf" srcId="{03C9225C-0D90-4376-9AB6-EE7C316D9DAF}" destId="{AD78049B-BA5C-46CF-9D15-374E1CF4BDA0}" srcOrd="3" destOrd="0" presId="urn:microsoft.com/office/officeart/2018/5/layout/IconLeafLabelList"/>
    <dgm:cxn modelId="{06F77ACF-D431-4886-A123-C4B096D54C70}" type="presParOf" srcId="{87617688-98ED-4C45-8281-1CD27758F20D}" destId="{AE0020D6-AD2C-4A58-B5A8-BCD23DABE3D6}" srcOrd="1" destOrd="0" presId="urn:microsoft.com/office/officeart/2018/5/layout/IconLeafLabelList"/>
    <dgm:cxn modelId="{C5D971AC-9556-4B0E-A684-0F49780EE473}" type="presParOf" srcId="{87617688-98ED-4C45-8281-1CD27758F20D}" destId="{F8C4AC41-97B8-46C2-9E7B-2806CAFDA170}" srcOrd="2" destOrd="0" presId="urn:microsoft.com/office/officeart/2018/5/layout/IconLeafLabelList"/>
    <dgm:cxn modelId="{04E74261-7221-4E31-8660-65CFF5FA9EA7}" type="presParOf" srcId="{F8C4AC41-97B8-46C2-9E7B-2806CAFDA170}" destId="{ACD84365-6BBD-4A66-9403-0AAA1DE10C94}" srcOrd="0" destOrd="0" presId="urn:microsoft.com/office/officeart/2018/5/layout/IconLeafLabelList"/>
    <dgm:cxn modelId="{D19F13EF-F780-41CA-9A56-502A4A4EA8BA}" type="presParOf" srcId="{F8C4AC41-97B8-46C2-9E7B-2806CAFDA170}" destId="{D7BFEBDE-2C86-4BEE-88A0-935892C4DE82}" srcOrd="1" destOrd="0" presId="urn:microsoft.com/office/officeart/2018/5/layout/IconLeafLabelList"/>
    <dgm:cxn modelId="{A7FE9F7F-458A-4874-8593-B104ECA26C56}" type="presParOf" srcId="{F8C4AC41-97B8-46C2-9E7B-2806CAFDA170}" destId="{1335348D-0685-4F86-996E-EB4D19DF4A2C}" srcOrd="2" destOrd="0" presId="urn:microsoft.com/office/officeart/2018/5/layout/IconLeafLabelList"/>
    <dgm:cxn modelId="{5BA4A6B8-9BBB-418F-B0AF-D7400F9BCED8}" type="presParOf" srcId="{F8C4AC41-97B8-46C2-9E7B-2806CAFDA170}" destId="{F2B9AA19-E078-43DB-92F8-942DD3D2795D}" srcOrd="3" destOrd="0" presId="urn:microsoft.com/office/officeart/2018/5/layout/IconLeafLabelList"/>
    <dgm:cxn modelId="{558EB059-ADAF-4CEF-8C59-2342140DCB3B}" type="presParOf" srcId="{87617688-98ED-4C45-8281-1CD27758F20D}" destId="{B9FBE4E1-6896-4806-A4B4-09E74998054D}" srcOrd="3" destOrd="0" presId="urn:microsoft.com/office/officeart/2018/5/layout/IconLeafLabelList"/>
    <dgm:cxn modelId="{21F67DBB-72D1-4C8E-B229-EFE143890D2C}" type="presParOf" srcId="{87617688-98ED-4C45-8281-1CD27758F20D}" destId="{295A386A-ACEB-4D6E-88A2-2988229C9446}" srcOrd="4" destOrd="0" presId="urn:microsoft.com/office/officeart/2018/5/layout/IconLeafLabelList"/>
    <dgm:cxn modelId="{46D0ABAD-1F64-4D98-9800-47742C600C83}" type="presParOf" srcId="{295A386A-ACEB-4D6E-88A2-2988229C9446}" destId="{0D3384DD-C0BC-48B9-8B1A-C512691A499A}" srcOrd="0" destOrd="0" presId="urn:microsoft.com/office/officeart/2018/5/layout/IconLeafLabelList"/>
    <dgm:cxn modelId="{00CB3680-978F-407E-B73D-F40A64C57E25}" type="presParOf" srcId="{295A386A-ACEB-4D6E-88A2-2988229C9446}" destId="{B309A7BE-D10B-4833-B049-FC448C31C33A}" srcOrd="1" destOrd="0" presId="urn:microsoft.com/office/officeart/2018/5/layout/IconLeafLabelList"/>
    <dgm:cxn modelId="{DCF43134-CA19-4F0D-978C-96C3FC3CBDF4}" type="presParOf" srcId="{295A386A-ACEB-4D6E-88A2-2988229C9446}" destId="{4B7F0B9F-0156-445D-89DF-4038575D82A2}" srcOrd="2" destOrd="0" presId="urn:microsoft.com/office/officeart/2018/5/layout/IconLeafLabelList"/>
    <dgm:cxn modelId="{1983B727-8EAA-4EC6-B460-64398F675EF1}" type="presParOf" srcId="{295A386A-ACEB-4D6E-88A2-2988229C9446}" destId="{8BDFBBCF-46FD-4877-AC59-B4CEB5C2A70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4AFDD-960A-44B1-AEFD-C74C080F5B36}">
      <dsp:nvSpPr>
        <dsp:cNvPr id="0" name=""/>
        <dsp:cNvSpPr/>
      </dsp:nvSpPr>
      <dsp:spPr>
        <a:xfrm>
          <a:off x="679050" y="528955"/>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A3246-73FD-4B2C-BAAB-D94A06319054}">
      <dsp:nvSpPr>
        <dsp:cNvPr id="0" name=""/>
        <dsp:cNvSpPr/>
      </dsp:nvSpPr>
      <dsp:spPr>
        <a:xfrm>
          <a:off x="1081237" y="931143"/>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8049B-BA5C-46CF-9D15-374E1CF4BDA0}">
      <dsp:nvSpPr>
        <dsp:cNvPr id="0" name=""/>
        <dsp:cNvSpPr/>
      </dsp:nvSpPr>
      <dsp:spPr>
        <a:xfrm>
          <a:off x="75768" y="3003956"/>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pt-BR" sz="1600" kern="1200"/>
            <a:t>Quão rico é o conhecimento dos indivíduos cegos?</a:t>
          </a:r>
          <a:endParaRPr lang="en-US" sz="1600" kern="1200"/>
        </a:p>
      </dsp:txBody>
      <dsp:txXfrm>
        <a:off x="75768" y="3003956"/>
        <a:ext cx="3093750" cy="720000"/>
      </dsp:txXfrm>
    </dsp:sp>
    <dsp:sp modelId="{ACD84365-6BBD-4A66-9403-0AAA1DE10C94}">
      <dsp:nvSpPr>
        <dsp:cNvPr id="0" name=""/>
        <dsp:cNvSpPr/>
      </dsp:nvSpPr>
      <dsp:spPr>
        <a:xfrm>
          <a:off x="4314206" y="528955"/>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FEBDE-2C86-4BEE-88A0-935892C4DE82}">
      <dsp:nvSpPr>
        <dsp:cNvPr id="0" name=""/>
        <dsp:cNvSpPr/>
      </dsp:nvSpPr>
      <dsp:spPr>
        <a:xfrm>
          <a:off x="4716393" y="931143"/>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B9AA19-E078-43DB-92F8-942DD3D2795D}">
      <dsp:nvSpPr>
        <dsp:cNvPr id="0" name=""/>
        <dsp:cNvSpPr/>
      </dsp:nvSpPr>
      <dsp:spPr>
        <a:xfrm>
          <a:off x="3710925" y="3003956"/>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pt-BR" sz="1600" kern="1200"/>
            <a:t>Quão parecido é esse conhecimento comparado aos videntes?</a:t>
          </a:r>
          <a:endParaRPr lang="en-US" sz="1600" kern="1200"/>
        </a:p>
      </dsp:txBody>
      <dsp:txXfrm>
        <a:off x="3710925" y="3003956"/>
        <a:ext cx="3093750" cy="720000"/>
      </dsp:txXfrm>
    </dsp:sp>
    <dsp:sp modelId="{0D3384DD-C0BC-48B9-8B1A-C512691A499A}">
      <dsp:nvSpPr>
        <dsp:cNvPr id="0" name=""/>
        <dsp:cNvSpPr/>
      </dsp:nvSpPr>
      <dsp:spPr>
        <a:xfrm>
          <a:off x="7949362" y="528955"/>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9A7BE-D10B-4833-B049-FC448C31C33A}">
      <dsp:nvSpPr>
        <dsp:cNvPr id="0" name=""/>
        <dsp:cNvSpPr/>
      </dsp:nvSpPr>
      <dsp:spPr>
        <a:xfrm>
          <a:off x="8351550" y="931143"/>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DFBBCF-46FD-4877-AC59-B4CEB5C2A700}">
      <dsp:nvSpPr>
        <dsp:cNvPr id="0" name=""/>
        <dsp:cNvSpPr/>
      </dsp:nvSpPr>
      <dsp:spPr>
        <a:xfrm>
          <a:off x="7346081" y="3003956"/>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pt-BR" sz="1600" kern="1200"/>
            <a:t>Como medir e comparar qualitativamente?</a:t>
          </a:r>
          <a:endParaRPr lang="en-US" sz="1600" kern="1200"/>
        </a:p>
      </dsp:txBody>
      <dsp:txXfrm>
        <a:off x="7346081" y="3003956"/>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10:34:57.527"/>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14:27:59.51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9T17:48:29.647"/>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9T18:08:39.414"/>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9T20:37:57.13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9T20:44:39.383"/>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B9DFF-0267-D84E-B43F-E5BB2E67CEF0}" type="datetimeFigureOut">
              <a:rPr lang="pt-BR" smtClean="0"/>
              <a:t>27/05/2020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C70E5-14EE-9E43-9F53-1727AC95FEF2}" type="slidenum">
              <a:rPr lang="pt-BR" smtClean="0"/>
              <a:t>‹nº›</a:t>
            </a:fld>
            <a:endParaRPr lang="pt-BR"/>
          </a:p>
        </p:txBody>
      </p:sp>
    </p:spTree>
    <p:extLst>
      <p:ext uri="{BB962C8B-B14F-4D97-AF65-F5344CB8AC3E}">
        <p14:creationId xmlns:p14="http://schemas.microsoft.com/office/powerpoint/2010/main" val="38460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1) </a:t>
            </a:r>
            <a:r>
              <a:rPr lang="pt-BR" dirty="0" err="1"/>
              <a:t>Linguas</a:t>
            </a:r>
            <a:r>
              <a:rPr lang="pt-BR" dirty="0"/>
              <a:t> tem um rico vocabulário para determinar ações visuais, conhecimento de cores e etc. </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2</a:t>
            </a:fld>
            <a:endParaRPr lang="pt-BR"/>
          </a:p>
        </p:txBody>
      </p:sp>
    </p:spTree>
    <p:extLst>
      <p:ext uri="{BB962C8B-B14F-4D97-AF65-F5344CB8AC3E}">
        <p14:creationId xmlns:p14="http://schemas.microsoft.com/office/powerpoint/2010/main" val="401347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As análises hierárquicas de agrupamento revelaram que, tanto para os grupos cegos quanto para os que enxergam, os verbos da percepção visual se agrupam em </a:t>
            </a:r>
            <a:r>
              <a:rPr lang="pt-BR" b="1" dirty="0"/>
              <a:t>atos intensos e prolongados de visão</a:t>
            </a:r>
            <a:r>
              <a:rPr lang="pt-BR" dirty="0"/>
              <a:t> (por exemplo, </a:t>
            </a:r>
            <a:r>
              <a:rPr lang="pt-BR" dirty="0" err="1"/>
              <a:t>to</a:t>
            </a:r>
            <a:r>
              <a:rPr lang="pt-BR" dirty="0"/>
              <a:t> </a:t>
            </a:r>
            <a:r>
              <a:rPr lang="pt-BR" dirty="0" err="1"/>
              <a:t>leer</a:t>
            </a:r>
            <a:r>
              <a:rPr lang="pt-BR" dirty="0"/>
              <a:t> - para olhar de soslaio, </a:t>
            </a:r>
            <a:r>
              <a:rPr lang="pt-BR" dirty="0" err="1"/>
              <a:t>to</a:t>
            </a:r>
            <a:r>
              <a:rPr lang="pt-BR" dirty="0"/>
              <a:t> </a:t>
            </a:r>
            <a:r>
              <a:rPr lang="pt-BR" dirty="0" err="1"/>
              <a:t>gawk</a:t>
            </a:r>
            <a:r>
              <a:rPr lang="pt-BR" dirty="0"/>
              <a:t> - ficar de boca aberta, </a:t>
            </a:r>
            <a:r>
              <a:rPr lang="pt-BR" dirty="0" err="1"/>
              <a:t>to</a:t>
            </a:r>
            <a:r>
              <a:rPr lang="pt-BR" dirty="0"/>
              <a:t> </a:t>
            </a:r>
            <a:r>
              <a:rPr lang="pt-BR" dirty="0" err="1"/>
              <a:t>stare</a:t>
            </a:r>
            <a:r>
              <a:rPr lang="pt-BR" dirty="0"/>
              <a:t> - olhar), </a:t>
            </a:r>
            <a:r>
              <a:rPr lang="pt-BR" b="1" dirty="0"/>
              <a:t>breves atos de visão </a:t>
            </a:r>
            <a:r>
              <a:rPr lang="pt-BR" dirty="0"/>
              <a:t>(por exemplo, </a:t>
            </a:r>
            <a:r>
              <a:rPr lang="pt-BR" dirty="0" err="1"/>
              <a:t>to</a:t>
            </a:r>
            <a:r>
              <a:rPr lang="pt-BR" dirty="0"/>
              <a:t> </a:t>
            </a:r>
            <a:r>
              <a:rPr lang="pt-BR" dirty="0" err="1"/>
              <a:t>peek</a:t>
            </a:r>
            <a:r>
              <a:rPr lang="pt-BR" dirty="0"/>
              <a:t> - espiar, </a:t>
            </a:r>
            <a:r>
              <a:rPr lang="pt-BR" dirty="0" err="1"/>
              <a:t>to</a:t>
            </a:r>
            <a:r>
              <a:rPr lang="pt-BR" dirty="0"/>
              <a:t> </a:t>
            </a:r>
            <a:r>
              <a:rPr lang="pt-BR" dirty="0" err="1"/>
              <a:t>glance</a:t>
            </a:r>
            <a:r>
              <a:rPr lang="pt-BR" dirty="0"/>
              <a:t> - olhar, </a:t>
            </a:r>
            <a:r>
              <a:rPr lang="pt-BR" dirty="0" err="1"/>
              <a:t>to</a:t>
            </a:r>
            <a:r>
              <a:rPr lang="pt-BR" dirty="0"/>
              <a:t> </a:t>
            </a:r>
            <a:r>
              <a:rPr lang="pt-BR" dirty="0" err="1"/>
              <a:t>glimpse</a:t>
            </a:r>
            <a:r>
              <a:rPr lang="pt-BR" dirty="0"/>
              <a:t> - vislumbrar) e </a:t>
            </a:r>
            <a:r>
              <a:rPr lang="pt-BR" b="1" dirty="0"/>
              <a:t>atos de aparência genérica </a:t>
            </a:r>
            <a:r>
              <a:rPr lang="pt-BR" dirty="0"/>
              <a:t>(ou seja, </a:t>
            </a:r>
            <a:r>
              <a:rPr lang="pt-BR" dirty="0" err="1"/>
              <a:t>to</a:t>
            </a:r>
            <a:r>
              <a:rPr lang="pt-BR" dirty="0"/>
              <a:t> look - olhar, </a:t>
            </a:r>
            <a:r>
              <a:rPr lang="pt-BR" dirty="0" err="1"/>
              <a:t>to</a:t>
            </a:r>
            <a:r>
              <a:rPr lang="pt-BR" dirty="0"/>
              <a:t> </a:t>
            </a:r>
            <a:r>
              <a:rPr lang="pt-BR" dirty="0" err="1"/>
              <a:t>see</a:t>
            </a:r>
            <a:r>
              <a:rPr lang="pt-BR" dirty="0"/>
              <a:t> - ver)</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24</a:t>
            </a:fld>
            <a:endParaRPr lang="pt-BR"/>
          </a:p>
        </p:txBody>
      </p:sp>
    </p:spTree>
    <p:extLst>
      <p:ext uri="{BB962C8B-B14F-4D97-AF65-F5344CB8AC3E}">
        <p14:creationId xmlns:p14="http://schemas.microsoft.com/office/powerpoint/2010/main" val="411855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As análises hierárquicas de agrupamento revelaram que, tanto para os grupos cegos quanto para os que enxergam, os verbos da percepção visual se agrupam em </a:t>
            </a:r>
            <a:r>
              <a:rPr lang="pt-BR" b="1" dirty="0"/>
              <a:t>atos intensos e prolongados de visão</a:t>
            </a:r>
            <a:r>
              <a:rPr lang="pt-BR" dirty="0"/>
              <a:t> (por exemplo, </a:t>
            </a:r>
            <a:r>
              <a:rPr lang="pt-BR" dirty="0" err="1"/>
              <a:t>to</a:t>
            </a:r>
            <a:r>
              <a:rPr lang="pt-BR" dirty="0"/>
              <a:t> </a:t>
            </a:r>
            <a:r>
              <a:rPr lang="pt-BR" dirty="0" err="1"/>
              <a:t>leer</a:t>
            </a:r>
            <a:r>
              <a:rPr lang="pt-BR" dirty="0"/>
              <a:t> - para olhar de soslaio, </a:t>
            </a:r>
            <a:r>
              <a:rPr lang="pt-BR" dirty="0" err="1"/>
              <a:t>to</a:t>
            </a:r>
            <a:r>
              <a:rPr lang="pt-BR" dirty="0"/>
              <a:t> </a:t>
            </a:r>
            <a:r>
              <a:rPr lang="pt-BR" dirty="0" err="1"/>
              <a:t>gawk</a:t>
            </a:r>
            <a:r>
              <a:rPr lang="pt-BR" dirty="0"/>
              <a:t> - ficar de boca aberta, </a:t>
            </a:r>
            <a:r>
              <a:rPr lang="pt-BR" dirty="0" err="1"/>
              <a:t>to</a:t>
            </a:r>
            <a:r>
              <a:rPr lang="pt-BR" dirty="0"/>
              <a:t> </a:t>
            </a:r>
            <a:r>
              <a:rPr lang="pt-BR" dirty="0" err="1"/>
              <a:t>stare</a:t>
            </a:r>
            <a:r>
              <a:rPr lang="pt-BR" dirty="0"/>
              <a:t> - olhar), </a:t>
            </a:r>
            <a:r>
              <a:rPr lang="pt-BR" b="1" dirty="0"/>
              <a:t>breves atos de visão </a:t>
            </a:r>
            <a:r>
              <a:rPr lang="pt-BR" dirty="0"/>
              <a:t>(por exemplo, </a:t>
            </a:r>
            <a:r>
              <a:rPr lang="pt-BR" dirty="0" err="1"/>
              <a:t>to</a:t>
            </a:r>
            <a:r>
              <a:rPr lang="pt-BR" dirty="0"/>
              <a:t> </a:t>
            </a:r>
            <a:r>
              <a:rPr lang="pt-BR" dirty="0" err="1"/>
              <a:t>peek</a:t>
            </a:r>
            <a:r>
              <a:rPr lang="pt-BR" dirty="0"/>
              <a:t> - espiar, </a:t>
            </a:r>
            <a:r>
              <a:rPr lang="pt-BR" dirty="0" err="1"/>
              <a:t>to</a:t>
            </a:r>
            <a:r>
              <a:rPr lang="pt-BR" dirty="0"/>
              <a:t> </a:t>
            </a:r>
            <a:r>
              <a:rPr lang="pt-BR" dirty="0" err="1"/>
              <a:t>glance</a:t>
            </a:r>
            <a:r>
              <a:rPr lang="pt-BR" dirty="0"/>
              <a:t> - olhar, </a:t>
            </a:r>
            <a:r>
              <a:rPr lang="pt-BR" dirty="0" err="1"/>
              <a:t>to</a:t>
            </a:r>
            <a:r>
              <a:rPr lang="pt-BR" dirty="0"/>
              <a:t> </a:t>
            </a:r>
            <a:r>
              <a:rPr lang="pt-BR" dirty="0" err="1"/>
              <a:t>glimpse</a:t>
            </a:r>
            <a:r>
              <a:rPr lang="pt-BR" dirty="0"/>
              <a:t> - vislumbrar) e </a:t>
            </a:r>
            <a:r>
              <a:rPr lang="pt-BR" b="1" dirty="0"/>
              <a:t>atos de aparência genérica </a:t>
            </a:r>
            <a:r>
              <a:rPr lang="pt-BR" dirty="0"/>
              <a:t>(ou seja, </a:t>
            </a:r>
            <a:r>
              <a:rPr lang="pt-BR" dirty="0" err="1"/>
              <a:t>to</a:t>
            </a:r>
            <a:r>
              <a:rPr lang="pt-BR" dirty="0"/>
              <a:t> look - olhar, </a:t>
            </a:r>
            <a:r>
              <a:rPr lang="pt-BR" dirty="0" err="1"/>
              <a:t>to</a:t>
            </a:r>
            <a:r>
              <a:rPr lang="pt-BR" dirty="0"/>
              <a:t> </a:t>
            </a:r>
            <a:r>
              <a:rPr lang="pt-BR" dirty="0" err="1"/>
              <a:t>see</a:t>
            </a:r>
            <a:r>
              <a:rPr lang="pt-BR" dirty="0"/>
              <a:t> - ver)</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25</a:t>
            </a:fld>
            <a:endParaRPr lang="pt-BR"/>
          </a:p>
        </p:txBody>
      </p:sp>
    </p:spTree>
    <p:extLst>
      <p:ext uri="{BB962C8B-B14F-4D97-AF65-F5344CB8AC3E}">
        <p14:creationId xmlns:p14="http://schemas.microsoft.com/office/powerpoint/2010/main" val="377496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Para verbos de emissão de luz, análises linguísticas previas mostram duas dimensões centrais do significado.</a:t>
            </a:r>
          </a:p>
          <a:p>
            <a:r>
              <a:rPr lang="pt-BR" dirty="0" err="1"/>
              <a:t>Twinkle</a:t>
            </a:r>
            <a:r>
              <a:rPr lang="pt-BR" dirty="0"/>
              <a:t> – cintilar</a:t>
            </a:r>
          </a:p>
          <a:p>
            <a:r>
              <a:rPr lang="pt-BR" dirty="0" err="1"/>
              <a:t>Glow</a:t>
            </a:r>
            <a:r>
              <a:rPr lang="pt-BR" dirty="0"/>
              <a:t> – brilhar </a:t>
            </a:r>
          </a:p>
          <a:p>
            <a:r>
              <a:rPr lang="pt-BR" dirty="0"/>
              <a:t>Flash – piscar</a:t>
            </a:r>
          </a:p>
          <a:p>
            <a:r>
              <a:rPr lang="pt-BR" dirty="0" err="1"/>
              <a:t>Blaze</a:t>
            </a:r>
            <a:r>
              <a:rPr lang="pt-BR" dirty="0"/>
              <a:t> - resplandecer</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26</a:t>
            </a:fld>
            <a:endParaRPr lang="pt-BR"/>
          </a:p>
        </p:txBody>
      </p:sp>
    </p:spTree>
    <p:extLst>
      <p:ext uri="{BB962C8B-B14F-4D97-AF65-F5344CB8AC3E}">
        <p14:creationId xmlns:p14="http://schemas.microsoft.com/office/powerpoint/2010/main" val="1905752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Para verbos de emissão de luz, análises linguísticas previas mostram duas dimensões centrais do significado.</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27</a:t>
            </a:fld>
            <a:endParaRPr lang="pt-BR"/>
          </a:p>
        </p:txBody>
      </p:sp>
    </p:spTree>
    <p:extLst>
      <p:ext uri="{BB962C8B-B14F-4D97-AF65-F5344CB8AC3E}">
        <p14:creationId xmlns:p14="http://schemas.microsoft.com/office/powerpoint/2010/main" val="123931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Para verbos de emissão de luz, análises linguísticas previas mostram duas dimensões centrais do significado.</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28</a:t>
            </a:fld>
            <a:endParaRPr lang="pt-BR"/>
          </a:p>
        </p:txBody>
      </p:sp>
    </p:spTree>
    <p:extLst>
      <p:ext uri="{BB962C8B-B14F-4D97-AF65-F5344CB8AC3E}">
        <p14:creationId xmlns:p14="http://schemas.microsoft.com/office/powerpoint/2010/main" val="396855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Quando comparamos verbos de percepção de tato com verbos </a:t>
            </a:r>
            <a:r>
              <a:rPr lang="pt-BR" dirty="0" err="1"/>
              <a:t>amodais</a:t>
            </a:r>
            <a:r>
              <a:rPr lang="pt-BR" dirty="0"/>
              <a:t>, os cegos mostram maior coerência no verbos de tato dentro do grupo do que os videntes. E </a:t>
            </a:r>
            <a:r>
              <a:rPr lang="pt-BR" dirty="0" err="1"/>
              <a:t>estirevam</a:t>
            </a:r>
            <a:r>
              <a:rPr lang="pt-BR" dirty="0"/>
              <a:t> mais correlacionados com o grupo referencia. </a:t>
            </a:r>
          </a:p>
          <a:p>
            <a:r>
              <a:rPr lang="pt-BR" dirty="0"/>
              <a:t>A interação grupo por modalidade (animados ou inanimados) não foi significante para verbos de emissão sonora</a:t>
            </a:r>
          </a:p>
          <a:p>
            <a:r>
              <a:rPr lang="pt-BR" dirty="0"/>
              <a:t>As análises de agrupamento hierárquico e MDS revelaram uma estrutura qualitativamente semelhante e ajustes quantitativos semelhantes para esses verbos em grupos cegos e videntes.</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29</a:t>
            </a:fld>
            <a:endParaRPr lang="pt-BR"/>
          </a:p>
        </p:txBody>
      </p:sp>
    </p:spTree>
    <p:extLst>
      <p:ext uri="{BB962C8B-B14F-4D97-AF65-F5344CB8AC3E}">
        <p14:creationId xmlns:p14="http://schemas.microsoft.com/office/powerpoint/2010/main" val="306354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Tomados em conjunto, esses resultados sugerem que indivíduos cegos e com visão dependem de conhecimentos compartilhados ao fazer julgamentos de similaridade entre o toque e o verbo de emissão sonora, mas esses significados têm um pouco mais probabilidade de serem consistentes entre participantes cegos do que com visão.</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31</a:t>
            </a:fld>
            <a:endParaRPr lang="pt-BR"/>
          </a:p>
        </p:txBody>
      </p:sp>
    </p:spTree>
    <p:extLst>
      <p:ext uri="{BB962C8B-B14F-4D97-AF65-F5344CB8AC3E}">
        <p14:creationId xmlns:p14="http://schemas.microsoft.com/office/powerpoint/2010/main" val="1760562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Crianças cegas começam a produzir e entender verbos visuais, como olhar, na mesma idade que crianças videntes</a:t>
            </a:r>
          </a:p>
          <a:p>
            <a:r>
              <a:rPr lang="pt-BR" dirty="0"/>
              <a:t>Landau e </a:t>
            </a:r>
            <a:r>
              <a:rPr lang="pt-BR" dirty="0" err="1"/>
              <a:t>Gleitman</a:t>
            </a:r>
            <a:r>
              <a:rPr lang="pt-BR" dirty="0"/>
              <a:t> (1985) propuseram que crianças cegas (e com visão) adquirem esses significados em parte confiando na própria linguagem, ou seja, o olhar e o ver ocorrem em diferentes quadros sintáticos</a:t>
            </a:r>
          </a:p>
          <a:p>
            <a:r>
              <a:rPr lang="pt-BR" dirty="0"/>
              <a:t>E eles não confundem verbos visuais, como verbos táteis ou </a:t>
            </a:r>
            <a:r>
              <a:rPr lang="pt-BR" dirty="0" err="1"/>
              <a:t>amodai</a:t>
            </a:r>
            <a:r>
              <a:rPr lang="pt-BR" dirty="0"/>
              <a:t>.</a:t>
            </a:r>
          </a:p>
          <a:p>
            <a:r>
              <a:rPr lang="pt-BR" dirty="0"/>
              <a:t>Diferenças do estudo de Landau, nesse, não há contexto: os participantes não sabem se o agente é cego ou vidente.</a:t>
            </a:r>
          </a:p>
          <a:p>
            <a:r>
              <a:rPr lang="pt-BR" dirty="0"/>
              <a:t>Mesmo sabendo usar apropriadamente os verbos, os dados mostram que os cegos tratam o uso, sem agente especificado como um agente vidente</a:t>
            </a:r>
          </a:p>
          <a:p>
            <a:r>
              <a:rPr lang="pt-BR" dirty="0"/>
              <a:t>Além disso, descobrimos que a estrutura de similaridade dentro da categoria dos verbos visuais é preservada na cegueira. As classificações de verbos visuais das pessoas cegas não eram mais barulhentas ou heterogêneas do que dos videntes, diferentemente do caso dos julgamentos de similaridade de cores, que são mais variáveis entre indivíduos cegos. Indivíduos cegos representam a estrutura temporal dos verbos de percepção visual (por exemplo, olhar distinto </a:t>
            </a:r>
            <a:r>
              <a:rPr lang="pt-BR" dirty="0" err="1"/>
              <a:t>x</a:t>
            </a:r>
            <a:r>
              <a:rPr lang="pt-BR" dirty="0"/>
              <a:t> olhar fixo) e distinguem eventos de luz ao longo de dimensões de frequência temporal (brilho </a:t>
            </a:r>
            <a:r>
              <a:rPr lang="pt-BR" dirty="0" err="1"/>
              <a:t>x</a:t>
            </a:r>
            <a:r>
              <a:rPr lang="pt-BR" dirty="0"/>
              <a:t> brilho) e intensidade (brilho </a:t>
            </a:r>
            <a:r>
              <a:rPr lang="pt-BR" dirty="0" err="1"/>
              <a:t>x</a:t>
            </a:r>
            <a:r>
              <a:rPr lang="pt-BR" dirty="0"/>
              <a:t> brilho). Em suma, pessoas cegas e com visão compartilham conhecimento detalhado referente a atos de percepção visual e eventos de emissão de luz.</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32</a:t>
            </a:fld>
            <a:endParaRPr lang="pt-BR"/>
          </a:p>
        </p:txBody>
      </p:sp>
    </p:spTree>
    <p:extLst>
      <p:ext uri="{BB962C8B-B14F-4D97-AF65-F5344CB8AC3E}">
        <p14:creationId xmlns:p14="http://schemas.microsoft.com/office/powerpoint/2010/main" val="159575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5) Os cegos foram mais consistentes em julgamentos de verbos táteis e de percepção visual, comparado aos outros verbos. A experiência sensorial deles com ouvir e tocar.</a:t>
            </a:r>
          </a:p>
          <a:p>
            <a:r>
              <a:rPr lang="pt-BR" dirty="0"/>
              <a:t>6)Mas entre grupos não houve diferença. Cegos não são diferentes dos videntes, mas são menos heterogêneos. </a:t>
            </a:r>
          </a:p>
          <a:p>
            <a:r>
              <a:rPr lang="pt-BR" dirty="0"/>
              <a:t>7) </a:t>
            </a:r>
            <a:r>
              <a:rPr lang="pt-PT" dirty="0"/>
              <a:t>Essa interpretação dos dados atuais nos parece improvável, no entanto, por vários razões. Primeiro, indivíduos cegos superam apenas os indivíduos com visão em um subconjunto de tarefas de </a:t>
            </a:r>
            <a:r>
              <a:rPr lang="pt-PT" dirty="0" err="1"/>
              <a:t>percepção</a:t>
            </a:r>
            <a:r>
              <a:rPr lang="pt-PT" dirty="0"/>
              <a:t> tátil e auditiva e os benefícios são sutil. Braille x outros estímulos </a:t>
            </a:r>
            <a:r>
              <a:rPr lang="pt-PT" dirty="0" err="1"/>
              <a:t>tateis</a:t>
            </a:r>
            <a:r>
              <a:rPr lang="pt-PT" dirty="0"/>
              <a:t>? Tarefa auditiva: no plano vertical videntes são melhores.</a:t>
            </a:r>
          </a:p>
          <a:p>
            <a:r>
              <a:rPr lang="pt-PT" dirty="0"/>
              <a:t>8) Se a ausência da visão não torna os verbos visuais mais confusos, porque tornaria os verbos </a:t>
            </a:r>
            <a:r>
              <a:rPr lang="pt-PT" dirty="0" err="1"/>
              <a:t>tateis</a:t>
            </a:r>
            <a:r>
              <a:rPr lang="pt-PT" dirty="0"/>
              <a:t> e sonoros menos confusos? </a:t>
            </a:r>
            <a:endParaRPr lang="pt-BR" dirty="0"/>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33</a:t>
            </a:fld>
            <a:endParaRPr lang="pt-BR"/>
          </a:p>
        </p:txBody>
      </p:sp>
    </p:spTree>
    <p:extLst>
      <p:ext uri="{BB962C8B-B14F-4D97-AF65-F5344CB8AC3E}">
        <p14:creationId xmlns:p14="http://schemas.microsoft.com/office/powerpoint/2010/main" val="927236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indent="-228600">
              <a:buAutoNum type="arabicParenR"/>
            </a:pPr>
            <a:r>
              <a:rPr lang="pt-BR" dirty="0"/>
              <a:t>Cegos vivem numa maioria vidente – frequência dos </a:t>
            </a:r>
            <a:r>
              <a:rPr lang="pt-BR" dirty="0" err="1"/>
              <a:t>verbosvisuais</a:t>
            </a:r>
            <a:r>
              <a:rPr lang="pt-BR" dirty="0"/>
              <a:t>; mas por serem cegos podem usar mais verbos táteis e sonoros – ou seja, por serem cegos podem pedir para tocar ou segurar algo, ou descrever propriedades acústicas de um som – ESPECULATIVO E PRECISA DE MAIS ESTUDOS</a:t>
            </a:r>
          </a:p>
          <a:p>
            <a:pPr marL="228600" indent="-228600">
              <a:buAutoNum type="arabicParenR"/>
            </a:pPr>
            <a:r>
              <a:rPr lang="pt-BR" dirty="0"/>
              <a:t>Para restar essa especulação</a:t>
            </a:r>
          </a:p>
          <a:p>
            <a:pPr marL="228600" indent="-228600">
              <a:buAutoNum type="arabicParenR"/>
            </a:pPr>
            <a:r>
              <a:rPr lang="pt-BR" dirty="0"/>
              <a:t>O estudo não acessa diretamente o espaço psicológico multidimensional das representações conceptuais: julgamento de similaridade semântica são altamente sensíveis ao contexto. </a:t>
            </a:r>
          </a:p>
          <a:p>
            <a:pPr marL="228600" indent="-228600">
              <a:buAutoNum type="arabicParenR"/>
            </a:pPr>
            <a:r>
              <a:rPr lang="pt-BR" dirty="0"/>
              <a:t>Duas coisas muito diferentes podem ser julgadas como similares num contexto: criança e joia; cinza (cabelo/nuvem) – a ordem de apresentação muda o contexto</a:t>
            </a:r>
          </a:p>
          <a:p>
            <a:pPr marL="228600" indent="-228600">
              <a:buAutoNum type="arabicParenR"/>
            </a:pPr>
            <a:r>
              <a:rPr lang="pt-BR" dirty="0"/>
              <a:t>Estudo com categorias de comida: taxonomia ou contexto social</a:t>
            </a:r>
          </a:p>
          <a:p>
            <a:pPr marL="228600" indent="-228600">
              <a:buAutoNum type="arabicParenR"/>
            </a:pPr>
            <a:endParaRPr lang="pt-BR" dirty="0"/>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34</a:t>
            </a:fld>
            <a:endParaRPr lang="pt-BR"/>
          </a:p>
        </p:txBody>
      </p:sp>
    </p:spTree>
    <p:extLst>
      <p:ext uri="{BB962C8B-B14F-4D97-AF65-F5344CB8AC3E}">
        <p14:creationId xmlns:p14="http://schemas.microsoft.com/office/powerpoint/2010/main" val="69714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indent="-228600">
              <a:buAutoNum type="arabicParenR"/>
            </a:pPr>
            <a:r>
              <a:rPr lang="pt-BR" dirty="0"/>
              <a:t>Pensando nas origens do conhecimentos: cegos e videntes precisavam ser diferentes</a:t>
            </a:r>
          </a:p>
          <a:p>
            <a:pPr marL="228600" indent="-228600">
              <a:buAutoNum type="arabicParenR"/>
            </a:pPr>
            <a:r>
              <a:rPr lang="pt-BR" dirty="0"/>
              <a:t>Seguindo essa linha, os primeiros psicólogos duvidavam que isso seria possível e diziam que o uso desses verbos era meio sem significados, verbalismos </a:t>
            </a:r>
          </a:p>
          <a:p>
            <a:pPr marL="228600" indent="-228600">
              <a:buAutoNum type="arabicParenR"/>
            </a:pPr>
            <a:r>
              <a:rPr lang="pt-BR" dirty="0"/>
              <a:t>Kelly – 4 anos ( olhe para sua mão e </a:t>
            </a:r>
            <a:r>
              <a:rPr lang="pt-BR" dirty="0" err="1"/>
              <a:t>escolnda</a:t>
            </a:r>
            <a:r>
              <a:rPr lang="pt-BR" dirty="0"/>
              <a:t> um objeto) – </a:t>
            </a:r>
            <a:r>
              <a:rPr lang="pt-BR" dirty="0" err="1"/>
              <a:t>tbm</a:t>
            </a:r>
            <a:r>
              <a:rPr lang="pt-BR" dirty="0"/>
              <a:t> entendia que cores eram propriedade físicas visuais que videntes podiam ver e ela não </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3</a:t>
            </a:fld>
            <a:endParaRPr lang="pt-BR"/>
          </a:p>
        </p:txBody>
      </p:sp>
    </p:spTree>
    <p:extLst>
      <p:ext uri="{BB962C8B-B14F-4D97-AF65-F5344CB8AC3E}">
        <p14:creationId xmlns:p14="http://schemas.microsoft.com/office/powerpoint/2010/main" val="3780158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indent="-228600">
              <a:buAutoNum type="arabicParenR"/>
            </a:pPr>
            <a:r>
              <a:rPr lang="pt-PT" dirty="0"/>
              <a:t>Os significados dos verbos visuais podem ser parcialmente inferidos a partir dos significados de as frases em que elas ocorrem.</a:t>
            </a:r>
          </a:p>
          <a:p>
            <a:pPr marL="228600" indent="-228600">
              <a:buAutoNum type="arabicParenR"/>
            </a:pPr>
            <a:r>
              <a:rPr lang="pt-PT" dirty="0"/>
              <a:t>Extraem significado de pedaços da sentença. Pistas a partir da audição “luz piscou e apagou” é diferente da luz resplandeceu. Palavras que ocorrem em ambientes semelhantes, tem significados semelhantes</a:t>
            </a:r>
          </a:p>
          <a:p>
            <a:pPr marL="228600" indent="-228600">
              <a:buAutoNum type="arabicParenR"/>
            </a:pPr>
            <a:r>
              <a:rPr lang="pt-BR" sz="1200" b="0" i="0" u="none" strike="noStrike" kern="1200" dirty="0">
                <a:solidFill>
                  <a:schemeClr val="tx1"/>
                </a:solidFill>
                <a:effectLst/>
                <a:latin typeface="+mn-lt"/>
                <a:ea typeface="+mn-ea"/>
                <a:cs typeface="+mn-cs"/>
              </a:rPr>
              <a:t>Alunos cegos poderia usar os significados das palavras que eles já conhecem, sua interpretação do discurso, bem como pistas sociais e pragmáticas para restringir hipóteses sobre palavras visuais – exemplo da estrela brilhante (distante e sem som)</a:t>
            </a:r>
          </a:p>
          <a:p>
            <a:r>
              <a:rPr lang="pt-BR" sz="1200" kern="1200" dirty="0">
                <a:solidFill>
                  <a:schemeClr val="tx1"/>
                </a:solidFill>
                <a:effectLst/>
                <a:latin typeface="+mn-lt"/>
                <a:ea typeface="+mn-ea"/>
                <a:cs typeface="+mn-cs"/>
              </a:rPr>
              <a:t>4) (e.g. blue </a:t>
            </a:r>
            <a:r>
              <a:rPr lang="pt-BR" sz="1200" kern="1200" dirty="0" err="1">
                <a:solidFill>
                  <a:schemeClr val="tx1"/>
                </a:solidFill>
                <a:effectLst/>
                <a:latin typeface="+mn-lt"/>
                <a:ea typeface="+mn-ea"/>
                <a:cs typeface="+mn-cs"/>
              </a:rPr>
              <a:t>is</a:t>
            </a:r>
            <a:r>
              <a:rPr lang="pt-BR" sz="1200" kern="1200" dirty="0">
                <a:solidFill>
                  <a:schemeClr val="tx1"/>
                </a:solidFill>
                <a:effectLst/>
                <a:latin typeface="+mn-lt"/>
                <a:ea typeface="+mn-ea"/>
                <a:cs typeface="+mn-cs"/>
              </a:rPr>
              <a:t> more similar </a:t>
            </a:r>
            <a:r>
              <a:rPr lang="pt-BR" sz="1200" kern="1200" dirty="0" err="1">
                <a:solidFill>
                  <a:schemeClr val="tx1"/>
                </a:solidFill>
                <a:effectLst/>
                <a:latin typeface="+mn-lt"/>
                <a:ea typeface="+mn-ea"/>
                <a:cs typeface="+mn-cs"/>
              </a:rPr>
              <a:t>to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green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than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red</a:t>
            </a:r>
            <a:r>
              <a:rPr lang="pt-BR" sz="1200" kern="1200" dirty="0">
                <a:solidFill>
                  <a:schemeClr val="tx1"/>
                </a:solidFill>
                <a:effectLst/>
                <a:latin typeface="+mn-lt"/>
                <a:ea typeface="+mn-ea"/>
                <a:cs typeface="+mn-cs"/>
              </a:rPr>
              <a:t>). – mais discrepantes comparados aos videntes – e não usam cores no julgamento </a:t>
            </a:r>
            <a:r>
              <a:rPr lang="pt-BR" sz="1200" kern="1200" dirty="0" err="1">
                <a:solidFill>
                  <a:schemeClr val="tx1"/>
                </a:solidFill>
                <a:effectLst/>
                <a:latin typeface="+mn-lt"/>
                <a:ea typeface="+mn-ea"/>
                <a:cs typeface="+mn-cs"/>
              </a:rPr>
              <a:t>semantico</a:t>
            </a:r>
            <a:endParaRPr lang="pt-BR" sz="1200" kern="1200" dirty="0">
              <a:solidFill>
                <a:schemeClr val="tx1"/>
              </a:solidFill>
              <a:effectLst/>
              <a:latin typeface="+mn-lt"/>
              <a:ea typeface="+mn-ea"/>
              <a:cs typeface="+mn-cs"/>
            </a:endParaRPr>
          </a:p>
          <a:p>
            <a:pPr marL="228600" indent="-228600">
              <a:buAutoNum type="arabicParenR"/>
            </a:pPr>
            <a:endParaRPr lang="pt-BR" dirty="0"/>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35</a:t>
            </a:fld>
            <a:endParaRPr lang="pt-BR"/>
          </a:p>
        </p:txBody>
      </p:sp>
    </p:spTree>
    <p:extLst>
      <p:ext uri="{BB962C8B-B14F-4D97-AF65-F5344CB8AC3E}">
        <p14:creationId xmlns:p14="http://schemas.microsoft.com/office/powerpoint/2010/main" val="327073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indent="-228600">
              <a:buAutoNum type="arabicParenR"/>
            </a:pPr>
            <a:r>
              <a:rPr lang="pt-BR" dirty="0"/>
              <a:t>portanto eles tem menos possibilidade de aprender – morangos </a:t>
            </a:r>
          </a:p>
          <a:p>
            <a:pPr marL="228600" indent="-228600">
              <a:buAutoNum type="arabicParenR"/>
            </a:pPr>
            <a:r>
              <a:rPr lang="pt-BR" dirty="0"/>
              <a:t>A[</a:t>
            </a:r>
            <a:r>
              <a:rPr lang="pt-BR" dirty="0" err="1"/>
              <a:t>i</a:t>
            </a:r>
            <a:r>
              <a:rPr lang="pt-BR" dirty="0"/>
              <a:t> poderemos comparar e contratas o que está disponível e o que os cegos aprendem?</a:t>
            </a:r>
          </a:p>
          <a:p>
            <a:pPr marL="228600" indent="-228600">
              <a:buAutoNum type="arabicParenR"/>
            </a:pPr>
            <a:r>
              <a:rPr lang="pt-BR" dirty="0" err="1"/>
              <a:t>Experiencias</a:t>
            </a:r>
            <a:r>
              <a:rPr lang="pt-BR" dirty="0"/>
              <a:t> de vida podem afetar palavras isoladas.</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36</a:t>
            </a:fld>
            <a:endParaRPr lang="pt-BR"/>
          </a:p>
        </p:txBody>
      </p:sp>
    </p:spTree>
    <p:extLst>
      <p:ext uri="{BB962C8B-B14F-4D97-AF65-F5344CB8AC3E}">
        <p14:creationId xmlns:p14="http://schemas.microsoft.com/office/powerpoint/2010/main" val="297293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indent="-228600">
              <a:buAutoNum type="arabicParenR"/>
            </a:pPr>
            <a:r>
              <a:rPr lang="pt-BR" dirty="0"/>
              <a:t>As autoras pediram para uma cega adulta dar definições de 20 verbos. </a:t>
            </a:r>
            <a:r>
              <a:rPr lang="pt-BR" dirty="0" err="1"/>
              <a:t>Ex</a:t>
            </a:r>
            <a:r>
              <a:rPr lang="pt-BR" dirty="0"/>
              <a:t> </a:t>
            </a:r>
            <a:r>
              <a:rPr lang="pt-BR" dirty="0" err="1"/>
              <a:t>to</a:t>
            </a:r>
            <a:r>
              <a:rPr lang="pt-BR" dirty="0"/>
              <a:t> </a:t>
            </a:r>
            <a:r>
              <a:rPr lang="pt-BR" dirty="0" err="1"/>
              <a:t>notice</a:t>
            </a:r>
            <a:r>
              <a:rPr lang="pt-BR" dirty="0"/>
              <a:t>: ver alguma coisa que está a vista, mas não apenas notar, é perceber e entender. – </a:t>
            </a:r>
            <a:r>
              <a:rPr lang="pt-BR" dirty="0" err="1"/>
              <a:t>vc</a:t>
            </a:r>
            <a:r>
              <a:rPr lang="pt-BR" dirty="0"/>
              <a:t> pode sentar numa cadeira de balanço e não notar de que cor ela é</a:t>
            </a:r>
          </a:p>
          <a:p>
            <a:pPr marL="228600" indent="-228600">
              <a:buAutoNum type="arabicParenR"/>
            </a:pPr>
            <a:r>
              <a:rPr lang="pt-BR" dirty="0" err="1"/>
              <a:t>Coletarar</a:t>
            </a:r>
            <a:r>
              <a:rPr lang="pt-BR" dirty="0"/>
              <a:t> os dados de cegos e videntes nativos do italiano. Cegos geraram padrões de significado </a:t>
            </a:r>
            <a:r>
              <a:rPr lang="pt-BR" dirty="0" err="1"/>
              <a:t>razoaveis</a:t>
            </a:r>
            <a:r>
              <a:rPr lang="pt-BR" dirty="0"/>
              <a:t> a esses verbos – </a:t>
            </a:r>
            <a:r>
              <a:rPr lang="pt-BR" dirty="0" err="1"/>
              <a:t>to</a:t>
            </a:r>
            <a:r>
              <a:rPr lang="pt-BR" dirty="0"/>
              <a:t> </a:t>
            </a:r>
            <a:r>
              <a:rPr lang="pt-BR" dirty="0" err="1"/>
              <a:t>peep</a:t>
            </a:r>
            <a:r>
              <a:rPr lang="pt-BR" dirty="0"/>
              <a:t> (observar, secretamente, alguma coisa) – </a:t>
            </a:r>
            <a:r>
              <a:rPr lang="pt-BR" dirty="0" err="1"/>
              <a:t>to</a:t>
            </a:r>
            <a:r>
              <a:rPr lang="pt-BR" dirty="0"/>
              <a:t> spot ( ver, alguma coisa, de longe) = ruim é que esse tipo de resposta livre são muito dispersas e usam homônimos muitas vezes </a:t>
            </a:r>
          </a:p>
          <a:p>
            <a:pPr marL="228600" indent="-228600">
              <a:buAutoNum type="arabicParenR"/>
            </a:pPr>
            <a:r>
              <a:rPr lang="pt-BR" dirty="0"/>
              <a:t>As pessoas não estão aptas para dizer de fato sobre as representações mentais, mas sobre a relação interna e outras representações internas – dizer que laranja é mais parecido com vermelho do que com azul, sem necessariamente dizer coisas de fato sobre a cor </a:t>
            </a:r>
          </a:p>
          <a:p>
            <a:pPr marL="228600" indent="-228600">
              <a:buAutoNum type="arabicParenR"/>
            </a:pPr>
            <a:r>
              <a:rPr lang="pt-BR" dirty="0"/>
              <a:t>A gente até sabe dizer coisas sobre um determinado animal, mas não necessariamente tudo, com sua dieta, por exemplo, e </a:t>
            </a:r>
            <a:r>
              <a:rPr lang="pt-BR" dirty="0" err="1"/>
              <a:t>tentedmos</a:t>
            </a:r>
            <a:r>
              <a:rPr lang="pt-BR" dirty="0"/>
              <a:t> a falar coisa mais genéricas – zebras.  </a:t>
            </a:r>
          </a:p>
          <a:p>
            <a:pPr marL="228600" indent="-228600">
              <a:buAutoNum type="arabicParenR"/>
            </a:pPr>
            <a:r>
              <a:rPr lang="pt-BR" dirty="0"/>
              <a:t>Sobre cores: há grande variabilidade do conhecimento que cegos e videntes tem sobre as cores, então a experiência visual parece afetar esse tipo de aquisição, mesmo que algum conhecimento típico seja adquirido. </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5</a:t>
            </a:fld>
            <a:endParaRPr lang="pt-BR"/>
          </a:p>
        </p:txBody>
      </p:sp>
    </p:spTree>
    <p:extLst>
      <p:ext uri="{BB962C8B-B14F-4D97-AF65-F5344CB8AC3E}">
        <p14:creationId xmlns:p14="http://schemas.microsoft.com/office/powerpoint/2010/main" val="18668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9</a:t>
            </a:fld>
            <a:endParaRPr lang="pt-BR"/>
          </a:p>
        </p:txBody>
      </p:sp>
    </p:spTree>
    <p:extLst>
      <p:ext uri="{BB962C8B-B14F-4D97-AF65-F5344CB8AC3E}">
        <p14:creationId xmlns:p14="http://schemas.microsoft.com/office/powerpoint/2010/main" val="300558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Mostra 3 agrupamentos</a:t>
            </a:r>
          </a:p>
          <a:p>
            <a:r>
              <a:rPr lang="pt-BR" dirty="0"/>
              <a:t>Desses 3: </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17</a:t>
            </a:fld>
            <a:endParaRPr lang="pt-BR"/>
          </a:p>
        </p:txBody>
      </p:sp>
    </p:spTree>
    <p:extLst>
      <p:ext uri="{BB962C8B-B14F-4D97-AF65-F5344CB8AC3E}">
        <p14:creationId xmlns:p14="http://schemas.microsoft.com/office/powerpoint/2010/main" val="102762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18</a:t>
            </a:fld>
            <a:endParaRPr lang="pt-BR"/>
          </a:p>
        </p:txBody>
      </p:sp>
    </p:spTree>
    <p:extLst>
      <p:ext uri="{BB962C8B-B14F-4D97-AF65-F5344CB8AC3E}">
        <p14:creationId xmlns:p14="http://schemas.microsoft.com/office/powerpoint/2010/main" val="30046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err="1">
                <a:solidFill>
                  <a:schemeClr val="tx1"/>
                </a:solidFill>
                <a:effectLst/>
                <a:latin typeface="+mn-lt"/>
                <a:ea typeface="+mn-ea"/>
                <a:cs typeface="+mn-cs"/>
              </a:rPr>
              <a:t>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the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contrary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relative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the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sighted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test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group</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the</a:t>
            </a:r>
            <a:r>
              <a:rPr lang="pt-BR" sz="1200" kern="1200" dirty="0">
                <a:solidFill>
                  <a:schemeClr val="tx1"/>
                </a:solidFill>
                <a:effectLst/>
                <a:latin typeface="+mn-lt"/>
                <a:ea typeface="+mn-ea"/>
                <a:cs typeface="+mn-cs"/>
              </a:rPr>
              <a:t> ratings </a:t>
            </a:r>
            <a:r>
              <a:rPr lang="pt-BR" sz="1200" kern="1200" dirty="0" err="1">
                <a:solidFill>
                  <a:schemeClr val="tx1"/>
                </a:solidFill>
                <a:effectLst/>
                <a:latin typeface="+mn-lt"/>
                <a:ea typeface="+mn-ea"/>
                <a:cs typeface="+mn-cs"/>
              </a:rPr>
              <a:t>of</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blind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participants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were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slightly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but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not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significantly</a:t>
            </a:r>
            <a:r>
              <a:rPr lang="pt-BR" sz="1200" kern="1200" dirty="0">
                <a:solidFill>
                  <a:schemeClr val="tx1"/>
                </a:solidFill>
                <a:effectLst/>
                <a:latin typeface="+mn-lt"/>
                <a:ea typeface="+mn-ea"/>
                <a:cs typeface="+mn-cs"/>
              </a:rPr>
              <a:t> more similar </a:t>
            </a:r>
            <a:r>
              <a:rPr lang="pt-BR" sz="1200" kern="1200" dirty="0" err="1">
                <a:solidFill>
                  <a:schemeClr val="tx1"/>
                </a:solidFill>
                <a:effectLst/>
                <a:latin typeface="+mn-lt"/>
                <a:ea typeface="+mn-ea"/>
                <a:cs typeface="+mn-cs"/>
              </a:rPr>
              <a:t>to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those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of</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the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sighted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reference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group</a:t>
            </a:r>
            <a:r>
              <a:rPr lang="pt-BR" sz="1200" kern="1200" dirty="0">
                <a:solidFill>
                  <a:schemeClr val="tx1"/>
                </a:solidFill>
                <a:effectLst/>
                <a:latin typeface="+mn-lt"/>
                <a:ea typeface="+mn-ea"/>
                <a:cs typeface="+mn-cs"/>
              </a:rPr>
              <a:t> for visual </a:t>
            </a:r>
            <a:r>
              <a:rPr lang="pt-BR" sz="1200" kern="1200" dirty="0" err="1">
                <a:solidFill>
                  <a:schemeClr val="tx1"/>
                </a:solidFill>
                <a:effectLst/>
                <a:latin typeface="+mn-lt"/>
                <a:ea typeface="+mn-ea"/>
                <a:cs typeface="+mn-cs"/>
              </a:rPr>
              <a:t>verbs</a:t>
            </a:r>
            <a:r>
              <a:rPr lang="pt-BR" sz="1200" kern="1200" dirty="0">
                <a:solidFill>
                  <a:schemeClr val="tx1"/>
                </a:solidFill>
                <a:effectLst/>
                <a:latin typeface="+mn-lt"/>
                <a:ea typeface="+mn-ea"/>
                <a:cs typeface="+mn-cs"/>
              </a:rPr>
              <a:t> as </a:t>
            </a:r>
            <a:r>
              <a:rPr lang="pt-BR" sz="1200" kern="1200" dirty="0" err="1">
                <a:solidFill>
                  <a:schemeClr val="tx1"/>
                </a:solidFill>
                <a:effectLst/>
                <a:latin typeface="+mn-lt"/>
                <a:ea typeface="+mn-ea"/>
                <a:cs typeface="+mn-cs"/>
              </a:rPr>
              <a:t>compared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amodal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verbs</a:t>
            </a:r>
            <a:r>
              <a:rPr lang="pt-BR" sz="1200" kern="1200" dirty="0">
                <a:solidFill>
                  <a:schemeClr val="tx1"/>
                </a:solidFill>
                <a:effectLst/>
                <a:latin typeface="+mn-lt"/>
                <a:ea typeface="+mn-ea"/>
                <a:cs typeface="+mn-cs"/>
              </a:rPr>
              <a:t> (2 </a:t>
            </a:r>
            <a:r>
              <a:rPr lang="pt-BR" sz="1200" kern="1200" dirty="0" err="1">
                <a:solidFill>
                  <a:schemeClr val="tx1"/>
                </a:solidFill>
                <a:effectLst/>
                <a:latin typeface="+mn-lt"/>
                <a:ea typeface="+mn-ea"/>
                <a:cs typeface="+mn-cs"/>
              </a:rPr>
              <a:t>Group</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blind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sighted</a:t>
            </a:r>
            <a:r>
              <a:rPr lang="pt-BR" sz="1200" kern="1200" dirty="0">
                <a:solidFill>
                  <a:schemeClr val="tx1"/>
                </a:solidFill>
                <a:effectLst/>
                <a:latin typeface="+mn-lt"/>
                <a:ea typeface="+mn-ea"/>
                <a:cs typeface="+mn-cs"/>
              </a:rPr>
              <a:t>)Å~2 </a:t>
            </a:r>
            <a:r>
              <a:rPr lang="pt-BR" sz="1200" kern="1200" dirty="0" err="1">
                <a:solidFill>
                  <a:schemeClr val="tx1"/>
                </a:solidFill>
                <a:effectLst/>
                <a:latin typeface="+mn-lt"/>
                <a:ea typeface="+mn-ea"/>
                <a:cs typeface="+mn-cs"/>
              </a:rPr>
              <a:t>Modality</a:t>
            </a:r>
            <a:r>
              <a:rPr lang="pt-BR" sz="1200" kern="1200" dirty="0">
                <a:solidFill>
                  <a:schemeClr val="tx1"/>
                </a:solidFill>
                <a:effectLst/>
                <a:latin typeface="+mn-lt"/>
                <a:ea typeface="+mn-ea"/>
                <a:cs typeface="+mn-cs"/>
              </a:rPr>
              <a:t>(visual, </a:t>
            </a:r>
            <a:r>
              <a:rPr lang="pt-BR" sz="1200" kern="1200" dirty="0" err="1">
                <a:solidFill>
                  <a:schemeClr val="tx1"/>
                </a:solidFill>
                <a:effectLst/>
                <a:latin typeface="+mn-lt"/>
                <a:ea typeface="+mn-ea"/>
                <a:cs typeface="+mn-cs"/>
              </a:rPr>
              <a:t>amodal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repeated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measures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ANOVAs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blind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sighted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reference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and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sighted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sighted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reference</a:t>
            </a:r>
            <a:r>
              <a:rPr lang="pt-BR" sz="1200" kern="1200" dirty="0">
                <a:solidFill>
                  <a:schemeClr val="tx1"/>
                </a:solidFill>
                <a:effectLst/>
                <a:latin typeface="+mn-lt"/>
                <a:ea typeface="+mn-ea"/>
                <a:cs typeface="+mn-cs"/>
              </a:rPr>
              <a:t>;</a:t>
            </a:r>
          </a:p>
          <a:p>
            <a:endParaRPr lang="pt-BR" dirty="0"/>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20</a:t>
            </a:fld>
            <a:endParaRPr lang="pt-BR"/>
          </a:p>
        </p:txBody>
      </p:sp>
    </p:spTree>
    <p:extLst>
      <p:ext uri="{BB962C8B-B14F-4D97-AF65-F5344CB8AC3E}">
        <p14:creationId xmlns:p14="http://schemas.microsoft.com/office/powerpoint/2010/main" val="160314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calculamos o coeficiente de concordância W de Kendall, que é uma estimativa da concordância / correlação entre cada par de sujeitos dentro de um grupo, para cada tipo de verbo e grupo de sujeitos</a:t>
            </a:r>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21</a:t>
            </a:fld>
            <a:endParaRPr lang="pt-BR"/>
          </a:p>
        </p:txBody>
      </p:sp>
    </p:spTree>
    <p:extLst>
      <p:ext uri="{BB962C8B-B14F-4D97-AF65-F5344CB8AC3E}">
        <p14:creationId xmlns:p14="http://schemas.microsoft.com/office/powerpoint/2010/main" val="1160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err="1">
                <a:solidFill>
                  <a:schemeClr val="tx1"/>
                </a:solidFill>
                <a:effectLst/>
                <a:latin typeface="+mn-lt"/>
                <a:ea typeface="+mn-ea"/>
                <a:cs typeface="+mn-cs"/>
              </a:rPr>
              <a:t>perception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verbs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Group</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blind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sighted</a:t>
            </a:r>
            <a:r>
              <a:rPr lang="pt-BR" sz="1200" kern="1200" dirty="0">
                <a:solidFill>
                  <a:schemeClr val="tx1"/>
                </a:solidFill>
                <a:effectLst/>
                <a:latin typeface="+mn-lt"/>
                <a:ea typeface="+mn-ea"/>
                <a:cs typeface="+mn-cs"/>
              </a:rPr>
              <a:t>)</a:t>
            </a:r>
            <a:r>
              <a:rPr lang="pt-BR" sz="1200" kern="1200" dirty="0" err="1">
                <a:solidFill>
                  <a:schemeClr val="tx1"/>
                </a:solidFill>
                <a:effectLst/>
                <a:latin typeface="+mn-lt"/>
                <a:ea typeface="+mn-ea"/>
                <a:cs typeface="+mn-cs"/>
              </a:rPr>
              <a:t>Å~Verb</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Modality</a:t>
            </a:r>
            <a:r>
              <a:rPr lang="pt-BR" sz="1200" kern="1200" dirty="0">
                <a:solidFill>
                  <a:schemeClr val="tx1"/>
                </a:solidFill>
                <a:effectLst/>
                <a:latin typeface="+mn-lt"/>
                <a:ea typeface="+mn-ea"/>
                <a:cs typeface="+mn-cs"/>
              </a:rPr>
              <a:t>(visual, </a:t>
            </a:r>
            <a:r>
              <a:rPr lang="pt-BR" sz="1200" kern="1200" dirty="0" err="1">
                <a:solidFill>
                  <a:schemeClr val="tx1"/>
                </a:solidFill>
                <a:effectLst/>
                <a:latin typeface="+mn-lt"/>
                <a:ea typeface="+mn-ea"/>
                <a:cs typeface="+mn-cs"/>
              </a:rPr>
              <a:t>amodal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repeated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measures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ANOVAs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main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effect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of</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Group</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a:t>
            </a:r>
            <a:r>
              <a:rPr lang="pt-BR" sz="1200" kern="1200" dirty="0">
                <a:solidFill>
                  <a:schemeClr val="tx1"/>
                </a:solidFill>
                <a:effectLst/>
                <a:latin typeface="+mn-lt"/>
                <a:ea typeface="+mn-ea"/>
                <a:cs typeface="+mn-cs"/>
              </a:rPr>
              <a:t>(1,44)=0.69, </a:t>
            </a:r>
            <a:r>
              <a:rPr lang="pt-BR" sz="1200" kern="1200" dirty="0" err="1">
                <a:solidFill>
                  <a:schemeClr val="tx1"/>
                </a:solidFill>
                <a:effectLst/>
                <a:latin typeface="+mn-lt"/>
                <a:ea typeface="+mn-ea"/>
                <a:cs typeface="+mn-cs"/>
              </a:rPr>
              <a:t>p</a:t>
            </a:r>
            <a:r>
              <a:rPr lang="pt-BR" sz="1200" kern="1200" dirty="0">
                <a:solidFill>
                  <a:schemeClr val="tx1"/>
                </a:solidFill>
                <a:effectLst/>
                <a:latin typeface="+mn-lt"/>
                <a:ea typeface="+mn-ea"/>
                <a:cs typeface="+mn-cs"/>
              </a:rPr>
              <a:t>=0.4, </a:t>
            </a:r>
            <a:r>
              <a:rPr lang="pt-BR" sz="1200" kern="1200" dirty="0" err="1">
                <a:solidFill>
                  <a:schemeClr val="tx1"/>
                </a:solidFill>
                <a:effectLst/>
                <a:latin typeface="+mn-lt"/>
                <a:ea typeface="+mn-ea"/>
                <a:cs typeface="+mn-cs"/>
              </a:rPr>
              <a:t>main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effect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of</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Modality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a:t>
            </a:r>
            <a:r>
              <a:rPr lang="pt-BR" sz="1200" kern="1200" dirty="0">
                <a:solidFill>
                  <a:schemeClr val="tx1"/>
                </a:solidFill>
                <a:effectLst/>
                <a:latin typeface="+mn-lt"/>
                <a:ea typeface="+mn-ea"/>
                <a:cs typeface="+mn-cs"/>
              </a:rPr>
              <a:t>(1,44)=14.72, </a:t>
            </a:r>
            <a:r>
              <a:rPr lang="pt-BR" sz="1200" kern="1200" dirty="0" err="1">
                <a:solidFill>
                  <a:schemeClr val="tx1"/>
                </a:solidFill>
                <a:effectLst/>
                <a:latin typeface="+mn-lt"/>
                <a:ea typeface="+mn-ea"/>
                <a:cs typeface="+mn-cs"/>
              </a:rPr>
              <a:t>p</a:t>
            </a:r>
            <a:r>
              <a:rPr lang="pt-BR" sz="1200" kern="1200" dirty="0">
                <a:solidFill>
                  <a:schemeClr val="tx1"/>
                </a:solidFill>
                <a:effectLst/>
                <a:latin typeface="+mn-lt"/>
                <a:ea typeface="+mn-ea"/>
                <a:cs typeface="+mn-cs"/>
              </a:rPr>
              <a:t> &lt; 0.0005, </a:t>
            </a:r>
            <a:r>
              <a:rPr lang="pt-BR" sz="1200" kern="1200" dirty="0" err="1">
                <a:solidFill>
                  <a:schemeClr val="tx1"/>
                </a:solidFill>
                <a:effectLst/>
                <a:latin typeface="+mn-lt"/>
                <a:ea typeface="+mn-ea"/>
                <a:cs typeface="+mn-cs"/>
              </a:rPr>
              <a:t>GroupÅ~Modality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interaction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a:t>
            </a:r>
            <a:r>
              <a:rPr lang="pt-BR" sz="1200" kern="1200" dirty="0">
                <a:solidFill>
                  <a:schemeClr val="tx1"/>
                </a:solidFill>
                <a:effectLst/>
                <a:latin typeface="+mn-lt"/>
                <a:ea typeface="+mn-ea"/>
                <a:cs typeface="+mn-cs"/>
              </a:rPr>
              <a:t>(1,44)=1.81, </a:t>
            </a:r>
            <a:r>
              <a:rPr lang="pt-BR" sz="1200" kern="1200" dirty="0" err="1">
                <a:solidFill>
                  <a:schemeClr val="tx1"/>
                </a:solidFill>
                <a:effectLst/>
                <a:latin typeface="+mn-lt"/>
                <a:ea typeface="+mn-ea"/>
                <a:cs typeface="+mn-cs"/>
              </a:rPr>
              <a:t>p</a:t>
            </a:r>
            <a:r>
              <a:rPr lang="pt-BR" sz="1200" kern="1200" dirty="0">
                <a:solidFill>
                  <a:schemeClr val="tx1"/>
                </a:solidFill>
                <a:effectLst/>
                <a:latin typeface="+mn-lt"/>
                <a:ea typeface="+mn-ea"/>
                <a:cs typeface="+mn-cs"/>
              </a:rPr>
              <a:t>=0.18; </a:t>
            </a:r>
            <a:r>
              <a:rPr lang="pt-BR" sz="1200" kern="1200" dirty="0" err="1">
                <a:solidFill>
                  <a:schemeClr val="tx1"/>
                </a:solidFill>
                <a:effectLst/>
                <a:latin typeface="+mn-lt"/>
                <a:ea typeface="+mn-ea"/>
                <a:cs typeface="+mn-cs"/>
              </a:rPr>
              <a:t>emission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verbs</a:t>
            </a:r>
            <a:r>
              <a:rPr lang="pt-BR" sz="1200" kern="1200" dirty="0">
                <a:solidFill>
                  <a:schemeClr val="tx1"/>
                </a:solidFill>
                <a:effectLst/>
                <a:latin typeface="+mn-lt"/>
                <a:ea typeface="+mn-ea"/>
                <a:cs typeface="+mn-cs"/>
              </a:rPr>
              <a:t> (light </a:t>
            </a:r>
            <a:r>
              <a:rPr lang="pt-BR" sz="1200" kern="1200" dirty="0" err="1">
                <a:solidFill>
                  <a:schemeClr val="tx1"/>
                </a:solidFill>
                <a:effectLst/>
                <a:latin typeface="+mn-lt"/>
                <a:ea typeface="+mn-ea"/>
                <a:cs typeface="+mn-cs"/>
              </a:rPr>
              <a:t>emission</a:t>
            </a:r>
            <a:r>
              <a:rPr lang="pt-BR" sz="1200" kern="1200" dirty="0">
                <a:solidFill>
                  <a:schemeClr val="tx1"/>
                </a:solidFill>
                <a:effectLst/>
                <a:latin typeface="+mn-lt"/>
                <a:ea typeface="+mn-ea"/>
                <a:cs typeface="+mn-cs"/>
              </a:rPr>
              <a:t> vs. Motion </a:t>
            </a:r>
            <a:r>
              <a:rPr lang="pt-BR" sz="1200" kern="1200" dirty="0" err="1">
                <a:solidFill>
                  <a:schemeClr val="tx1"/>
                </a:solidFill>
                <a:effectLst/>
                <a:latin typeface="+mn-lt"/>
                <a:ea typeface="+mn-ea"/>
                <a:cs typeface="+mn-cs"/>
              </a:rPr>
              <a:t>verbs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main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effect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of</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Group</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a:t>
            </a:r>
            <a:r>
              <a:rPr lang="pt-BR" sz="1200" kern="1200" dirty="0">
                <a:solidFill>
                  <a:schemeClr val="tx1"/>
                </a:solidFill>
                <a:effectLst/>
                <a:latin typeface="+mn-lt"/>
                <a:ea typeface="+mn-ea"/>
                <a:cs typeface="+mn-cs"/>
              </a:rPr>
              <a:t>(1,43)=0.74, </a:t>
            </a:r>
            <a:r>
              <a:rPr lang="pt-BR" sz="1200" kern="1200" dirty="0" err="1">
                <a:solidFill>
                  <a:schemeClr val="tx1"/>
                </a:solidFill>
                <a:effectLst/>
                <a:latin typeface="+mn-lt"/>
                <a:ea typeface="+mn-ea"/>
                <a:cs typeface="+mn-cs"/>
              </a:rPr>
              <a:t>p</a:t>
            </a:r>
            <a:r>
              <a:rPr lang="pt-BR" sz="1200" kern="1200" dirty="0">
                <a:solidFill>
                  <a:schemeClr val="tx1"/>
                </a:solidFill>
                <a:effectLst/>
                <a:latin typeface="+mn-lt"/>
                <a:ea typeface="+mn-ea"/>
                <a:cs typeface="+mn-cs"/>
              </a:rPr>
              <a:t>=0.4, </a:t>
            </a:r>
            <a:r>
              <a:rPr lang="pt-BR" sz="1200" kern="1200" dirty="0" err="1">
                <a:solidFill>
                  <a:schemeClr val="tx1"/>
                </a:solidFill>
                <a:effectLst/>
                <a:latin typeface="+mn-lt"/>
                <a:ea typeface="+mn-ea"/>
                <a:cs typeface="+mn-cs"/>
              </a:rPr>
              <a:t>main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effect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of</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Modality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a:t>
            </a:r>
            <a:r>
              <a:rPr lang="pt-BR" sz="1200" kern="1200" dirty="0">
                <a:solidFill>
                  <a:schemeClr val="tx1"/>
                </a:solidFill>
                <a:effectLst/>
                <a:latin typeface="+mn-lt"/>
                <a:ea typeface="+mn-ea"/>
                <a:cs typeface="+mn-cs"/>
              </a:rPr>
              <a:t>(1,43)=18.51, </a:t>
            </a:r>
            <a:r>
              <a:rPr lang="pt-BR" sz="1200" kern="1200" dirty="0" err="1">
                <a:solidFill>
                  <a:schemeClr val="tx1"/>
                </a:solidFill>
                <a:effectLst/>
                <a:latin typeface="+mn-lt"/>
                <a:ea typeface="+mn-ea"/>
                <a:cs typeface="+mn-cs"/>
              </a:rPr>
              <a:t>p</a:t>
            </a:r>
            <a:r>
              <a:rPr lang="pt-BR" sz="1200" kern="1200" dirty="0">
                <a:solidFill>
                  <a:schemeClr val="tx1"/>
                </a:solidFill>
                <a:effectLst/>
                <a:latin typeface="+mn-lt"/>
                <a:ea typeface="+mn-ea"/>
                <a:cs typeface="+mn-cs"/>
              </a:rPr>
              <a:t> &lt; 0.0005, </a:t>
            </a:r>
            <a:r>
              <a:rPr lang="pt-BR" sz="1200" kern="1200" dirty="0" err="1">
                <a:solidFill>
                  <a:schemeClr val="tx1"/>
                </a:solidFill>
                <a:effectLst/>
                <a:latin typeface="+mn-lt"/>
                <a:ea typeface="+mn-ea"/>
                <a:cs typeface="+mn-cs"/>
              </a:rPr>
              <a:t>GroupÅ~Modality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interaction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F</a:t>
            </a:r>
            <a:r>
              <a:rPr lang="pt-BR" sz="1200" kern="1200" dirty="0">
                <a:solidFill>
                  <a:schemeClr val="tx1"/>
                </a:solidFill>
                <a:effectLst/>
                <a:latin typeface="+mn-lt"/>
                <a:ea typeface="+mn-ea"/>
                <a:cs typeface="+mn-cs"/>
              </a:rPr>
              <a:t>(1,43)=0, </a:t>
            </a:r>
            <a:r>
              <a:rPr lang="pt-BR" sz="1200" kern="1200" dirty="0" err="1">
                <a:solidFill>
                  <a:schemeClr val="tx1"/>
                </a:solidFill>
                <a:effectLst/>
                <a:latin typeface="+mn-lt"/>
                <a:ea typeface="+mn-ea"/>
                <a:cs typeface="+mn-cs"/>
              </a:rPr>
              <a:t>p</a:t>
            </a:r>
            <a:r>
              <a:rPr lang="pt-BR" sz="1200" kern="1200" dirty="0">
                <a:solidFill>
                  <a:schemeClr val="tx1"/>
                </a:solidFill>
                <a:effectLst/>
                <a:latin typeface="+mn-lt"/>
                <a:ea typeface="+mn-ea"/>
                <a:cs typeface="+mn-cs"/>
              </a:rPr>
              <a:t>=0.97)</a:t>
            </a:r>
          </a:p>
          <a:p>
            <a:endParaRPr lang="pt-BR" dirty="0"/>
          </a:p>
        </p:txBody>
      </p:sp>
      <p:sp>
        <p:nvSpPr>
          <p:cNvPr id="4" name="Espaço Reservado para Número de Slide 3"/>
          <p:cNvSpPr>
            <a:spLocks noGrp="1"/>
          </p:cNvSpPr>
          <p:nvPr>
            <p:ph type="sldNum" sz="quarter" idx="5"/>
          </p:nvPr>
        </p:nvSpPr>
        <p:spPr/>
        <p:txBody>
          <a:bodyPr/>
          <a:lstStyle/>
          <a:p>
            <a:fld id="{C6FC70E5-14EE-9E43-9F53-1727AC95FEF2}" type="slidenum">
              <a:rPr lang="pt-BR" smtClean="0"/>
              <a:t>22</a:t>
            </a:fld>
            <a:endParaRPr lang="pt-BR"/>
          </a:p>
        </p:txBody>
      </p:sp>
    </p:spTree>
    <p:extLst>
      <p:ext uri="{BB962C8B-B14F-4D97-AF65-F5344CB8AC3E}">
        <p14:creationId xmlns:p14="http://schemas.microsoft.com/office/powerpoint/2010/main" val="1017708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5/27/2020</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57162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t>5/27/2020</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125394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t>5/27/2020</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426147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t>5/27/2020</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526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t>5/27/2020</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9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t>5/27/2020</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957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t>5/27/2020</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007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t>5/27/2020</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3455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t>5/27/2020</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31016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t>5/27/2020</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68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t>5/27/2020</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4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5/27/2020</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a:p>
        </p:txBody>
      </p:sp>
    </p:spTree>
    <p:extLst>
      <p:ext uri="{BB962C8B-B14F-4D97-AF65-F5344CB8AC3E}">
        <p14:creationId xmlns:p14="http://schemas.microsoft.com/office/powerpoint/2010/main" val="2690316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03" r:id="rId6"/>
    <p:sldLayoutId id="2147483698" r:id="rId7"/>
    <p:sldLayoutId id="2147483699" r:id="rId8"/>
    <p:sldLayoutId id="2147483700" r:id="rId9"/>
    <p:sldLayoutId id="2147483702" r:id="rId10"/>
    <p:sldLayoutId id="214748370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B99E80D-8C8D-0B4A-A3B7-6F188685A574}"/>
              </a:ext>
            </a:extLst>
          </p:cNvPr>
          <p:cNvSpPr>
            <a:spLocks noGrp="1"/>
          </p:cNvSpPr>
          <p:nvPr>
            <p:ph type="ctrTitle"/>
          </p:nvPr>
        </p:nvSpPr>
        <p:spPr>
          <a:xfrm>
            <a:off x="7085532" y="640080"/>
            <a:ext cx="4196932" cy="3566160"/>
          </a:xfrm>
        </p:spPr>
        <p:txBody>
          <a:bodyPr vert="horz" lIns="91440" tIns="45720" rIns="91440" bIns="45720" rtlCol="0" anchor="b">
            <a:normAutofit/>
          </a:bodyPr>
          <a:lstStyle/>
          <a:p>
            <a:pPr>
              <a:lnSpc>
                <a:spcPct val="90000"/>
              </a:lnSpc>
            </a:pPr>
            <a:r>
              <a:rPr lang="en-US" sz="2600" b="0" cap="all" dirty="0"/>
              <a:t>There’s more to “sparkle” than meets the eye: Knowledge of vision and light</a:t>
            </a:r>
            <a:br>
              <a:rPr lang="en-US" sz="2600" b="0" cap="all" dirty="0"/>
            </a:br>
            <a:r>
              <a:rPr lang="en-US" sz="2600" b="0" cap="all" dirty="0"/>
              <a:t>verbs among congenitally blind and sighted individuals</a:t>
            </a:r>
            <a:br>
              <a:rPr lang="en-US" sz="2600" b="0" cap="all" dirty="0"/>
            </a:br>
            <a:endParaRPr lang="en-US" sz="2600" b="0" cap="all" dirty="0"/>
          </a:p>
        </p:txBody>
      </p:sp>
      <p:sp>
        <p:nvSpPr>
          <p:cNvPr id="3" name="Subtítulo 2">
            <a:extLst>
              <a:ext uri="{FF2B5EF4-FFF2-40B4-BE49-F238E27FC236}">
                <a16:creationId xmlns:a16="http://schemas.microsoft.com/office/drawing/2014/main" xmlns="" id="{0D315B38-2776-C342-BFD7-0F0C2DC17A0D}"/>
              </a:ext>
            </a:extLst>
          </p:cNvPr>
          <p:cNvSpPr>
            <a:spLocks noGrp="1"/>
          </p:cNvSpPr>
          <p:nvPr>
            <p:ph type="subTitle" idx="1"/>
          </p:nvPr>
        </p:nvSpPr>
        <p:spPr>
          <a:xfrm>
            <a:off x="7083831" y="4636008"/>
            <a:ext cx="4198634" cy="1572768"/>
          </a:xfrm>
        </p:spPr>
        <p:txBody>
          <a:bodyPr vert="horz" lIns="91440" tIns="45720" rIns="91440" bIns="45720" rtlCol="0">
            <a:normAutofit/>
          </a:bodyPr>
          <a:lstStyle/>
          <a:p>
            <a:pPr indent="-228600">
              <a:lnSpc>
                <a:spcPct val="100000"/>
              </a:lnSpc>
              <a:buFont typeface="Arial" panose="020B0604020202020204" pitchFamily="34" charset="0"/>
              <a:buChar char="•"/>
            </a:pPr>
            <a:r>
              <a:rPr lang="en-US" sz="2000" dirty="0"/>
              <a:t>Marina </a:t>
            </a:r>
            <a:r>
              <a:rPr lang="en-US" sz="2000" dirty="0" err="1"/>
              <a:t>Bedny</a:t>
            </a:r>
            <a:r>
              <a:rPr lang="en-US" sz="2000" dirty="0"/>
              <a:t> </a:t>
            </a:r>
            <a:r>
              <a:rPr lang="en-US" sz="2000" dirty="0" err="1"/>
              <a:t>a,b</a:t>
            </a:r>
            <a:r>
              <a:rPr lang="en-US" sz="2000" dirty="0"/>
              <a:t>,⁎, </a:t>
            </a:r>
            <a:r>
              <a:rPr lang="en-US" sz="2000" dirty="0" err="1"/>
              <a:t>Jorie</a:t>
            </a:r>
            <a:r>
              <a:rPr lang="en-US" sz="2000" dirty="0"/>
              <a:t> </a:t>
            </a:r>
            <a:r>
              <a:rPr lang="en-US" sz="2000" dirty="0" err="1"/>
              <a:t>Koster</a:t>
            </a:r>
            <a:r>
              <a:rPr lang="en-US" sz="2000" dirty="0"/>
              <a:t>-Hale a, Giulia Elli b, Lindsay </a:t>
            </a:r>
            <a:r>
              <a:rPr lang="en-US" sz="2000" dirty="0" err="1"/>
              <a:t>Yazzolino</a:t>
            </a:r>
            <a:r>
              <a:rPr lang="en-US" sz="2000" dirty="0"/>
              <a:t> </a:t>
            </a:r>
            <a:r>
              <a:rPr lang="en-US" sz="2000" dirty="0" err="1"/>
              <a:t>a,b</a:t>
            </a:r>
            <a:r>
              <a:rPr lang="en-US" sz="2000" dirty="0"/>
              <a:t>, Rebecca Saxe a (2019)</a:t>
            </a:r>
          </a:p>
          <a:p>
            <a:pPr>
              <a:lnSpc>
                <a:spcPct val="100000"/>
              </a:lnSpc>
            </a:pPr>
            <a:r>
              <a:rPr lang="en-US" sz="2000" dirty="0"/>
              <a:t>a Massachusetts Institute of Technology, United States</a:t>
            </a:r>
          </a:p>
          <a:p>
            <a:pPr>
              <a:lnSpc>
                <a:spcPct val="100000"/>
              </a:lnSpc>
            </a:pPr>
            <a:r>
              <a:rPr lang="en-US" sz="2000" dirty="0"/>
              <a:t>b Johns Hopkins University, United States</a:t>
            </a:r>
          </a:p>
          <a:p>
            <a:pPr indent="-228600">
              <a:lnSpc>
                <a:spcPct val="100000"/>
              </a:lnSpc>
              <a:buFont typeface="Arial" panose="020B0604020202020204" pitchFamily="34" charset="0"/>
              <a:buChar char="•"/>
            </a:pPr>
            <a:endParaRPr lang="en-US" sz="2000" dirty="0"/>
          </a:p>
        </p:txBody>
      </p:sp>
      <p:pic>
        <p:nvPicPr>
          <p:cNvPr id="6" name="Imagem 5" descr="Fogos de artifício no céu&#10;&#10;Descrição gerada automaticamente">
            <a:extLst>
              <a:ext uri="{FF2B5EF4-FFF2-40B4-BE49-F238E27FC236}">
                <a16:creationId xmlns:a16="http://schemas.microsoft.com/office/drawing/2014/main" xmlns="" id="{EF63F61F-DBA4-D748-806B-B241771AC6D8}"/>
              </a:ext>
            </a:extLst>
          </p:cNvPr>
          <p:cNvPicPr>
            <a:picLocks noChangeAspect="1"/>
          </p:cNvPicPr>
          <p:nvPr/>
        </p:nvPicPr>
        <p:blipFill rotWithShape="1">
          <a:blip r:embed="rId2"/>
          <a:srcRect l="13392" r="18049"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35"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FFF68D"/>
          </a:solidFill>
          <a:ln w="38100" cap="rnd">
            <a:solidFill>
              <a:srgbClr val="FFF68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55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21">
            <a:extLst>
              <a:ext uri="{FF2B5EF4-FFF2-40B4-BE49-F238E27FC236}">
                <a16:creationId xmlns:a16="http://schemas.microsoft.com/office/drawing/2014/main" xmlns=""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32F3A16F-5F48-1C46-9175-8B0B2CA0076B}"/>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5600"/>
              <a:t>Metodologia</a:t>
            </a:r>
          </a:p>
        </p:txBody>
      </p:sp>
      <p:sp>
        <p:nvSpPr>
          <p:cNvPr id="4" name="Espaço Reservado para Texto 3">
            <a:extLst>
              <a:ext uri="{FF2B5EF4-FFF2-40B4-BE49-F238E27FC236}">
                <a16:creationId xmlns:a16="http://schemas.microsoft.com/office/drawing/2014/main" xmlns="" id="{F5633BFE-09C7-5544-86BF-942353C39EB1}"/>
              </a:ext>
            </a:extLst>
          </p:cNvPr>
          <p:cNvSpPr>
            <a:spLocks noGrp="1"/>
          </p:cNvSpPr>
          <p:nvPr>
            <p:ph type="body" sz="half" idx="2"/>
          </p:nvPr>
        </p:nvSpPr>
        <p:spPr>
          <a:xfrm>
            <a:off x="638881" y="1742598"/>
            <a:ext cx="10909643" cy="552659"/>
          </a:xfrm>
        </p:spPr>
        <p:txBody>
          <a:bodyPr vert="horz" lIns="91440" tIns="45720" rIns="91440" bIns="45720" rtlCol="0" anchor="ctr">
            <a:normAutofit/>
          </a:bodyPr>
          <a:lstStyle/>
          <a:p>
            <a:pPr algn="ctr"/>
            <a:r>
              <a:rPr lang="en-US" sz="2400"/>
              <a:t>Verbos</a:t>
            </a:r>
            <a:r>
              <a:rPr lang="en-US" sz="2400" dirty="0"/>
              <a:t> </a:t>
            </a:r>
            <a:r>
              <a:rPr lang="en-US" sz="2400"/>
              <a:t>perceptíveis</a:t>
            </a:r>
            <a:r>
              <a:rPr lang="en-US" sz="2400" dirty="0"/>
              <a:t> </a:t>
            </a:r>
            <a:r>
              <a:rPr lang="en-US" sz="2400"/>
              <a:t>através</a:t>
            </a:r>
            <a:r>
              <a:rPr lang="en-US" sz="2400" dirty="0"/>
              <a:t> da </a:t>
            </a:r>
            <a:r>
              <a:rPr lang="en-US" sz="2400"/>
              <a:t>visão</a:t>
            </a:r>
            <a:r>
              <a:rPr lang="en-US" sz="2400" dirty="0"/>
              <a:t> </a:t>
            </a:r>
            <a:r>
              <a:rPr lang="en-US" sz="2400"/>
              <a:t>ou</a:t>
            </a:r>
            <a:r>
              <a:rPr lang="en-US" sz="2400" dirty="0"/>
              <a:t> </a:t>
            </a:r>
            <a:r>
              <a:rPr lang="en-US" sz="2400"/>
              <a:t>audição</a:t>
            </a:r>
            <a:r>
              <a:rPr lang="en-US" sz="2400" dirty="0"/>
              <a:t> </a:t>
            </a:r>
            <a:r>
              <a:rPr lang="en-US" sz="2400"/>
              <a:t>apenas</a:t>
            </a:r>
            <a:endParaRPr lang="en-US" sz="2400" dirty="0"/>
          </a:p>
        </p:txBody>
      </p:sp>
      <p:pic>
        <p:nvPicPr>
          <p:cNvPr id="14" name="Espaço Reservado para Conteúdo 13" descr="Tela de celular com publicação numa rede social&#10;&#10;Descrição gerada automaticamente">
            <a:extLst>
              <a:ext uri="{FF2B5EF4-FFF2-40B4-BE49-F238E27FC236}">
                <a16:creationId xmlns:a16="http://schemas.microsoft.com/office/drawing/2014/main" xmlns="" id="{91C5BE1D-F19C-0E44-9933-4428E3F6AC7A}"/>
              </a:ext>
            </a:extLst>
          </p:cNvPr>
          <p:cNvPicPr>
            <a:picLocks noGrp="1" noChangeAspect="1"/>
          </p:cNvPicPr>
          <p:nvPr>
            <p:ph idx="1"/>
          </p:nvPr>
        </p:nvPicPr>
        <p:blipFill>
          <a:blip r:embed="rId2"/>
          <a:stretch>
            <a:fillRect/>
          </a:stretch>
        </p:blipFill>
        <p:spPr>
          <a:xfrm>
            <a:off x="2230170" y="2633472"/>
            <a:ext cx="7731660" cy="3904488"/>
          </a:xfrm>
          <a:prstGeom prst="rect">
            <a:avLst/>
          </a:prstGeom>
        </p:spPr>
      </p:pic>
    </p:spTree>
    <p:extLst>
      <p:ext uri="{BB962C8B-B14F-4D97-AF65-F5344CB8AC3E}">
        <p14:creationId xmlns:p14="http://schemas.microsoft.com/office/powerpoint/2010/main" val="117840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13">
            <a:extLst>
              <a:ext uri="{FF2B5EF4-FFF2-40B4-BE49-F238E27FC236}">
                <a16:creationId xmlns:a16="http://schemas.microsoft.com/office/drawing/2014/main" xmlns=""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32F3A16F-5F48-1C46-9175-8B0B2CA0076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900"/>
              <a:t>Metodologia</a:t>
            </a:r>
          </a:p>
        </p:txBody>
      </p:sp>
      <p:sp>
        <p:nvSpPr>
          <p:cNvPr id="4" name="Espaço Reservado para Texto 3">
            <a:extLst>
              <a:ext uri="{FF2B5EF4-FFF2-40B4-BE49-F238E27FC236}">
                <a16:creationId xmlns:a16="http://schemas.microsoft.com/office/drawing/2014/main" xmlns="" id="{F5633BFE-09C7-5544-86BF-942353C39EB1}"/>
              </a:ext>
            </a:extLst>
          </p:cNvPr>
          <p:cNvSpPr>
            <a:spLocks noGrp="1"/>
          </p:cNvSpPr>
          <p:nvPr>
            <p:ph type="body" sz="half" idx="2"/>
          </p:nvPr>
        </p:nvSpPr>
        <p:spPr>
          <a:xfrm>
            <a:off x="638882" y="4631161"/>
            <a:ext cx="3571810" cy="1559327"/>
          </a:xfrm>
        </p:spPr>
        <p:txBody>
          <a:bodyPr vert="horz" lIns="91440" tIns="45720" rIns="91440" bIns="45720" rtlCol="0">
            <a:normAutofit/>
          </a:bodyPr>
          <a:lstStyle/>
          <a:p>
            <a:r>
              <a:rPr lang="en-US" sz="2800"/>
              <a:t>Verbos de modos de movimentos</a:t>
            </a:r>
          </a:p>
        </p:txBody>
      </p:sp>
      <p:sp>
        <p:nvSpPr>
          <p:cNvPr id="16"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FAF33"/>
          </a:solidFill>
          <a:ln w="38100" cap="rnd">
            <a:solidFill>
              <a:srgbClr val="FFAF3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ço Reservado para Conteúdo 6" descr="Tela de celular com texto preto sobre fundo branco&#10;&#10;Descrição gerada automaticamente">
            <a:extLst>
              <a:ext uri="{FF2B5EF4-FFF2-40B4-BE49-F238E27FC236}">
                <a16:creationId xmlns:a16="http://schemas.microsoft.com/office/drawing/2014/main" xmlns="" id="{B1083CEE-0967-294E-807C-6E9D0B2B110B}"/>
              </a:ext>
            </a:extLst>
          </p:cNvPr>
          <p:cNvPicPr>
            <a:picLocks noGrp="1" noChangeAspect="1"/>
          </p:cNvPicPr>
          <p:nvPr>
            <p:ph idx="1"/>
          </p:nvPr>
        </p:nvPicPr>
        <p:blipFill>
          <a:blip r:embed="rId2"/>
          <a:stretch>
            <a:fillRect/>
          </a:stretch>
        </p:blipFill>
        <p:spPr>
          <a:xfrm>
            <a:off x="6095941" y="640080"/>
            <a:ext cx="4331326" cy="5550408"/>
          </a:xfrm>
          <a:prstGeom prst="rect">
            <a:avLst/>
          </a:prstGeom>
        </p:spPr>
      </p:pic>
      <p:sp>
        <p:nvSpPr>
          <p:cNvPr id="10" name="CaixaDeTexto 9">
            <a:extLst>
              <a:ext uri="{FF2B5EF4-FFF2-40B4-BE49-F238E27FC236}">
                <a16:creationId xmlns:a16="http://schemas.microsoft.com/office/drawing/2014/main" xmlns="" id="{A300FF1D-EC85-4046-A7A5-40E375F052A9}"/>
              </a:ext>
            </a:extLst>
          </p:cNvPr>
          <p:cNvSpPr txBox="1"/>
          <p:nvPr/>
        </p:nvSpPr>
        <p:spPr>
          <a:xfrm>
            <a:off x="838200" y="5590572"/>
            <a:ext cx="2298771" cy="461665"/>
          </a:xfrm>
          <a:prstGeom prst="rect">
            <a:avLst/>
          </a:prstGeom>
          <a:noFill/>
        </p:spPr>
        <p:txBody>
          <a:bodyPr wrap="none" rtlCol="0">
            <a:spAutoFit/>
          </a:bodyPr>
          <a:lstStyle/>
          <a:p>
            <a:r>
              <a:rPr lang="pt-BR" sz="2400" dirty="0"/>
              <a:t>15 verbos de estados mentais</a:t>
            </a:r>
            <a:r>
              <a:rPr lang="pt-BR" dirty="0"/>
              <a:t>.</a:t>
            </a:r>
          </a:p>
        </p:txBody>
      </p:sp>
    </p:spTree>
    <p:extLst>
      <p:ext uri="{BB962C8B-B14F-4D97-AF65-F5344CB8AC3E}">
        <p14:creationId xmlns:p14="http://schemas.microsoft.com/office/powerpoint/2010/main" val="237118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7CF779-5C9A-774D-BF3C-A7C803368D3F}"/>
              </a:ext>
            </a:extLst>
          </p:cNvPr>
          <p:cNvSpPr>
            <a:spLocks noGrp="1"/>
          </p:cNvSpPr>
          <p:nvPr>
            <p:ph type="title"/>
          </p:nvPr>
        </p:nvSpPr>
        <p:spPr/>
        <p:txBody>
          <a:bodyPr>
            <a:normAutofit/>
          </a:bodyPr>
          <a:lstStyle/>
          <a:p>
            <a:r>
              <a:rPr lang="pt-BR" sz="5400" dirty="0"/>
              <a:t>Metodologia</a:t>
            </a:r>
          </a:p>
        </p:txBody>
      </p:sp>
      <p:sp>
        <p:nvSpPr>
          <p:cNvPr id="3" name="Espaço Reservado para Conteúdo 2">
            <a:extLst>
              <a:ext uri="{FF2B5EF4-FFF2-40B4-BE49-F238E27FC236}">
                <a16:creationId xmlns:a16="http://schemas.microsoft.com/office/drawing/2014/main" xmlns="" id="{BA2D9FA8-5F22-454D-B4EA-D35CF449E35A}"/>
              </a:ext>
            </a:extLst>
          </p:cNvPr>
          <p:cNvSpPr>
            <a:spLocks noGrp="1"/>
          </p:cNvSpPr>
          <p:nvPr>
            <p:ph idx="1"/>
          </p:nvPr>
        </p:nvSpPr>
        <p:spPr>
          <a:xfrm>
            <a:off x="838200" y="1929384"/>
            <a:ext cx="10515600" cy="4928616"/>
          </a:xfrm>
        </p:spPr>
        <p:txBody>
          <a:bodyPr>
            <a:normAutofit fontScale="92500" lnSpcReduction="20000"/>
          </a:bodyPr>
          <a:lstStyle/>
          <a:p>
            <a:r>
              <a:rPr lang="pt-BR" sz="2000" dirty="0"/>
              <a:t>Pesquisa Online – Em casa</a:t>
            </a:r>
          </a:p>
          <a:p>
            <a:r>
              <a:rPr lang="pt-BR" sz="2000" dirty="0"/>
              <a:t>Classificar a similaridade semântica de pares de verbos numa escala de 1 (nada similar) a 7 (muito similar).</a:t>
            </a:r>
          </a:p>
          <a:p>
            <a:r>
              <a:rPr lang="pt-BR" sz="2000" dirty="0"/>
              <a:t>Cegos ouviam os estímulos utilizando um software de leitura de tela</a:t>
            </a:r>
          </a:p>
          <a:p>
            <a:r>
              <a:rPr lang="pt-BR" sz="2000" dirty="0"/>
              <a:t>Videntes leram os estímulos</a:t>
            </a:r>
          </a:p>
          <a:p>
            <a:r>
              <a:rPr lang="pt-BR" sz="2000" dirty="0"/>
              <a:t>Todos os participantes julgaram todos os pares de todas as categorias semânticas (2041 – “</a:t>
            </a:r>
            <a:r>
              <a:rPr lang="pt-BR" sz="2000" dirty="0" err="1"/>
              <a:t>ogle</a:t>
            </a:r>
            <a:r>
              <a:rPr lang="pt-BR" sz="2000" dirty="0"/>
              <a:t>” e verbos de estados mentais.)</a:t>
            </a:r>
          </a:p>
          <a:p>
            <a:r>
              <a:rPr lang="pt-BR" sz="2000" dirty="0"/>
              <a:t>Pesquisa levava de 6h a 8h</a:t>
            </a:r>
          </a:p>
          <a:p>
            <a:r>
              <a:rPr lang="pt-BR" sz="2000" dirty="0"/>
              <a:t>Os participantes levaram de 2 a 4 semanas para finalizar.</a:t>
            </a:r>
          </a:p>
          <a:p>
            <a:r>
              <a:rPr lang="pt-BR" sz="2000" dirty="0"/>
              <a:t>Instruções dadas por telefone para os cegos e pessoalmente para os videntes</a:t>
            </a:r>
          </a:p>
          <a:p>
            <a:r>
              <a:rPr lang="pt-BR" sz="2000" dirty="0"/>
              <a:t>Prática – nomes de animais</a:t>
            </a:r>
          </a:p>
          <a:p>
            <a:r>
              <a:rPr lang="pt-BR" sz="2000" dirty="0"/>
              <a:t>Ordem de apresentação contrabalanceada entre os participantes (</a:t>
            </a:r>
            <a:r>
              <a:rPr lang="pt-BR" sz="2000" dirty="0" err="1"/>
              <a:t>to</a:t>
            </a:r>
            <a:r>
              <a:rPr lang="pt-BR" sz="2000" dirty="0"/>
              <a:t> look – </a:t>
            </a:r>
            <a:r>
              <a:rPr lang="pt-BR" sz="2000" dirty="0" err="1"/>
              <a:t>to</a:t>
            </a:r>
            <a:r>
              <a:rPr lang="pt-BR" sz="2000" dirty="0"/>
              <a:t> </a:t>
            </a:r>
            <a:r>
              <a:rPr lang="pt-BR" sz="2000" dirty="0" err="1"/>
              <a:t>stare</a:t>
            </a:r>
            <a:r>
              <a:rPr lang="pt-BR" sz="2000" dirty="0"/>
              <a:t>/ </a:t>
            </a:r>
            <a:r>
              <a:rPr lang="pt-BR" sz="2000" dirty="0" err="1"/>
              <a:t>to</a:t>
            </a:r>
            <a:r>
              <a:rPr lang="pt-BR" sz="2000" dirty="0"/>
              <a:t> </a:t>
            </a:r>
            <a:r>
              <a:rPr lang="pt-BR" sz="2000" dirty="0" err="1"/>
              <a:t>stare</a:t>
            </a:r>
            <a:r>
              <a:rPr lang="pt-BR" sz="2000" dirty="0"/>
              <a:t> – </a:t>
            </a:r>
            <a:r>
              <a:rPr lang="pt-BR" sz="2000" dirty="0" err="1"/>
              <a:t>to</a:t>
            </a:r>
            <a:r>
              <a:rPr lang="pt-BR" sz="2000" dirty="0"/>
              <a:t> look)</a:t>
            </a:r>
          </a:p>
          <a:p>
            <a:r>
              <a:rPr lang="pt-BR" sz="2000" dirty="0"/>
              <a:t>Teste de engajamento (</a:t>
            </a:r>
            <a:r>
              <a:rPr lang="pt-BR" sz="2000" dirty="0" err="1"/>
              <a:t>to</a:t>
            </a:r>
            <a:r>
              <a:rPr lang="pt-BR" sz="2000" dirty="0"/>
              <a:t> </a:t>
            </a:r>
            <a:r>
              <a:rPr lang="pt-BR" sz="2000" dirty="0" err="1"/>
              <a:t>carrot</a:t>
            </a:r>
            <a:r>
              <a:rPr lang="pt-BR" sz="2000" dirty="0"/>
              <a:t> – </a:t>
            </a:r>
            <a:r>
              <a:rPr lang="pt-BR" sz="2000" dirty="0" err="1"/>
              <a:t>to</a:t>
            </a:r>
            <a:r>
              <a:rPr lang="pt-BR" sz="2000" dirty="0"/>
              <a:t> </a:t>
            </a:r>
            <a:r>
              <a:rPr lang="pt-BR" sz="2000" dirty="0" err="1"/>
              <a:t>potato</a:t>
            </a:r>
            <a:r>
              <a:rPr lang="pt-BR" sz="2000" dirty="0"/>
              <a:t>)</a:t>
            </a:r>
          </a:p>
          <a:p>
            <a:r>
              <a:rPr lang="pt-BR" sz="2000" dirty="0"/>
              <a:t>Grupo de referência de videntes - </a:t>
            </a:r>
            <a:r>
              <a:rPr lang="pt-BR" sz="2000" dirty="0" err="1"/>
              <a:t>AMTurk</a:t>
            </a:r>
            <a:endParaRPr lang="pt-BR" sz="2000" dirty="0"/>
          </a:p>
          <a:p>
            <a:endParaRPr lang="pt-BR" sz="1200" dirty="0"/>
          </a:p>
        </p:txBody>
      </p:sp>
      <p:sp>
        <p:nvSpPr>
          <p:cNvPr id="4" name="Espaço Reservado para Texto 3">
            <a:extLst>
              <a:ext uri="{FF2B5EF4-FFF2-40B4-BE49-F238E27FC236}">
                <a16:creationId xmlns:a16="http://schemas.microsoft.com/office/drawing/2014/main" xmlns="" id="{FAF00C71-6831-F443-B927-F53073FA09E4}"/>
              </a:ext>
            </a:extLst>
          </p:cNvPr>
          <p:cNvSpPr>
            <a:spLocks noGrp="1"/>
          </p:cNvSpPr>
          <p:nvPr>
            <p:ph type="body" sz="half" idx="4294967295"/>
          </p:nvPr>
        </p:nvSpPr>
        <p:spPr>
          <a:xfrm>
            <a:off x="7421562" y="613518"/>
            <a:ext cx="3932238" cy="2001838"/>
          </a:xfrm>
        </p:spPr>
        <p:txBody>
          <a:bodyPr/>
          <a:lstStyle/>
          <a:p>
            <a:r>
              <a:rPr lang="pt-BR" dirty="0"/>
              <a:t>Tarefa experimental</a:t>
            </a:r>
          </a:p>
        </p:txBody>
      </p:sp>
    </p:spTree>
    <p:extLst>
      <p:ext uri="{BB962C8B-B14F-4D97-AF65-F5344CB8AC3E}">
        <p14:creationId xmlns:p14="http://schemas.microsoft.com/office/powerpoint/2010/main" val="47322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FFF9B9E-C012-0F4B-A8E0-BFB266E71261}"/>
              </a:ext>
            </a:extLst>
          </p:cNvPr>
          <p:cNvSpPr>
            <a:spLocks noGrp="1"/>
          </p:cNvSpPr>
          <p:nvPr>
            <p:ph type="title"/>
          </p:nvPr>
        </p:nvSpPr>
        <p:spPr>
          <a:xfrm>
            <a:off x="835151" y="439837"/>
            <a:ext cx="3932237" cy="1293471"/>
          </a:xfrm>
        </p:spPr>
        <p:txBody>
          <a:bodyPr/>
          <a:lstStyle/>
          <a:p>
            <a:r>
              <a:rPr lang="pt-BR" dirty="0"/>
              <a:t>Análise</a:t>
            </a:r>
          </a:p>
        </p:txBody>
      </p:sp>
      <p:sp>
        <p:nvSpPr>
          <p:cNvPr id="5" name="Espaço Reservado para Conteúdo 4">
            <a:extLst>
              <a:ext uri="{FF2B5EF4-FFF2-40B4-BE49-F238E27FC236}">
                <a16:creationId xmlns:a16="http://schemas.microsoft.com/office/drawing/2014/main" xmlns="" id="{E29F1807-B2D4-A843-8ABF-456DE9D0D5AD}"/>
              </a:ext>
            </a:extLst>
          </p:cNvPr>
          <p:cNvSpPr>
            <a:spLocks noGrp="1"/>
          </p:cNvSpPr>
          <p:nvPr>
            <p:ph idx="1"/>
          </p:nvPr>
        </p:nvSpPr>
        <p:spPr>
          <a:xfrm>
            <a:off x="5303521" y="1122167"/>
            <a:ext cx="6053328" cy="5431536"/>
          </a:xfrm>
        </p:spPr>
        <p:txBody>
          <a:bodyPr/>
          <a:lstStyle/>
          <a:p>
            <a:endParaRPr lang="pt-BR" dirty="0"/>
          </a:p>
          <a:p>
            <a:endParaRPr lang="pt-BR" dirty="0"/>
          </a:p>
          <a:p>
            <a:r>
              <a:rPr lang="pt-BR" dirty="0"/>
              <a:t>Julgamento bruto </a:t>
            </a:r>
            <a:r>
              <a:rPr lang="pt-BR" dirty="0" err="1"/>
              <a:t>x</a:t>
            </a:r>
            <a:r>
              <a:rPr lang="pt-BR" dirty="0"/>
              <a:t> Escores Normalizados</a:t>
            </a:r>
          </a:p>
          <a:p>
            <a:r>
              <a:rPr lang="pt-BR" dirty="0"/>
              <a:t>Matrizes de similaridade separadas pelas 3 principais categorias semânticas e pelas 5 subcategorias.</a:t>
            </a:r>
          </a:p>
          <a:p>
            <a:r>
              <a:rPr lang="pt-BR" dirty="0"/>
              <a:t>Matrizes de dissimilaridade (valor máximo da escala – bruto ou normalizado – menos a matriz de similaridade.</a:t>
            </a:r>
          </a:p>
          <a:p>
            <a:pPr marL="0" indent="0">
              <a:buNone/>
            </a:pPr>
            <a:endParaRPr lang="pt-BR" dirty="0"/>
          </a:p>
        </p:txBody>
      </p:sp>
      <p:sp>
        <p:nvSpPr>
          <p:cNvPr id="6" name="Espaço Reservado para Texto 5">
            <a:extLst>
              <a:ext uri="{FF2B5EF4-FFF2-40B4-BE49-F238E27FC236}">
                <a16:creationId xmlns:a16="http://schemas.microsoft.com/office/drawing/2014/main" xmlns="" id="{C866E897-1FEA-6847-8111-AE6024249117}"/>
              </a:ext>
            </a:extLst>
          </p:cNvPr>
          <p:cNvSpPr>
            <a:spLocks noGrp="1"/>
          </p:cNvSpPr>
          <p:nvPr>
            <p:ph type="body" sz="half" idx="2"/>
          </p:nvPr>
        </p:nvSpPr>
        <p:spPr>
          <a:xfrm>
            <a:off x="5968678" y="586255"/>
            <a:ext cx="3932237" cy="1147053"/>
          </a:xfrm>
        </p:spPr>
        <p:txBody>
          <a:bodyPr/>
          <a:lstStyle/>
          <a:p>
            <a:pPr algn="ctr"/>
            <a:r>
              <a:rPr lang="pt-BR" dirty="0"/>
              <a:t>Gerando matrizes de dissimilaridade semântica</a:t>
            </a:r>
          </a:p>
        </p:txBody>
      </p:sp>
      <p:pic>
        <p:nvPicPr>
          <p:cNvPr id="8" name="Imagem 7" descr="Uma imagem contendo edifício&#10;&#10;Descrição gerada automaticamente">
            <a:extLst>
              <a:ext uri="{FF2B5EF4-FFF2-40B4-BE49-F238E27FC236}">
                <a16:creationId xmlns:a16="http://schemas.microsoft.com/office/drawing/2014/main" xmlns="" id="{78D91AFD-1913-2540-BDAE-3D92A57F9130}"/>
              </a:ext>
            </a:extLst>
          </p:cNvPr>
          <p:cNvPicPr>
            <a:picLocks noChangeAspect="1"/>
          </p:cNvPicPr>
          <p:nvPr/>
        </p:nvPicPr>
        <p:blipFill>
          <a:blip r:embed="rId2"/>
          <a:stretch>
            <a:fillRect/>
          </a:stretch>
        </p:blipFill>
        <p:spPr>
          <a:xfrm>
            <a:off x="1120203" y="1733308"/>
            <a:ext cx="3362131" cy="5034531"/>
          </a:xfrm>
          <a:prstGeom prst="rect">
            <a:avLst/>
          </a:prstGeom>
        </p:spPr>
      </p:pic>
    </p:spTree>
    <p:extLst>
      <p:ext uri="{BB962C8B-B14F-4D97-AF65-F5344CB8AC3E}">
        <p14:creationId xmlns:p14="http://schemas.microsoft.com/office/powerpoint/2010/main" val="10579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96BFEA-DD33-D344-A6DD-89E2F96D71AD}"/>
              </a:ext>
            </a:extLst>
          </p:cNvPr>
          <p:cNvSpPr>
            <a:spLocks noGrp="1"/>
          </p:cNvSpPr>
          <p:nvPr>
            <p:ph type="title"/>
          </p:nvPr>
        </p:nvSpPr>
        <p:spPr/>
        <p:txBody>
          <a:bodyPr/>
          <a:lstStyle/>
          <a:p>
            <a:r>
              <a:rPr lang="pt-BR" dirty="0"/>
              <a:t>Análise</a:t>
            </a:r>
          </a:p>
        </p:txBody>
      </p:sp>
      <p:sp>
        <p:nvSpPr>
          <p:cNvPr id="3" name="Espaço Reservado para Conteúdo 2">
            <a:extLst>
              <a:ext uri="{FF2B5EF4-FFF2-40B4-BE49-F238E27FC236}">
                <a16:creationId xmlns:a16="http://schemas.microsoft.com/office/drawing/2014/main" xmlns="" id="{6999130E-0042-214F-A4CC-71CAC9AEE5EE}"/>
              </a:ext>
            </a:extLst>
          </p:cNvPr>
          <p:cNvSpPr>
            <a:spLocks noGrp="1"/>
          </p:cNvSpPr>
          <p:nvPr>
            <p:ph idx="1"/>
          </p:nvPr>
        </p:nvSpPr>
        <p:spPr/>
        <p:txBody>
          <a:bodyPr/>
          <a:lstStyle/>
          <a:p>
            <a:r>
              <a:rPr lang="pt-BR" dirty="0" err="1"/>
              <a:t>Spearman’s</a:t>
            </a:r>
            <a:r>
              <a:rPr lang="pt-BR" dirty="0"/>
              <a:t> </a:t>
            </a:r>
            <a:r>
              <a:rPr lang="pt-BR" dirty="0" err="1"/>
              <a:t>rho</a:t>
            </a:r>
            <a:r>
              <a:rPr lang="pt-BR" dirty="0"/>
              <a:t> </a:t>
            </a:r>
            <a:r>
              <a:rPr lang="pt-BR" dirty="0" err="1"/>
              <a:t>rank</a:t>
            </a:r>
            <a:r>
              <a:rPr lang="pt-BR" dirty="0"/>
              <a:t> para correlação entre os grupos: melhores informações entre grupos, mas não dentro dos grupos</a:t>
            </a:r>
          </a:p>
          <a:p>
            <a:r>
              <a:rPr lang="pt-BR" dirty="0"/>
              <a:t>Teste de confiabilidade</a:t>
            </a:r>
          </a:p>
          <a:p>
            <a:r>
              <a:rPr lang="pt-BR" dirty="0" err="1"/>
              <a:t>Kendall’s</a:t>
            </a:r>
            <a:r>
              <a:rPr lang="pt-BR" dirty="0"/>
              <a:t> W </a:t>
            </a:r>
            <a:r>
              <a:rPr lang="pt-BR" dirty="0" err="1"/>
              <a:t>Coefficient</a:t>
            </a:r>
            <a:r>
              <a:rPr lang="pt-BR" dirty="0"/>
              <a:t> </a:t>
            </a:r>
            <a:r>
              <a:rPr lang="pt-BR" dirty="0" err="1"/>
              <a:t>of</a:t>
            </a:r>
            <a:r>
              <a:rPr lang="pt-BR" dirty="0"/>
              <a:t> </a:t>
            </a:r>
            <a:r>
              <a:rPr lang="pt-BR" dirty="0" err="1"/>
              <a:t>Concordance</a:t>
            </a:r>
            <a:r>
              <a:rPr lang="pt-BR" dirty="0"/>
              <a:t> e </a:t>
            </a:r>
            <a:r>
              <a:rPr lang="pt-BR" dirty="0" err="1"/>
              <a:t>leave</a:t>
            </a:r>
            <a:r>
              <a:rPr lang="pt-BR" dirty="0"/>
              <a:t>-</a:t>
            </a:r>
            <a:r>
              <a:rPr lang="pt-BR" dirty="0" err="1"/>
              <a:t>one</a:t>
            </a:r>
            <a:r>
              <a:rPr lang="pt-BR" dirty="0"/>
              <a:t>-</a:t>
            </a:r>
            <a:r>
              <a:rPr lang="pt-BR" dirty="0" err="1"/>
              <a:t>subject</a:t>
            </a:r>
            <a:r>
              <a:rPr lang="pt-BR" dirty="0"/>
              <a:t>-out procedure: para medir a coerência dentro dos grupos sobre o significado dos verbos</a:t>
            </a:r>
          </a:p>
          <a:p>
            <a:endParaRPr lang="pt-BR" dirty="0"/>
          </a:p>
          <a:p>
            <a:endParaRPr lang="pt-BR" dirty="0"/>
          </a:p>
        </p:txBody>
      </p:sp>
      <p:sp>
        <p:nvSpPr>
          <p:cNvPr id="4" name="Espaço Reservado para Texto 3">
            <a:extLst>
              <a:ext uri="{FF2B5EF4-FFF2-40B4-BE49-F238E27FC236}">
                <a16:creationId xmlns:a16="http://schemas.microsoft.com/office/drawing/2014/main" xmlns="" id="{909BC93B-F995-B244-BD73-F67154A2E00C}"/>
              </a:ext>
            </a:extLst>
          </p:cNvPr>
          <p:cNvSpPr>
            <a:spLocks noGrp="1"/>
          </p:cNvSpPr>
          <p:nvPr>
            <p:ph type="body" sz="half" idx="2"/>
          </p:nvPr>
        </p:nvSpPr>
        <p:spPr/>
        <p:txBody>
          <a:bodyPr/>
          <a:lstStyle/>
          <a:p>
            <a:r>
              <a:rPr lang="pt-BR" dirty="0"/>
              <a:t>Concordância entre e através dos grupos</a:t>
            </a:r>
          </a:p>
        </p:txBody>
      </p:sp>
    </p:spTree>
    <p:extLst>
      <p:ext uri="{BB962C8B-B14F-4D97-AF65-F5344CB8AC3E}">
        <p14:creationId xmlns:p14="http://schemas.microsoft.com/office/powerpoint/2010/main" val="176608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96BFEA-DD33-D344-A6DD-89E2F96D71AD}"/>
              </a:ext>
            </a:extLst>
          </p:cNvPr>
          <p:cNvSpPr>
            <a:spLocks noGrp="1"/>
          </p:cNvSpPr>
          <p:nvPr>
            <p:ph type="title"/>
          </p:nvPr>
        </p:nvSpPr>
        <p:spPr/>
        <p:txBody>
          <a:bodyPr/>
          <a:lstStyle/>
          <a:p>
            <a:r>
              <a:rPr lang="pt-BR" dirty="0"/>
              <a:t>Análise</a:t>
            </a:r>
          </a:p>
        </p:txBody>
      </p:sp>
      <p:sp>
        <p:nvSpPr>
          <p:cNvPr id="3" name="Espaço Reservado para Conteúdo 2">
            <a:extLst>
              <a:ext uri="{FF2B5EF4-FFF2-40B4-BE49-F238E27FC236}">
                <a16:creationId xmlns:a16="http://schemas.microsoft.com/office/drawing/2014/main" xmlns="" id="{6999130E-0042-214F-A4CC-71CAC9AEE5EE}"/>
              </a:ext>
            </a:extLst>
          </p:cNvPr>
          <p:cNvSpPr>
            <a:spLocks noGrp="1"/>
          </p:cNvSpPr>
          <p:nvPr>
            <p:ph idx="1"/>
          </p:nvPr>
        </p:nvSpPr>
        <p:spPr/>
        <p:txBody>
          <a:bodyPr/>
          <a:lstStyle/>
          <a:p>
            <a:r>
              <a:rPr lang="pt-BR" dirty="0"/>
              <a:t>SMACOF: minimiza a função de tensão por um processo de maioria iterativa.</a:t>
            </a:r>
          </a:p>
          <a:p>
            <a:r>
              <a:rPr lang="pt-BR" dirty="0" err="1"/>
              <a:t>Scree</a:t>
            </a:r>
            <a:r>
              <a:rPr lang="pt-BR" dirty="0"/>
              <a:t> </a:t>
            </a:r>
            <a:r>
              <a:rPr lang="pt-BR" dirty="0" err="1"/>
              <a:t>Plots</a:t>
            </a:r>
            <a:endParaRPr lang="pt-BR" dirty="0"/>
          </a:p>
          <a:p>
            <a:r>
              <a:rPr lang="pt-BR" dirty="0"/>
              <a:t>Modelos básicos MDS ajustados em 4 dimensões</a:t>
            </a:r>
          </a:p>
          <a:p>
            <a:r>
              <a:rPr lang="pt-BR" dirty="0"/>
              <a:t>Quanto menor o valor de tensão, melhor o ajuste da solução</a:t>
            </a:r>
          </a:p>
          <a:p>
            <a:endParaRPr lang="pt-BR" dirty="0"/>
          </a:p>
        </p:txBody>
      </p:sp>
      <p:sp>
        <p:nvSpPr>
          <p:cNvPr id="4" name="Espaço Reservado para Texto 3">
            <a:extLst>
              <a:ext uri="{FF2B5EF4-FFF2-40B4-BE49-F238E27FC236}">
                <a16:creationId xmlns:a16="http://schemas.microsoft.com/office/drawing/2014/main" xmlns="" id="{909BC93B-F995-B244-BD73-F67154A2E00C}"/>
              </a:ext>
            </a:extLst>
          </p:cNvPr>
          <p:cNvSpPr>
            <a:spLocks noGrp="1"/>
          </p:cNvSpPr>
          <p:nvPr>
            <p:ph type="body" sz="half" idx="2"/>
          </p:nvPr>
        </p:nvSpPr>
        <p:spPr/>
        <p:txBody>
          <a:bodyPr/>
          <a:lstStyle/>
          <a:p>
            <a:r>
              <a:rPr lang="pt-BR" dirty="0"/>
              <a:t>Escala multidimensional</a:t>
            </a:r>
          </a:p>
        </p:txBody>
      </p:sp>
    </p:spTree>
    <p:extLst>
      <p:ext uri="{BB962C8B-B14F-4D97-AF65-F5344CB8AC3E}">
        <p14:creationId xmlns:p14="http://schemas.microsoft.com/office/powerpoint/2010/main" val="278563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96BFEA-DD33-D344-A6DD-89E2F96D71AD}"/>
              </a:ext>
            </a:extLst>
          </p:cNvPr>
          <p:cNvSpPr>
            <a:spLocks noGrp="1"/>
          </p:cNvSpPr>
          <p:nvPr>
            <p:ph type="title"/>
          </p:nvPr>
        </p:nvSpPr>
        <p:spPr/>
        <p:txBody>
          <a:bodyPr/>
          <a:lstStyle/>
          <a:p>
            <a:r>
              <a:rPr lang="pt-BR" dirty="0"/>
              <a:t>Análise</a:t>
            </a:r>
          </a:p>
        </p:txBody>
      </p:sp>
      <p:sp>
        <p:nvSpPr>
          <p:cNvPr id="3" name="Espaço Reservado para Conteúdo 2">
            <a:extLst>
              <a:ext uri="{FF2B5EF4-FFF2-40B4-BE49-F238E27FC236}">
                <a16:creationId xmlns:a16="http://schemas.microsoft.com/office/drawing/2014/main" xmlns="" id="{6999130E-0042-214F-A4CC-71CAC9AEE5EE}"/>
              </a:ext>
            </a:extLst>
          </p:cNvPr>
          <p:cNvSpPr>
            <a:spLocks noGrp="1"/>
          </p:cNvSpPr>
          <p:nvPr>
            <p:ph idx="1"/>
          </p:nvPr>
        </p:nvSpPr>
        <p:spPr/>
        <p:txBody>
          <a:bodyPr/>
          <a:lstStyle/>
          <a:p>
            <a:r>
              <a:rPr lang="pt-BR" dirty="0"/>
              <a:t>Os dados foram hierarquicamente agrupados, começando pelo agrupamento individual de cada verbo, depois os dois mais próximos, fazendo um novo agrupamento, fazendo, assim, uma hierarquia. </a:t>
            </a:r>
          </a:p>
          <a:p>
            <a:r>
              <a:rPr lang="pt-BR" dirty="0"/>
              <a:t>Fórmula de atualização de dissimilaridade de Lance-Williams: gera agrupamentos compactos e esféricos.</a:t>
            </a:r>
          </a:p>
          <a:p>
            <a:endParaRPr lang="pt-BR" dirty="0"/>
          </a:p>
        </p:txBody>
      </p:sp>
      <p:sp>
        <p:nvSpPr>
          <p:cNvPr id="4" name="Espaço Reservado para Texto 3">
            <a:extLst>
              <a:ext uri="{FF2B5EF4-FFF2-40B4-BE49-F238E27FC236}">
                <a16:creationId xmlns:a16="http://schemas.microsoft.com/office/drawing/2014/main" xmlns="" id="{909BC93B-F995-B244-BD73-F67154A2E00C}"/>
              </a:ext>
            </a:extLst>
          </p:cNvPr>
          <p:cNvSpPr>
            <a:spLocks noGrp="1"/>
          </p:cNvSpPr>
          <p:nvPr>
            <p:ph type="body" sz="half" idx="2"/>
          </p:nvPr>
        </p:nvSpPr>
        <p:spPr/>
        <p:txBody>
          <a:bodyPr/>
          <a:lstStyle/>
          <a:p>
            <a:r>
              <a:rPr lang="pt-BR" dirty="0"/>
              <a:t>Agrupamento de aglomeração hierárquica e </a:t>
            </a:r>
            <a:r>
              <a:rPr lang="pt-BR" dirty="0" err="1"/>
              <a:t>dendogramas</a:t>
            </a:r>
            <a:endParaRPr lang="pt-BR" dirty="0"/>
          </a:p>
        </p:txBody>
      </p:sp>
    </p:spTree>
    <p:extLst>
      <p:ext uri="{BB962C8B-B14F-4D97-AF65-F5344CB8AC3E}">
        <p14:creationId xmlns:p14="http://schemas.microsoft.com/office/powerpoint/2010/main" val="4072749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5CFF67-82D9-A648-B202-6590541AFC27}"/>
              </a:ext>
            </a:extLst>
          </p:cNvPr>
          <p:cNvSpPr>
            <a:spLocks noGrp="1"/>
          </p:cNvSpPr>
          <p:nvPr>
            <p:ph type="title"/>
          </p:nvPr>
        </p:nvSpPr>
        <p:spPr/>
        <p:txBody>
          <a:bodyPr>
            <a:normAutofit/>
          </a:bodyPr>
          <a:lstStyle/>
          <a:p>
            <a:r>
              <a:rPr lang="pt-BR" sz="5400" dirty="0"/>
              <a:t>Resultados</a:t>
            </a:r>
          </a:p>
        </p:txBody>
      </p:sp>
      <p:sp>
        <p:nvSpPr>
          <p:cNvPr id="3" name="Espaço Reservado para Conteúdo 2">
            <a:extLst>
              <a:ext uri="{FF2B5EF4-FFF2-40B4-BE49-F238E27FC236}">
                <a16:creationId xmlns:a16="http://schemas.microsoft.com/office/drawing/2014/main" xmlns="" id="{B1CDCF6D-05FC-224E-BF50-04A74A2F25A6}"/>
              </a:ext>
            </a:extLst>
          </p:cNvPr>
          <p:cNvSpPr>
            <a:spLocks noGrp="1"/>
          </p:cNvSpPr>
          <p:nvPr>
            <p:ph idx="1"/>
          </p:nvPr>
        </p:nvSpPr>
        <p:spPr>
          <a:xfrm>
            <a:off x="5199348" y="162045"/>
            <a:ext cx="6053328" cy="3121229"/>
          </a:xfrm>
        </p:spPr>
        <p:txBody>
          <a:bodyPr/>
          <a:lstStyle/>
          <a:p>
            <a:r>
              <a:rPr lang="pt-BR" dirty="0"/>
              <a:t>MDS revela estruturas semânticas análogas entre os grupos.</a:t>
            </a:r>
          </a:p>
          <a:p>
            <a:pPr marL="0" indent="0">
              <a:buNone/>
            </a:pPr>
            <a:r>
              <a:rPr lang="pt-BR" dirty="0"/>
              <a:t> </a:t>
            </a:r>
          </a:p>
        </p:txBody>
      </p:sp>
      <p:sp>
        <p:nvSpPr>
          <p:cNvPr id="4" name="Espaço Reservado para Texto 3">
            <a:extLst>
              <a:ext uri="{FF2B5EF4-FFF2-40B4-BE49-F238E27FC236}">
                <a16:creationId xmlns:a16="http://schemas.microsoft.com/office/drawing/2014/main" xmlns="" id="{0A49DFC0-6E15-5248-83CD-727B92743D11}"/>
              </a:ext>
            </a:extLst>
          </p:cNvPr>
          <p:cNvSpPr>
            <a:spLocks noGrp="1"/>
          </p:cNvSpPr>
          <p:nvPr>
            <p:ph type="body" sz="half" idx="2"/>
          </p:nvPr>
        </p:nvSpPr>
        <p:spPr/>
        <p:txBody>
          <a:bodyPr/>
          <a:lstStyle/>
          <a:p>
            <a:r>
              <a:rPr lang="pt-BR" dirty="0"/>
              <a:t>Indivíduos cegos distinguem verbos visuais dos verbos em outras modalidades e verbos </a:t>
            </a:r>
            <a:r>
              <a:rPr lang="pt-BR" dirty="0" err="1"/>
              <a:t>amodais</a:t>
            </a:r>
            <a:endParaRPr lang="pt-BR" dirty="0"/>
          </a:p>
        </p:txBody>
      </p:sp>
      <p:pic>
        <p:nvPicPr>
          <p:cNvPr id="6" name="Imagem 5" descr="Texto preto sobre fundo branco&#10;&#10;Descrição gerada automaticamente">
            <a:extLst>
              <a:ext uri="{FF2B5EF4-FFF2-40B4-BE49-F238E27FC236}">
                <a16:creationId xmlns:a16="http://schemas.microsoft.com/office/drawing/2014/main" xmlns="" id="{6DBFEAFC-B7A3-6144-A09F-ED005E074501}"/>
              </a:ext>
            </a:extLst>
          </p:cNvPr>
          <p:cNvPicPr>
            <a:picLocks noChangeAspect="1"/>
          </p:cNvPicPr>
          <p:nvPr/>
        </p:nvPicPr>
        <p:blipFill>
          <a:blip r:embed="rId3"/>
          <a:stretch>
            <a:fillRect/>
          </a:stretch>
        </p:blipFill>
        <p:spPr>
          <a:xfrm>
            <a:off x="5199348" y="2171700"/>
            <a:ext cx="6596429" cy="4000905"/>
          </a:xfrm>
          <a:prstGeom prst="rect">
            <a:avLst/>
          </a:prstGeom>
        </p:spPr>
      </p:pic>
      <p:sp>
        <p:nvSpPr>
          <p:cNvPr id="9" name="Seta para Baixo 8">
            <a:extLst>
              <a:ext uri="{FF2B5EF4-FFF2-40B4-BE49-F238E27FC236}">
                <a16:creationId xmlns:a16="http://schemas.microsoft.com/office/drawing/2014/main" xmlns="" id="{D6597B94-45D5-E249-8454-8FED5519BB6E}"/>
              </a:ext>
            </a:extLst>
          </p:cNvPr>
          <p:cNvSpPr/>
          <p:nvPr/>
        </p:nvSpPr>
        <p:spPr>
          <a:xfrm>
            <a:off x="6096000" y="2227561"/>
            <a:ext cx="45719" cy="171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Baixo 9">
            <a:extLst>
              <a:ext uri="{FF2B5EF4-FFF2-40B4-BE49-F238E27FC236}">
                <a16:creationId xmlns:a16="http://schemas.microsoft.com/office/drawing/2014/main" xmlns="" id="{625E3DEF-05EB-C64C-A622-45CE2B4E250F}"/>
              </a:ext>
            </a:extLst>
          </p:cNvPr>
          <p:cNvSpPr/>
          <p:nvPr/>
        </p:nvSpPr>
        <p:spPr>
          <a:xfrm rot="3662566">
            <a:off x="6688412" y="3343060"/>
            <a:ext cx="45719" cy="171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Baixo 10">
            <a:extLst>
              <a:ext uri="{FF2B5EF4-FFF2-40B4-BE49-F238E27FC236}">
                <a16:creationId xmlns:a16="http://schemas.microsoft.com/office/drawing/2014/main" xmlns="" id="{1E55FF34-B297-3849-9A0A-FF5933FA38F6}"/>
              </a:ext>
            </a:extLst>
          </p:cNvPr>
          <p:cNvSpPr/>
          <p:nvPr/>
        </p:nvSpPr>
        <p:spPr>
          <a:xfrm rot="16200000">
            <a:off x="7282663" y="3488786"/>
            <a:ext cx="45719" cy="171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3107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5CFF67-82D9-A648-B202-6590541AFC27}"/>
              </a:ext>
            </a:extLst>
          </p:cNvPr>
          <p:cNvSpPr>
            <a:spLocks noGrp="1"/>
          </p:cNvSpPr>
          <p:nvPr>
            <p:ph type="title"/>
          </p:nvPr>
        </p:nvSpPr>
        <p:spPr/>
        <p:txBody>
          <a:bodyPr>
            <a:normAutofit/>
          </a:bodyPr>
          <a:lstStyle/>
          <a:p>
            <a:r>
              <a:rPr lang="pt-BR" sz="5400" dirty="0"/>
              <a:t>Resultados</a:t>
            </a:r>
          </a:p>
        </p:txBody>
      </p:sp>
      <p:sp>
        <p:nvSpPr>
          <p:cNvPr id="3" name="Espaço Reservado para Conteúdo 2">
            <a:extLst>
              <a:ext uri="{FF2B5EF4-FFF2-40B4-BE49-F238E27FC236}">
                <a16:creationId xmlns:a16="http://schemas.microsoft.com/office/drawing/2014/main" xmlns="" id="{B1CDCF6D-05FC-224E-BF50-04A74A2F25A6}"/>
              </a:ext>
            </a:extLst>
          </p:cNvPr>
          <p:cNvSpPr>
            <a:spLocks noGrp="1"/>
          </p:cNvSpPr>
          <p:nvPr>
            <p:ph idx="1"/>
          </p:nvPr>
        </p:nvSpPr>
        <p:spPr>
          <a:xfrm>
            <a:off x="5298884" y="611085"/>
            <a:ext cx="6053328" cy="5492832"/>
          </a:xfrm>
        </p:spPr>
        <p:txBody>
          <a:bodyPr>
            <a:normAutofit/>
          </a:bodyPr>
          <a:lstStyle/>
          <a:p>
            <a:r>
              <a:rPr lang="pt-BR" dirty="0"/>
              <a:t>Indivíduos cegos fazem distinções similares entre os verbos visuais como indivíduos que enxergam? </a:t>
            </a:r>
          </a:p>
          <a:p>
            <a:r>
              <a:rPr lang="pt-BR" dirty="0"/>
              <a:t>A classificação de similaridade foi correlacionada entre cegos e os 2 grupos de videntes; e entre os grupos de videntes?</a:t>
            </a:r>
          </a:p>
          <a:p>
            <a:r>
              <a:rPr lang="pt-BR" dirty="0"/>
              <a:t>A nível de grupo sim!</a:t>
            </a:r>
          </a:p>
          <a:p>
            <a:r>
              <a:rPr lang="pt-BR" dirty="0"/>
              <a:t>Variabilidade entre grupos: </a:t>
            </a:r>
            <a:r>
              <a:rPr lang="pt-BR" dirty="0" err="1"/>
              <a:t>cegox</a:t>
            </a:r>
            <a:r>
              <a:rPr lang="pt-BR" dirty="0"/>
              <a:t> </a:t>
            </a:r>
            <a:r>
              <a:rPr lang="pt-BR" dirty="0" err="1"/>
              <a:t>X</a:t>
            </a:r>
            <a:r>
              <a:rPr lang="pt-BR" dirty="0"/>
              <a:t> videntes </a:t>
            </a:r>
            <a:r>
              <a:rPr lang="pt-BR" dirty="0" err="1"/>
              <a:t>X</a:t>
            </a:r>
            <a:r>
              <a:rPr lang="pt-BR" dirty="0"/>
              <a:t> grupo de videntes de referência</a:t>
            </a:r>
          </a:p>
          <a:p>
            <a:pPr lvl="1"/>
            <a:r>
              <a:rPr lang="pt-BR" dirty="0"/>
              <a:t>Verbos de percepção visual e de emissão de luz: igualmente bem correlacionados</a:t>
            </a:r>
          </a:p>
        </p:txBody>
      </p:sp>
      <p:sp>
        <p:nvSpPr>
          <p:cNvPr id="4" name="Espaço Reservado para Texto 3">
            <a:extLst>
              <a:ext uri="{FF2B5EF4-FFF2-40B4-BE49-F238E27FC236}">
                <a16:creationId xmlns:a16="http://schemas.microsoft.com/office/drawing/2014/main" xmlns="" id="{0A49DFC0-6E15-5248-83CD-727B92743D11}"/>
              </a:ext>
            </a:extLst>
          </p:cNvPr>
          <p:cNvSpPr>
            <a:spLocks noGrp="1"/>
          </p:cNvSpPr>
          <p:nvPr>
            <p:ph type="body" sz="half" idx="2"/>
          </p:nvPr>
        </p:nvSpPr>
        <p:spPr/>
        <p:txBody>
          <a:bodyPr>
            <a:normAutofit fontScale="77500" lnSpcReduction="20000"/>
          </a:bodyPr>
          <a:lstStyle/>
          <a:p>
            <a:r>
              <a:rPr lang="pt-BR" dirty="0"/>
              <a:t>Estrutura de similaridade semântica preservada de verbos visuais em pessoas cegas</a:t>
            </a:r>
          </a:p>
          <a:p>
            <a:pPr marL="457200" indent="-457200">
              <a:buFont typeface="Arial" panose="020B0604020202020204" pitchFamily="34" charset="0"/>
              <a:buChar char="•"/>
            </a:pPr>
            <a:r>
              <a:rPr lang="pt-BR" dirty="0"/>
              <a:t>Concordância de classificações de similaridade semântica dentro e entre grupos.</a:t>
            </a:r>
          </a:p>
        </p:txBody>
      </p:sp>
    </p:spTree>
    <p:extLst>
      <p:ext uri="{BB962C8B-B14F-4D97-AF65-F5344CB8AC3E}">
        <p14:creationId xmlns:p14="http://schemas.microsoft.com/office/powerpoint/2010/main" val="258344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212DF5A0-7C16-004C-BA2C-E5F1EF0C6E0D}"/>
              </a:ext>
            </a:extLst>
          </p:cNvPr>
          <p:cNvSpPr>
            <a:spLocks noGrp="1"/>
          </p:cNvSpPr>
          <p:nvPr>
            <p:ph type="title"/>
          </p:nvPr>
        </p:nvSpPr>
        <p:spPr/>
        <p:txBody>
          <a:bodyPr/>
          <a:lstStyle/>
          <a:p>
            <a:endParaRPr lang="pt-BR"/>
          </a:p>
        </p:txBody>
      </p:sp>
      <p:pic>
        <p:nvPicPr>
          <p:cNvPr id="8" name="Espaço Reservado para Conteúdo 7" descr="Mapa colorido com texto preto sobre fundo branco&#10;&#10;Descrição gerada automaticamente">
            <a:extLst>
              <a:ext uri="{FF2B5EF4-FFF2-40B4-BE49-F238E27FC236}">
                <a16:creationId xmlns:a16="http://schemas.microsoft.com/office/drawing/2014/main" xmlns="" id="{DAB7DDF1-A048-DA40-A775-E68ACABC4FEC}"/>
              </a:ext>
            </a:extLst>
          </p:cNvPr>
          <p:cNvPicPr>
            <a:picLocks noGrp="1" noChangeAspect="1"/>
          </p:cNvPicPr>
          <p:nvPr>
            <p:ph idx="1"/>
          </p:nvPr>
        </p:nvPicPr>
        <p:blipFill>
          <a:blip r:embed="rId2"/>
          <a:stretch>
            <a:fillRect/>
          </a:stretch>
        </p:blipFill>
        <p:spPr>
          <a:xfrm>
            <a:off x="2804198" y="1928813"/>
            <a:ext cx="6583603" cy="4252912"/>
          </a:xfrm>
        </p:spPr>
      </p:pic>
    </p:spTree>
    <p:extLst>
      <p:ext uri="{BB962C8B-B14F-4D97-AF65-F5344CB8AC3E}">
        <p14:creationId xmlns:p14="http://schemas.microsoft.com/office/powerpoint/2010/main" val="77021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5065A23B-874F-E14A-92D4-B1ECE9F61DAA}"/>
              </a:ext>
            </a:extLst>
          </p:cNvPr>
          <p:cNvSpPr>
            <a:spLocks noGrp="1"/>
          </p:cNvSpPr>
          <p:nvPr>
            <p:ph type="title"/>
          </p:nvPr>
        </p:nvSpPr>
        <p:spPr>
          <a:xfrm>
            <a:off x="630936" y="640080"/>
            <a:ext cx="4818888" cy="1481328"/>
          </a:xfrm>
        </p:spPr>
        <p:txBody>
          <a:bodyPr anchor="b">
            <a:normAutofit/>
          </a:bodyPr>
          <a:lstStyle/>
          <a:p>
            <a:r>
              <a:rPr lang="pt-BR" sz="5600"/>
              <a:t>Questões</a:t>
            </a:r>
          </a:p>
        </p:txBody>
      </p:sp>
      <p:sp>
        <p:nvSpPr>
          <p:cNvPr id="12"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xmlns="" id="{2C49A673-84E8-9147-A9C2-13EEF34A3451}"/>
              </a:ext>
            </a:extLst>
          </p:cNvPr>
          <p:cNvSpPr>
            <a:spLocks noGrp="1"/>
          </p:cNvSpPr>
          <p:nvPr>
            <p:ph idx="1"/>
          </p:nvPr>
        </p:nvSpPr>
        <p:spPr>
          <a:xfrm>
            <a:off x="630936" y="2660904"/>
            <a:ext cx="4818888" cy="3547872"/>
          </a:xfrm>
        </p:spPr>
        <p:txBody>
          <a:bodyPr anchor="t">
            <a:normAutofit/>
          </a:bodyPr>
          <a:lstStyle/>
          <a:p>
            <a:r>
              <a:rPr lang="pt-BR" dirty="0"/>
              <a:t>A noção que temos de uma estrela brilhante é proveniente dos nossos olhos?</a:t>
            </a:r>
          </a:p>
          <a:p>
            <a:r>
              <a:rPr lang="pt-BR" dirty="0"/>
              <a:t>Sabemos o que é “brilhante” sem que nunca tenhamos visto?</a:t>
            </a:r>
          </a:p>
          <a:p>
            <a:r>
              <a:rPr lang="pt-BR" dirty="0"/>
              <a:t>Línguas são ricas. Mas o que significam esses termos para quem nunca viu?</a:t>
            </a:r>
          </a:p>
          <a:p>
            <a:endParaRPr lang="pt-BR"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Gráfico 4" descr="Peças de quebra-cabeça">
            <a:extLst>
              <a:ext uri="{FF2B5EF4-FFF2-40B4-BE49-F238E27FC236}">
                <a16:creationId xmlns:a16="http://schemas.microsoft.com/office/drawing/2014/main" xmlns="" id="{9263C77D-91F0-3A42-AFD6-89EDF4E39C3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1871425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5CFF67-82D9-A648-B202-6590541AFC27}"/>
              </a:ext>
            </a:extLst>
          </p:cNvPr>
          <p:cNvSpPr>
            <a:spLocks noGrp="1"/>
          </p:cNvSpPr>
          <p:nvPr>
            <p:ph type="title"/>
          </p:nvPr>
        </p:nvSpPr>
        <p:spPr/>
        <p:txBody>
          <a:bodyPr>
            <a:normAutofit/>
          </a:bodyPr>
          <a:lstStyle/>
          <a:p>
            <a:r>
              <a:rPr lang="pt-BR" sz="5400" dirty="0"/>
              <a:t>Resultados</a:t>
            </a:r>
          </a:p>
        </p:txBody>
      </p:sp>
      <p:sp>
        <p:nvSpPr>
          <p:cNvPr id="3" name="Espaço Reservado para Conteúdo 2">
            <a:extLst>
              <a:ext uri="{FF2B5EF4-FFF2-40B4-BE49-F238E27FC236}">
                <a16:creationId xmlns:a16="http://schemas.microsoft.com/office/drawing/2014/main" xmlns="" id="{B1CDCF6D-05FC-224E-BF50-04A74A2F25A6}"/>
              </a:ext>
            </a:extLst>
          </p:cNvPr>
          <p:cNvSpPr>
            <a:spLocks noGrp="1"/>
          </p:cNvSpPr>
          <p:nvPr>
            <p:ph idx="1"/>
          </p:nvPr>
        </p:nvSpPr>
        <p:spPr>
          <a:xfrm>
            <a:off x="5298884" y="611085"/>
            <a:ext cx="6053328" cy="5492832"/>
          </a:xfrm>
        </p:spPr>
        <p:txBody>
          <a:bodyPr>
            <a:normAutofit/>
          </a:bodyPr>
          <a:lstStyle/>
          <a:p>
            <a:r>
              <a:rPr lang="pt-BR" dirty="0"/>
              <a:t>Verbos visuais eram menos similares entre cegos e videntes, comparados a verbos </a:t>
            </a:r>
            <a:r>
              <a:rPr lang="pt-BR" dirty="0" err="1"/>
              <a:t>amodais</a:t>
            </a:r>
            <a:r>
              <a:rPr lang="pt-BR" dirty="0"/>
              <a:t>?</a:t>
            </a:r>
          </a:p>
          <a:p>
            <a:r>
              <a:rPr lang="pt-BR" dirty="0"/>
              <a:t>Cegos foram ligeiramente mais similares ao grupo referência do que o grupo teste de videntes para verbos visuais comparados com </a:t>
            </a:r>
            <a:r>
              <a:rPr lang="pt-BR" dirty="0" err="1"/>
              <a:t>amodais</a:t>
            </a:r>
            <a:r>
              <a:rPr lang="pt-BR" dirty="0"/>
              <a:t>.</a:t>
            </a:r>
          </a:p>
          <a:p>
            <a:r>
              <a:rPr lang="pt-BR" dirty="0"/>
              <a:t>Estatísticas da comparação entre verbos de percepção visual e verbos de percepção </a:t>
            </a:r>
            <a:r>
              <a:rPr lang="pt-BR" dirty="0" err="1"/>
              <a:t>amodais</a:t>
            </a:r>
            <a:endParaRPr lang="pt-BR" dirty="0"/>
          </a:p>
        </p:txBody>
      </p:sp>
      <p:sp>
        <p:nvSpPr>
          <p:cNvPr id="4" name="Espaço Reservado para Texto 3">
            <a:extLst>
              <a:ext uri="{FF2B5EF4-FFF2-40B4-BE49-F238E27FC236}">
                <a16:creationId xmlns:a16="http://schemas.microsoft.com/office/drawing/2014/main" xmlns="" id="{0A49DFC0-6E15-5248-83CD-727B92743D11}"/>
              </a:ext>
            </a:extLst>
          </p:cNvPr>
          <p:cNvSpPr>
            <a:spLocks noGrp="1"/>
          </p:cNvSpPr>
          <p:nvPr>
            <p:ph type="body" sz="half" idx="2"/>
          </p:nvPr>
        </p:nvSpPr>
        <p:spPr/>
        <p:txBody>
          <a:bodyPr>
            <a:normAutofit fontScale="77500" lnSpcReduction="20000"/>
          </a:bodyPr>
          <a:lstStyle/>
          <a:p>
            <a:r>
              <a:rPr lang="pt-BR" dirty="0"/>
              <a:t>Estrutura de similaridade semântica preservada de verbos visuais em pessoas cegas</a:t>
            </a:r>
          </a:p>
          <a:p>
            <a:pPr marL="457200" indent="-457200">
              <a:buFont typeface="Arial" panose="020B0604020202020204" pitchFamily="34" charset="0"/>
              <a:buChar char="•"/>
            </a:pPr>
            <a:r>
              <a:rPr lang="pt-BR" dirty="0"/>
              <a:t>Concordância de classificações de similaridade semântica dentro e entre grupos.</a:t>
            </a:r>
          </a:p>
        </p:txBody>
      </p:sp>
    </p:spTree>
    <p:extLst>
      <p:ext uri="{BB962C8B-B14F-4D97-AF65-F5344CB8AC3E}">
        <p14:creationId xmlns:p14="http://schemas.microsoft.com/office/powerpoint/2010/main" val="3124232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5CFF67-82D9-A648-B202-6590541AFC27}"/>
              </a:ext>
            </a:extLst>
          </p:cNvPr>
          <p:cNvSpPr>
            <a:spLocks noGrp="1"/>
          </p:cNvSpPr>
          <p:nvPr>
            <p:ph type="title"/>
          </p:nvPr>
        </p:nvSpPr>
        <p:spPr/>
        <p:txBody>
          <a:bodyPr>
            <a:normAutofit/>
          </a:bodyPr>
          <a:lstStyle/>
          <a:p>
            <a:r>
              <a:rPr lang="pt-BR" sz="5400" dirty="0"/>
              <a:t>Resultados</a:t>
            </a:r>
          </a:p>
        </p:txBody>
      </p:sp>
      <p:sp>
        <p:nvSpPr>
          <p:cNvPr id="3" name="Espaço Reservado para Conteúdo 2">
            <a:extLst>
              <a:ext uri="{FF2B5EF4-FFF2-40B4-BE49-F238E27FC236}">
                <a16:creationId xmlns:a16="http://schemas.microsoft.com/office/drawing/2014/main" xmlns="" id="{B1CDCF6D-05FC-224E-BF50-04A74A2F25A6}"/>
              </a:ext>
            </a:extLst>
          </p:cNvPr>
          <p:cNvSpPr>
            <a:spLocks noGrp="1"/>
          </p:cNvSpPr>
          <p:nvPr>
            <p:ph idx="1"/>
          </p:nvPr>
        </p:nvSpPr>
        <p:spPr>
          <a:xfrm>
            <a:off x="5298884" y="611085"/>
            <a:ext cx="6053328" cy="5492832"/>
          </a:xfrm>
        </p:spPr>
        <p:txBody>
          <a:bodyPr>
            <a:normAutofit/>
          </a:bodyPr>
          <a:lstStyle/>
          <a:p>
            <a:r>
              <a:rPr lang="pt-BR" dirty="0"/>
              <a:t>Análise de coerência de grupos</a:t>
            </a:r>
          </a:p>
          <a:p>
            <a:r>
              <a:rPr lang="pt-BR" dirty="0"/>
              <a:t>Cegos e videntes foram igualmente coerentes no julgamento de verbos visuais: tanto em verbos de percepção visual, quanto verbos de emissão de luz.</a:t>
            </a:r>
          </a:p>
        </p:txBody>
      </p:sp>
      <p:sp>
        <p:nvSpPr>
          <p:cNvPr id="4" name="Espaço Reservado para Texto 3">
            <a:extLst>
              <a:ext uri="{FF2B5EF4-FFF2-40B4-BE49-F238E27FC236}">
                <a16:creationId xmlns:a16="http://schemas.microsoft.com/office/drawing/2014/main" xmlns="" id="{0A49DFC0-6E15-5248-83CD-727B92743D11}"/>
              </a:ext>
            </a:extLst>
          </p:cNvPr>
          <p:cNvSpPr>
            <a:spLocks noGrp="1"/>
          </p:cNvSpPr>
          <p:nvPr>
            <p:ph type="body" sz="half" idx="2"/>
          </p:nvPr>
        </p:nvSpPr>
        <p:spPr/>
        <p:txBody>
          <a:bodyPr>
            <a:normAutofit fontScale="77500" lnSpcReduction="20000"/>
          </a:bodyPr>
          <a:lstStyle/>
          <a:p>
            <a:r>
              <a:rPr lang="pt-BR" dirty="0"/>
              <a:t>Estrutura de similaridade semântica preservada de verbos visuais em pessoas cegas</a:t>
            </a:r>
          </a:p>
          <a:p>
            <a:pPr marL="457200" indent="-457200">
              <a:buFont typeface="Arial" panose="020B0604020202020204" pitchFamily="34" charset="0"/>
              <a:buChar char="•"/>
            </a:pPr>
            <a:r>
              <a:rPr lang="pt-BR" dirty="0"/>
              <a:t>Concordância de classificações de similaridade semântica dentro e entre grupos.</a:t>
            </a:r>
          </a:p>
        </p:txBody>
      </p:sp>
    </p:spTree>
    <p:extLst>
      <p:ext uri="{BB962C8B-B14F-4D97-AF65-F5344CB8AC3E}">
        <p14:creationId xmlns:p14="http://schemas.microsoft.com/office/powerpoint/2010/main" val="4286703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4D60125-82E3-7044-916E-39B342F3575F}"/>
              </a:ext>
            </a:extLst>
          </p:cNvPr>
          <p:cNvSpPr>
            <a:spLocks noGrp="1"/>
          </p:cNvSpPr>
          <p:nvPr>
            <p:ph type="title"/>
          </p:nvPr>
        </p:nvSpPr>
        <p:spPr>
          <a:xfrm>
            <a:off x="630936" y="639520"/>
            <a:ext cx="3429000" cy="1719072"/>
          </a:xfrm>
        </p:spPr>
        <p:txBody>
          <a:bodyPr anchor="b">
            <a:normAutofit/>
          </a:bodyPr>
          <a:lstStyle/>
          <a:p>
            <a:r>
              <a:rPr lang="pt-BR" dirty="0"/>
              <a:t>Resultados</a:t>
            </a:r>
          </a:p>
        </p:txBody>
      </p:sp>
      <p:sp>
        <p:nvSpPr>
          <p:cNvPr id="14"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8DF2FF"/>
          </a:solidFill>
          <a:ln w="38100" cap="rnd">
            <a:solidFill>
              <a:srgbClr val="8DF2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xmlns="" id="{83FA5C9C-05C6-49BF-902E-651A33438523}"/>
              </a:ext>
            </a:extLst>
          </p:cNvPr>
          <p:cNvSpPr>
            <a:spLocks noGrp="1"/>
          </p:cNvSpPr>
          <p:nvPr>
            <p:ph idx="1"/>
          </p:nvPr>
        </p:nvSpPr>
        <p:spPr>
          <a:xfrm>
            <a:off x="630936" y="2807208"/>
            <a:ext cx="3429000" cy="3410712"/>
          </a:xfrm>
        </p:spPr>
        <p:txBody>
          <a:bodyPr anchor="t">
            <a:normAutofit/>
          </a:bodyPr>
          <a:lstStyle/>
          <a:p>
            <a:r>
              <a:rPr lang="en-US" sz="2400" dirty="0" err="1"/>
              <a:t>Cegos</a:t>
            </a:r>
            <a:r>
              <a:rPr lang="en-US" sz="2400" dirty="0"/>
              <a:t> e </a:t>
            </a:r>
            <a:r>
              <a:rPr lang="en-US" sz="2400" dirty="0" err="1"/>
              <a:t>videntes</a:t>
            </a:r>
            <a:r>
              <a:rPr lang="en-US" sz="2400" dirty="0"/>
              <a:t> </a:t>
            </a:r>
            <a:r>
              <a:rPr lang="en-US" sz="2400" dirty="0" err="1"/>
              <a:t>foram</a:t>
            </a:r>
            <a:r>
              <a:rPr lang="en-US" sz="2400" dirty="0"/>
              <a:t> </a:t>
            </a:r>
            <a:r>
              <a:rPr lang="en-US" sz="2400" dirty="0" err="1"/>
              <a:t>igualmente</a:t>
            </a:r>
            <a:r>
              <a:rPr lang="en-US" sz="2400" dirty="0"/>
              <a:t> </a:t>
            </a:r>
            <a:r>
              <a:rPr lang="en-US" sz="2400" dirty="0" err="1"/>
              <a:t>coerentes</a:t>
            </a:r>
            <a:r>
              <a:rPr lang="en-US" sz="2400" dirty="0"/>
              <a:t> </a:t>
            </a:r>
            <a:r>
              <a:rPr lang="en-US" sz="2400" dirty="0" err="1"/>
              <a:t>em</a:t>
            </a:r>
            <a:r>
              <a:rPr lang="en-US" sz="2400" dirty="0"/>
              <a:t> </a:t>
            </a:r>
            <a:r>
              <a:rPr lang="en-US" sz="2400" dirty="0" err="1"/>
              <a:t>suas</a:t>
            </a:r>
            <a:r>
              <a:rPr lang="en-US" sz="2400" dirty="0"/>
              <a:t> </a:t>
            </a:r>
            <a:r>
              <a:rPr lang="en-US" sz="2400" dirty="0" err="1"/>
              <a:t>respostas</a:t>
            </a:r>
            <a:r>
              <a:rPr lang="en-US" sz="2400" dirty="0"/>
              <a:t> dentro de </a:t>
            </a:r>
            <a:r>
              <a:rPr lang="en-US" sz="2400" dirty="0" err="1"/>
              <a:t>seus</a:t>
            </a:r>
            <a:r>
              <a:rPr lang="en-US" sz="2400" dirty="0"/>
              <a:t> </a:t>
            </a:r>
            <a:r>
              <a:rPr lang="en-US" sz="2400" dirty="0" err="1"/>
              <a:t>próprios</a:t>
            </a:r>
            <a:r>
              <a:rPr lang="en-US" sz="2400" dirty="0"/>
              <a:t> </a:t>
            </a:r>
            <a:r>
              <a:rPr lang="en-US" sz="2400" dirty="0" err="1"/>
              <a:t>grupos</a:t>
            </a:r>
            <a:r>
              <a:rPr lang="en-US" sz="2400" dirty="0"/>
              <a:t> para </a:t>
            </a:r>
            <a:r>
              <a:rPr lang="en-US" sz="2400" dirty="0" err="1"/>
              <a:t>verbos</a:t>
            </a:r>
            <a:r>
              <a:rPr lang="en-US" sz="2400" dirty="0"/>
              <a:t> de </a:t>
            </a:r>
            <a:r>
              <a:rPr lang="en-US" sz="2400" dirty="0" err="1"/>
              <a:t>percepção</a:t>
            </a:r>
            <a:r>
              <a:rPr lang="en-US" sz="2400" dirty="0"/>
              <a:t> visual e </a:t>
            </a:r>
            <a:r>
              <a:rPr lang="en-US" sz="2400" dirty="0" err="1"/>
              <a:t>emissão</a:t>
            </a:r>
            <a:r>
              <a:rPr lang="en-US" sz="2400" dirty="0"/>
              <a:t> de luz.</a:t>
            </a:r>
          </a:p>
          <a:p>
            <a:r>
              <a:rPr lang="en-US" sz="2400" dirty="0" err="1"/>
              <a:t>Cegos</a:t>
            </a:r>
            <a:r>
              <a:rPr lang="en-US" sz="2400" dirty="0"/>
              <a:t> </a:t>
            </a:r>
            <a:r>
              <a:rPr lang="en-US" sz="2400" dirty="0" err="1"/>
              <a:t>não</a:t>
            </a:r>
            <a:r>
              <a:rPr lang="en-US" sz="2400" dirty="0"/>
              <a:t> </a:t>
            </a:r>
            <a:r>
              <a:rPr lang="en-US" sz="2400" dirty="0" err="1"/>
              <a:t>foram</a:t>
            </a:r>
            <a:r>
              <a:rPr lang="en-US" sz="2400" dirty="0"/>
              <a:t> </a:t>
            </a:r>
            <a:r>
              <a:rPr lang="en-US" sz="2400" dirty="0" err="1"/>
              <a:t>menos</a:t>
            </a:r>
            <a:r>
              <a:rPr lang="en-US" sz="2400" dirty="0"/>
              <a:t> </a:t>
            </a:r>
            <a:r>
              <a:rPr lang="en-US" sz="2400" dirty="0" err="1"/>
              <a:t>coerentes</a:t>
            </a:r>
            <a:r>
              <a:rPr lang="en-US" sz="2400" dirty="0"/>
              <a:t> para </a:t>
            </a:r>
            <a:r>
              <a:rPr lang="en-US" sz="2400" dirty="0" err="1"/>
              <a:t>verbos</a:t>
            </a:r>
            <a:r>
              <a:rPr lang="en-US" sz="2400" dirty="0"/>
              <a:t> </a:t>
            </a:r>
            <a:r>
              <a:rPr lang="en-US" sz="2400" dirty="0" err="1"/>
              <a:t>visuais</a:t>
            </a:r>
            <a:r>
              <a:rPr lang="en-US" sz="2400" dirty="0"/>
              <a:t> do que </a:t>
            </a:r>
            <a:r>
              <a:rPr lang="en-US" sz="2400" dirty="0" err="1"/>
              <a:t>verbos</a:t>
            </a:r>
            <a:r>
              <a:rPr lang="en-US" sz="2400" dirty="0"/>
              <a:t> </a:t>
            </a:r>
            <a:r>
              <a:rPr lang="en-US" sz="2400" dirty="0" err="1"/>
              <a:t>amodais</a:t>
            </a:r>
            <a:r>
              <a:rPr lang="en-US" sz="2400" dirty="0"/>
              <a:t>; </a:t>
            </a:r>
            <a:r>
              <a:rPr lang="en-US" sz="2400" dirty="0" err="1"/>
              <a:t>nem</a:t>
            </a:r>
            <a:r>
              <a:rPr lang="en-US" sz="2400" dirty="0"/>
              <a:t> para </a:t>
            </a:r>
            <a:r>
              <a:rPr lang="en-US" sz="2400" dirty="0" err="1"/>
              <a:t>verbos</a:t>
            </a:r>
            <a:r>
              <a:rPr lang="en-US" sz="2400" dirty="0"/>
              <a:t> de </a:t>
            </a:r>
            <a:r>
              <a:rPr lang="en-US" sz="2400" dirty="0" err="1"/>
              <a:t>percepção</a:t>
            </a:r>
            <a:r>
              <a:rPr lang="en-US" sz="2400" dirty="0"/>
              <a:t> e </a:t>
            </a:r>
            <a:r>
              <a:rPr lang="en-US" sz="2400" dirty="0" err="1"/>
              <a:t>emissão</a:t>
            </a:r>
            <a:r>
              <a:rPr lang="en-US" sz="2400" dirty="0"/>
              <a:t>.</a:t>
            </a: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Espaço Reservado para Conteúdo 4">
            <a:extLst>
              <a:ext uri="{FF2B5EF4-FFF2-40B4-BE49-F238E27FC236}">
                <a16:creationId xmlns:a16="http://schemas.microsoft.com/office/drawing/2014/main" xmlns="" id="{68480B19-435D-6D49-8E16-5B926CCD7CCD}"/>
              </a:ext>
            </a:extLst>
          </p:cNvPr>
          <p:cNvPicPr>
            <a:picLocks noChangeAspect="1"/>
          </p:cNvPicPr>
          <p:nvPr/>
        </p:nvPicPr>
        <p:blipFill>
          <a:blip r:embed="rId5"/>
          <a:stretch>
            <a:fillRect/>
          </a:stretch>
        </p:blipFill>
        <p:spPr>
          <a:xfrm>
            <a:off x="4654296" y="1858404"/>
            <a:ext cx="6903720" cy="3141192"/>
          </a:xfrm>
          <a:prstGeom prst="rect">
            <a:avLst/>
          </a:prstGeom>
        </p:spPr>
      </p:pic>
    </p:spTree>
    <p:extLst>
      <p:ext uri="{BB962C8B-B14F-4D97-AF65-F5344CB8AC3E}">
        <p14:creationId xmlns:p14="http://schemas.microsoft.com/office/powerpoint/2010/main" val="1370776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AC2ADDAF-E255-0747-961B-DA3FD681E485}"/>
              </a:ext>
            </a:extLst>
          </p:cNvPr>
          <p:cNvSpPr>
            <a:spLocks noGrp="1"/>
          </p:cNvSpPr>
          <p:nvPr>
            <p:ph type="title"/>
          </p:nvPr>
        </p:nvSpPr>
        <p:spPr>
          <a:xfrm>
            <a:off x="630936" y="640080"/>
            <a:ext cx="4818888" cy="1481328"/>
          </a:xfrm>
        </p:spPr>
        <p:txBody>
          <a:bodyPr anchor="b">
            <a:normAutofit/>
          </a:bodyPr>
          <a:lstStyle/>
          <a:p>
            <a:r>
              <a:rPr lang="pt-BR" sz="5600"/>
              <a:t>Resultados</a:t>
            </a:r>
          </a:p>
        </p:txBody>
      </p:sp>
      <p:sp>
        <p:nvSpPr>
          <p:cNvPr id="28"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96EEFF"/>
          </a:solidFill>
          <a:ln w="38100" cap="rnd">
            <a:solidFill>
              <a:srgbClr val="96EE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xmlns="" id="{A534FB01-8A92-4C37-B2AF-97C61D9FD7F9}"/>
              </a:ext>
            </a:extLst>
          </p:cNvPr>
          <p:cNvSpPr>
            <a:spLocks noGrp="1"/>
          </p:cNvSpPr>
          <p:nvPr>
            <p:ph idx="1"/>
          </p:nvPr>
        </p:nvSpPr>
        <p:spPr>
          <a:xfrm>
            <a:off x="630936" y="2660904"/>
            <a:ext cx="4818888" cy="3547872"/>
          </a:xfrm>
        </p:spPr>
        <p:txBody>
          <a:bodyPr anchor="t">
            <a:normAutofit/>
          </a:bodyPr>
          <a:lstStyle/>
          <a:p>
            <a:r>
              <a:rPr lang="en-US" err="1"/>
              <a:t>Cegos</a:t>
            </a:r>
            <a:r>
              <a:rPr lang="en-US"/>
              <a:t> e </a:t>
            </a:r>
            <a:r>
              <a:rPr lang="en-US" err="1"/>
              <a:t>videntes</a:t>
            </a:r>
            <a:r>
              <a:rPr lang="en-US"/>
              <a:t> </a:t>
            </a:r>
            <a:r>
              <a:rPr lang="en-US" err="1"/>
              <a:t>mostraram</a:t>
            </a:r>
            <a:r>
              <a:rPr lang="en-US"/>
              <a:t> </a:t>
            </a:r>
            <a:r>
              <a:rPr lang="en-US" err="1"/>
              <a:t>alta</a:t>
            </a:r>
            <a:r>
              <a:rPr lang="en-US"/>
              <a:t> </a:t>
            </a:r>
            <a:r>
              <a:rPr lang="en-US" err="1"/>
              <a:t>coerencia</a:t>
            </a:r>
            <a:r>
              <a:rPr lang="en-US"/>
              <a:t> para </a:t>
            </a:r>
            <a:r>
              <a:rPr lang="pt-BR"/>
              <a:t>categorias “visuais”</a:t>
            </a:r>
          </a:p>
          <a:p>
            <a:r>
              <a:rPr lang="en-US"/>
              <a:t>A </a:t>
            </a:r>
            <a:r>
              <a:rPr lang="en-US" err="1"/>
              <a:t>estrutura</a:t>
            </a:r>
            <a:r>
              <a:rPr lang="en-US"/>
              <a:t> de </a:t>
            </a:r>
            <a:r>
              <a:rPr lang="en-US" err="1"/>
              <a:t>similaridade</a:t>
            </a:r>
            <a:r>
              <a:rPr lang="en-US"/>
              <a:t> dentro da </a:t>
            </a:r>
            <a:r>
              <a:rPr lang="en-US" err="1"/>
              <a:t>categoria</a:t>
            </a:r>
            <a:r>
              <a:rPr lang="en-US"/>
              <a:t> de </a:t>
            </a:r>
            <a:r>
              <a:rPr lang="en-US" err="1"/>
              <a:t>verbos</a:t>
            </a:r>
            <a:r>
              <a:rPr lang="en-US"/>
              <a:t> </a:t>
            </a:r>
            <a:r>
              <a:rPr lang="en-US" err="1"/>
              <a:t>visuais</a:t>
            </a:r>
            <a:r>
              <a:rPr lang="en-US"/>
              <a:t> </a:t>
            </a:r>
            <a:r>
              <a:rPr lang="en-US" err="1"/>
              <a:t>é</a:t>
            </a:r>
            <a:r>
              <a:rPr lang="en-US"/>
              <a:t> </a:t>
            </a:r>
            <a:r>
              <a:rPr lang="en-US" err="1"/>
              <a:t>preservada</a:t>
            </a:r>
            <a:r>
              <a:rPr lang="en-US"/>
              <a:t> entre </a:t>
            </a:r>
            <a:r>
              <a:rPr lang="en-US" err="1"/>
              <a:t>indivíduos</a:t>
            </a:r>
            <a:r>
              <a:rPr lang="en-US"/>
              <a:t> </a:t>
            </a:r>
            <a:r>
              <a:rPr lang="en-US" err="1"/>
              <a:t>cegos</a:t>
            </a:r>
            <a:r>
              <a:rPr lang="en-US"/>
              <a:t>.</a:t>
            </a:r>
          </a:p>
          <a:p>
            <a:r>
              <a:rPr lang="en-US" err="1"/>
              <a:t>Cegos</a:t>
            </a:r>
            <a:r>
              <a:rPr lang="en-US"/>
              <a:t> </a:t>
            </a:r>
            <a:r>
              <a:rPr lang="en-US" err="1"/>
              <a:t>mostram</a:t>
            </a:r>
            <a:r>
              <a:rPr lang="en-US"/>
              <a:t> o </a:t>
            </a:r>
            <a:r>
              <a:rPr lang="en-US" err="1"/>
              <a:t>mesmo</a:t>
            </a:r>
            <a:r>
              <a:rPr lang="en-US"/>
              <a:t> </a:t>
            </a:r>
            <a:r>
              <a:rPr lang="en-US" err="1"/>
              <a:t>grau</a:t>
            </a:r>
            <a:r>
              <a:rPr lang="en-US"/>
              <a:t> de </a:t>
            </a:r>
            <a:r>
              <a:rPr lang="en-US" err="1"/>
              <a:t>coerencia</a:t>
            </a:r>
            <a:r>
              <a:rPr lang="en-US"/>
              <a:t> dentro do </a:t>
            </a:r>
            <a:r>
              <a:rPr lang="en-US" err="1"/>
              <a:t>grupo</a:t>
            </a:r>
            <a:r>
              <a:rPr lang="en-US"/>
              <a:t> que as </a:t>
            </a:r>
            <a:r>
              <a:rPr lang="en-US" err="1"/>
              <a:t>pessoas</a:t>
            </a:r>
            <a:r>
              <a:rPr lang="en-US"/>
              <a:t> </a:t>
            </a:r>
            <a:r>
              <a:rPr lang="en-US" err="1"/>
              <a:t>videntes</a:t>
            </a:r>
            <a:r>
              <a:rPr lang="en-US"/>
              <a:t>.</a:t>
            </a:r>
          </a:p>
        </p:txBody>
      </p:sp>
      <mc:AlternateContent xmlns:mc="http://schemas.openxmlformats.org/markup-compatibility/2006" xmlns:p14="http://schemas.microsoft.com/office/powerpoint/2010/main">
        <mc:Choice Requires="p14">
          <p:contentPart p14:bwMode="auto" r:id="rId2">
            <p14:nvContentPartPr>
              <p14:cNvPr id="29" name="Ink 2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29"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Espaço Reservado para Conteúdo 4" descr="Mapa colorido com texto preto sobre fundo branco&#10;&#10;Descrição gerada automaticamente">
            <a:extLst>
              <a:ext uri="{FF2B5EF4-FFF2-40B4-BE49-F238E27FC236}">
                <a16:creationId xmlns:a16="http://schemas.microsoft.com/office/drawing/2014/main" xmlns="" id="{F3D618D7-54A5-9342-AD9F-DEEE91DD0CD7}"/>
              </a:ext>
            </a:extLst>
          </p:cNvPr>
          <p:cNvPicPr>
            <a:picLocks noChangeAspect="1"/>
          </p:cNvPicPr>
          <p:nvPr/>
        </p:nvPicPr>
        <p:blipFill>
          <a:blip r:embed="rId4"/>
          <a:stretch>
            <a:fillRect/>
          </a:stretch>
        </p:blipFill>
        <p:spPr>
          <a:xfrm>
            <a:off x="6297587" y="640080"/>
            <a:ext cx="5061890" cy="5577840"/>
          </a:xfrm>
          <a:prstGeom prst="rect">
            <a:avLst/>
          </a:prstGeom>
        </p:spPr>
      </p:pic>
    </p:spTree>
    <p:extLst>
      <p:ext uri="{BB962C8B-B14F-4D97-AF65-F5344CB8AC3E}">
        <p14:creationId xmlns:p14="http://schemas.microsoft.com/office/powerpoint/2010/main" val="136867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xmlns="" id="{EBDD1931-9E86-4402-9A68-33A2D9EF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xmlns="" id="{32AEEBC8-9D30-42EF-95F2-386C2653FB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55CFF67-82D9-A648-B202-6590541AFC27}"/>
              </a:ext>
            </a:extLst>
          </p:cNvPr>
          <p:cNvSpPr>
            <a:spLocks noGrp="1"/>
          </p:cNvSpPr>
          <p:nvPr>
            <p:ph type="title"/>
          </p:nvPr>
        </p:nvSpPr>
        <p:spPr>
          <a:xfrm>
            <a:off x="630936" y="630936"/>
            <a:ext cx="3419856" cy="1463040"/>
          </a:xfrm>
        </p:spPr>
        <p:txBody>
          <a:bodyPr vert="horz" lIns="91440" tIns="45720" rIns="91440" bIns="45720" rtlCol="0" anchor="ctr">
            <a:normAutofit/>
          </a:bodyPr>
          <a:lstStyle/>
          <a:p>
            <a:r>
              <a:rPr lang="en-US" sz="4800"/>
              <a:t>Resultados</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sp>
        <p:nvSpPr>
          <p:cNvPr id="21"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704088"/>
            <a:ext cx="18288" cy="1316736"/>
          </a:xfrm>
          <a:custGeom>
            <a:avLst/>
            <a:gdLst>
              <a:gd name="connsiteX0" fmla="*/ 0 w 18288"/>
              <a:gd name="connsiteY0" fmla="*/ 0 h 1316736"/>
              <a:gd name="connsiteX1" fmla="*/ 18288 w 18288"/>
              <a:gd name="connsiteY1" fmla="*/ 0 h 1316736"/>
              <a:gd name="connsiteX2" fmla="*/ 18288 w 18288"/>
              <a:gd name="connsiteY2" fmla="*/ 632033 h 1316736"/>
              <a:gd name="connsiteX3" fmla="*/ 18288 w 18288"/>
              <a:gd name="connsiteY3" fmla="*/ 1316736 h 1316736"/>
              <a:gd name="connsiteX4" fmla="*/ 0 w 18288"/>
              <a:gd name="connsiteY4" fmla="*/ 1316736 h 1316736"/>
              <a:gd name="connsiteX5" fmla="*/ 0 w 18288"/>
              <a:gd name="connsiteY5" fmla="*/ 671535 h 1316736"/>
              <a:gd name="connsiteX6" fmla="*/ 0 w 18288"/>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 h="1316736" fill="none" extrusionOk="0">
                <a:moveTo>
                  <a:pt x="0" y="0"/>
                </a:moveTo>
                <a:cubicBezTo>
                  <a:pt x="5414" y="683"/>
                  <a:pt x="12510" y="720"/>
                  <a:pt x="18288" y="0"/>
                </a:cubicBezTo>
                <a:cubicBezTo>
                  <a:pt x="11385" y="276484"/>
                  <a:pt x="47354" y="495364"/>
                  <a:pt x="18288" y="632033"/>
                </a:cubicBezTo>
                <a:cubicBezTo>
                  <a:pt x="-10778" y="768702"/>
                  <a:pt x="26786" y="1005085"/>
                  <a:pt x="18288" y="1316736"/>
                </a:cubicBezTo>
                <a:cubicBezTo>
                  <a:pt x="9577" y="1315893"/>
                  <a:pt x="6900" y="1316365"/>
                  <a:pt x="0" y="1316736"/>
                </a:cubicBezTo>
                <a:cubicBezTo>
                  <a:pt x="-29997" y="1144491"/>
                  <a:pt x="20055" y="926108"/>
                  <a:pt x="0" y="671535"/>
                </a:cubicBezTo>
                <a:cubicBezTo>
                  <a:pt x="-20055" y="416962"/>
                  <a:pt x="15787" y="211813"/>
                  <a:pt x="0" y="0"/>
                </a:cubicBezTo>
                <a:close/>
              </a:path>
              <a:path w="18288" h="1316736" stroke="0" extrusionOk="0">
                <a:moveTo>
                  <a:pt x="0" y="0"/>
                </a:moveTo>
                <a:cubicBezTo>
                  <a:pt x="5341" y="9"/>
                  <a:pt x="11148" y="-611"/>
                  <a:pt x="18288" y="0"/>
                </a:cubicBezTo>
                <a:cubicBezTo>
                  <a:pt x="-6741" y="195124"/>
                  <a:pt x="36996" y="409062"/>
                  <a:pt x="18288" y="618866"/>
                </a:cubicBezTo>
                <a:cubicBezTo>
                  <a:pt x="-420" y="828670"/>
                  <a:pt x="28345" y="1144651"/>
                  <a:pt x="18288" y="1316736"/>
                </a:cubicBezTo>
                <a:cubicBezTo>
                  <a:pt x="10476" y="1317615"/>
                  <a:pt x="8805" y="1316987"/>
                  <a:pt x="0" y="1316736"/>
                </a:cubicBezTo>
                <a:cubicBezTo>
                  <a:pt x="30302" y="1053606"/>
                  <a:pt x="-1997" y="890047"/>
                  <a:pt x="0" y="671535"/>
                </a:cubicBezTo>
                <a:cubicBezTo>
                  <a:pt x="1997" y="453023"/>
                  <a:pt x="-25538" y="322042"/>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Espaço Reservado para Conteúdo 9" descr="Imagem em preto e branco&#10;&#10;Descrição gerada automaticamente">
            <a:extLst>
              <a:ext uri="{FF2B5EF4-FFF2-40B4-BE49-F238E27FC236}">
                <a16:creationId xmlns:a16="http://schemas.microsoft.com/office/drawing/2014/main" xmlns="" id="{707AD5B4-56DE-C54F-8B83-A3D90AB5881F}"/>
              </a:ext>
            </a:extLst>
          </p:cNvPr>
          <p:cNvPicPr>
            <a:picLocks noGrp="1" noChangeAspect="1"/>
          </p:cNvPicPr>
          <p:nvPr>
            <p:ph idx="1"/>
          </p:nvPr>
        </p:nvPicPr>
        <p:blipFill>
          <a:blip r:embed="rId5"/>
          <a:stretch>
            <a:fillRect/>
          </a:stretch>
        </p:blipFill>
        <p:spPr>
          <a:xfrm>
            <a:off x="643129" y="2932916"/>
            <a:ext cx="10917936" cy="3875868"/>
          </a:xfrm>
          <a:prstGeom prst="rect">
            <a:avLst/>
          </a:prstGeom>
        </p:spPr>
      </p:pic>
      <p:sp>
        <p:nvSpPr>
          <p:cNvPr id="7" name="Espaço Reservado para Texto 6">
            <a:extLst>
              <a:ext uri="{FF2B5EF4-FFF2-40B4-BE49-F238E27FC236}">
                <a16:creationId xmlns:a16="http://schemas.microsoft.com/office/drawing/2014/main" xmlns="" id="{74620E2C-7AC7-5448-965C-F0485CB3277B}"/>
              </a:ext>
            </a:extLst>
          </p:cNvPr>
          <p:cNvSpPr>
            <a:spLocks noGrp="1"/>
          </p:cNvSpPr>
          <p:nvPr>
            <p:ph type="body" sz="half" idx="2"/>
          </p:nvPr>
        </p:nvSpPr>
        <p:spPr>
          <a:xfrm>
            <a:off x="4654295" y="-166255"/>
            <a:ext cx="6894576" cy="3705102"/>
          </a:xfrm>
        </p:spPr>
        <p:txBody>
          <a:bodyPr vert="horz" lIns="91440" tIns="45720" rIns="91440" bIns="45720" rtlCol="0" anchor="ctr">
            <a:noAutofit/>
          </a:bodyPr>
          <a:lstStyle/>
          <a:p>
            <a:pPr>
              <a:lnSpc>
                <a:spcPct val="100000"/>
              </a:lnSpc>
            </a:pPr>
            <a:r>
              <a:rPr lang="en-US" sz="2800" dirty="0" err="1"/>
              <a:t>Estrutura</a:t>
            </a:r>
            <a:r>
              <a:rPr lang="en-US" sz="2800" dirty="0"/>
              <a:t> de </a:t>
            </a:r>
            <a:r>
              <a:rPr lang="en-US" sz="2800" dirty="0" err="1"/>
              <a:t>similaridade</a:t>
            </a:r>
            <a:r>
              <a:rPr lang="en-US" sz="2800" dirty="0"/>
              <a:t> </a:t>
            </a:r>
            <a:r>
              <a:rPr lang="en-US" sz="2800" dirty="0" err="1"/>
              <a:t>semântica</a:t>
            </a:r>
            <a:r>
              <a:rPr lang="en-US" sz="2800" dirty="0"/>
              <a:t> </a:t>
            </a:r>
            <a:r>
              <a:rPr lang="en-US" sz="2800" dirty="0" err="1"/>
              <a:t>preservada</a:t>
            </a:r>
            <a:r>
              <a:rPr lang="en-US" sz="2800" dirty="0"/>
              <a:t> de </a:t>
            </a:r>
            <a:r>
              <a:rPr lang="en-US" sz="2800" dirty="0" err="1"/>
              <a:t>verbos</a:t>
            </a:r>
            <a:r>
              <a:rPr lang="en-US" sz="2800" dirty="0"/>
              <a:t> </a:t>
            </a:r>
            <a:r>
              <a:rPr lang="en-US" sz="2800" dirty="0" err="1"/>
              <a:t>visuais</a:t>
            </a:r>
            <a:r>
              <a:rPr lang="en-US" sz="2800" dirty="0"/>
              <a:t> </a:t>
            </a:r>
            <a:r>
              <a:rPr lang="en-US" sz="2800" dirty="0" err="1"/>
              <a:t>em</a:t>
            </a:r>
            <a:r>
              <a:rPr lang="en-US" sz="2800" dirty="0"/>
              <a:t> </a:t>
            </a:r>
            <a:r>
              <a:rPr lang="en-US" sz="2800" dirty="0" err="1"/>
              <a:t>pessoas</a:t>
            </a:r>
            <a:r>
              <a:rPr lang="en-US" sz="2800" dirty="0"/>
              <a:t> </a:t>
            </a:r>
            <a:r>
              <a:rPr lang="en-US" sz="2800" dirty="0" err="1"/>
              <a:t>cegas</a:t>
            </a:r>
            <a:endParaRPr lang="en-US" sz="2800" dirty="0"/>
          </a:p>
          <a:p>
            <a:pPr marL="228600">
              <a:lnSpc>
                <a:spcPct val="100000"/>
              </a:lnSpc>
            </a:pPr>
            <a:r>
              <a:rPr lang="en-US" sz="1800" b="1" dirty="0"/>
              <a:t>O que </a:t>
            </a:r>
            <a:r>
              <a:rPr lang="en-US" sz="1800" b="1" dirty="0" err="1"/>
              <a:t>os</a:t>
            </a:r>
            <a:r>
              <a:rPr lang="en-US" sz="1800" b="1" dirty="0"/>
              <a:t> </a:t>
            </a:r>
            <a:r>
              <a:rPr lang="en-US" sz="1800" b="1" dirty="0" err="1"/>
              <a:t>cegos</a:t>
            </a:r>
            <a:r>
              <a:rPr lang="en-US" sz="1800" b="1" dirty="0"/>
              <a:t> </a:t>
            </a:r>
            <a:r>
              <a:rPr lang="en-US" sz="1800" b="1" dirty="0" err="1"/>
              <a:t>sabem</a:t>
            </a:r>
            <a:r>
              <a:rPr lang="en-US" sz="1800" b="1" dirty="0"/>
              <a:t> </a:t>
            </a:r>
            <a:r>
              <a:rPr lang="en-US" sz="1800" b="1" dirty="0" err="1"/>
              <a:t>sobre</a:t>
            </a:r>
            <a:r>
              <a:rPr lang="en-US" sz="1800" b="1" dirty="0"/>
              <a:t> </a:t>
            </a:r>
            <a:r>
              <a:rPr lang="en-US" sz="1800" b="1" dirty="0" err="1"/>
              <a:t>verbos</a:t>
            </a:r>
            <a:r>
              <a:rPr lang="en-US" sz="1800" b="1" dirty="0"/>
              <a:t> </a:t>
            </a:r>
            <a:r>
              <a:rPr lang="en-US" sz="1800" b="1" dirty="0" err="1"/>
              <a:t>visuais</a:t>
            </a:r>
            <a:r>
              <a:rPr lang="en-US" sz="1800" b="1" dirty="0"/>
              <a:t> ?: MDS e </a:t>
            </a:r>
            <a:r>
              <a:rPr lang="en-US" sz="1800" b="1" dirty="0" err="1"/>
              <a:t>análise</a:t>
            </a:r>
            <a:r>
              <a:rPr lang="en-US" sz="1800" b="1" dirty="0"/>
              <a:t> </a:t>
            </a:r>
            <a:r>
              <a:rPr lang="en-US" sz="1800" b="1" dirty="0" err="1"/>
              <a:t>hierárquica</a:t>
            </a:r>
            <a:r>
              <a:rPr lang="en-US" sz="1800" b="1" dirty="0"/>
              <a:t> de </a:t>
            </a:r>
            <a:r>
              <a:rPr lang="en-US" sz="1800" b="1" dirty="0" err="1"/>
              <a:t>agrupamentos</a:t>
            </a:r>
            <a:endParaRPr lang="en-US" sz="1800" b="1" dirty="0"/>
          </a:p>
          <a:p>
            <a:pPr indent="-228600">
              <a:lnSpc>
                <a:spcPct val="100000"/>
              </a:lnSpc>
              <a:buFont typeface="Arial" panose="020B0604020202020204" pitchFamily="34" charset="0"/>
              <a:buChar char="•"/>
            </a:pPr>
            <a:r>
              <a:rPr lang="en-US" sz="1800" dirty="0"/>
              <a:t>Para </a:t>
            </a:r>
            <a:r>
              <a:rPr lang="en-US" sz="1800" dirty="0" err="1"/>
              <a:t>verbos</a:t>
            </a:r>
            <a:r>
              <a:rPr lang="en-US" sz="1800" dirty="0"/>
              <a:t> de </a:t>
            </a:r>
            <a:r>
              <a:rPr lang="en-US" sz="1800" dirty="0" err="1"/>
              <a:t>percepção</a:t>
            </a:r>
            <a:r>
              <a:rPr lang="en-US" sz="1800" dirty="0"/>
              <a:t> visual, o MDS </a:t>
            </a:r>
            <a:r>
              <a:rPr lang="en-US" sz="1800" dirty="0" err="1"/>
              <a:t>produziu</a:t>
            </a:r>
            <a:r>
              <a:rPr lang="en-US" sz="1800" dirty="0"/>
              <a:t> </a:t>
            </a:r>
            <a:r>
              <a:rPr lang="en-US" sz="1800" dirty="0" err="1"/>
              <a:t>ajustes</a:t>
            </a:r>
            <a:r>
              <a:rPr lang="en-US" sz="1800" dirty="0"/>
              <a:t> </a:t>
            </a:r>
            <a:r>
              <a:rPr lang="en-US" sz="1800" dirty="0" err="1"/>
              <a:t>bons</a:t>
            </a:r>
            <a:r>
              <a:rPr lang="en-US" sz="1800" dirty="0"/>
              <a:t> e </a:t>
            </a:r>
            <a:r>
              <a:rPr lang="en-US" sz="1800" dirty="0" err="1"/>
              <a:t>comparáveis</a:t>
            </a:r>
            <a:r>
              <a:rPr lang="en-US" sz="1800" dirty="0"/>
              <a:t> entre </a:t>
            </a:r>
            <a:r>
              <a:rPr lang="en-US" sz="1800" dirty="0" err="1"/>
              <a:t>os</a:t>
            </a:r>
            <a:r>
              <a:rPr lang="en-US" sz="1800" dirty="0"/>
              <a:t> </a:t>
            </a:r>
            <a:r>
              <a:rPr lang="en-US" sz="1800" dirty="0" err="1"/>
              <a:t>grupos</a:t>
            </a:r>
            <a:r>
              <a:rPr lang="en-US" sz="1800" dirty="0"/>
              <a:t>, mas </a:t>
            </a:r>
            <a:r>
              <a:rPr lang="en-US" sz="1800" dirty="0" err="1"/>
              <a:t>não</a:t>
            </a:r>
            <a:r>
              <a:rPr lang="en-US" sz="1800" dirty="0"/>
              <a:t> </a:t>
            </a:r>
            <a:r>
              <a:rPr lang="en-US" sz="1800" dirty="0" err="1"/>
              <a:t>produziu</a:t>
            </a:r>
            <a:r>
              <a:rPr lang="en-US" sz="1800" dirty="0"/>
              <a:t> </a:t>
            </a:r>
            <a:r>
              <a:rPr lang="en-US" sz="1800" dirty="0" err="1"/>
              <a:t>dimensões</a:t>
            </a:r>
            <a:r>
              <a:rPr lang="en-US" sz="1800" dirty="0"/>
              <a:t> </a:t>
            </a:r>
            <a:r>
              <a:rPr lang="en-US" sz="1800" dirty="0" err="1"/>
              <a:t>interpretáveis</a:t>
            </a:r>
            <a:r>
              <a:rPr lang="en-US" sz="1800" dirty="0"/>
              <a:t>.</a:t>
            </a:r>
          </a:p>
          <a:p>
            <a:pPr indent="-228600">
              <a:lnSpc>
                <a:spcPct val="100000"/>
              </a:lnSpc>
              <a:buFont typeface="Arial" panose="020B0604020202020204" pitchFamily="34" charset="0"/>
              <a:buChar char="•"/>
            </a:pPr>
            <a:r>
              <a:rPr lang="en-US" sz="1800" dirty="0" err="1"/>
              <a:t>Análise</a:t>
            </a:r>
            <a:r>
              <a:rPr lang="en-US" sz="1800" dirty="0"/>
              <a:t> </a:t>
            </a:r>
            <a:r>
              <a:rPr lang="en-US" sz="1800" dirty="0" err="1"/>
              <a:t>hierárquica</a:t>
            </a:r>
            <a:r>
              <a:rPr lang="en-US" sz="1800" dirty="0"/>
              <a:t> de </a:t>
            </a:r>
            <a:r>
              <a:rPr lang="en-US" sz="1800" dirty="0" err="1"/>
              <a:t>agrupamento</a:t>
            </a:r>
            <a:r>
              <a:rPr lang="en-US" sz="1800" dirty="0"/>
              <a:t>: para </a:t>
            </a:r>
            <a:r>
              <a:rPr lang="en-US" sz="1800" dirty="0" err="1"/>
              <a:t>cegos</a:t>
            </a:r>
            <a:r>
              <a:rPr lang="en-US" sz="1800" dirty="0"/>
              <a:t> e </a:t>
            </a:r>
            <a:r>
              <a:rPr lang="en-US" sz="1800" dirty="0" err="1"/>
              <a:t>videntes</a:t>
            </a:r>
            <a:r>
              <a:rPr lang="en-US" sz="1800" dirty="0"/>
              <a:t>, </a:t>
            </a:r>
            <a:r>
              <a:rPr lang="en-US" sz="1800" dirty="0" err="1"/>
              <a:t>os</a:t>
            </a:r>
            <a:r>
              <a:rPr lang="en-US" sz="1800" dirty="0"/>
              <a:t> </a:t>
            </a:r>
            <a:r>
              <a:rPr lang="en-US" sz="1800" dirty="0" err="1"/>
              <a:t>verbos</a:t>
            </a:r>
            <a:r>
              <a:rPr lang="en-US" sz="1800" dirty="0"/>
              <a:t> de </a:t>
            </a:r>
            <a:r>
              <a:rPr lang="en-US" sz="1800" dirty="0" err="1"/>
              <a:t>percepção</a:t>
            </a:r>
            <a:r>
              <a:rPr lang="en-US" sz="1800" dirty="0"/>
              <a:t> visual se </a:t>
            </a:r>
            <a:r>
              <a:rPr lang="en-US" sz="1800" dirty="0" err="1"/>
              <a:t>agrupam</a:t>
            </a:r>
            <a:r>
              <a:rPr lang="en-US" sz="1800" dirty="0"/>
              <a:t> entre </a:t>
            </a:r>
            <a:r>
              <a:rPr lang="en-US" sz="1800" dirty="0" err="1">
                <a:solidFill>
                  <a:srgbClr val="FF0000"/>
                </a:solidFill>
              </a:rPr>
              <a:t>atos</a:t>
            </a:r>
            <a:r>
              <a:rPr lang="en-US" sz="1800" dirty="0">
                <a:solidFill>
                  <a:srgbClr val="FF0000"/>
                </a:solidFill>
              </a:rPr>
              <a:t> </a:t>
            </a:r>
            <a:r>
              <a:rPr lang="en-US" sz="1800" dirty="0" err="1">
                <a:solidFill>
                  <a:srgbClr val="FF0000"/>
                </a:solidFill>
              </a:rPr>
              <a:t>intensos</a:t>
            </a:r>
            <a:r>
              <a:rPr lang="en-US" sz="1800" dirty="0">
                <a:solidFill>
                  <a:srgbClr val="FF0000"/>
                </a:solidFill>
              </a:rPr>
              <a:t> e </a:t>
            </a:r>
            <a:r>
              <a:rPr lang="en-US" sz="1800" dirty="0" err="1">
                <a:solidFill>
                  <a:srgbClr val="FF0000"/>
                </a:solidFill>
              </a:rPr>
              <a:t>prolongados</a:t>
            </a:r>
            <a:r>
              <a:rPr lang="en-US" sz="1800" dirty="0">
                <a:solidFill>
                  <a:srgbClr val="FF0000"/>
                </a:solidFill>
              </a:rPr>
              <a:t> de </a:t>
            </a:r>
            <a:r>
              <a:rPr lang="en-US" sz="1800" dirty="0" err="1">
                <a:solidFill>
                  <a:srgbClr val="FF0000"/>
                </a:solidFill>
              </a:rPr>
              <a:t>visão</a:t>
            </a:r>
            <a:r>
              <a:rPr lang="en-US" sz="1800" dirty="0"/>
              <a:t>, </a:t>
            </a:r>
            <a:r>
              <a:rPr lang="en-US" sz="1800" dirty="0" err="1">
                <a:solidFill>
                  <a:srgbClr val="FF0000"/>
                </a:solidFill>
              </a:rPr>
              <a:t>atos</a:t>
            </a:r>
            <a:r>
              <a:rPr lang="en-US" sz="1800" dirty="0">
                <a:solidFill>
                  <a:srgbClr val="FF0000"/>
                </a:solidFill>
              </a:rPr>
              <a:t> breves de </a:t>
            </a:r>
            <a:r>
              <a:rPr lang="en-US" sz="1800" dirty="0" err="1">
                <a:solidFill>
                  <a:srgbClr val="FF0000"/>
                </a:solidFill>
              </a:rPr>
              <a:t>visão</a:t>
            </a:r>
            <a:r>
              <a:rPr lang="en-US" sz="1800" dirty="0">
                <a:solidFill>
                  <a:srgbClr val="FF0000"/>
                </a:solidFill>
              </a:rPr>
              <a:t> </a:t>
            </a:r>
            <a:r>
              <a:rPr lang="en-US" sz="1800" dirty="0"/>
              <a:t>e </a:t>
            </a:r>
            <a:r>
              <a:rPr lang="en-US" sz="1800" dirty="0" err="1">
                <a:solidFill>
                  <a:srgbClr val="FF0000"/>
                </a:solidFill>
              </a:rPr>
              <a:t>atos</a:t>
            </a:r>
            <a:r>
              <a:rPr lang="en-US" sz="1800" dirty="0">
                <a:solidFill>
                  <a:srgbClr val="FF0000"/>
                </a:solidFill>
              </a:rPr>
              <a:t> de </a:t>
            </a:r>
            <a:r>
              <a:rPr lang="en-US" sz="1800" dirty="0" err="1">
                <a:solidFill>
                  <a:srgbClr val="FF0000"/>
                </a:solidFill>
              </a:rPr>
              <a:t>visão</a:t>
            </a:r>
            <a:r>
              <a:rPr lang="en-US" sz="1800" dirty="0">
                <a:solidFill>
                  <a:srgbClr val="FF0000"/>
                </a:solidFill>
              </a:rPr>
              <a:t> </a:t>
            </a:r>
            <a:r>
              <a:rPr lang="en-US" sz="1800" dirty="0" err="1">
                <a:solidFill>
                  <a:srgbClr val="FF0000"/>
                </a:solidFill>
              </a:rPr>
              <a:t>mais</a:t>
            </a:r>
            <a:r>
              <a:rPr lang="en-US" sz="1800" dirty="0">
                <a:solidFill>
                  <a:srgbClr val="FF0000"/>
                </a:solidFill>
              </a:rPr>
              <a:t> </a:t>
            </a:r>
            <a:r>
              <a:rPr lang="en-US" sz="1800" dirty="0" err="1">
                <a:solidFill>
                  <a:srgbClr val="FF0000"/>
                </a:solidFill>
              </a:rPr>
              <a:t>genéricos</a:t>
            </a:r>
            <a:r>
              <a:rPr lang="en-US" sz="1800" dirty="0"/>
              <a:t>.</a:t>
            </a:r>
          </a:p>
        </p:txBody>
      </p:sp>
    </p:spTree>
    <p:extLst>
      <p:ext uri="{BB962C8B-B14F-4D97-AF65-F5344CB8AC3E}">
        <p14:creationId xmlns:p14="http://schemas.microsoft.com/office/powerpoint/2010/main" val="392866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xmlns="" id="{EBDD1931-9E86-4402-9A68-33A2D9EF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xmlns="" id="{32AEEBC8-9D30-42EF-95F2-386C2653FB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55CFF67-82D9-A648-B202-6590541AFC27}"/>
              </a:ext>
            </a:extLst>
          </p:cNvPr>
          <p:cNvSpPr>
            <a:spLocks noGrp="1"/>
          </p:cNvSpPr>
          <p:nvPr>
            <p:ph type="title"/>
          </p:nvPr>
        </p:nvSpPr>
        <p:spPr>
          <a:xfrm>
            <a:off x="630936" y="630936"/>
            <a:ext cx="3419856" cy="1463040"/>
          </a:xfrm>
        </p:spPr>
        <p:txBody>
          <a:bodyPr vert="horz" lIns="91440" tIns="45720" rIns="91440" bIns="45720" rtlCol="0" anchor="ctr">
            <a:normAutofit/>
          </a:bodyPr>
          <a:lstStyle/>
          <a:p>
            <a:r>
              <a:rPr lang="en-US" sz="4800"/>
              <a:t>Resultados</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sp>
        <p:nvSpPr>
          <p:cNvPr id="21"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704088"/>
            <a:ext cx="18288" cy="1316736"/>
          </a:xfrm>
          <a:custGeom>
            <a:avLst/>
            <a:gdLst>
              <a:gd name="connsiteX0" fmla="*/ 0 w 18288"/>
              <a:gd name="connsiteY0" fmla="*/ 0 h 1316736"/>
              <a:gd name="connsiteX1" fmla="*/ 18288 w 18288"/>
              <a:gd name="connsiteY1" fmla="*/ 0 h 1316736"/>
              <a:gd name="connsiteX2" fmla="*/ 18288 w 18288"/>
              <a:gd name="connsiteY2" fmla="*/ 632033 h 1316736"/>
              <a:gd name="connsiteX3" fmla="*/ 18288 w 18288"/>
              <a:gd name="connsiteY3" fmla="*/ 1316736 h 1316736"/>
              <a:gd name="connsiteX4" fmla="*/ 0 w 18288"/>
              <a:gd name="connsiteY4" fmla="*/ 1316736 h 1316736"/>
              <a:gd name="connsiteX5" fmla="*/ 0 w 18288"/>
              <a:gd name="connsiteY5" fmla="*/ 671535 h 1316736"/>
              <a:gd name="connsiteX6" fmla="*/ 0 w 18288"/>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 h="1316736" fill="none" extrusionOk="0">
                <a:moveTo>
                  <a:pt x="0" y="0"/>
                </a:moveTo>
                <a:cubicBezTo>
                  <a:pt x="5414" y="683"/>
                  <a:pt x="12510" y="720"/>
                  <a:pt x="18288" y="0"/>
                </a:cubicBezTo>
                <a:cubicBezTo>
                  <a:pt x="11385" y="276484"/>
                  <a:pt x="47354" y="495364"/>
                  <a:pt x="18288" y="632033"/>
                </a:cubicBezTo>
                <a:cubicBezTo>
                  <a:pt x="-10778" y="768702"/>
                  <a:pt x="26786" y="1005085"/>
                  <a:pt x="18288" y="1316736"/>
                </a:cubicBezTo>
                <a:cubicBezTo>
                  <a:pt x="9577" y="1315893"/>
                  <a:pt x="6900" y="1316365"/>
                  <a:pt x="0" y="1316736"/>
                </a:cubicBezTo>
                <a:cubicBezTo>
                  <a:pt x="-29997" y="1144491"/>
                  <a:pt x="20055" y="926108"/>
                  <a:pt x="0" y="671535"/>
                </a:cubicBezTo>
                <a:cubicBezTo>
                  <a:pt x="-20055" y="416962"/>
                  <a:pt x="15787" y="211813"/>
                  <a:pt x="0" y="0"/>
                </a:cubicBezTo>
                <a:close/>
              </a:path>
              <a:path w="18288" h="1316736" stroke="0" extrusionOk="0">
                <a:moveTo>
                  <a:pt x="0" y="0"/>
                </a:moveTo>
                <a:cubicBezTo>
                  <a:pt x="5341" y="9"/>
                  <a:pt x="11148" y="-611"/>
                  <a:pt x="18288" y="0"/>
                </a:cubicBezTo>
                <a:cubicBezTo>
                  <a:pt x="-6741" y="195124"/>
                  <a:pt x="36996" y="409062"/>
                  <a:pt x="18288" y="618866"/>
                </a:cubicBezTo>
                <a:cubicBezTo>
                  <a:pt x="-420" y="828670"/>
                  <a:pt x="28345" y="1144651"/>
                  <a:pt x="18288" y="1316736"/>
                </a:cubicBezTo>
                <a:cubicBezTo>
                  <a:pt x="10476" y="1317615"/>
                  <a:pt x="8805" y="1316987"/>
                  <a:pt x="0" y="1316736"/>
                </a:cubicBezTo>
                <a:cubicBezTo>
                  <a:pt x="30302" y="1053606"/>
                  <a:pt x="-1997" y="890047"/>
                  <a:pt x="0" y="671535"/>
                </a:cubicBezTo>
                <a:cubicBezTo>
                  <a:pt x="1997" y="453023"/>
                  <a:pt x="-25538" y="322042"/>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Espaço Reservado para Conteúdo 9" descr="Imagem em preto e branco&#10;&#10;Descrição gerada automaticamente">
            <a:extLst>
              <a:ext uri="{FF2B5EF4-FFF2-40B4-BE49-F238E27FC236}">
                <a16:creationId xmlns:a16="http://schemas.microsoft.com/office/drawing/2014/main" xmlns="" id="{707AD5B4-56DE-C54F-8B83-A3D90AB5881F}"/>
              </a:ext>
            </a:extLst>
          </p:cNvPr>
          <p:cNvPicPr>
            <a:picLocks noGrp="1" noChangeAspect="1"/>
          </p:cNvPicPr>
          <p:nvPr>
            <p:ph idx="1"/>
          </p:nvPr>
        </p:nvPicPr>
        <p:blipFill>
          <a:blip r:embed="rId5"/>
          <a:stretch>
            <a:fillRect/>
          </a:stretch>
        </p:blipFill>
        <p:spPr>
          <a:xfrm>
            <a:off x="637031" y="2899243"/>
            <a:ext cx="10917936" cy="3875868"/>
          </a:xfrm>
          <a:prstGeom prst="rect">
            <a:avLst/>
          </a:prstGeom>
        </p:spPr>
      </p:pic>
      <p:sp>
        <p:nvSpPr>
          <p:cNvPr id="7" name="Espaço Reservado para Texto 6">
            <a:extLst>
              <a:ext uri="{FF2B5EF4-FFF2-40B4-BE49-F238E27FC236}">
                <a16:creationId xmlns:a16="http://schemas.microsoft.com/office/drawing/2014/main" xmlns="" id="{74620E2C-7AC7-5448-965C-F0485CB3277B}"/>
              </a:ext>
            </a:extLst>
          </p:cNvPr>
          <p:cNvSpPr>
            <a:spLocks noGrp="1"/>
          </p:cNvSpPr>
          <p:nvPr>
            <p:ph type="body" sz="half" idx="2"/>
          </p:nvPr>
        </p:nvSpPr>
        <p:spPr>
          <a:xfrm>
            <a:off x="4660391" y="-124691"/>
            <a:ext cx="6894576" cy="3515096"/>
          </a:xfrm>
        </p:spPr>
        <p:txBody>
          <a:bodyPr vert="horz" lIns="91440" tIns="45720" rIns="91440" bIns="45720" rtlCol="0" anchor="ctr">
            <a:normAutofit/>
          </a:bodyPr>
          <a:lstStyle/>
          <a:p>
            <a:pPr>
              <a:lnSpc>
                <a:spcPct val="100000"/>
              </a:lnSpc>
            </a:pPr>
            <a:r>
              <a:rPr lang="en-US" sz="2800" dirty="0" err="1"/>
              <a:t>Estrutura</a:t>
            </a:r>
            <a:r>
              <a:rPr lang="en-US" sz="2800" dirty="0"/>
              <a:t> de </a:t>
            </a:r>
            <a:r>
              <a:rPr lang="en-US" sz="2800" dirty="0" err="1"/>
              <a:t>similaridade</a:t>
            </a:r>
            <a:r>
              <a:rPr lang="en-US" sz="2800" dirty="0"/>
              <a:t> </a:t>
            </a:r>
            <a:r>
              <a:rPr lang="en-US" sz="2800" dirty="0" err="1"/>
              <a:t>semântica</a:t>
            </a:r>
            <a:r>
              <a:rPr lang="en-US" sz="2800" dirty="0"/>
              <a:t> </a:t>
            </a:r>
            <a:r>
              <a:rPr lang="en-US" sz="2800" dirty="0" err="1"/>
              <a:t>preservada</a:t>
            </a:r>
            <a:r>
              <a:rPr lang="en-US" sz="2800" dirty="0"/>
              <a:t> de </a:t>
            </a:r>
            <a:r>
              <a:rPr lang="en-US" sz="2800" dirty="0" err="1"/>
              <a:t>verbos</a:t>
            </a:r>
            <a:r>
              <a:rPr lang="en-US" sz="2800" dirty="0"/>
              <a:t> </a:t>
            </a:r>
            <a:r>
              <a:rPr lang="en-US" sz="2800" dirty="0" err="1"/>
              <a:t>visuais</a:t>
            </a:r>
            <a:r>
              <a:rPr lang="en-US" sz="2800" dirty="0"/>
              <a:t> </a:t>
            </a:r>
            <a:r>
              <a:rPr lang="en-US" sz="2800" dirty="0" err="1"/>
              <a:t>em</a:t>
            </a:r>
            <a:r>
              <a:rPr lang="en-US" sz="2800" dirty="0"/>
              <a:t> </a:t>
            </a:r>
            <a:r>
              <a:rPr lang="en-US" sz="2800" dirty="0" err="1"/>
              <a:t>pessoas</a:t>
            </a:r>
            <a:r>
              <a:rPr lang="en-US" sz="2800" dirty="0"/>
              <a:t> </a:t>
            </a:r>
            <a:r>
              <a:rPr lang="en-US" sz="2800" dirty="0" err="1"/>
              <a:t>cegas</a:t>
            </a:r>
            <a:endParaRPr lang="en-US" sz="2800" dirty="0"/>
          </a:p>
          <a:p>
            <a:pPr>
              <a:lnSpc>
                <a:spcPct val="100000"/>
              </a:lnSpc>
            </a:pPr>
            <a:r>
              <a:rPr lang="en-US" sz="1300" b="1" dirty="0"/>
              <a:t>	</a:t>
            </a:r>
            <a:r>
              <a:rPr lang="en-US" sz="2000" b="1" dirty="0"/>
              <a:t>O que </a:t>
            </a:r>
            <a:r>
              <a:rPr lang="en-US" sz="2000" b="1" dirty="0" err="1"/>
              <a:t>os</a:t>
            </a:r>
            <a:r>
              <a:rPr lang="en-US" sz="2000" b="1" dirty="0"/>
              <a:t> </a:t>
            </a:r>
            <a:r>
              <a:rPr lang="en-US" sz="2000" b="1" dirty="0" err="1"/>
              <a:t>cegos</a:t>
            </a:r>
            <a:r>
              <a:rPr lang="en-US" sz="2000" b="1" dirty="0"/>
              <a:t> </a:t>
            </a:r>
            <a:r>
              <a:rPr lang="en-US" sz="2000" b="1" dirty="0" err="1"/>
              <a:t>sabem</a:t>
            </a:r>
            <a:r>
              <a:rPr lang="en-US" sz="2000" b="1" dirty="0"/>
              <a:t> </a:t>
            </a:r>
            <a:r>
              <a:rPr lang="en-US" sz="2000" b="1" dirty="0" err="1"/>
              <a:t>sobre</a:t>
            </a:r>
            <a:r>
              <a:rPr lang="en-US" sz="2000" b="1" dirty="0"/>
              <a:t> </a:t>
            </a:r>
            <a:r>
              <a:rPr lang="en-US" sz="2000" b="1" dirty="0" err="1"/>
              <a:t>verbos</a:t>
            </a:r>
            <a:r>
              <a:rPr lang="en-US" sz="2000" b="1" dirty="0"/>
              <a:t> </a:t>
            </a:r>
            <a:r>
              <a:rPr lang="en-US" sz="2000" b="1" dirty="0" err="1"/>
              <a:t>visuais</a:t>
            </a:r>
            <a:r>
              <a:rPr lang="en-US" sz="2000" b="1" dirty="0"/>
              <a:t> ?: MDS e </a:t>
            </a:r>
            <a:r>
              <a:rPr lang="en-US" sz="2000" b="1" dirty="0" err="1"/>
              <a:t>análise</a:t>
            </a:r>
            <a:r>
              <a:rPr lang="en-US" sz="2000" b="1" dirty="0"/>
              <a:t> </a:t>
            </a:r>
            <a:r>
              <a:rPr lang="en-US" sz="2000" b="1" dirty="0" err="1"/>
              <a:t>hierárquica</a:t>
            </a:r>
            <a:r>
              <a:rPr lang="en-US" sz="2000" b="1" dirty="0"/>
              <a:t> de </a:t>
            </a:r>
            <a:r>
              <a:rPr lang="en-US" sz="2000" b="1" dirty="0" err="1"/>
              <a:t>agrupamentos</a:t>
            </a:r>
            <a:endParaRPr lang="en-US" sz="2000" b="1" dirty="0"/>
          </a:p>
          <a:p>
            <a:pPr indent="-228600">
              <a:lnSpc>
                <a:spcPct val="100000"/>
              </a:lnSpc>
              <a:buFont typeface="Arial" panose="020B0604020202020204" pitchFamily="34" charset="0"/>
              <a:buChar char="•"/>
            </a:pPr>
            <a:r>
              <a:rPr lang="en-US" sz="2000" dirty="0"/>
              <a:t>Para </a:t>
            </a:r>
            <a:r>
              <a:rPr lang="en-US" sz="2000" dirty="0" err="1"/>
              <a:t>verbos</a:t>
            </a:r>
            <a:r>
              <a:rPr lang="en-US" sz="2000" dirty="0"/>
              <a:t> de </a:t>
            </a:r>
            <a:r>
              <a:rPr lang="en-US" sz="2000" dirty="0" err="1"/>
              <a:t>percepção</a:t>
            </a:r>
            <a:r>
              <a:rPr lang="en-US" sz="2000" dirty="0"/>
              <a:t> visual, o MDS </a:t>
            </a:r>
            <a:r>
              <a:rPr lang="en-US" sz="2000" dirty="0" err="1"/>
              <a:t>produziu</a:t>
            </a:r>
            <a:r>
              <a:rPr lang="en-US" sz="2000" dirty="0"/>
              <a:t> </a:t>
            </a:r>
            <a:r>
              <a:rPr lang="en-US" sz="2000" dirty="0" err="1"/>
              <a:t>ajustes</a:t>
            </a:r>
            <a:r>
              <a:rPr lang="en-US" sz="2000" dirty="0"/>
              <a:t> </a:t>
            </a:r>
            <a:r>
              <a:rPr lang="en-US" sz="2000" dirty="0" err="1"/>
              <a:t>bons</a:t>
            </a:r>
            <a:r>
              <a:rPr lang="en-US" sz="2000" dirty="0"/>
              <a:t> e </a:t>
            </a:r>
            <a:r>
              <a:rPr lang="en-US" sz="2000" dirty="0" err="1"/>
              <a:t>comparáveis</a:t>
            </a:r>
            <a:r>
              <a:rPr lang="en-US" sz="2000" dirty="0"/>
              <a:t> entre </a:t>
            </a:r>
            <a:r>
              <a:rPr lang="en-US" sz="2000" dirty="0" err="1"/>
              <a:t>os</a:t>
            </a:r>
            <a:r>
              <a:rPr lang="en-US" sz="2000" dirty="0"/>
              <a:t> </a:t>
            </a:r>
            <a:r>
              <a:rPr lang="en-US" sz="2000" dirty="0" err="1"/>
              <a:t>grupos</a:t>
            </a:r>
            <a:r>
              <a:rPr lang="en-US" sz="2000" dirty="0"/>
              <a:t>, mas </a:t>
            </a:r>
            <a:r>
              <a:rPr lang="en-US" sz="2000" dirty="0" err="1"/>
              <a:t>não</a:t>
            </a:r>
            <a:r>
              <a:rPr lang="en-US" sz="2000" dirty="0"/>
              <a:t> </a:t>
            </a:r>
            <a:r>
              <a:rPr lang="en-US" sz="2000" dirty="0" err="1"/>
              <a:t>produziu</a:t>
            </a:r>
            <a:r>
              <a:rPr lang="en-US" sz="2000" dirty="0"/>
              <a:t> </a:t>
            </a:r>
            <a:r>
              <a:rPr lang="en-US" sz="2000" dirty="0" err="1"/>
              <a:t>dimensões</a:t>
            </a:r>
            <a:r>
              <a:rPr lang="en-US" sz="2000" dirty="0"/>
              <a:t> </a:t>
            </a:r>
            <a:r>
              <a:rPr lang="en-US" sz="2000" dirty="0" err="1"/>
              <a:t>interpretáveis</a:t>
            </a:r>
            <a:r>
              <a:rPr lang="en-US" sz="2000" dirty="0"/>
              <a:t>.</a:t>
            </a:r>
          </a:p>
          <a:p>
            <a:pPr indent="-228600">
              <a:lnSpc>
                <a:spcPct val="100000"/>
              </a:lnSpc>
              <a:buFont typeface="Arial" panose="020B0604020202020204" pitchFamily="34" charset="0"/>
              <a:buChar char="•"/>
            </a:pPr>
            <a:r>
              <a:rPr lang="en-US" sz="2000" dirty="0" err="1"/>
              <a:t>Análise</a:t>
            </a:r>
            <a:r>
              <a:rPr lang="en-US" sz="2000" dirty="0"/>
              <a:t> </a:t>
            </a:r>
            <a:r>
              <a:rPr lang="en-US" sz="2000" dirty="0" err="1"/>
              <a:t>hierárquica</a:t>
            </a:r>
            <a:r>
              <a:rPr lang="en-US" sz="2000" dirty="0"/>
              <a:t> de </a:t>
            </a:r>
            <a:r>
              <a:rPr lang="en-US" sz="2000" dirty="0" err="1"/>
              <a:t>agrupamento</a:t>
            </a:r>
            <a:r>
              <a:rPr lang="en-US" sz="2000" dirty="0"/>
              <a:t>: para </a:t>
            </a:r>
            <a:r>
              <a:rPr lang="en-US" sz="2000" dirty="0" err="1"/>
              <a:t>cegos</a:t>
            </a:r>
            <a:r>
              <a:rPr lang="en-US" sz="2000" dirty="0"/>
              <a:t> e </a:t>
            </a:r>
            <a:r>
              <a:rPr lang="en-US" sz="2000" dirty="0" err="1"/>
              <a:t>videntes</a:t>
            </a:r>
            <a:r>
              <a:rPr lang="en-US" sz="2000" dirty="0"/>
              <a:t>, </a:t>
            </a:r>
            <a:r>
              <a:rPr lang="en-US" sz="2000" dirty="0" err="1"/>
              <a:t>os</a:t>
            </a:r>
            <a:r>
              <a:rPr lang="en-US" sz="2000" dirty="0"/>
              <a:t> </a:t>
            </a:r>
            <a:r>
              <a:rPr lang="en-US" sz="2000" dirty="0" err="1"/>
              <a:t>verbos</a:t>
            </a:r>
            <a:r>
              <a:rPr lang="en-US" sz="2000" dirty="0"/>
              <a:t> de </a:t>
            </a:r>
            <a:r>
              <a:rPr lang="en-US" sz="2000" dirty="0" err="1"/>
              <a:t>percepção</a:t>
            </a:r>
            <a:r>
              <a:rPr lang="en-US" sz="2000" dirty="0"/>
              <a:t> visual se </a:t>
            </a:r>
            <a:r>
              <a:rPr lang="en-US" sz="2000" dirty="0" err="1"/>
              <a:t>agrupam</a:t>
            </a:r>
            <a:r>
              <a:rPr lang="en-US" sz="2000" dirty="0"/>
              <a:t> entre </a:t>
            </a:r>
            <a:r>
              <a:rPr lang="en-US" sz="2000" dirty="0" err="1">
                <a:solidFill>
                  <a:srgbClr val="FF0000"/>
                </a:solidFill>
              </a:rPr>
              <a:t>atos</a:t>
            </a:r>
            <a:r>
              <a:rPr lang="en-US" sz="2000" dirty="0">
                <a:solidFill>
                  <a:srgbClr val="FF0000"/>
                </a:solidFill>
              </a:rPr>
              <a:t> </a:t>
            </a:r>
            <a:r>
              <a:rPr lang="en-US" sz="2000" dirty="0" err="1">
                <a:solidFill>
                  <a:srgbClr val="FF0000"/>
                </a:solidFill>
              </a:rPr>
              <a:t>intensos</a:t>
            </a:r>
            <a:r>
              <a:rPr lang="en-US" sz="2000" dirty="0">
                <a:solidFill>
                  <a:srgbClr val="FF0000"/>
                </a:solidFill>
              </a:rPr>
              <a:t> e </a:t>
            </a:r>
            <a:r>
              <a:rPr lang="en-US" sz="2000" dirty="0" err="1">
                <a:solidFill>
                  <a:srgbClr val="FF0000"/>
                </a:solidFill>
              </a:rPr>
              <a:t>prolongados</a:t>
            </a:r>
            <a:r>
              <a:rPr lang="en-US" sz="2000" dirty="0">
                <a:solidFill>
                  <a:srgbClr val="FF0000"/>
                </a:solidFill>
              </a:rPr>
              <a:t> de </a:t>
            </a:r>
            <a:r>
              <a:rPr lang="en-US" sz="2000" dirty="0" err="1">
                <a:solidFill>
                  <a:srgbClr val="FF0000"/>
                </a:solidFill>
              </a:rPr>
              <a:t>visão</a:t>
            </a:r>
            <a:r>
              <a:rPr lang="en-US" sz="2000" dirty="0"/>
              <a:t>, </a:t>
            </a:r>
            <a:r>
              <a:rPr lang="en-US" sz="2000" dirty="0" err="1">
                <a:solidFill>
                  <a:srgbClr val="00B050"/>
                </a:solidFill>
              </a:rPr>
              <a:t>atos</a:t>
            </a:r>
            <a:r>
              <a:rPr lang="en-US" sz="2000" dirty="0">
                <a:solidFill>
                  <a:srgbClr val="00B050"/>
                </a:solidFill>
              </a:rPr>
              <a:t> breves de </a:t>
            </a:r>
            <a:r>
              <a:rPr lang="en-US" sz="2000" dirty="0" err="1">
                <a:solidFill>
                  <a:srgbClr val="00B050"/>
                </a:solidFill>
              </a:rPr>
              <a:t>visão</a:t>
            </a:r>
            <a:r>
              <a:rPr lang="en-US" sz="2000" dirty="0">
                <a:solidFill>
                  <a:srgbClr val="00B050"/>
                </a:solidFill>
              </a:rPr>
              <a:t> </a:t>
            </a:r>
            <a:r>
              <a:rPr lang="en-US" sz="2000" dirty="0"/>
              <a:t>e </a:t>
            </a:r>
            <a:r>
              <a:rPr lang="en-US" sz="2000" dirty="0" err="1">
                <a:solidFill>
                  <a:srgbClr val="7030A0"/>
                </a:solidFill>
              </a:rPr>
              <a:t>atos</a:t>
            </a:r>
            <a:r>
              <a:rPr lang="en-US" sz="2000" dirty="0">
                <a:solidFill>
                  <a:srgbClr val="7030A0"/>
                </a:solidFill>
              </a:rPr>
              <a:t> de </a:t>
            </a:r>
            <a:r>
              <a:rPr lang="en-US" sz="2000" dirty="0" err="1">
                <a:solidFill>
                  <a:srgbClr val="7030A0"/>
                </a:solidFill>
              </a:rPr>
              <a:t>visão</a:t>
            </a:r>
            <a:r>
              <a:rPr lang="en-US" sz="2000" dirty="0">
                <a:solidFill>
                  <a:srgbClr val="7030A0"/>
                </a:solidFill>
              </a:rPr>
              <a:t> </a:t>
            </a:r>
            <a:r>
              <a:rPr lang="en-US" sz="2000" dirty="0" err="1">
                <a:solidFill>
                  <a:srgbClr val="7030A0"/>
                </a:solidFill>
              </a:rPr>
              <a:t>mais</a:t>
            </a:r>
            <a:r>
              <a:rPr lang="en-US" sz="2000" dirty="0">
                <a:solidFill>
                  <a:srgbClr val="7030A0"/>
                </a:solidFill>
              </a:rPr>
              <a:t> </a:t>
            </a:r>
            <a:r>
              <a:rPr lang="en-US" sz="2000" dirty="0" err="1">
                <a:solidFill>
                  <a:srgbClr val="7030A0"/>
                </a:solidFill>
              </a:rPr>
              <a:t>genéricos</a:t>
            </a:r>
            <a:r>
              <a:rPr lang="en-US" sz="2000" dirty="0"/>
              <a:t>.</a:t>
            </a:r>
          </a:p>
        </p:txBody>
      </p:sp>
      <p:sp>
        <p:nvSpPr>
          <p:cNvPr id="4" name="Retângulo 3">
            <a:extLst>
              <a:ext uri="{FF2B5EF4-FFF2-40B4-BE49-F238E27FC236}">
                <a16:creationId xmlns:a16="http://schemas.microsoft.com/office/drawing/2014/main" xmlns="" id="{26346AA4-8676-464D-891B-1A577C89EAD5}"/>
              </a:ext>
            </a:extLst>
          </p:cNvPr>
          <p:cNvSpPr/>
          <p:nvPr/>
        </p:nvSpPr>
        <p:spPr>
          <a:xfrm>
            <a:off x="1413164" y="5925787"/>
            <a:ext cx="593766" cy="522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xmlns="" id="{647F1DAF-DF69-894A-990E-B16AD6042D5C}"/>
              </a:ext>
            </a:extLst>
          </p:cNvPr>
          <p:cNvSpPr/>
          <p:nvPr/>
        </p:nvSpPr>
        <p:spPr>
          <a:xfrm>
            <a:off x="7065818" y="5925787"/>
            <a:ext cx="629392" cy="71251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xmlns="" id="{D52053C7-DF17-A640-BCC4-04C6FFA02A94}"/>
              </a:ext>
            </a:extLst>
          </p:cNvPr>
          <p:cNvSpPr/>
          <p:nvPr/>
        </p:nvSpPr>
        <p:spPr>
          <a:xfrm>
            <a:off x="10070275" y="5925787"/>
            <a:ext cx="344385" cy="52251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xmlns="" id="{A9A73C33-5B2F-DC4B-88B0-6BB1713DA396}"/>
              </a:ext>
            </a:extLst>
          </p:cNvPr>
          <p:cNvSpPr/>
          <p:nvPr/>
        </p:nvSpPr>
        <p:spPr>
          <a:xfrm>
            <a:off x="8484641" y="5937662"/>
            <a:ext cx="593766" cy="522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xmlns="" id="{F933E241-3606-A14B-85E3-EEA461F66A1F}"/>
              </a:ext>
            </a:extLst>
          </p:cNvPr>
          <p:cNvSpPr/>
          <p:nvPr/>
        </p:nvSpPr>
        <p:spPr>
          <a:xfrm>
            <a:off x="4963886" y="5925787"/>
            <a:ext cx="391885" cy="522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xmlns="" id="{D6F09E49-AA93-E54E-80CC-A9CF25E880B0}"/>
              </a:ext>
            </a:extLst>
          </p:cNvPr>
          <p:cNvSpPr/>
          <p:nvPr/>
        </p:nvSpPr>
        <p:spPr>
          <a:xfrm>
            <a:off x="9064550" y="5906330"/>
            <a:ext cx="629392" cy="71251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xmlns="" id="{7D3C091A-96D2-3341-91FA-D91C30912064}"/>
              </a:ext>
            </a:extLst>
          </p:cNvPr>
          <p:cNvSpPr/>
          <p:nvPr/>
        </p:nvSpPr>
        <p:spPr>
          <a:xfrm>
            <a:off x="3126179" y="5906331"/>
            <a:ext cx="629392" cy="71251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xmlns="" id="{E226E44D-9B71-974C-97C9-28AFEC9EE2DE}"/>
              </a:ext>
            </a:extLst>
          </p:cNvPr>
          <p:cNvSpPr/>
          <p:nvPr/>
        </p:nvSpPr>
        <p:spPr>
          <a:xfrm>
            <a:off x="2398182" y="5925787"/>
            <a:ext cx="344385" cy="52251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xmlns="" id="{BC5807AC-19A0-B54A-AAFE-2CCAB3DE2041}"/>
              </a:ext>
            </a:extLst>
          </p:cNvPr>
          <p:cNvSpPr/>
          <p:nvPr/>
        </p:nvSpPr>
        <p:spPr>
          <a:xfrm>
            <a:off x="5933129" y="5905579"/>
            <a:ext cx="344385" cy="52251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78970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7D9DC1-26A3-7D47-AF7C-925FF31147C6}"/>
              </a:ext>
            </a:extLst>
          </p:cNvPr>
          <p:cNvSpPr>
            <a:spLocks noGrp="1"/>
          </p:cNvSpPr>
          <p:nvPr>
            <p:ph type="title"/>
          </p:nvPr>
        </p:nvSpPr>
        <p:spPr/>
        <p:txBody>
          <a:bodyPr>
            <a:normAutofit/>
          </a:bodyPr>
          <a:lstStyle/>
          <a:p>
            <a:r>
              <a:rPr lang="pt-BR" sz="5400"/>
              <a:t>Resultados</a:t>
            </a:r>
            <a:endParaRPr lang="pt-BR" sz="5400" dirty="0"/>
          </a:p>
        </p:txBody>
      </p:sp>
      <p:sp>
        <p:nvSpPr>
          <p:cNvPr id="4" name="Espaço Reservado para Texto 3">
            <a:extLst>
              <a:ext uri="{FF2B5EF4-FFF2-40B4-BE49-F238E27FC236}">
                <a16:creationId xmlns:a16="http://schemas.microsoft.com/office/drawing/2014/main" xmlns="" id="{50F9BA4F-9691-FE40-B437-FFE87AF15CB3}"/>
              </a:ext>
            </a:extLst>
          </p:cNvPr>
          <p:cNvSpPr>
            <a:spLocks noGrp="1"/>
          </p:cNvSpPr>
          <p:nvPr>
            <p:ph idx="1"/>
          </p:nvPr>
        </p:nvSpPr>
        <p:spPr/>
        <p:txBody>
          <a:bodyPr>
            <a:normAutofit/>
          </a:bodyPr>
          <a:lstStyle/>
          <a:p>
            <a:r>
              <a:rPr lang="pt-BR" sz="2400" dirty="0"/>
              <a:t>Estrutura de similaridade semântica preservada de verbos visuais em pessoas cegas</a:t>
            </a:r>
          </a:p>
          <a:p>
            <a:pPr marL="457200" indent="-457200">
              <a:buFont typeface="Arial" panose="020B0604020202020204" pitchFamily="34" charset="0"/>
              <a:buChar char="•"/>
            </a:pPr>
            <a:r>
              <a:rPr lang="pt-BR" sz="2400" dirty="0"/>
              <a:t>O que os cegos sabem sobre verbos visuais ?: MDS e análise hierárquica de agrupamentos</a:t>
            </a:r>
          </a:p>
          <a:p>
            <a:pPr marL="914400" lvl="1" indent="-457200">
              <a:buFont typeface="Arial" panose="020B0604020202020204" pitchFamily="34" charset="0"/>
              <a:buChar char="•"/>
            </a:pPr>
            <a:r>
              <a:rPr lang="pt-BR" sz="2400" dirty="0"/>
              <a:t>Para verbos de emissão de luz: </a:t>
            </a:r>
            <a:r>
              <a:rPr lang="pt-BR" b="1" dirty="0">
                <a:solidFill>
                  <a:srgbClr val="FF0000"/>
                </a:solidFill>
              </a:rPr>
              <a:t>intensidade</a:t>
            </a:r>
            <a:r>
              <a:rPr lang="pt-BR" dirty="0"/>
              <a:t> e </a:t>
            </a:r>
            <a:r>
              <a:rPr lang="pt-BR" dirty="0" err="1"/>
              <a:t>peridiocidade</a:t>
            </a:r>
            <a:r>
              <a:rPr lang="pt-BR" dirty="0"/>
              <a:t>.</a:t>
            </a:r>
            <a:r>
              <a:rPr lang="pt-BR" sz="2400" dirty="0"/>
              <a:t> </a:t>
            </a:r>
          </a:p>
        </p:txBody>
      </p:sp>
      <p:pic>
        <p:nvPicPr>
          <p:cNvPr id="24" name="Imagem 23" descr="Tela de celular com texto preto sobre fundo branco&#10;&#10;Descrição gerada automaticamente">
            <a:extLst>
              <a:ext uri="{FF2B5EF4-FFF2-40B4-BE49-F238E27FC236}">
                <a16:creationId xmlns:a16="http://schemas.microsoft.com/office/drawing/2014/main" xmlns="" id="{39AFFF34-233D-5D4E-8A98-E75DCE4362F4}"/>
              </a:ext>
            </a:extLst>
          </p:cNvPr>
          <p:cNvPicPr>
            <a:picLocks noChangeAspect="1"/>
          </p:cNvPicPr>
          <p:nvPr/>
        </p:nvPicPr>
        <p:blipFill>
          <a:blip r:embed="rId3"/>
          <a:stretch>
            <a:fillRect/>
          </a:stretch>
        </p:blipFill>
        <p:spPr>
          <a:xfrm>
            <a:off x="850900" y="3429000"/>
            <a:ext cx="10490200" cy="3314700"/>
          </a:xfrm>
          <a:prstGeom prst="rect">
            <a:avLst/>
          </a:prstGeom>
        </p:spPr>
      </p:pic>
      <p:sp>
        <p:nvSpPr>
          <p:cNvPr id="35" name="Oval 34">
            <a:extLst>
              <a:ext uri="{FF2B5EF4-FFF2-40B4-BE49-F238E27FC236}">
                <a16:creationId xmlns:a16="http://schemas.microsoft.com/office/drawing/2014/main" xmlns="" id="{D7D3A7F6-45D6-4649-829F-6C9E8D596C4B}"/>
              </a:ext>
            </a:extLst>
          </p:cNvPr>
          <p:cNvSpPr/>
          <p:nvPr/>
        </p:nvSpPr>
        <p:spPr>
          <a:xfrm>
            <a:off x="2945082" y="5771408"/>
            <a:ext cx="593766" cy="31770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36" name="Oval 35">
            <a:extLst>
              <a:ext uri="{FF2B5EF4-FFF2-40B4-BE49-F238E27FC236}">
                <a16:creationId xmlns:a16="http://schemas.microsoft.com/office/drawing/2014/main" xmlns="" id="{AD7CAD7D-39A9-4743-9CC5-5FA85B17C40B}"/>
              </a:ext>
            </a:extLst>
          </p:cNvPr>
          <p:cNvSpPr/>
          <p:nvPr/>
        </p:nvSpPr>
        <p:spPr>
          <a:xfrm>
            <a:off x="2444339" y="4566810"/>
            <a:ext cx="593766" cy="31770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37" name="Oval 36">
            <a:extLst>
              <a:ext uri="{FF2B5EF4-FFF2-40B4-BE49-F238E27FC236}">
                <a16:creationId xmlns:a16="http://schemas.microsoft.com/office/drawing/2014/main" xmlns="" id="{BE524650-8585-6E42-A96A-5E96E1C6917F}"/>
              </a:ext>
            </a:extLst>
          </p:cNvPr>
          <p:cNvSpPr/>
          <p:nvPr/>
        </p:nvSpPr>
        <p:spPr>
          <a:xfrm>
            <a:off x="4201887" y="4589845"/>
            <a:ext cx="593766" cy="31770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38" name="Oval 37">
            <a:extLst>
              <a:ext uri="{FF2B5EF4-FFF2-40B4-BE49-F238E27FC236}">
                <a16:creationId xmlns:a16="http://schemas.microsoft.com/office/drawing/2014/main" xmlns="" id="{41C8A4EA-0C3B-FD4E-AFFE-631C3FFBDDBD}"/>
              </a:ext>
            </a:extLst>
          </p:cNvPr>
          <p:cNvSpPr/>
          <p:nvPr/>
        </p:nvSpPr>
        <p:spPr>
          <a:xfrm>
            <a:off x="4663046" y="6102332"/>
            <a:ext cx="593766" cy="31770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39" name="Oval 38">
            <a:extLst>
              <a:ext uri="{FF2B5EF4-FFF2-40B4-BE49-F238E27FC236}">
                <a16:creationId xmlns:a16="http://schemas.microsoft.com/office/drawing/2014/main" xmlns="" id="{B9607BF6-4B89-7142-AC42-C6AB23118799}"/>
              </a:ext>
            </a:extLst>
          </p:cNvPr>
          <p:cNvSpPr/>
          <p:nvPr/>
        </p:nvSpPr>
        <p:spPr>
          <a:xfrm>
            <a:off x="9318173" y="6108947"/>
            <a:ext cx="593766" cy="31770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40" name="Oval 39">
            <a:extLst>
              <a:ext uri="{FF2B5EF4-FFF2-40B4-BE49-F238E27FC236}">
                <a16:creationId xmlns:a16="http://schemas.microsoft.com/office/drawing/2014/main" xmlns="" id="{4774B80D-E25F-854F-86AA-1F9B3F68A6A6}"/>
              </a:ext>
            </a:extLst>
          </p:cNvPr>
          <p:cNvSpPr/>
          <p:nvPr/>
        </p:nvSpPr>
        <p:spPr>
          <a:xfrm>
            <a:off x="8423732" y="4566810"/>
            <a:ext cx="593766" cy="31770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41" name="Oval 40">
            <a:extLst>
              <a:ext uri="{FF2B5EF4-FFF2-40B4-BE49-F238E27FC236}">
                <a16:creationId xmlns:a16="http://schemas.microsoft.com/office/drawing/2014/main" xmlns="" id="{3C87CB4E-A790-4F46-B60B-B8A9CD1D1339}"/>
              </a:ext>
            </a:extLst>
          </p:cNvPr>
          <p:cNvSpPr/>
          <p:nvPr/>
        </p:nvSpPr>
        <p:spPr>
          <a:xfrm>
            <a:off x="7927606" y="5703035"/>
            <a:ext cx="593766" cy="31770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42" name="Oval 41">
            <a:extLst>
              <a:ext uri="{FF2B5EF4-FFF2-40B4-BE49-F238E27FC236}">
                <a16:creationId xmlns:a16="http://schemas.microsoft.com/office/drawing/2014/main" xmlns="" id="{ACA981B5-3B1D-1244-8EBE-1A208493EFA5}"/>
              </a:ext>
            </a:extLst>
          </p:cNvPr>
          <p:cNvSpPr/>
          <p:nvPr/>
        </p:nvSpPr>
        <p:spPr>
          <a:xfrm>
            <a:off x="6774874" y="4248903"/>
            <a:ext cx="593766" cy="31770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4275267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7D9DC1-26A3-7D47-AF7C-925FF31147C6}"/>
              </a:ext>
            </a:extLst>
          </p:cNvPr>
          <p:cNvSpPr>
            <a:spLocks noGrp="1"/>
          </p:cNvSpPr>
          <p:nvPr>
            <p:ph type="title"/>
          </p:nvPr>
        </p:nvSpPr>
        <p:spPr/>
        <p:txBody>
          <a:bodyPr>
            <a:normAutofit/>
          </a:bodyPr>
          <a:lstStyle/>
          <a:p>
            <a:r>
              <a:rPr lang="pt-BR" sz="5400"/>
              <a:t>Resultados</a:t>
            </a:r>
            <a:endParaRPr lang="pt-BR" sz="5400" dirty="0"/>
          </a:p>
        </p:txBody>
      </p:sp>
      <p:sp>
        <p:nvSpPr>
          <p:cNvPr id="4" name="Espaço Reservado para Texto 3">
            <a:extLst>
              <a:ext uri="{FF2B5EF4-FFF2-40B4-BE49-F238E27FC236}">
                <a16:creationId xmlns:a16="http://schemas.microsoft.com/office/drawing/2014/main" xmlns="" id="{50F9BA4F-9691-FE40-B437-FFE87AF15CB3}"/>
              </a:ext>
            </a:extLst>
          </p:cNvPr>
          <p:cNvSpPr>
            <a:spLocks noGrp="1"/>
          </p:cNvSpPr>
          <p:nvPr>
            <p:ph idx="1"/>
          </p:nvPr>
        </p:nvSpPr>
        <p:spPr/>
        <p:txBody>
          <a:bodyPr>
            <a:normAutofit/>
          </a:bodyPr>
          <a:lstStyle/>
          <a:p>
            <a:r>
              <a:rPr lang="pt-BR" sz="2400" dirty="0"/>
              <a:t>Estrutura de similaridade semântica preservada de verbos visuais em pessoas cegas</a:t>
            </a:r>
          </a:p>
          <a:p>
            <a:pPr marL="457200" indent="-457200">
              <a:buFont typeface="Arial" panose="020B0604020202020204" pitchFamily="34" charset="0"/>
              <a:buChar char="•"/>
            </a:pPr>
            <a:r>
              <a:rPr lang="pt-BR" sz="2400" dirty="0"/>
              <a:t>O que os cegos sabem sobre verbos visuais ?: MDS e análise hierárquica de agrupamentos</a:t>
            </a:r>
          </a:p>
          <a:p>
            <a:pPr marL="914400" lvl="1" indent="-457200">
              <a:buFont typeface="Arial" panose="020B0604020202020204" pitchFamily="34" charset="0"/>
              <a:buChar char="•"/>
            </a:pPr>
            <a:r>
              <a:rPr lang="pt-BR" sz="2400" dirty="0"/>
              <a:t>Para verbos de emissão de luz: intensidade e </a:t>
            </a:r>
            <a:r>
              <a:rPr lang="pt-BR" sz="2400" b="1" dirty="0" err="1">
                <a:solidFill>
                  <a:srgbClr val="FF0000"/>
                </a:solidFill>
              </a:rPr>
              <a:t>peridiocidade</a:t>
            </a:r>
            <a:r>
              <a:rPr lang="pt-BR" sz="2400" dirty="0"/>
              <a:t>.</a:t>
            </a:r>
          </a:p>
        </p:txBody>
      </p:sp>
      <p:pic>
        <p:nvPicPr>
          <p:cNvPr id="24" name="Imagem 23" descr="Tela de celular com texto preto sobre fundo branco&#10;&#10;Descrição gerada automaticamente">
            <a:extLst>
              <a:ext uri="{FF2B5EF4-FFF2-40B4-BE49-F238E27FC236}">
                <a16:creationId xmlns:a16="http://schemas.microsoft.com/office/drawing/2014/main" xmlns="" id="{39AFFF34-233D-5D4E-8A98-E75DCE4362F4}"/>
              </a:ext>
            </a:extLst>
          </p:cNvPr>
          <p:cNvPicPr>
            <a:picLocks noChangeAspect="1"/>
          </p:cNvPicPr>
          <p:nvPr/>
        </p:nvPicPr>
        <p:blipFill>
          <a:blip r:embed="rId3"/>
          <a:stretch>
            <a:fillRect/>
          </a:stretch>
        </p:blipFill>
        <p:spPr>
          <a:xfrm>
            <a:off x="850900" y="3429000"/>
            <a:ext cx="10490200" cy="3314700"/>
          </a:xfrm>
          <a:prstGeom prst="rect">
            <a:avLst/>
          </a:prstGeom>
        </p:spPr>
      </p:pic>
      <p:sp>
        <p:nvSpPr>
          <p:cNvPr id="3" name="Oval 2">
            <a:extLst>
              <a:ext uri="{FF2B5EF4-FFF2-40B4-BE49-F238E27FC236}">
                <a16:creationId xmlns:a16="http://schemas.microsoft.com/office/drawing/2014/main" xmlns="" id="{11C4D26F-FE6C-B74F-B685-D5EC40C599E0}"/>
              </a:ext>
            </a:extLst>
          </p:cNvPr>
          <p:cNvSpPr/>
          <p:nvPr/>
        </p:nvSpPr>
        <p:spPr>
          <a:xfrm>
            <a:off x="2458192" y="4572000"/>
            <a:ext cx="581891" cy="3087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Oval 9">
            <a:extLst>
              <a:ext uri="{FF2B5EF4-FFF2-40B4-BE49-F238E27FC236}">
                <a16:creationId xmlns:a16="http://schemas.microsoft.com/office/drawing/2014/main" xmlns="" id="{7268241D-1BF1-5C49-BB15-D449306E1BDA}"/>
              </a:ext>
            </a:extLst>
          </p:cNvPr>
          <p:cNvSpPr/>
          <p:nvPr/>
        </p:nvSpPr>
        <p:spPr>
          <a:xfrm>
            <a:off x="4237512" y="4572000"/>
            <a:ext cx="581891" cy="3087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Oval 10">
            <a:extLst>
              <a:ext uri="{FF2B5EF4-FFF2-40B4-BE49-F238E27FC236}">
                <a16:creationId xmlns:a16="http://schemas.microsoft.com/office/drawing/2014/main" xmlns="" id="{A2B89377-647A-6044-8B2F-408FD49BA4A8}"/>
              </a:ext>
            </a:extLst>
          </p:cNvPr>
          <p:cNvSpPr/>
          <p:nvPr/>
        </p:nvSpPr>
        <p:spPr>
          <a:xfrm>
            <a:off x="2929247" y="5715000"/>
            <a:ext cx="581891" cy="30875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2" name="Oval 11">
            <a:extLst>
              <a:ext uri="{FF2B5EF4-FFF2-40B4-BE49-F238E27FC236}">
                <a16:creationId xmlns:a16="http://schemas.microsoft.com/office/drawing/2014/main" xmlns="" id="{8F2690ED-9B53-3F4D-8164-C7257BC74D3E}"/>
              </a:ext>
            </a:extLst>
          </p:cNvPr>
          <p:cNvSpPr/>
          <p:nvPr/>
        </p:nvSpPr>
        <p:spPr>
          <a:xfrm>
            <a:off x="4672941" y="6153764"/>
            <a:ext cx="581891" cy="30875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3" name="Oval 12">
            <a:extLst>
              <a:ext uri="{FF2B5EF4-FFF2-40B4-BE49-F238E27FC236}">
                <a16:creationId xmlns:a16="http://schemas.microsoft.com/office/drawing/2014/main" xmlns="" id="{B1EC38EF-A7BD-6540-8C62-D7A19E204E8F}"/>
              </a:ext>
            </a:extLst>
          </p:cNvPr>
          <p:cNvSpPr/>
          <p:nvPr/>
        </p:nvSpPr>
        <p:spPr>
          <a:xfrm>
            <a:off x="7972303" y="5715000"/>
            <a:ext cx="581891" cy="30875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4" name="Oval 13">
            <a:extLst>
              <a:ext uri="{FF2B5EF4-FFF2-40B4-BE49-F238E27FC236}">
                <a16:creationId xmlns:a16="http://schemas.microsoft.com/office/drawing/2014/main" xmlns="" id="{984CDAF6-22AF-0542-8DA2-D69462BC7A53}"/>
              </a:ext>
            </a:extLst>
          </p:cNvPr>
          <p:cNvSpPr/>
          <p:nvPr/>
        </p:nvSpPr>
        <p:spPr>
          <a:xfrm>
            <a:off x="9349840" y="6153764"/>
            <a:ext cx="581891" cy="30875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5" name="Oval 14">
            <a:extLst>
              <a:ext uri="{FF2B5EF4-FFF2-40B4-BE49-F238E27FC236}">
                <a16:creationId xmlns:a16="http://schemas.microsoft.com/office/drawing/2014/main" xmlns="" id="{9242AAD4-4423-DB43-99AF-66E9E8A65BFE}"/>
              </a:ext>
            </a:extLst>
          </p:cNvPr>
          <p:cNvSpPr/>
          <p:nvPr/>
        </p:nvSpPr>
        <p:spPr>
          <a:xfrm>
            <a:off x="8460097" y="4559452"/>
            <a:ext cx="581891" cy="3087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Oval 15">
            <a:extLst>
              <a:ext uri="{FF2B5EF4-FFF2-40B4-BE49-F238E27FC236}">
                <a16:creationId xmlns:a16="http://schemas.microsoft.com/office/drawing/2014/main" xmlns="" id="{DC7583EF-FC65-134A-A352-2BF03DCEEAAB}"/>
              </a:ext>
            </a:extLst>
          </p:cNvPr>
          <p:cNvSpPr/>
          <p:nvPr/>
        </p:nvSpPr>
        <p:spPr>
          <a:xfrm>
            <a:off x="6788729" y="4259283"/>
            <a:ext cx="581891" cy="3087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95513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7D9DC1-26A3-7D47-AF7C-925FF31147C6}"/>
              </a:ext>
            </a:extLst>
          </p:cNvPr>
          <p:cNvSpPr>
            <a:spLocks noGrp="1"/>
          </p:cNvSpPr>
          <p:nvPr>
            <p:ph type="title"/>
          </p:nvPr>
        </p:nvSpPr>
        <p:spPr/>
        <p:txBody>
          <a:bodyPr>
            <a:normAutofit/>
          </a:bodyPr>
          <a:lstStyle/>
          <a:p>
            <a:r>
              <a:rPr lang="pt-BR" sz="5400"/>
              <a:t>Resultados</a:t>
            </a:r>
            <a:endParaRPr lang="pt-BR" sz="5400" dirty="0"/>
          </a:p>
        </p:txBody>
      </p:sp>
      <p:sp>
        <p:nvSpPr>
          <p:cNvPr id="4" name="Espaço Reservado para Texto 3">
            <a:extLst>
              <a:ext uri="{FF2B5EF4-FFF2-40B4-BE49-F238E27FC236}">
                <a16:creationId xmlns:a16="http://schemas.microsoft.com/office/drawing/2014/main" xmlns="" id="{50F9BA4F-9691-FE40-B437-FFE87AF15CB3}"/>
              </a:ext>
            </a:extLst>
          </p:cNvPr>
          <p:cNvSpPr>
            <a:spLocks noGrp="1"/>
          </p:cNvSpPr>
          <p:nvPr>
            <p:ph idx="1"/>
          </p:nvPr>
        </p:nvSpPr>
        <p:spPr/>
        <p:txBody>
          <a:bodyPr>
            <a:normAutofit/>
          </a:bodyPr>
          <a:lstStyle/>
          <a:p>
            <a:pPr marL="0" indent="0">
              <a:buNone/>
            </a:pPr>
            <a:r>
              <a:rPr lang="pt-BR" dirty="0"/>
              <a:t>As classificações de similaridade semântica para verbos de emissão sonora e percepção de toque são mais consistentes entre indivíduos cegos congênitos.</a:t>
            </a:r>
          </a:p>
          <a:p>
            <a:r>
              <a:rPr lang="pt-BR" sz="2400" dirty="0"/>
              <a:t>Cegos foram mais consistentes dentro de seu próprio grupo do que os videntes.</a:t>
            </a:r>
          </a:p>
          <a:p>
            <a:r>
              <a:rPr lang="pt-BR" sz="2400" dirty="0"/>
              <a:t>Cegos tiveram marginalmente maior correlação com o grupo vidente de referência do que o grupo-teste vidente.</a:t>
            </a:r>
          </a:p>
          <a:p>
            <a:r>
              <a:rPr lang="pt-BR" sz="2400" dirty="0"/>
              <a:t>Padrão específico para verbos de emissão sonora e de tato, não observado para verbos </a:t>
            </a:r>
            <a:r>
              <a:rPr lang="pt-BR" sz="2400" dirty="0" err="1"/>
              <a:t>amodais</a:t>
            </a:r>
            <a:r>
              <a:rPr lang="pt-BR" sz="2400" dirty="0"/>
              <a:t> e de maneira de movimento (controle)</a:t>
            </a:r>
          </a:p>
          <a:p>
            <a:endParaRPr lang="pt-BR" sz="2400" dirty="0"/>
          </a:p>
        </p:txBody>
      </p:sp>
      <p:graphicFrame>
        <p:nvGraphicFramePr>
          <p:cNvPr id="3" name="Tabela 2">
            <a:extLst>
              <a:ext uri="{FF2B5EF4-FFF2-40B4-BE49-F238E27FC236}">
                <a16:creationId xmlns:a16="http://schemas.microsoft.com/office/drawing/2014/main" xmlns="" id="{1C04B08F-E755-5F4D-B187-81A9F1DAE236}"/>
              </a:ext>
            </a:extLst>
          </p:cNvPr>
          <p:cNvGraphicFramePr>
            <a:graphicFrameLocks noGrp="1"/>
          </p:cNvGraphicFramePr>
          <p:nvPr>
            <p:extLst>
              <p:ext uri="{D42A27DB-BD31-4B8C-83A1-F6EECF244321}">
                <p14:modId xmlns:p14="http://schemas.microsoft.com/office/powerpoint/2010/main" val="1255776421"/>
              </p:ext>
            </p:extLst>
          </p:nvPr>
        </p:nvGraphicFramePr>
        <p:xfrm>
          <a:off x="3815937" y="4535186"/>
          <a:ext cx="4045528" cy="4114800"/>
        </p:xfrm>
        <a:graphic>
          <a:graphicData uri="http://schemas.openxmlformats.org/drawingml/2006/table">
            <a:tbl>
              <a:tblPr firstRow="1" bandRow="1">
                <a:tableStyleId>{5C22544A-7EE6-4342-B048-85BDC9FD1C3A}</a:tableStyleId>
              </a:tblPr>
              <a:tblGrid>
                <a:gridCol w="2022764">
                  <a:extLst>
                    <a:ext uri="{9D8B030D-6E8A-4147-A177-3AD203B41FA5}">
                      <a16:colId xmlns:a16="http://schemas.microsoft.com/office/drawing/2014/main" xmlns="" val="2249442079"/>
                    </a:ext>
                  </a:extLst>
                </a:gridCol>
                <a:gridCol w="2022764">
                  <a:extLst>
                    <a:ext uri="{9D8B030D-6E8A-4147-A177-3AD203B41FA5}">
                      <a16:colId xmlns:a16="http://schemas.microsoft.com/office/drawing/2014/main" xmlns="" val="3642696358"/>
                    </a:ext>
                  </a:extLst>
                </a:gridCol>
              </a:tblGrid>
              <a:tr h="269095">
                <a:tc>
                  <a:txBody>
                    <a:bodyPr/>
                    <a:lstStyle/>
                    <a:p>
                      <a:r>
                        <a:rPr lang="pt-BR" dirty="0"/>
                        <a:t>Tipo de Verbo</a:t>
                      </a:r>
                    </a:p>
                  </a:txBody>
                  <a:tcPr/>
                </a:tc>
                <a:tc>
                  <a:txBody>
                    <a:bodyPr/>
                    <a:lstStyle/>
                    <a:p>
                      <a:r>
                        <a:rPr lang="pt-BR" dirty="0" err="1"/>
                        <a:t>p</a:t>
                      </a:r>
                      <a:r>
                        <a:rPr lang="pt-BR" dirty="0"/>
                        <a:t> Valor</a:t>
                      </a:r>
                    </a:p>
                  </a:txBody>
                  <a:tcPr/>
                </a:tc>
                <a:extLst>
                  <a:ext uri="{0D108BD9-81ED-4DB2-BD59-A6C34878D82A}">
                    <a16:rowId xmlns:a16="http://schemas.microsoft.com/office/drawing/2014/main" xmlns="" val="867232048"/>
                  </a:ext>
                </a:extLst>
              </a:tr>
              <a:tr h="269095">
                <a:tc>
                  <a:txBody>
                    <a:bodyPr/>
                    <a:lstStyle/>
                    <a:p>
                      <a:r>
                        <a:rPr lang="pt-BR" dirty="0"/>
                        <a:t>Emissão de sons animados</a:t>
                      </a:r>
                    </a:p>
                  </a:txBody>
                  <a:tcPr/>
                </a:tc>
                <a:tc>
                  <a:txBody>
                    <a:bodyPr/>
                    <a:lstStyle/>
                    <a:p>
                      <a:r>
                        <a:rPr lang="pt-BR" dirty="0" err="1"/>
                        <a:t>p</a:t>
                      </a:r>
                      <a:r>
                        <a:rPr lang="pt-BR" dirty="0"/>
                        <a:t>= 0,02</a:t>
                      </a:r>
                    </a:p>
                  </a:txBody>
                  <a:tcPr/>
                </a:tc>
                <a:extLst>
                  <a:ext uri="{0D108BD9-81ED-4DB2-BD59-A6C34878D82A}">
                    <a16:rowId xmlns:a16="http://schemas.microsoft.com/office/drawing/2014/main" xmlns="" val="2111251590"/>
                  </a:ext>
                </a:extLst>
              </a:tr>
              <a:tr h="269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Emissão de sons inanimados</a:t>
                      </a:r>
                    </a:p>
                  </a:txBody>
                  <a:tcPr/>
                </a:tc>
                <a:tc>
                  <a:txBody>
                    <a:bodyPr/>
                    <a:lstStyle/>
                    <a:p>
                      <a:r>
                        <a:rPr lang="pt-BR" dirty="0"/>
                        <a:t>p= 0,01</a:t>
                      </a:r>
                    </a:p>
                  </a:txBody>
                  <a:tcPr/>
                </a:tc>
                <a:extLst>
                  <a:ext uri="{0D108BD9-81ED-4DB2-BD59-A6C34878D82A}">
                    <a16:rowId xmlns:a16="http://schemas.microsoft.com/office/drawing/2014/main" xmlns="" val="1680390614"/>
                  </a:ext>
                </a:extLst>
              </a:tr>
              <a:tr h="269095">
                <a:tc>
                  <a:txBody>
                    <a:bodyPr/>
                    <a:lstStyle/>
                    <a:p>
                      <a:r>
                        <a:rPr lang="pt-BR" dirty="0"/>
                        <a:t>Verbos de percepção tátil</a:t>
                      </a:r>
                    </a:p>
                  </a:txBody>
                  <a:tcPr/>
                </a:tc>
                <a:tc>
                  <a:txBody>
                    <a:bodyPr/>
                    <a:lstStyle/>
                    <a:p>
                      <a:r>
                        <a:rPr lang="pt-BR" dirty="0" err="1"/>
                        <a:t>p</a:t>
                      </a:r>
                      <a:r>
                        <a:rPr lang="pt-BR" dirty="0"/>
                        <a:t>= 0,04</a:t>
                      </a:r>
                    </a:p>
                  </a:txBody>
                  <a:tcPr/>
                </a:tc>
                <a:extLst>
                  <a:ext uri="{0D108BD9-81ED-4DB2-BD59-A6C34878D82A}">
                    <a16:rowId xmlns:a16="http://schemas.microsoft.com/office/drawing/2014/main" xmlns="" val="2848289934"/>
                  </a:ext>
                </a:extLst>
              </a:tr>
              <a:tr h="269095">
                <a:tc>
                  <a:txBody>
                    <a:bodyPr/>
                    <a:lstStyle/>
                    <a:p>
                      <a:r>
                        <a:rPr lang="pt-BR" dirty="0"/>
                        <a:t>Verbos de percepção </a:t>
                      </a:r>
                      <a:r>
                        <a:rPr lang="pt-BR" dirty="0" err="1"/>
                        <a:t>amodal</a:t>
                      </a:r>
                      <a:endParaRPr lang="pt-BR" dirty="0"/>
                    </a:p>
                  </a:txBody>
                  <a:tcPr/>
                </a:tc>
                <a:tc>
                  <a:txBody>
                    <a:bodyPr/>
                    <a:lstStyle/>
                    <a:p>
                      <a:r>
                        <a:rPr lang="pt-BR" dirty="0" err="1"/>
                        <a:t>p</a:t>
                      </a:r>
                      <a:r>
                        <a:rPr lang="pt-BR" dirty="0"/>
                        <a:t>= 0,34</a:t>
                      </a:r>
                    </a:p>
                  </a:txBody>
                  <a:tcPr/>
                </a:tc>
                <a:extLst>
                  <a:ext uri="{0D108BD9-81ED-4DB2-BD59-A6C34878D82A}">
                    <a16:rowId xmlns:a16="http://schemas.microsoft.com/office/drawing/2014/main" xmlns="" val="3914530529"/>
                  </a:ext>
                </a:extLst>
              </a:tr>
              <a:tr h="269095">
                <a:tc>
                  <a:txBody>
                    <a:bodyPr/>
                    <a:lstStyle/>
                    <a:p>
                      <a:r>
                        <a:rPr lang="pt-BR" dirty="0"/>
                        <a:t>Verbos de maneira de movimento</a:t>
                      </a:r>
                    </a:p>
                  </a:txBody>
                  <a:tcPr/>
                </a:tc>
                <a:tc>
                  <a:txBody>
                    <a:bodyPr/>
                    <a:lstStyle/>
                    <a:p>
                      <a:r>
                        <a:rPr lang="pt-BR" dirty="0" err="1"/>
                        <a:t>p</a:t>
                      </a:r>
                      <a:r>
                        <a:rPr lang="pt-BR" dirty="0"/>
                        <a:t>= 0,97</a:t>
                      </a:r>
                    </a:p>
                  </a:txBody>
                  <a:tcPr/>
                </a:tc>
                <a:extLst>
                  <a:ext uri="{0D108BD9-81ED-4DB2-BD59-A6C34878D82A}">
                    <a16:rowId xmlns:a16="http://schemas.microsoft.com/office/drawing/2014/main" xmlns="" val="2540000803"/>
                  </a:ext>
                </a:extLst>
              </a:tr>
            </a:tbl>
          </a:graphicData>
        </a:graphic>
      </p:graphicFrame>
    </p:spTree>
    <p:extLst>
      <p:ext uri="{BB962C8B-B14F-4D97-AF65-F5344CB8AC3E}">
        <p14:creationId xmlns:p14="http://schemas.microsoft.com/office/powerpoint/2010/main" val="3915338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E83B0C-3E7E-494E-A3CE-6BFD0FB606A6}"/>
              </a:ext>
            </a:extLst>
          </p:cNvPr>
          <p:cNvSpPr>
            <a:spLocks noGrp="1"/>
          </p:cNvSpPr>
          <p:nvPr>
            <p:ph type="title"/>
          </p:nvPr>
        </p:nvSpPr>
        <p:spPr/>
        <p:txBody>
          <a:bodyPr/>
          <a:lstStyle/>
          <a:p>
            <a:r>
              <a:rPr lang="pt-BR" dirty="0"/>
              <a:t>Resultados </a:t>
            </a:r>
          </a:p>
        </p:txBody>
      </p:sp>
      <p:sp>
        <p:nvSpPr>
          <p:cNvPr id="3" name="Espaço Reservado para Conteúdo 2">
            <a:extLst>
              <a:ext uri="{FF2B5EF4-FFF2-40B4-BE49-F238E27FC236}">
                <a16:creationId xmlns:a16="http://schemas.microsoft.com/office/drawing/2014/main" xmlns="" id="{161DB05B-1997-934E-BC84-49BDD585A732}"/>
              </a:ext>
            </a:extLst>
          </p:cNvPr>
          <p:cNvSpPr>
            <a:spLocks noGrp="1"/>
          </p:cNvSpPr>
          <p:nvPr>
            <p:ph idx="1"/>
          </p:nvPr>
        </p:nvSpPr>
        <p:spPr/>
        <p:txBody>
          <a:bodyPr/>
          <a:lstStyle/>
          <a:p>
            <a:pPr marL="0" indent="0">
              <a:buNone/>
            </a:pPr>
            <a:r>
              <a:rPr lang="pt-BR" dirty="0"/>
              <a:t>As classificações de similaridade semântica para verbos de </a:t>
            </a:r>
            <a:r>
              <a:rPr lang="pt-BR" b="1" dirty="0">
                <a:solidFill>
                  <a:srgbClr val="FF0000"/>
                </a:solidFill>
              </a:rPr>
              <a:t>emissão sonora e percepção de toque </a:t>
            </a:r>
            <a:r>
              <a:rPr lang="pt-BR" dirty="0"/>
              <a:t>são mais consistentes entre indivíduos cegos congênitos.</a:t>
            </a:r>
          </a:p>
          <a:p>
            <a:r>
              <a:rPr lang="pt-BR" dirty="0"/>
              <a:t>Verbos de percepção de tato </a:t>
            </a:r>
            <a:r>
              <a:rPr lang="pt-BR" dirty="0" err="1"/>
              <a:t>X</a:t>
            </a:r>
            <a:r>
              <a:rPr lang="pt-BR" dirty="0"/>
              <a:t> verbos </a:t>
            </a:r>
            <a:r>
              <a:rPr lang="pt-BR" dirty="0" err="1"/>
              <a:t>amodais</a:t>
            </a:r>
            <a:endParaRPr lang="pt-BR" dirty="0"/>
          </a:p>
          <a:p>
            <a:r>
              <a:rPr lang="pt-BR" dirty="0"/>
              <a:t>Interação de grupo por modalidade (</a:t>
            </a:r>
            <a:r>
              <a:rPr lang="pt-BR" dirty="0" err="1"/>
              <a:t>p</a:t>
            </a:r>
            <a:r>
              <a:rPr lang="pt-BR" dirty="0"/>
              <a:t> = 0, 1)</a:t>
            </a:r>
          </a:p>
          <a:p>
            <a:r>
              <a:rPr lang="pt-BR" dirty="0"/>
              <a:t>Análises de agrupamento hierárquico e MDS: estrutura e ajustes semelhantes </a:t>
            </a:r>
            <a:r>
              <a:rPr lang="pt-BR" dirty="0">
                <a:solidFill>
                  <a:srgbClr val="FF0000"/>
                </a:solidFill>
              </a:rPr>
              <a:t>nesses verbos </a:t>
            </a:r>
            <a:r>
              <a:rPr lang="pt-BR" dirty="0"/>
              <a:t>para ambos os grupos.</a:t>
            </a:r>
          </a:p>
        </p:txBody>
      </p:sp>
    </p:spTree>
    <p:extLst>
      <p:ext uri="{BB962C8B-B14F-4D97-AF65-F5344CB8AC3E}">
        <p14:creationId xmlns:p14="http://schemas.microsoft.com/office/powerpoint/2010/main" val="344949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D84722-2CFF-9947-9FB5-EAE172ECF0F6}"/>
              </a:ext>
            </a:extLst>
          </p:cNvPr>
          <p:cNvSpPr>
            <a:spLocks noGrp="1"/>
          </p:cNvSpPr>
          <p:nvPr>
            <p:ph type="title"/>
          </p:nvPr>
        </p:nvSpPr>
        <p:spPr/>
        <p:txBody>
          <a:bodyPr/>
          <a:lstStyle/>
          <a:p>
            <a:r>
              <a:rPr lang="pt-BR" dirty="0"/>
              <a:t>Estudos anteriores</a:t>
            </a:r>
          </a:p>
        </p:txBody>
      </p:sp>
      <p:sp>
        <p:nvSpPr>
          <p:cNvPr id="4" name="Espaço Reservado para Texto 3">
            <a:extLst>
              <a:ext uri="{FF2B5EF4-FFF2-40B4-BE49-F238E27FC236}">
                <a16:creationId xmlns:a16="http://schemas.microsoft.com/office/drawing/2014/main" xmlns="" id="{20A21752-75EB-C148-A212-2D6F31DEAEC6}"/>
              </a:ext>
            </a:extLst>
          </p:cNvPr>
          <p:cNvSpPr>
            <a:spLocks noGrp="1"/>
          </p:cNvSpPr>
          <p:nvPr>
            <p:ph type="body" idx="1"/>
          </p:nvPr>
        </p:nvSpPr>
        <p:spPr/>
        <p:txBody>
          <a:bodyPr/>
          <a:lstStyle/>
          <a:p>
            <a:endParaRPr lang="pt-BR" dirty="0"/>
          </a:p>
        </p:txBody>
      </p:sp>
      <p:sp>
        <p:nvSpPr>
          <p:cNvPr id="3" name="Espaço Reservado para Conteúdo 2">
            <a:extLst>
              <a:ext uri="{FF2B5EF4-FFF2-40B4-BE49-F238E27FC236}">
                <a16:creationId xmlns:a16="http://schemas.microsoft.com/office/drawing/2014/main" xmlns="" id="{8F6FEB6E-3D7F-5D4E-9A6A-FEA9F29F16B0}"/>
              </a:ext>
            </a:extLst>
          </p:cNvPr>
          <p:cNvSpPr>
            <a:spLocks noGrp="1"/>
          </p:cNvSpPr>
          <p:nvPr>
            <p:ph sz="half" idx="2"/>
          </p:nvPr>
        </p:nvSpPr>
        <p:spPr/>
        <p:txBody>
          <a:bodyPr/>
          <a:lstStyle/>
          <a:p>
            <a:r>
              <a:rPr lang="pt-BR" dirty="0"/>
              <a:t>Filósofos empiristas britânicos: cegos e videntes precisam ter diferentes conceitos sobre o conhecimento.</a:t>
            </a:r>
          </a:p>
          <a:p>
            <a:r>
              <a:rPr lang="pt-BR" dirty="0"/>
              <a:t>Primeiros psicólogos educacionais: “verbalismos”</a:t>
            </a:r>
          </a:p>
          <a:p>
            <a:endParaRPr lang="pt-BR" dirty="0"/>
          </a:p>
        </p:txBody>
      </p:sp>
      <p:sp>
        <p:nvSpPr>
          <p:cNvPr id="5" name="Espaço Reservado para Texto 4">
            <a:extLst>
              <a:ext uri="{FF2B5EF4-FFF2-40B4-BE49-F238E27FC236}">
                <a16:creationId xmlns:a16="http://schemas.microsoft.com/office/drawing/2014/main" xmlns="" id="{957C2262-4479-384A-A49A-99796C4CD4A2}"/>
              </a:ext>
            </a:extLst>
          </p:cNvPr>
          <p:cNvSpPr>
            <a:spLocks noGrp="1"/>
          </p:cNvSpPr>
          <p:nvPr>
            <p:ph type="body" sz="quarter" idx="3"/>
          </p:nvPr>
        </p:nvSpPr>
        <p:spPr/>
        <p:txBody>
          <a:bodyPr/>
          <a:lstStyle/>
          <a:p>
            <a:endParaRPr lang="pt-BR"/>
          </a:p>
        </p:txBody>
      </p:sp>
      <p:sp>
        <p:nvSpPr>
          <p:cNvPr id="6" name="Espaço Reservado para Conteúdo 5">
            <a:extLst>
              <a:ext uri="{FF2B5EF4-FFF2-40B4-BE49-F238E27FC236}">
                <a16:creationId xmlns:a16="http://schemas.microsoft.com/office/drawing/2014/main" xmlns="" id="{116E37ED-3CF3-9C46-96C5-54CD24F48125}"/>
              </a:ext>
            </a:extLst>
          </p:cNvPr>
          <p:cNvSpPr>
            <a:spLocks noGrp="1"/>
          </p:cNvSpPr>
          <p:nvPr>
            <p:ph sz="quarter" idx="4"/>
          </p:nvPr>
        </p:nvSpPr>
        <p:spPr/>
        <p:txBody>
          <a:bodyPr/>
          <a:lstStyle/>
          <a:p>
            <a:r>
              <a:rPr lang="pt-BR" dirty="0"/>
              <a:t>Landau &amp; </a:t>
            </a:r>
            <a:r>
              <a:rPr lang="pt-BR" dirty="0" err="1"/>
              <a:t>Gleitman</a:t>
            </a:r>
            <a:r>
              <a:rPr lang="pt-BR" dirty="0"/>
              <a:t> (1985): cegos </a:t>
            </a:r>
            <a:r>
              <a:rPr lang="pt-BR" dirty="0" err="1"/>
              <a:t>pré</a:t>
            </a:r>
            <a:r>
              <a:rPr lang="pt-BR" dirty="0"/>
              <a:t> escolares podem usar adjetivos de cores e verbos de percepção visual de maneira apropriada.</a:t>
            </a:r>
          </a:p>
          <a:p>
            <a:r>
              <a:rPr lang="pt-BR" dirty="0"/>
              <a:t>Produzir e compreender significativamente.</a:t>
            </a:r>
          </a:p>
        </p:txBody>
      </p:sp>
    </p:spTree>
    <p:extLst>
      <p:ext uri="{BB962C8B-B14F-4D97-AF65-F5344CB8AC3E}">
        <p14:creationId xmlns:p14="http://schemas.microsoft.com/office/powerpoint/2010/main" val="105283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texto, mapa&#10;&#10;Descrição gerada automaticamente">
            <a:extLst>
              <a:ext uri="{FF2B5EF4-FFF2-40B4-BE49-F238E27FC236}">
                <a16:creationId xmlns:a16="http://schemas.microsoft.com/office/drawing/2014/main" xmlns="" id="{94ADF0F7-BF6F-7F48-BBAE-7F361281EBD4}"/>
              </a:ext>
            </a:extLst>
          </p:cNvPr>
          <p:cNvPicPr>
            <a:picLocks noChangeAspect="1"/>
          </p:cNvPicPr>
          <p:nvPr/>
        </p:nvPicPr>
        <p:blipFill>
          <a:blip r:embed="rId2"/>
          <a:stretch>
            <a:fillRect/>
          </a:stretch>
        </p:blipFill>
        <p:spPr>
          <a:xfrm>
            <a:off x="2573197" y="0"/>
            <a:ext cx="7045605" cy="6858000"/>
          </a:xfrm>
          <a:prstGeom prst="rect">
            <a:avLst/>
          </a:prstGeom>
        </p:spPr>
      </p:pic>
    </p:spTree>
    <p:extLst>
      <p:ext uri="{BB962C8B-B14F-4D97-AF65-F5344CB8AC3E}">
        <p14:creationId xmlns:p14="http://schemas.microsoft.com/office/powerpoint/2010/main" val="4078292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xmlns=""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2AC04929-F095-9D45-AEC8-4062712770CC}"/>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5600"/>
              <a:t>Resultados</a:t>
            </a:r>
          </a:p>
        </p:txBody>
      </p:sp>
      <p:sp>
        <p:nvSpPr>
          <p:cNvPr id="4" name="Espaço Reservado para Texto 3">
            <a:extLst>
              <a:ext uri="{FF2B5EF4-FFF2-40B4-BE49-F238E27FC236}">
                <a16:creationId xmlns:a16="http://schemas.microsoft.com/office/drawing/2014/main" xmlns="" id="{696932C5-3301-4A47-90C9-1A39B73C1688}"/>
              </a:ext>
            </a:extLst>
          </p:cNvPr>
          <p:cNvSpPr>
            <a:spLocks noGrp="1"/>
          </p:cNvSpPr>
          <p:nvPr>
            <p:ph type="body" sz="half" idx="2"/>
          </p:nvPr>
        </p:nvSpPr>
        <p:spPr>
          <a:xfrm>
            <a:off x="638881" y="1742598"/>
            <a:ext cx="10909643" cy="552659"/>
          </a:xfrm>
        </p:spPr>
        <p:txBody>
          <a:bodyPr vert="horz" lIns="91440" tIns="45720" rIns="91440" bIns="45720" rtlCol="0" anchor="ctr">
            <a:normAutofit/>
          </a:bodyPr>
          <a:lstStyle/>
          <a:p>
            <a:pPr algn="ctr"/>
            <a:r>
              <a:rPr lang="en-US" sz="2400"/>
              <a:t>Verbos de percepção de tato</a:t>
            </a:r>
          </a:p>
        </p:txBody>
      </p:sp>
      <p:pic>
        <p:nvPicPr>
          <p:cNvPr id="6" name="Espaço Reservado para Conteúdo 5" descr="Tela de celular com texto preto sobre fundo branco&#10;&#10;Descrição gerada automaticamente">
            <a:extLst>
              <a:ext uri="{FF2B5EF4-FFF2-40B4-BE49-F238E27FC236}">
                <a16:creationId xmlns:a16="http://schemas.microsoft.com/office/drawing/2014/main" xmlns="" id="{B7134E74-E207-C343-A03C-258965EDF82A}"/>
              </a:ext>
            </a:extLst>
          </p:cNvPr>
          <p:cNvPicPr>
            <a:picLocks noGrp="1" noChangeAspect="1"/>
          </p:cNvPicPr>
          <p:nvPr>
            <p:ph idx="1"/>
          </p:nvPr>
        </p:nvPicPr>
        <p:blipFill>
          <a:blip r:embed="rId3"/>
          <a:stretch>
            <a:fillRect/>
          </a:stretch>
        </p:blipFill>
        <p:spPr>
          <a:xfrm>
            <a:off x="435798" y="2633472"/>
            <a:ext cx="11317356" cy="3904488"/>
          </a:xfrm>
          <a:prstGeom prst="rect">
            <a:avLst/>
          </a:prstGeom>
        </p:spPr>
      </p:pic>
      <p:sp>
        <p:nvSpPr>
          <p:cNvPr id="7" name="Oval 6">
            <a:extLst>
              <a:ext uri="{FF2B5EF4-FFF2-40B4-BE49-F238E27FC236}">
                <a16:creationId xmlns:a16="http://schemas.microsoft.com/office/drawing/2014/main" xmlns="" id="{790E4BD5-B350-3B40-8068-1D6B97EE4AC2}"/>
              </a:ext>
            </a:extLst>
          </p:cNvPr>
          <p:cNvSpPr/>
          <p:nvPr/>
        </p:nvSpPr>
        <p:spPr>
          <a:xfrm>
            <a:off x="4203865" y="4753679"/>
            <a:ext cx="475013" cy="348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Oval 9">
            <a:extLst>
              <a:ext uri="{FF2B5EF4-FFF2-40B4-BE49-F238E27FC236}">
                <a16:creationId xmlns:a16="http://schemas.microsoft.com/office/drawing/2014/main" xmlns="" id="{65BFA448-6812-5A45-B16E-32120DFA1B2D}"/>
              </a:ext>
            </a:extLst>
          </p:cNvPr>
          <p:cNvSpPr/>
          <p:nvPr/>
        </p:nvSpPr>
        <p:spPr>
          <a:xfrm>
            <a:off x="4631377" y="4913699"/>
            <a:ext cx="475013" cy="348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Oval 11">
            <a:extLst>
              <a:ext uri="{FF2B5EF4-FFF2-40B4-BE49-F238E27FC236}">
                <a16:creationId xmlns:a16="http://schemas.microsoft.com/office/drawing/2014/main" xmlns="" id="{9749ECBB-0C22-AD40-8B82-F8026E51F686}"/>
              </a:ext>
            </a:extLst>
          </p:cNvPr>
          <p:cNvSpPr/>
          <p:nvPr/>
        </p:nvSpPr>
        <p:spPr>
          <a:xfrm>
            <a:off x="9175667" y="5088124"/>
            <a:ext cx="582513" cy="348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Oval 13">
            <a:extLst>
              <a:ext uri="{FF2B5EF4-FFF2-40B4-BE49-F238E27FC236}">
                <a16:creationId xmlns:a16="http://schemas.microsoft.com/office/drawing/2014/main" xmlns="" id="{440A0B8E-A0EE-0641-A18B-0D670C289DF3}"/>
              </a:ext>
            </a:extLst>
          </p:cNvPr>
          <p:cNvSpPr/>
          <p:nvPr/>
        </p:nvSpPr>
        <p:spPr>
          <a:xfrm>
            <a:off x="8700654" y="4416505"/>
            <a:ext cx="475013" cy="348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Oval 7">
            <a:extLst>
              <a:ext uri="{FF2B5EF4-FFF2-40B4-BE49-F238E27FC236}">
                <a16:creationId xmlns:a16="http://schemas.microsoft.com/office/drawing/2014/main" xmlns="" id="{2B4C5561-87C6-C944-A32D-CE91EB8BF76D}"/>
              </a:ext>
            </a:extLst>
          </p:cNvPr>
          <p:cNvSpPr/>
          <p:nvPr/>
        </p:nvSpPr>
        <p:spPr>
          <a:xfrm>
            <a:off x="1520042" y="3693226"/>
            <a:ext cx="570015" cy="3850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Oval 14">
            <a:extLst>
              <a:ext uri="{FF2B5EF4-FFF2-40B4-BE49-F238E27FC236}">
                <a16:creationId xmlns:a16="http://schemas.microsoft.com/office/drawing/2014/main" xmlns="" id="{CF8DF253-A6A2-5847-894D-F359957F2FCE}"/>
              </a:ext>
            </a:extLst>
          </p:cNvPr>
          <p:cNvSpPr/>
          <p:nvPr/>
        </p:nvSpPr>
        <p:spPr>
          <a:xfrm>
            <a:off x="6091192" y="4528635"/>
            <a:ext cx="570015" cy="3850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Oval 15">
            <a:extLst>
              <a:ext uri="{FF2B5EF4-FFF2-40B4-BE49-F238E27FC236}">
                <a16:creationId xmlns:a16="http://schemas.microsoft.com/office/drawing/2014/main" xmlns="" id="{8BAE9060-8D66-C04D-9ED0-83528666BBBF}"/>
              </a:ext>
            </a:extLst>
          </p:cNvPr>
          <p:cNvSpPr/>
          <p:nvPr/>
        </p:nvSpPr>
        <p:spPr>
          <a:xfrm>
            <a:off x="6103597" y="3429000"/>
            <a:ext cx="570015" cy="3850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t>v</a:t>
            </a:r>
            <a:endParaRPr lang="pt-BR" dirty="0"/>
          </a:p>
        </p:txBody>
      </p:sp>
      <p:sp>
        <p:nvSpPr>
          <p:cNvPr id="17" name="Oval 16">
            <a:extLst>
              <a:ext uri="{FF2B5EF4-FFF2-40B4-BE49-F238E27FC236}">
                <a16:creationId xmlns:a16="http://schemas.microsoft.com/office/drawing/2014/main" xmlns="" id="{169831DD-21D8-7646-BA5B-DD72478A4995}"/>
              </a:ext>
            </a:extLst>
          </p:cNvPr>
          <p:cNvSpPr/>
          <p:nvPr/>
        </p:nvSpPr>
        <p:spPr>
          <a:xfrm>
            <a:off x="950027" y="4752980"/>
            <a:ext cx="570015" cy="3850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446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62E741-D7F9-B242-A260-24AE4421AC26}"/>
              </a:ext>
            </a:extLst>
          </p:cNvPr>
          <p:cNvSpPr>
            <a:spLocks noGrp="1"/>
          </p:cNvSpPr>
          <p:nvPr>
            <p:ph type="title"/>
          </p:nvPr>
        </p:nvSpPr>
        <p:spPr/>
        <p:txBody>
          <a:bodyPr/>
          <a:lstStyle/>
          <a:p>
            <a:r>
              <a:rPr lang="pt-BR" dirty="0"/>
              <a:t>Discussão</a:t>
            </a:r>
          </a:p>
        </p:txBody>
      </p:sp>
      <p:sp>
        <p:nvSpPr>
          <p:cNvPr id="3" name="Espaço Reservado para Conteúdo 2">
            <a:extLst>
              <a:ext uri="{FF2B5EF4-FFF2-40B4-BE49-F238E27FC236}">
                <a16:creationId xmlns:a16="http://schemas.microsoft.com/office/drawing/2014/main" xmlns="" id="{999005C2-A908-CB4D-A3A8-7EC4193257B6}"/>
              </a:ext>
            </a:extLst>
          </p:cNvPr>
          <p:cNvSpPr>
            <a:spLocks noGrp="1"/>
          </p:cNvSpPr>
          <p:nvPr>
            <p:ph idx="1"/>
          </p:nvPr>
        </p:nvSpPr>
        <p:spPr/>
        <p:txBody>
          <a:bodyPr>
            <a:normAutofit fontScale="92500" lnSpcReduction="10000"/>
          </a:bodyPr>
          <a:lstStyle/>
          <a:p>
            <a:pPr marL="0" indent="0">
              <a:buNone/>
            </a:pPr>
            <a:r>
              <a:rPr lang="pt-BR" dirty="0"/>
              <a:t>Representações preservadas de verbos visuais na cegueira</a:t>
            </a:r>
          </a:p>
          <a:p>
            <a:r>
              <a:rPr lang="pt-BR" dirty="0"/>
              <a:t>Os dados do estudo mostram similaridade no conhecimento de verbos visuais entres cegos e videntes.</a:t>
            </a:r>
          </a:p>
          <a:p>
            <a:r>
              <a:rPr lang="pt-BR" dirty="0"/>
              <a:t>Landau &amp; </a:t>
            </a:r>
            <a:r>
              <a:rPr lang="pt-BR" dirty="0" err="1"/>
              <a:t>Gleitman</a:t>
            </a:r>
            <a:r>
              <a:rPr lang="pt-BR" dirty="0"/>
              <a:t> (1985): produção e compreensão; aquisição de significado confiando na própria linguagem.</a:t>
            </a:r>
          </a:p>
          <a:p>
            <a:r>
              <a:rPr lang="pt-BR" dirty="0"/>
              <a:t>Presente estudo corrobora isso.</a:t>
            </a:r>
          </a:p>
          <a:p>
            <a:r>
              <a:rPr lang="pt-BR" dirty="0"/>
              <a:t>Cegos tratam a modalidade de acesso perceptual como característica diagnóstica central. </a:t>
            </a:r>
          </a:p>
          <a:p>
            <a:r>
              <a:rPr lang="pt-BR" dirty="0"/>
              <a:t>Os dados sugerem que, na ausência de um agente especificados, o participante cego assume que verbos visuais implicam um agente vidente.</a:t>
            </a:r>
          </a:p>
          <a:p>
            <a:r>
              <a:rPr lang="pt-BR" dirty="0"/>
              <a:t>Estrutura de similaridade dos verbos visuais é preservada em cegos.</a:t>
            </a:r>
          </a:p>
        </p:txBody>
      </p:sp>
    </p:spTree>
    <p:extLst>
      <p:ext uri="{BB962C8B-B14F-4D97-AF65-F5344CB8AC3E}">
        <p14:creationId xmlns:p14="http://schemas.microsoft.com/office/powerpoint/2010/main" val="2041477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E20B3E-8DA4-1346-BA73-C4D72FBD9AA2}"/>
              </a:ext>
            </a:extLst>
          </p:cNvPr>
          <p:cNvSpPr>
            <a:spLocks noGrp="1"/>
          </p:cNvSpPr>
          <p:nvPr>
            <p:ph type="title"/>
          </p:nvPr>
        </p:nvSpPr>
        <p:spPr/>
        <p:txBody>
          <a:bodyPr/>
          <a:lstStyle/>
          <a:p>
            <a:r>
              <a:rPr lang="pt-BR" dirty="0"/>
              <a:t>Discussão</a:t>
            </a:r>
          </a:p>
        </p:txBody>
      </p:sp>
      <p:sp>
        <p:nvSpPr>
          <p:cNvPr id="3" name="Espaço Reservado para Conteúdo 2">
            <a:extLst>
              <a:ext uri="{FF2B5EF4-FFF2-40B4-BE49-F238E27FC236}">
                <a16:creationId xmlns:a16="http://schemas.microsoft.com/office/drawing/2014/main" xmlns="" id="{D96B6207-AF56-5049-8595-581FC9EE89B8}"/>
              </a:ext>
            </a:extLst>
          </p:cNvPr>
          <p:cNvSpPr>
            <a:spLocks noGrp="1"/>
          </p:cNvSpPr>
          <p:nvPr>
            <p:ph idx="1"/>
          </p:nvPr>
        </p:nvSpPr>
        <p:spPr/>
        <p:txBody>
          <a:bodyPr>
            <a:normAutofit fontScale="92500" lnSpcReduction="10000"/>
          </a:bodyPr>
          <a:lstStyle/>
          <a:p>
            <a:r>
              <a:rPr lang="pt-BR" dirty="0"/>
              <a:t>Distribuição de </a:t>
            </a:r>
            <a:r>
              <a:rPr lang="pt-BR" dirty="0" err="1"/>
              <a:t>co-ocorrencia</a:t>
            </a:r>
            <a:r>
              <a:rPr lang="pt-BR" dirty="0"/>
              <a:t> e não entendimento dos significados?</a:t>
            </a:r>
          </a:p>
          <a:p>
            <a:r>
              <a:rPr lang="pt-BR" dirty="0"/>
              <a:t>A tarefa usada no estudo é fortemente correlacionada com a performance de outras tarefas conceptuais, como categorização.</a:t>
            </a:r>
          </a:p>
          <a:p>
            <a:r>
              <a:rPr lang="pt-BR" dirty="0"/>
              <a:t>Outros estudos já mostraram resultados semelhantes.</a:t>
            </a:r>
          </a:p>
          <a:p>
            <a:r>
              <a:rPr lang="pt-BR" dirty="0"/>
              <a:t>Recrutamento cerebral das mesmas áreas. </a:t>
            </a:r>
          </a:p>
          <a:p>
            <a:r>
              <a:rPr lang="pt-BR" dirty="0"/>
              <a:t>A tarefa foi sensível a diferenças dentro dos grupos no conhecimento semântico.</a:t>
            </a:r>
          </a:p>
          <a:p>
            <a:r>
              <a:rPr lang="pt-BR" dirty="0"/>
              <a:t>As respostas entre os grupos foram a favor do bom entendimento dos cegos.</a:t>
            </a:r>
          </a:p>
          <a:p>
            <a:r>
              <a:rPr lang="pt-BR" dirty="0"/>
              <a:t>Estudos anteriores dizem que cegos são melhores em tarefas auditivas e táteis do que videntes.</a:t>
            </a:r>
          </a:p>
          <a:p>
            <a:r>
              <a:rPr lang="pt-BR" dirty="0"/>
              <a:t>É improvável que os sutis aprimoramentos </a:t>
            </a:r>
            <a:r>
              <a:rPr lang="pt-BR" dirty="0" err="1"/>
              <a:t>sensorais</a:t>
            </a:r>
            <a:r>
              <a:rPr lang="pt-BR" dirty="0"/>
              <a:t> causem diferenças lexicais.</a:t>
            </a:r>
          </a:p>
        </p:txBody>
      </p:sp>
    </p:spTree>
    <p:extLst>
      <p:ext uri="{BB962C8B-B14F-4D97-AF65-F5344CB8AC3E}">
        <p14:creationId xmlns:p14="http://schemas.microsoft.com/office/powerpoint/2010/main" val="61417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3C4F0E-8C40-EB48-AA0B-3B7A5BA879A3}"/>
              </a:ext>
            </a:extLst>
          </p:cNvPr>
          <p:cNvSpPr>
            <a:spLocks noGrp="1"/>
          </p:cNvSpPr>
          <p:nvPr>
            <p:ph type="title"/>
          </p:nvPr>
        </p:nvSpPr>
        <p:spPr/>
        <p:txBody>
          <a:bodyPr/>
          <a:lstStyle/>
          <a:p>
            <a:r>
              <a:rPr lang="pt-BR" dirty="0"/>
              <a:t>Discussão</a:t>
            </a:r>
          </a:p>
        </p:txBody>
      </p:sp>
      <p:sp>
        <p:nvSpPr>
          <p:cNvPr id="3" name="Espaço Reservado para Conteúdo 2">
            <a:extLst>
              <a:ext uri="{FF2B5EF4-FFF2-40B4-BE49-F238E27FC236}">
                <a16:creationId xmlns:a16="http://schemas.microsoft.com/office/drawing/2014/main" xmlns="" id="{A7D3DE96-2934-C044-B1B8-250E97A9E515}"/>
              </a:ext>
            </a:extLst>
          </p:cNvPr>
          <p:cNvSpPr>
            <a:spLocks noGrp="1"/>
          </p:cNvSpPr>
          <p:nvPr>
            <p:ph idx="1"/>
          </p:nvPr>
        </p:nvSpPr>
        <p:spPr/>
        <p:txBody>
          <a:bodyPr>
            <a:normAutofit fontScale="92500"/>
          </a:bodyPr>
          <a:lstStyle/>
          <a:p>
            <a:r>
              <a:rPr lang="pt-BR" dirty="0"/>
              <a:t>Provavelmente as diferenças nas consistências de resposta se dão pele relevância comunicativa.</a:t>
            </a:r>
          </a:p>
          <a:p>
            <a:r>
              <a:rPr lang="pt-BR" dirty="0"/>
              <a:t>Sugestão: medidas de frequência na fala e escrita de cegos</a:t>
            </a:r>
          </a:p>
          <a:p>
            <a:r>
              <a:rPr lang="pt-BR" dirty="0"/>
              <a:t>O estudo mostra apenas um resultado parcial.</a:t>
            </a:r>
          </a:p>
          <a:p>
            <a:r>
              <a:rPr lang="pt-BR" dirty="0"/>
              <a:t>Sobre julgamentos de similaridade semântica: mudam rapidamente e de forma muito flexível</a:t>
            </a:r>
          </a:p>
          <a:p>
            <a:r>
              <a:rPr lang="pt-BR" dirty="0"/>
              <a:t>As pessoas sabem mais sobre um conceito do que é capturado por uma tarefa de julgamento.</a:t>
            </a:r>
          </a:p>
          <a:p>
            <a:r>
              <a:rPr lang="pt-BR" dirty="0"/>
              <a:t>Esse tipo de tarefa fornece uma sensível, mas incompleta estimativa sobre o conhecimento de uma pessoa sobre um domínio.</a:t>
            </a:r>
          </a:p>
          <a:p>
            <a:r>
              <a:rPr lang="pt-BR" dirty="0"/>
              <a:t>Cegos e videntes compartilham: (</a:t>
            </a:r>
            <a:r>
              <a:rPr lang="pt-BR" dirty="0" err="1"/>
              <a:t>i</a:t>
            </a:r>
            <a:r>
              <a:rPr lang="pt-BR" dirty="0"/>
              <a:t>) conhecimento relevante do significado de verbos visuais e (</a:t>
            </a:r>
            <a:r>
              <a:rPr lang="pt-BR" dirty="0" err="1"/>
              <a:t>ii</a:t>
            </a:r>
            <a:r>
              <a:rPr lang="pt-BR" dirty="0"/>
              <a:t>) pragmáticas </a:t>
            </a:r>
          </a:p>
        </p:txBody>
      </p:sp>
    </p:spTree>
    <p:extLst>
      <p:ext uri="{BB962C8B-B14F-4D97-AF65-F5344CB8AC3E}">
        <p14:creationId xmlns:p14="http://schemas.microsoft.com/office/powerpoint/2010/main" val="3832552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A72D7C-F040-8A4B-B7AF-F8A4B3A12569}"/>
              </a:ext>
            </a:extLst>
          </p:cNvPr>
          <p:cNvSpPr>
            <a:spLocks noGrp="1"/>
          </p:cNvSpPr>
          <p:nvPr>
            <p:ph type="title"/>
          </p:nvPr>
        </p:nvSpPr>
        <p:spPr/>
        <p:txBody>
          <a:bodyPr/>
          <a:lstStyle/>
          <a:p>
            <a:r>
              <a:rPr lang="pt-BR" dirty="0"/>
              <a:t>Discussão – Questões abertas</a:t>
            </a:r>
          </a:p>
        </p:txBody>
      </p:sp>
      <p:sp>
        <p:nvSpPr>
          <p:cNvPr id="3" name="Espaço Reservado para Conteúdo 2">
            <a:extLst>
              <a:ext uri="{FF2B5EF4-FFF2-40B4-BE49-F238E27FC236}">
                <a16:creationId xmlns:a16="http://schemas.microsoft.com/office/drawing/2014/main" xmlns="" id="{0166A296-5BD3-C74B-B42C-B05573D078D2}"/>
              </a:ext>
            </a:extLst>
          </p:cNvPr>
          <p:cNvSpPr>
            <a:spLocks noGrp="1"/>
          </p:cNvSpPr>
          <p:nvPr>
            <p:ph idx="1"/>
          </p:nvPr>
        </p:nvSpPr>
        <p:spPr/>
        <p:txBody>
          <a:bodyPr/>
          <a:lstStyle/>
          <a:p>
            <a:r>
              <a:rPr lang="pt-BR" dirty="0"/>
              <a:t>Como os cegos aprendem o significado de verbos visuais?</a:t>
            </a:r>
          </a:p>
          <a:p>
            <a:pPr lvl="1"/>
            <a:r>
              <a:rPr lang="pt-BR" dirty="0" err="1"/>
              <a:t>Inferencia</a:t>
            </a:r>
            <a:r>
              <a:rPr lang="pt-BR" dirty="0"/>
              <a:t>; </a:t>
            </a:r>
          </a:p>
          <a:p>
            <a:pPr lvl="1"/>
            <a:r>
              <a:rPr lang="pt-BR" dirty="0"/>
              <a:t>frames de sentença; </a:t>
            </a:r>
          </a:p>
          <a:p>
            <a:pPr lvl="1"/>
            <a:r>
              <a:rPr lang="pt-BR" dirty="0"/>
              <a:t>semelhança nos ambientes e ocorrência; </a:t>
            </a:r>
          </a:p>
          <a:p>
            <a:pPr lvl="1"/>
            <a:r>
              <a:rPr lang="pt-BR" dirty="0"/>
              <a:t>discurso, pistas sociais e pragmáticas.</a:t>
            </a:r>
          </a:p>
          <a:p>
            <a:pPr marL="457200" lvl="1" indent="0">
              <a:buNone/>
            </a:pPr>
            <a:r>
              <a:rPr lang="pt-BR" dirty="0"/>
              <a:t>Essas informações associadas a uma dotação inata por compartilhar, atuam para alinhar a compreensão dos grupos</a:t>
            </a:r>
          </a:p>
          <a:p>
            <a:pPr marL="457200" lvl="1" indent="0">
              <a:buNone/>
            </a:pPr>
            <a:r>
              <a:rPr lang="pt-BR" dirty="0"/>
              <a:t>Não são apenas os verbos visuais que são mantidos na cegueira, noção de cores e propriedades físicas perceptíveis pela visão também.</a:t>
            </a:r>
          </a:p>
        </p:txBody>
      </p:sp>
    </p:spTree>
    <p:extLst>
      <p:ext uri="{BB962C8B-B14F-4D97-AF65-F5344CB8AC3E}">
        <p14:creationId xmlns:p14="http://schemas.microsoft.com/office/powerpoint/2010/main" val="3420129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7B3958-E5FE-864C-B9B3-A5036C89C0D2}"/>
              </a:ext>
            </a:extLst>
          </p:cNvPr>
          <p:cNvSpPr>
            <a:spLocks noGrp="1"/>
          </p:cNvSpPr>
          <p:nvPr>
            <p:ph type="title"/>
          </p:nvPr>
        </p:nvSpPr>
        <p:spPr/>
        <p:txBody>
          <a:bodyPr/>
          <a:lstStyle/>
          <a:p>
            <a:r>
              <a:rPr lang="pt-BR" dirty="0"/>
              <a:t>Discussão – Questões abertas</a:t>
            </a:r>
          </a:p>
        </p:txBody>
      </p:sp>
      <p:sp>
        <p:nvSpPr>
          <p:cNvPr id="3" name="Espaço Reservado para Conteúdo 2">
            <a:extLst>
              <a:ext uri="{FF2B5EF4-FFF2-40B4-BE49-F238E27FC236}">
                <a16:creationId xmlns:a16="http://schemas.microsoft.com/office/drawing/2014/main" xmlns="" id="{9796DE05-024D-4747-B018-15E7C36C025B}"/>
              </a:ext>
            </a:extLst>
          </p:cNvPr>
          <p:cNvSpPr>
            <a:spLocks noGrp="1"/>
          </p:cNvSpPr>
          <p:nvPr>
            <p:ph idx="1"/>
          </p:nvPr>
        </p:nvSpPr>
        <p:spPr/>
        <p:txBody>
          <a:bodyPr/>
          <a:lstStyle/>
          <a:p>
            <a:r>
              <a:rPr lang="pt-BR" dirty="0"/>
              <a:t>Por que os significados dos verbos visuais são menos variável do que as semelhanças entre cores?</a:t>
            </a:r>
          </a:p>
          <a:p>
            <a:pPr lvl="1"/>
            <a:r>
              <a:rPr lang="pt-BR" dirty="0"/>
              <a:t>São menos </a:t>
            </a:r>
            <a:r>
              <a:rPr lang="pt-BR" dirty="0" err="1"/>
              <a:t>inferencialmente</a:t>
            </a:r>
            <a:r>
              <a:rPr lang="pt-BR" dirty="0"/>
              <a:t> relevantes.</a:t>
            </a:r>
          </a:p>
          <a:p>
            <a:pPr lvl="1"/>
            <a:r>
              <a:rPr lang="pt-BR" dirty="0"/>
              <a:t>Entender sobre o agente de um verbo requer maiores inferências </a:t>
            </a:r>
          </a:p>
          <a:p>
            <a:pPr lvl="1"/>
            <a:r>
              <a:rPr lang="pt-BR" dirty="0"/>
              <a:t>Algumas informações visuais são mais facilmente acessíveis através da linguagem</a:t>
            </a:r>
          </a:p>
          <a:p>
            <a:pPr lvl="1"/>
            <a:r>
              <a:rPr lang="pt-BR" dirty="0"/>
              <a:t>Modelos computacionais podem ser usados para perguntar qual informação relacionada a visão está mais disponível no texto.</a:t>
            </a:r>
          </a:p>
          <a:p>
            <a:r>
              <a:rPr lang="pt-BR" dirty="0"/>
              <a:t>Necessidade de estudos futuros para compreender melhor</a:t>
            </a:r>
          </a:p>
          <a:p>
            <a:pPr lvl="1"/>
            <a:r>
              <a:rPr lang="pt-BR" dirty="0"/>
              <a:t>Palavras isoladas e verbos em particular: mais gerais e flexíveis.</a:t>
            </a:r>
          </a:p>
          <a:p>
            <a:pPr lvl="1"/>
            <a:r>
              <a:rPr lang="pt-BR" dirty="0"/>
              <a:t>Estudo com frases: geram mais inferências </a:t>
            </a:r>
          </a:p>
        </p:txBody>
      </p:sp>
    </p:spTree>
    <p:extLst>
      <p:ext uri="{BB962C8B-B14F-4D97-AF65-F5344CB8AC3E}">
        <p14:creationId xmlns:p14="http://schemas.microsoft.com/office/powerpoint/2010/main" val="371134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AC3671-F8E2-D048-9E9F-A57D3F5F6BEB}"/>
              </a:ext>
            </a:extLst>
          </p:cNvPr>
          <p:cNvSpPr>
            <a:spLocks noGrp="1"/>
          </p:cNvSpPr>
          <p:nvPr>
            <p:ph type="title"/>
          </p:nvPr>
        </p:nvSpPr>
        <p:spPr/>
        <p:txBody>
          <a:bodyPr/>
          <a:lstStyle/>
          <a:p>
            <a:r>
              <a:rPr lang="pt-BR" dirty="0"/>
              <a:t>Conclusão</a:t>
            </a:r>
          </a:p>
        </p:txBody>
      </p:sp>
      <p:sp>
        <p:nvSpPr>
          <p:cNvPr id="3" name="Espaço Reservado para Conteúdo 2">
            <a:extLst>
              <a:ext uri="{FF2B5EF4-FFF2-40B4-BE49-F238E27FC236}">
                <a16:creationId xmlns:a16="http://schemas.microsoft.com/office/drawing/2014/main" xmlns="" id="{8085658E-980D-0345-931D-483329F72517}"/>
              </a:ext>
            </a:extLst>
          </p:cNvPr>
          <p:cNvSpPr>
            <a:spLocks noGrp="1"/>
          </p:cNvSpPr>
          <p:nvPr>
            <p:ph idx="1"/>
          </p:nvPr>
        </p:nvSpPr>
        <p:spPr/>
        <p:txBody>
          <a:bodyPr/>
          <a:lstStyle/>
          <a:p>
            <a:r>
              <a:rPr lang="pt-PT" dirty="0"/>
              <a:t>Os resultados encontrados revelam um rico conjunto de conhecimentos sobre visão e luz que é compartilhada entre indivíduos cegos e videntes. Esses resultados fornecem uma ilustração convincente da natureza compartilhada de significado e sua resistência a mudanças dramáticas nas histórias sensoriais da primeira pessoa.</a:t>
            </a:r>
            <a:endParaRPr lang="pt-BR" dirty="0"/>
          </a:p>
        </p:txBody>
      </p:sp>
    </p:spTree>
    <p:extLst>
      <p:ext uri="{BB962C8B-B14F-4D97-AF65-F5344CB8AC3E}">
        <p14:creationId xmlns:p14="http://schemas.microsoft.com/office/powerpoint/2010/main" val="412192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35DB3719-6FDC-4E5D-891D-FF40B7300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8632711C-4228-5E4F-995E-101538548A96}"/>
              </a:ext>
            </a:extLst>
          </p:cNvPr>
          <p:cNvSpPr>
            <a:spLocks noGrp="1"/>
          </p:cNvSpPr>
          <p:nvPr>
            <p:ph type="title"/>
          </p:nvPr>
        </p:nvSpPr>
        <p:spPr>
          <a:xfrm>
            <a:off x="838200" y="365125"/>
            <a:ext cx="10515600" cy="1325563"/>
          </a:xfrm>
        </p:spPr>
        <p:txBody>
          <a:bodyPr>
            <a:normAutofit/>
          </a:bodyPr>
          <a:lstStyle/>
          <a:p>
            <a:r>
              <a:rPr lang="pt-BR" sz="7400">
                <a:solidFill>
                  <a:schemeClr val="accent1"/>
                </a:solidFill>
              </a:rPr>
              <a:t>Para entender melhor</a:t>
            </a:r>
          </a:p>
        </p:txBody>
      </p:sp>
      <p:graphicFrame>
        <p:nvGraphicFramePr>
          <p:cNvPr id="9" name="Espaço Reservado para Conteúdo 6">
            <a:extLst>
              <a:ext uri="{FF2B5EF4-FFF2-40B4-BE49-F238E27FC236}">
                <a16:creationId xmlns:a16="http://schemas.microsoft.com/office/drawing/2014/main" xmlns="" id="{E5C9C7B8-82F6-48AE-8193-0A40D8117D68}"/>
              </a:ext>
            </a:extLst>
          </p:cNvPr>
          <p:cNvGraphicFramePr>
            <a:graphicFrameLocks noGrp="1"/>
          </p:cNvGraphicFramePr>
          <p:nvPr>
            <p:ph idx="1"/>
            <p:extLst>
              <p:ext uri="{D42A27DB-BD31-4B8C-83A1-F6EECF244321}">
                <p14:modId xmlns:p14="http://schemas.microsoft.com/office/powerpoint/2010/main" val="2027886000"/>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02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5B53E0-DFB7-DF47-9959-93C314D6B3DA}"/>
              </a:ext>
            </a:extLst>
          </p:cNvPr>
          <p:cNvSpPr>
            <a:spLocks noGrp="1"/>
          </p:cNvSpPr>
          <p:nvPr>
            <p:ph type="title"/>
          </p:nvPr>
        </p:nvSpPr>
        <p:spPr/>
        <p:txBody>
          <a:bodyPr>
            <a:normAutofit/>
          </a:bodyPr>
          <a:lstStyle/>
          <a:p>
            <a:r>
              <a:rPr lang="pt-BR" sz="4800" dirty="0"/>
              <a:t>Revisão Bibliográfica</a:t>
            </a:r>
          </a:p>
        </p:txBody>
      </p:sp>
      <p:sp>
        <p:nvSpPr>
          <p:cNvPr id="3" name="Espaço Reservado para Conteúdo 2">
            <a:extLst>
              <a:ext uri="{FF2B5EF4-FFF2-40B4-BE49-F238E27FC236}">
                <a16:creationId xmlns:a16="http://schemas.microsoft.com/office/drawing/2014/main" xmlns="" id="{54E133F9-5B9C-E147-9B37-35F2C5F65E7D}"/>
              </a:ext>
            </a:extLst>
          </p:cNvPr>
          <p:cNvSpPr>
            <a:spLocks noGrp="1"/>
          </p:cNvSpPr>
          <p:nvPr>
            <p:ph idx="1"/>
          </p:nvPr>
        </p:nvSpPr>
        <p:spPr>
          <a:xfrm>
            <a:off x="5298884" y="1261872"/>
            <a:ext cx="6053328" cy="5431536"/>
          </a:xfrm>
        </p:spPr>
        <p:txBody>
          <a:bodyPr>
            <a:normAutofit fontScale="92500"/>
          </a:bodyPr>
          <a:lstStyle/>
          <a:p>
            <a:r>
              <a:rPr lang="pt-BR" dirty="0"/>
              <a:t>Landau &amp; </a:t>
            </a:r>
            <a:r>
              <a:rPr lang="pt-BR" dirty="0" err="1"/>
              <a:t>Gleitman</a:t>
            </a:r>
            <a:r>
              <a:rPr lang="pt-BR" dirty="0"/>
              <a:t> (1985): perguntaram definições – perceber</a:t>
            </a:r>
          </a:p>
          <a:p>
            <a:r>
              <a:rPr lang="pt-BR" dirty="0" err="1"/>
              <a:t>Lenci</a:t>
            </a:r>
            <a:r>
              <a:rPr lang="pt-BR" dirty="0"/>
              <a:t>, </a:t>
            </a:r>
            <a:r>
              <a:rPr lang="pt-BR" dirty="0" err="1"/>
              <a:t>Baroni</a:t>
            </a:r>
            <a:r>
              <a:rPr lang="pt-BR" dirty="0"/>
              <a:t>, </a:t>
            </a:r>
            <a:r>
              <a:rPr lang="pt-BR" dirty="0" err="1"/>
              <a:t>Cazzolli</a:t>
            </a:r>
            <a:r>
              <a:rPr lang="pt-BR" dirty="0"/>
              <a:t>, </a:t>
            </a:r>
            <a:r>
              <a:rPr lang="pt-BR" dirty="0" err="1"/>
              <a:t>and</a:t>
            </a:r>
            <a:r>
              <a:rPr lang="pt-BR" dirty="0"/>
              <a:t> </a:t>
            </a:r>
            <a:r>
              <a:rPr lang="pt-BR" dirty="0" err="1"/>
              <a:t>Marotta</a:t>
            </a:r>
            <a:r>
              <a:rPr lang="pt-BR" dirty="0"/>
              <a:t> (2013): 5 verbos de percepção visual em italiano – espreitar; avistar [respostas livres]</a:t>
            </a:r>
          </a:p>
          <a:p>
            <a:r>
              <a:rPr lang="pt-BR" dirty="0"/>
              <a:t>Shepard </a:t>
            </a:r>
            <a:r>
              <a:rPr lang="pt-BR" dirty="0" err="1"/>
              <a:t>and</a:t>
            </a:r>
            <a:r>
              <a:rPr lang="pt-BR" dirty="0"/>
              <a:t> </a:t>
            </a:r>
            <a:r>
              <a:rPr lang="pt-BR" dirty="0" err="1"/>
              <a:t>Chipman</a:t>
            </a:r>
            <a:r>
              <a:rPr lang="pt-BR" dirty="0"/>
              <a:t> (1970)</a:t>
            </a:r>
          </a:p>
          <a:p>
            <a:r>
              <a:rPr lang="pt-BR" dirty="0"/>
              <a:t>Similaridade semântica: mamíferos, pássaros, frutas, comidas, números, cores, emoções e tipos de personalidade. [diferenças entre grupos; cultura e experiência</a:t>
            </a:r>
          </a:p>
          <a:p>
            <a:r>
              <a:rPr lang="pt-BR" dirty="0"/>
              <a:t>Shepard &amp; Cooper, 1992): conhecimento de cores</a:t>
            </a:r>
          </a:p>
          <a:p>
            <a:pPr marL="0" indent="0">
              <a:buNone/>
            </a:pPr>
            <a:endParaRPr lang="pt-BR" dirty="0"/>
          </a:p>
          <a:p>
            <a:endParaRPr lang="pt-BR" dirty="0"/>
          </a:p>
        </p:txBody>
      </p:sp>
      <p:sp>
        <p:nvSpPr>
          <p:cNvPr id="6" name="Espaço Reservado para Texto 5">
            <a:extLst>
              <a:ext uri="{FF2B5EF4-FFF2-40B4-BE49-F238E27FC236}">
                <a16:creationId xmlns:a16="http://schemas.microsoft.com/office/drawing/2014/main" xmlns="" id="{5BCE0072-B506-EC4E-97F4-EC32C4CA8264}"/>
              </a:ext>
            </a:extLst>
          </p:cNvPr>
          <p:cNvSpPr>
            <a:spLocks noGrp="1"/>
          </p:cNvSpPr>
          <p:nvPr>
            <p:ph type="body" sz="half" idx="2"/>
          </p:nvPr>
        </p:nvSpPr>
        <p:spPr/>
        <p:txBody>
          <a:bodyPr>
            <a:normAutofit fontScale="92500"/>
          </a:bodyPr>
          <a:lstStyle/>
          <a:p>
            <a:r>
              <a:rPr lang="pt-BR" dirty="0"/>
              <a:t>Como geralmente e quão profundamente o conhecimento de palavras visuais dos cegos se difere dos videntes?</a:t>
            </a:r>
          </a:p>
        </p:txBody>
      </p:sp>
      <p:pic>
        <p:nvPicPr>
          <p:cNvPr id="5" name="Imagem 4" descr="Uma imagem contendo desenho&#10;&#10;Descrição gerada automaticamente">
            <a:extLst>
              <a:ext uri="{FF2B5EF4-FFF2-40B4-BE49-F238E27FC236}">
                <a16:creationId xmlns:a16="http://schemas.microsoft.com/office/drawing/2014/main" xmlns="" id="{F13508D0-C0DD-184C-8C53-E04552EDF19C}"/>
              </a:ext>
            </a:extLst>
          </p:cNvPr>
          <p:cNvPicPr>
            <a:picLocks noChangeAspect="1"/>
          </p:cNvPicPr>
          <p:nvPr/>
        </p:nvPicPr>
        <p:blipFill>
          <a:blip r:embed="rId3"/>
          <a:stretch>
            <a:fillRect/>
          </a:stretch>
        </p:blipFill>
        <p:spPr>
          <a:xfrm>
            <a:off x="9923463" y="4978908"/>
            <a:ext cx="2268537" cy="1699213"/>
          </a:xfrm>
          <a:prstGeom prst="rect">
            <a:avLst/>
          </a:prstGeom>
        </p:spPr>
      </p:pic>
    </p:spTree>
    <p:extLst>
      <p:ext uri="{BB962C8B-B14F-4D97-AF65-F5344CB8AC3E}">
        <p14:creationId xmlns:p14="http://schemas.microsoft.com/office/powerpoint/2010/main" val="297326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6B72C6-B186-FC4D-95A0-39E1E53C5FA5}"/>
              </a:ext>
            </a:extLst>
          </p:cNvPr>
          <p:cNvSpPr>
            <a:spLocks noGrp="1"/>
          </p:cNvSpPr>
          <p:nvPr>
            <p:ph type="title"/>
          </p:nvPr>
        </p:nvSpPr>
        <p:spPr/>
        <p:txBody>
          <a:bodyPr/>
          <a:lstStyle/>
          <a:p>
            <a:r>
              <a:rPr lang="pt-BR" dirty="0"/>
              <a:t>Objetivo</a:t>
            </a:r>
          </a:p>
        </p:txBody>
      </p:sp>
      <p:sp>
        <p:nvSpPr>
          <p:cNvPr id="3" name="Espaço Reservado para Conteúdo 2">
            <a:extLst>
              <a:ext uri="{FF2B5EF4-FFF2-40B4-BE49-F238E27FC236}">
                <a16:creationId xmlns:a16="http://schemas.microsoft.com/office/drawing/2014/main" xmlns="" id="{C48F7802-6641-1C4C-AFC0-09F5B29B668B}"/>
              </a:ext>
            </a:extLst>
          </p:cNvPr>
          <p:cNvSpPr>
            <a:spLocks noGrp="1"/>
          </p:cNvSpPr>
          <p:nvPr>
            <p:ph idx="1"/>
          </p:nvPr>
        </p:nvSpPr>
        <p:spPr/>
        <p:txBody>
          <a:bodyPr>
            <a:normAutofit/>
          </a:bodyPr>
          <a:lstStyle/>
          <a:p>
            <a:r>
              <a:rPr lang="pt-BR" sz="5400" dirty="0"/>
              <a:t>Entender como geralmente e quão profundamente, o conhecimento de cegos difere dos videntes. </a:t>
            </a:r>
          </a:p>
        </p:txBody>
      </p:sp>
    </p:spTree>
    <p:extLst>
      <p:ext uri="{BB962C8B-B14F-4D97-AF65-F5344CB8AC3E}">
        <p14:creationId xmlns:p14="http://schemas.microsoft.com/office/powerpoint/2010/main" val="226819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32AEEBC8-9D30-42EF-95F2-386C2653FB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xmlns="" id="{0B1B4F95-75E1-1243-9F16-3E4D6EF220A3}"/>
              </a:ext>
            </a:extLst>
          </p:cNvPr>
          <p:cNvSpPr>
            <a:spLocks noGrp="1"/>
          </p:cNvSpPr>
          <p:nvPr>
            <p:ph type="title"/>
          </p:nvPr>
        </p:nvSpPr>
        <p:spPr>
          <a:xfrm>
            <a:off x="630936" y="630936"/>
            <a:ext cx="3419856" cy="1463040"/>
          </a:xfrm>
        </p:spPr>
        <p:txBody>
          <a:bodyPr anchor="ctr">
            <a:normAutofit/>
          </a:bodyPr>
          <a:lstStyle/>
          <a:p>
            <a:r>
              <a:rPr lang="pt-BR"/>
              <a:t>Metodologia</a:t>
            </a:r>
            <a:endParaRPr lang="pt-BR" dirty="0"/>
          </a:p>
        </p:txBody>
      </p:sp>
      <p:sp>
        <p:nvSpPr>
          <p:cNvPr id="12" name="Content Placeholder 11">
            <a:extLst>
              <a:ext uri="{FF2B5EF4-FFF2-40B4-BE49-F238E27FC236}">
                <a16:creationId xmlns:a16="http://schemas.microsoft.com/office/drawing/2014/main" xmlns="" id="{4D07EBE7-D266-454D-9EB4-765EFC0C912C}"/>
              </a:ext>
            </a:extLst>
          </p:cNvPr>
          <p:cNvSpPr>
            <a:spLocks noGrp="1"/>
          </p:cNvSpPr>
          <p:nvPr>
            <p:ph idx="1"/>
          </p:nvPr>
        </p:nvSpPr>
        <p:spPr>
          <a:xfrm>
            <a:off x="4654295" y="630936"/>
            <a:ext cx="6894576" cy="1463040"/>
          </a:xfrm>
        </p:spPr>
        <p:txBody>
          <a:bodyPr numCol="2" anchor="ctr">
            <a:noAutofit/>
          </a:bodyPr>
          <a:lstStyle/>
          <a:p>
            <a:r>
              <a:rPr lang="en-US" dirty="0" err="1"/>
              <a:t>Participantes</a:t>
            </a:r>
            <a:endParaRPr lang="en-US" dirty="0"/>
          </a:p>
          <a:p>
            <a:endParaRPr lang="en-US" sz="2000" dirty="0"/>
          </a:p>
          <a:p>
            <a:pPr marL="0" indent="0">
              <a:buNone/>
            </a:pPr>
            <a:endParaRPr lang="en-US" sz="2000" dirty="0"/>
          </a:p>
          <a:p>
            <a:r>
              <a:rPr lang="en-US" sz="2000" dirty="0"/>
              <a:t>25 </a:t>
            </a:r>
            <a:r>
              <a:rPr lang="en-US" sz="2000" dirty="0" err="1"/>
              <a:t>cegos</a:t>
            </a:r>
            <a:endParaRPr lang="en-US" sz="2000" dirty="0"/>
          </a:p>
          <a:p>
            <a:r>
              <a:rPr lang="en-US" sz="2000" dirty="0"/>
              <a:t>22 </a:t>
            </a:r>
            <a:r>
              <a:rPr lang="en-US" sz="2000" dirty="0" err="1"/>
              <a:t>videntes</a:t>
            </a:r>
            <a:endParaRPr lang="en-US" sz="2000" dirty="0"/>
          </a:p>
          <a:p>
            <a:r>
              <a:rPr lang="en-US" sz="2000" dirty="0"/>
              <a:t>303 </a:t>
            </a:r>
            <a:r>
              <a:rPr lang="en-US" sz="2000" dirty="0" err="1"/>
              <a:t>videntes</a:t>
            </a:r>
            <a:r>
              <a:rPr lang="en-US" sz="2000" dirty="0"/>
              <a:t> do </a:t>
            </a:r>
            <a:r>
              <a:rPr lang="en-US" sz="2000" dirty="0" err="1"/>
              <a:t>AMTurk</a:t>
            </a:r>
            <a:endParaRPr lang="en-US" sz="2000" dirty="0"/>
          </a:p>
        </p:txBody>
      </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7" name="Ink 1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sp>
        <p:nvSpPr>
          <p:cNvPr id="19"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704088"/>
            <a:ext cx="18288" cy="1316736"/>
          </a:xfrm>
          <a:custGeom>
            <a:avLst/>
            <a:gdLst>
              <a:gd name="connsiteX0" fmla="*/ 0 w 18288"/>
              <a:gd name="connsiteY0" fmla="*/ 0 h 1316736"/>
              <a:gd name="connsiteX1" fmla="*/ 18288 w 18288"/>
              <a:gd name="connsiteY1" fmla="*/ 0 h 1316736"/>
              <a:gd name="connsiteX2" fmla="*/ 18288 w 18288"/>
              <a:gd name="connsiteY2" fmla="*/ 632033 h 1316736"/>
              <a:gd name="connsiteX3" fmla="*/ 18288 w 18288"/>
              <a:gd name="connsiteY3" fmla="*/ 1316736 h 1316736"/>
              <a:gd name="connsiteX4" fmla="*/ 0 w 18288"/>
              <a:gd name="connsiteY4" fmla="*/ 1316736 h 1316736"/>
              <a:gd name="connsiteX5" fmla="*/ 0 w 18288"/>
              <a:gd name="connsiteY5" fmla="*/ 671535 h 1316736"/>
              <a:gd name="connsiteX6" fmla="*/ 0 w 18288"/>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 h="1316736" fill="none" extrusionOk="0">
                <a:moveTo>
                  <a:pt x="0" y="0"/>
                </a:moveTo>
                <a:cubicBezTo>
                  <a:pt x="5414" y="683"/>
                  <a:pt x="12510" y="720"/>
                  <a:pt x="18288" y="0"/>
                </a:cubicBezTo>
                <a:cubicBezTo>
                  <a:pt x="11385" y="276484"/>
                  <a:pt x="47354" y="495364"/>
                  <a:pt x="18288" y="632033"/>
                </a:cubicBezTo>
                <a:cubicBezTo>
                  <a:pt x="-10778" y="768702"/>
                  <a:pt x="26786" y="1005085"/>
                  <a:pt x="18288" y="1316736"/>
                </a:cubicBezTo>
                <a:cubicBezTo>
                  <a:pt x="9577" y="1315893"/>
                  <a:pt x="6900" y="1316365"/>
                  <a:pt x="0" y="1316736"/>
                </a:cubicBezTo>
                <a:cubicBezTo>
                  <a:pt x="-29997" y="1144491"/>
                  <a:pt x="20055" y="926108"/>
                  <a:pt x="0" y="671535"/>
                </a:cubicBezTo>
                <a:cubicBezTo>
                  <a:pt x="-20055" y="416962"/>
                  <a:pt x="15787" y="211813"/>
                  <a:pt x="0" y="0"/>
                </a:cubicBezTo>
                <a:close/>
              </a:path>
              <a:path w="18288" h="1316736" stroke="0" extrusionOk="0">
                <a:moveTo>
                  <a:pt x="0" y="0"/>
                </a:moveTo>
                <a:cubicBezTo>
                  <a:pt x="5341" y="9"/>
                  <a:pt x="11148" y="-611"/>
                  <a:pt x="18288" y="0"/>
                </a:cubicBezTo>
                <a:cubicBezTo>
                  <a:pt x="-6741" y="195124"/>
                  <a:pt x="36996" y="409062"/>
                  <a:pt x="18288" y="618866"/>
                </a:cubicBezTo>
                <a:cubicBezTo>
                  <a:pt x="-420" y="828670"/>
                  <a:pt x="28345" y="1144651"/>
                  <a:pt x="18288" y="1316736"/>
                </a:cubicBezTo>
                <a:cubicBezTo>
                  <a:pt x="10476" y="1317615"/>
                  <a:pt x="8805" y="1316987"/>
                  <a:pt x="0" y="1316736"/>
                </a:cubicBezTo>
                <a:cubicBezTo>
                  <a:pt x="30302" y="1053606"/>
                  <a:pt x="-1997" y="890047"/>
                  <a:pt x="0" y="671535"/>
                </a:cubicBezTo>
                <a:cubicBezTo>
                  <a:pt x="1997" y="453023"/>
                  <a:pt x="-25538" y="322042"/>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Espaço Reservado para Conteúdo 7" descr="Tela de celular com texto preto sobre fundo branco&#10;&#10;Descrição gerada automaticamente">
            <a:extLst>
              <a:ext uri="{FF2B5EF4-FFF2-40B4-BE49-F238E27FC236}">
                <a16:creationId xmlns:a16="http://schemas.microsoft.com/office/drawing/2014/main" xmlns="" id="{5B15712D-4F8D-EA48-98F4-80F42D64577E}"/>
              </a:ext>
            </a:extLst>
          </p:cNvPr>
          <p:cNvPicPr>
            <a:picLocks noChangeAspect="1"/>
          </p:cNvPicPr>
          <p:nvPr/>
        </p:nvPicPr>
        <p:blipFill>
          <a:blip r:embed="rId4"/>
          <a:stretch>
            <a:fillRect/>
          </a:stretch>
        </p:blipFill>
        <p:spPr>
          <a:xfrm>
            <a:off x="2490493" y="2290936"/>
            <a:ext cx="7198821" cy="3959352"/>
          </a:xfrm>
          <a:prstGeom prst="rect">
            <a:avLst/>
          </a:prstGeom>
        </p:spPr>
      </p:pic>
    </p:spTree>
    <p:extLst>
      <p:ext uri="{BB962C8B-B14F-4D97-AF65-F5344CB8AC3E}">
        <p14:creationId xmlns:p14="http://schemas.microsoft.com/office/powerpoint/2010/main" val="33643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xmlns=""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A1BB788-DEC0-A44E-A8F3-C99C7600065B}"/>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5600"/>
              <a:t>Metodologia</a:t>
            </a:r>
          </a:p>
        </p:txBody>
      </p:sp>
      <p:sp>
        <p:nvSpPr>
          <p:cNvPr id="5" name="Espaço Reservado para Texto 4">
            <a:extLst>
              <a:ext uri="{FF2B5EF4-FFF2-40B4-BE49-F238E27FC236}">
                <a16:creationId xmlns:a16="http://schemas.microsoft.com/office/drawing/2014/main" xmlns="" id="{036FC66E-FEC5-4049-8F77-6A61097DE08E}"/>
              </a:ext>
            </a:extLst>
          </p:cNvPr>
          <p:cNvSpPr>
            <a:spLocks noGrp="1"/>
          </p:cNvSpPr>
          <p:nvPr>
            <p:ph type="body" sz="half" idx="2"/>
          </p:nvPr>
        </p:nvSpPr>
        <p:spPr>
          <a:xfrm>
            <a:off x="638878" y="2029099"/>
            <a:ext cx="10909643" cy="552659"/>
          </a:xfrm>
        </p:spPr>
        <p:txBody>
          <a:bodyPr vert="horz" lIns="91440" tIns="45720" rIns="91440" bIns="45720" rtlCol="0" anchor="ctr">
            <a:normAutofit/>
          </a:bodyPr>
          <a:lstStyle/>
          <a:p>
            <a:pPr algn="ctr"/>
            <a:r>
              <a:rPr lang="en-US" sz="2400" dirty="0" err="1"/>
              <a:t>Estímulos</a:t>
            </a:r>
            <a:endParaRPr lang="en-US" sz="2400" dirty="0"/>
          </a:p>
          <a:p>
            <a:pPr marL="342900" indent="-342900" algn="ctr">
              <a:buFont typeface="Arial" panose="020B0604020202020204" pitchFamily="34" charset="0"/>
              <a:buChar char="•"/>
            </a:pPr>
            <a:endParaRPr lang="en-US" sz="2400" dirty="0"/>
          </a:p>
        </p:txBody>
      </p:sp>
      <p:pic>
        <p:nvPicPr>
          <p:cNvPr id="7" name="Espaço Reservado para Conteúdo 6" descr="Tela de celular com texto preto sobre fundo branco&#10;&#10;Descrição gerada automaticamente">
            <a:extLst>
              <a:ext uri="{FF2B5EF4-FFF2-40B4-BE49-F238E27FC236}">
                <a16:creationId xmlns:a16="http://schemas.microsoft.com/office/drawing/2014/main" xmlns="" id="{6A12AE0F-BE49-1C4C-85CA-B4EB8F420DA5}"/>
              </a:ext>
            </a:extLst>
          </p:cNvPr>
          <p:cNvPicPr>
            <a:picLocks noGrp="1" noChangeAspect="1"/>
          </p:cNvPicPr>
          <p:nvPr>
            <p:ph idx="1"/>
          </p:nvPr>
        </p:nvPicPr>
        <p:blipFill>
          <a:blip r:embed="rId2"/>
          <a:stretch>
            <a:fillRect/>
          </a:stretch>
        </p:blipFill>
        <p:spPr>
          <a:xfrm>
            <a:off x="708976" y="2633472"/>
            <a:ext cx="10771000" cy="3904488"/>
          </a:xfrm>
          <a:prstGeom prst="rect">
            <a:avLst/>
          </a:prstGeom>
        </p:spPr>
      </p:pic>
    </p:spTree>
    <p:extLst>
      <p:ext uri="{BB962C8B-B14F-4D97-AF65-F5344CB8AC3E}">
        <p14:creationId xmlns:p14="http://schemas.microsoft.com/office/powerpoint/2010/main" val="86694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xmlns=""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32F3A16F-5F48-1C46-9175-8B0B2CA0076B}"/>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5600"/>
              <a:t>Metodologia</a:t>
            </a:r>
          </a:p>
        </p:txBody>
      </p:sp>
      <p:sp>
        <p:nvSpPr>
          <p:cNvPr id="4" name="Espaço Reservado para Texto 3">
            <a:extLst>
              <a:ext uri="{FF2B5EF4-FFF2-40B4-BE49-F238E27FC236}">
                <a16:creationId xmlns:a16="http://schemas.microsoft.com/office/drawing/2014/main" xmlns="" id="{F5633BFE-09C7-5544-86BF-942353C39EB1}"/>
              </a:ext>
            </a:extLst>
          </p:cNvPr>
          <p:cNvSpPr>
            <a:spLocks noGrp="1"/>
          </p:cNvSpPr>
          <p:nvPr>
            <p:ph type="body" sz="half" idx="2"/>
          </p:nvPr>
        </p:nvSpPr>
        <p:spPr>
          <a:xfrm>
            <a:off x="638881" y="1742598"/>
            <a:ext cx="10909643" cy="552659"/>
          </a:xfrm>
        </p:spPr>
        <p:txBody>
          <a:bodyPr vert="horz" lIns="91440" tIns="45720" rIns="91440" bIns="45720" rtlCol="0" anchor="ctr">
            <a:normAutofit/>
          </a:bodyPr>
          <a:lstStyle/>
          <a:p>
            <a:pPr algn="ctr"/>
            <a:r>
              <a:rPr lang="en-US" sz="2400" dirty="0" err="1"/>
              <a:t>Verbos</a:t>
            </a:r>
            <a:r>
              <a:rPr lang="en-US" sz="2400" dirty="0"/>
              <a:t> de </a:t>
            </a:r>
            <a:r>
              <a:rPr lang="en-US" sz="2400" dirty="0" err="1"/>
              <a:t>percepção</a:t>
            </a:r>
            <a:endParaRPr lang="en-US" sz="2400" dirty="0"/>
          </a:p>
        </p:txBody>
      </p:sp>
      <p:pic>
        <p:nvPicPr>
          <p:cNvPr id="6" name="Espaço Reservado para Conteúdo 5" descr="Tela de celular com texto preto sobre fundo branco&#10;&#10;Descrição gerada automaticamente">
            <a:extLst>
              <a:ext uri="{FF2B5EF4-FFF2-40B4-BE49-F238E27FC236}">
                <a16:creationId xmlns:a16="http://schemas.microsoft.com/office/drawing/2014/main" xmlns="" id="{0133C4D5-6EA8-FA42-AE32-D4D4ED609BD9}"/>
              </a:ext>
            </a:extLst>
          </p:cNvPr>
          <p:cNvPicPr>
            <a:picLocks noGrp="1" noChangeAspect="1"/>
          </p:cNvPicPr>
          <p:nvPr>
            <p:ph idx="1"/>
          </p:nvPr>
        </p:nvPicPr>
        <p:blipFill>
          <a:blip r:embed="rId3"/>
          <a:stretch>
            <a:fillRect/>
          </a:stretch>
        </p:blipFill>
        <p:spPr>
          <a:xfrm>
            <a:off x="671575" y="2633472"/>
            <a:ext cx="10845802" cy="3904488"/>
          </a:xfrm>
          <a:prstGeom prst="rect">
            <a:avLst/>
          </a:prstGeom>
        </p:spPr>
      </p:pic>
      <p:sp>
        <p:nvSpPr>
          <p:cNvPr id="7" name="Quadro 6">
            <a:extLst>
              <a:ext uri="{FF2B5EF4-FFF2-40B4-BE49-F238E27FC236}">
                <a16:creationId xmlns:a16="http://schemas.microsoft.com/office/drawing/2014/main" xmlns="" id="{B6808E93-F60E-0D49-BE72-C300546EAECD}"/>
              </a:ext>
            </a:extLst>
          </p:cNvPr>
          <p:cNvSpPr/>
          <p:nvPr/>
        </p:nvSpPr>
        <p:spPr>
          <a:xfrm>
            <a:off x="1004341" y="6123481"/>
            <a:ext cx="517161" cy="252000"/>
          </a:xfrm>
          <a:prstGeom prst="fra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04524983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yVTI" id="{A6D2C935-A6E4-4DD9-BCC5-5AE2504DB8EA}" vid="{F0754072-50B6-4C01-B911-67246C9F58D2}"/>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3416</Words>
  <Application>Microsoft Office PowerPoint</Application>
  <PresentationFormat>Personalizar</PresentationFormat>
  <Paragraphs>265</Paragraphs>
  <Slides>37</Slides>
  <Notes>21</Notes>
  <HiddenSlides>0</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SketchyVTI</vt:lpstr>
      <vt:lpstr>There’s more to “sparkle” than meets the eye: Knowledge of vision and light verbs among congenitally blind and sighted individuals </vt:lpstr>
      <vt:lpstr>Questões</vt:lpstr>
      <vt:lpstr>Estudos anteriores</vt:lpstr>
      <vt:lpstr>Para entender melhor</vt:lpstr>
      <vt:lpstr>Revisão Bibliográfica</vt:lpstr>
      <vt:lpstr>Objetivo</vt:lpstr>
      <vt:lpstr>Metodologia</vt:lpstr>
      <vt:lpstr>Metodologia</vt:lpstr>
      <vt:lpstr>Metodologia</vt:lpstr>
      <vt:lpstr>Metodologia</vt:lpstr>
      <vt:lpstr>Metodologia</vt:lpstr>
      <vt:lpstr>Metodologia</vt:lpstr>
      <vt:lpstr>Análise</vt:lpstr>
      <vt:lpstr>Análise</vt:lpstr>
      <vt:lpstr>Análise</vt:lpstr>
      <vt:lpstr>Análise</vt:lpstr>
      <vt:lpstr>Resultados</vt:lpstr>
      <vt:lpstr>Resultados</vt:lpstr>
      <vt:lpstr>Apresentação do PowerPoint</vt:lpstr>
      <vt:lpstr>Resultados</vt:lpstr>
      <vt:lpstr>Resultados</vt:lpstr>
      <vt:lpstr>Resultados</vt:lpstr>
      <vt:lpstr>Resultados</vt:lpstr>
      <vt:lpstr>Resultados</vt:lpstr>
      <vt:lpstr>Resultados</vt:lpstr>
      <vt:lpstr>Resultados</vt:lpstr>
      <vt:lpstr>Resultados</vt:lpstr>
      <vt:lpstr>Resultados</vt:lpstr>
      <vt:lpstr>Resultados </vt:lpstr>
      <vt:lpstr>Apresentação do PowerPoint</vt:lpstr>
      <vt:lpstr>Resultados</vt:lpstr>
      <vt:lpstr>Discussão</vt:lpstr>
      <vt:lpstr>Discussão</vt:lpstr>
      <vt:lpstr>Discussão</vt:lpstr>
      <vt:lpstr>Discussão – Questões abertas</vt:lpstr>
      <vt:lpstr>Discussão – Questões abertas</vt:lpstr>
      <vt:lpstr>Conclusão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There’s more to “sparkle” than meets the eye: Knowledge of vision and light verbs among congenitally blind and sighted individuals</dc:title>
  <dc:creator>Emily Silvano</dc:creator>
  <cp:lastModifiedBy>Revisor</cp:lastModifiedBy>
  <cp:revision>9</cp:revision>
  <dcterms:created xsi:type="dcterms:W3CDTF">2020-05-20T14:34:25Z</dcterms:created>
  <dcterms:modified xsi:type="dcterms:W3CDTF">2020-05-27T04:24:44Z</dcterms:modified>
</cp:coreProperties>
</file>