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Fira Sans Extra Condensed Medium"/>
      <p:regular r:id="rId33"/>
      <p:bold r:id="rId34"/>
      <p:italic r:id="rId35"/>
      <p:boldItalic r:id="rId36"/>
    </p:embeddedFont>
    <p:embeddedFont>
      <p:font typeface="Fira Sans"/>
      <p:regular r:id="rId37"/>
      <p:bold r:id="rId38"/>
      <p:italic r:id="rId39"/>
      <p:boldItalic r:id="rId40"/>
    </p:embeddedFont>
    <p:embeddedFont>
      <p:font typeface="Fira Sans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boldItalic.fntdata"/><Relationship Id="rId20" Type="http://schemas.openxmlformats.org/officeDocument/2006/relationships/slide" Target="slides/slide16.xml"/><Relationship Id="rId42" Type="http://schemas.openxmlformats.org/officeDocument/2006/relationships/font" Target="fonts/FiraSansLight-bold.fntdata"/><Relationship Id="rId41" Type="http://schemas.openxmlformats.org/officeDocument/2006/relationships/font" Target="fonts/FiraSansLight-regular.fntdata"/><Relationship Id="rId22" Type="http://schemas.openxmlformats.org/officeDocument/2006/relationships/slide" Target="slides/slide18.xml"/><Relationship Id="rId44" Type="http://schemas.openxmlformats.org/officeDocument/2006/relationships/font" Target="fonts/FiraSansLight-boldItalic.fntdata"/><Relationship Id="rId21" Type="http://schemas.openxmlformats.org/officeDocument/2006/relationships/slide" Target="slides/slide17.xml"/><Relationship Id="rId43" Type="http://schemas.openxmlformats.org/officeDocument/2006/relationships/font" Target="fonts/FiraSansLight-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FiraSansExtraCondensedMedium-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FiraSansExtraCondensedMedium-italic.fntdata"/><Relationship Id="rId12" Type="http://schemas.openxmlformats.org/officeDocument/2006/relationships/slide" Target="slides/slide8.xml"/><Relationship Id="rId34" Type="http://schemas.openxmlformats.org/officeDocument/2006/relationships/font" Target="fonts/FiraSansExtraCondensedMedium-bold.fntdata"/><Relationship Id="rId15" Type="http://schemas.openxmlformats.org/officeDocument/2006/relationships/slide" Target="slides/slide11.xml"/><Relationship Id="rId37" Type="http://schemas.openxmlformats.org/officeDocument/2006/relationships/font" Target="fonts/FiraSans-regular.fntdata"/><Relationship Id="rId14" Type="http://schemas.openxmlformats.org/officeDocument/2006/relationships/slide" Target="slides/slide10.xml"/><Relationship Id="rId36" Type="http://schemas.openxmlformats.org/officeDocument/2006/relationships/font" Target="fonts/FiraSansExtraCondensedMedium-boldItalic.fntdata"/><Relationship Id="rId17" Type="http://schemas.openxmlformats.org/officeDocument/2006/relationships/slide" Target="slides/slide13.xml"/><Relationship Id="rId39" Type="http://schemas.openxmlformats.org/officeDocument/2006/relationships/font" Target="fonts/FiraSans-italic.fntdata"/><Relationship Id="rId16" Type="http://schemas.openxmlformats.org/officeDocument/2006/relationships/slide" Target="slides/slide12.xml"/><Relationship Id="rId38" Type="http://schemas.openxmlformats.org/officeDocument/2006/relationships/font" Target="fonts/Fira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8ff596dbe7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8ff596dbe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1f209f43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1f209f43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1f209f43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91f209f43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c672153f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2c672153f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2c672153f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2c672153f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1f209f43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1f209f43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1f209f43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1f209f43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2c672153f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2c672153f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2c672153f2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2c672153f2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1f209f4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1f209f4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1f209f43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91f209f43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531f3d4f7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31f3d4f7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2c672153f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2c672153f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91f209f43d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91f209f43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91f209f43d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91f209f43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91f209f43d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91f209f43d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2c672153f2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2c672153f2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2c672153f2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2c672153f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2c672153f2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2c672153f2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2c672153f2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2c672153f2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91f209f43d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91f209f43d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531f3d4fe2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31f3d4fe2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31f3d4fe2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31f3d4fe2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531f3d4fe2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31f3d4fe2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531f3d4fe2_5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31f3d4fe2_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1f209f43d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1f209f43d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f96da0d2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f96da0d2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1f209f43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1f209f43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076529" y="1170688"/>
            <a:ext cx="4392000" cy="2052600"/>
          </a:xfrm>
          <a:prstGeom prst="rect">
            <a:avLst/>
          </a:prstGeom>
        </p:spPr>
        <p:txBody>
          <a:bodyPr anchorCtr="0" anchor="b" bIns="91425" lIns="91425" spcFirstLastPara="1" rIns="91425" wrap="square" tIns="91425">
            <a:noAutofit/>
          </a:bodyPr>
          <a:lstStyle>
            <a:lvl1pPr lvl="0" algn="l">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076525" y="3260238"/>
            <a:ext cx="31716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1600"/>
              </a:spcBef>
              <a:spcAft>
                <a:spcPts val="0"/>
              </a:spcAft>
              <a:buSzPts val="1200"/>
              <a:buChar char="○"/>
              <a:defRPr/>
            </a:lvl2pPr>
            <a:lvl3pPr indent="-304800" lvl="2" marL="1371600" algn="ctr">
              <a:spcBef>
                <a:spcPts val="1600"/>
              </a:spcBef>
              <a:spcAft>
                <a:spcPts val="0"/>
              </a:spcAft>
              <a:buSzPts val="1200"/>
              <a:buChar char="■"/>
              <a:defRPr/>
            </a:lvl3pPr>
            <a:lvl4pPr indent="-304800" lvl="3" marL="1828800" algn="ctr">
              <a:spcBef>
                <a:spcPts val="1600"/>
              </a:spcBef>
              <a:spcAft>
                <a:spcPts val="0"/>
              </a:spcAft>
              <a:buSzPts val="1200"/>
              <a:buChar char="●"/>
              <a:defRPr/>
            </a:lvl4pPr>
            <a:lvl5pPr indent="-304800" lvl="4" marL="2286000" algn="ctr">
              <a:spcBef>
                <a:spcPts val="1600"/>
              </a:spcBef>
              <a:spcAft>
                <a:spcPts val="0"/>
              </a:spcAft>
              <a:buSzPts val="1200"/>
              <a:buChar char="○"/>
              <a:defRPr/>
            </a:lvl5pPr>
            <a:lvl6pPr indent="-304800" lvl="5" marL="2743200" algn="ctr">
              <a:spcBef>
                <a:spcPts val="1600"/>
              </a:spcBef>
              <a:spcAft>
                <a:spcPts val="0"/>
              </a:spcAft>
              <a:buSzPts val="1200"/>
              <a:buChar char="■"/>
              <a:defRPr/>
            </a:lvl6pPr>
            <a:lvl7pPr indent="-304800" lvl="6" marL="3200400" algn="ctr">
              <a:spcBef>
                <a:spcPts val="1600"/>
              </a:spcBef>
              <a:spcAft>
                <a:spcPts val="0"/>
              </a:spcAft>
              <a:buSzPts val="1200"/>
              <a:buChar char="●"/>
              <a:defRPr/>
            </a:lvl7pPr>
            <a:lvl8pPr indent="-304800" lvl="7" marL="3657600" algn="ctr">
              <a:spcBef>
                <a:spcPts val="1600"/>
              </a:spcBef>
              <a:spcAft>
                <a:spcPts val="0"/>
              </a:spcAft>
              <a:buSzPts val="1200"/>
              <a:buChar char="○"/>
              <a:defRPr/>
            </a:lvl8pPr>
            <a:lvl9pPr indent="-304800" lvl="8" marL="4114800" algn="ctr">
              <a:spcBef>
                <a:spcPts val="1600"/>
              </a:spcBef>
              <a:spcAft>
                <a:spcPts val="1600"/>
              </a:spcAft>
              <a:buSzPts val="1200"/>
              <a:buChar char="■"/>
              <a:defRPr/>
            </a:lvl9pPr>
          </a:lstStyle>
          <a:p/>
        </p:txBody>
      </p:sp>
      <p:sp>
        <p:nvSpPr>
          <p:cNvPr id="46" name="Google Shape;4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1600"/>
              </a:spcBef>
              <a:spcAft>
                <a:spcPts val="0"/>
              </a:spcAft>
              <a:buSzPts val="1200"/>
              <a:buChar char="○"/>
              <a:defRPr/>
            </a:lvl2pPr>
            <a:lvl3pPr indent="-304800" lvl="2" marL="1371600">
              <a:spcBef>
                <a:spcPts val="1600"/>
              </a:spcBef>
              <a:spcAft>
                <a:spcPts val="0"/>
              </a:spcAft>
              <a:buSzPts val="1200"/>
              <a:buChar char="■"/>
              <a:defRPr/>
            </a:lvl3pPr>
            <a:lvl4pPr indent="-304800" lvl="3" marL="1828800">
              <a:spcBef>
                <a:spcPts val="1600"/>
              </a:spcBef>
              <a:spcAft>
                <a:spcPts val="0"/>
              </a:spcAft>
              <a:buSzPts val="1200"/>
              <a:buChar char="●"/>
              <a:defRPr/>
            </a:lvl4pPr>
            <a:lvl5pPr indent="-304800" lvl="4" marL="2286000">
              <a:spcBef>
                <a:spcPts val="1600"/>
              </a:spcBef>
              <a:spcAft>
                <a:spcPts val="0"/>
              </a:spcAft>
              <a:buSzPts val="1200"/>
              <a:buChar char="○"/>
              <a:defRPr/>
            </a:lvl5pPr>
            <a:lvl6pPr indent="-304800" lvl="5" marL="2743200">
              <a:spcBef>
                <a:spcPts val="1600"/>
              </a:spcBef>
              <a:spcAft>
                <a:spcPts val="0"/>
              </a:spcAft>
              <a:buSzPts val="1200"/>
              <a:buChar char="■"/>
              <a:defRPr/>
            </a:lvl6pPr>
            <a:lvl7pPr indent="-304800" lvl="6" marL="3200400">
              <a:spcBef>
                <a:spcPts val="1600"/>
              </a:spcBef>
              <a:spcAft>
                <a:spcPts val="0"/>
              </a:spcAft>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937">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1600"/>
              </a:spcBef>
              <a:spcAft>
                <a:spcPts val="0"/>
              </a:spcAft>
              <a:buSzPts val="1200"/>
              <a:buChar char="○"/>
              <a:defRPr/>
            </a:lvl2pPr>
            <a:lvl3pPr indent="-304800" lvl="2" marL="1371600">
              <a:spcBef>
                <a:spcPts val="1600"/>
              </a:spcBef>
              <a:spcAft>
                <a:spcPts val="0"/>
              </a:spcAft>
              <a:buSzPts val="1200"/>
              <a:buChar char="■"/>
              <a:defRPr/>
            </a:lvl3pPr>
            <a:lvl4pPr indent="-304800" lvl="3" marL="1828800">
              <a:spcBef>
                <a:spcPts val="1600"/>
              </a:spcBef>
              <a:spcAft>
                <a:spcPts val="0"/>
              </a:spcAft>
              <a:buSzPts val="1200"/>
              <a:buChar char="●"/>
              <a:defRPr/>
            </a:lvl4pPr>
            <a:lvl5pPr indent="-304800" lvl="4" marL="2286000">
              <a:spcBef>
                <a:spcPts val="1600"/>
              </a:spcBef>
              <a:spcAft>
                <a:spcPts val="0"/>
              </a:spcAft>
              <a:buSzPts val="1200"/>
              <a:buChar char="○"/>
              <a:defRPr/>
            </a:lvl5pPr>
            <a:lvl6pPr indent="-304800" lvl="5" marL="2743200">
              <a:spcBef>
                <a:spcPts val="1600"/>
              </a:spcBef>
              <a:spcAft>
                <a:spcPts val="0"/>
              </a:spcAft>
              <a:buSzPts val="1200"/>
              <a:buChar char="■"/>
              <a:defRPr/>
            </a:lvl6pPr>
            <a:lvl7pPr indent="-304800" lvl="6" marL="3200400">
              <a:spcBef>
                <a:spcPts val="1600"/>
              </a:spcBef>
              <a:spcAft>
                <a:spcPts val="0"/>
              </a:spcAft>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0000" y="307450"/>
            <a:ext cx="87840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2400"/>
              <a:buFont typeface="Fira Sans"/>
              <a:buNone/>
              <a:defRPr sz="2400">
                <a:solidFill>
                  <a:schemeClr val="dk1"/>
                </a:solidFill>
                <a:latin typeface="Fira Sans"/>
                <a:ea typeface="Fira Sans"/>
                <a:cs typeface="Fira Sans"/>
                <a:sym typeface="Fira San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1pPr>
            <a:lvl2pPr indent="-304800" lvl="1" marL="9144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2pPr>
            <a:lvl3pPr indent="-304800" lvl="2" marL="13716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3pPr>
            <a:lvl4pPr indent="-304800" lvl="3" marL="18288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4pPr>
            <a:lvl5pPr indent="-304800" lvl="4" marL="22860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5pPr>
            <a:lvl6pPr indent="-304800" lvl="5" marL="27432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6pPr>
            <a:lvl7pPr indent="-304800" lvl="6" marL="32004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7pPr>
            <a:lvl8pPr indent="-304800" lvl="7" marL="3657600">
              <a:lnSpc>
                <a:spcPct val="115000"/>
              </a:lnSpc>
              <a:spcBef>
                <a:spcPts val="1600"/>
              </a:spcBef>
              <a:spcAft>
                <a:spcPts val="0"/>
              </a:spcAft>
              <a:buClr>
                <a:schemeClr val="dk1"/>
              </a:buClr>
              <a:buSzPts val="1200"/>
              <a:buFont typeface="Fira Sans"/>
              <a:buChar char="○"/>
              <a:defRPr sz="1200">
                <a:solidFill>
                  <a:schemeClr val="dk1"/>
                </a:solidFill>
                <a:latin typeface="Fira Sans"/>
                <a:ea typeface="Fira Sans"/>
                <a:cs typeface="Fira Sans"/>
                <a:sym typeface="Fira Sans"/>
              </a:defRPr>
            </a:lvl8pPr>
            <a:lvl9pPr indent="-304800" lvl="8" marL="4114800">
              <a:lnSpc>
                <a:spcPct val="115000"/>
              </a:lnSpc>
              <a:spcBef>
                <a:spcPts val="1600"/>
              </a:spcBef>
              <a:spcAft>
                <a:spcPts val="1600"/>
              </a:spcAft>
              <a:buClr>
                <a:schemeClr val="dk1"/>
              </a:buClr>
              <a:buSzPts val="1200"/>
              <a:buFont typeface="Fira Sans"/>
              <a:buChar char="■"/>
              <a:defRPr sz="1200">
                <a:solidFill>
                  <a:schemeClr val="dk1"/>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113">
          <p15:clr>
            <a:srgbClr val="EA4335"/>
          </p15:clr>
        </p15:guide>
        <p15:guide id="4" orient="horz" pos="113">
          <p15:clr>
            <a:srgbClr val="EA4335"/>
          </p15:clr>
        </p15:guide>
        <p15:guide id="5" orient="horz" pos="3127">
          <p15:clr>
            <a:srgbClr val="EA4335"/>
          </p15:clr>
        </p15:guide>
        <p15:guide id="6" pos="5647">
          <p15:clr>
            <a:srgbClr val="EA4335"/>
          </p15:clr>
        </p15:guide>
        <p15:guide id="7" pos="1497">
          <p15:clr>
            <a:srgbClr val="EA4335"/>
          </p15:clr>
        </p15:guide>
        <p15:guide id="8" pos="426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www.acesin.letras.ufrj.br/uploads/2/7/1/1/27113691/language_and_the_brain.pdf" TargetMode="External"/><Relationship Id="rId4" Type="http://schemas.openxmlformats.org/officeDocument/2006/relationships/hyperlink" Target="https://www.acesin.letras.ufrj.br/uploads/2/7/1/1/27113691/language_and_the_brain.pdf" TargetMode="External"/><Relationship Id="rId5" Type="http://schemas.openxmlformats.org/officeDocument/2006/relationships/hyperlink" Target="https://www.acesin.letras.ufrj.br/uploads/2/7/1/1/27113691/language_and_the_brain.pdf" TargetMode="External"/><Relationship Id="rId6" Type="http://schemas.openxmlformats.org/officeDocument/2006/relationships/hyperlink" Target="https://www.acesin.letras.ufrj.br/uploads/2/7/1/1/27113691/language_and_the_brai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3"/>
          <p:cNvSpPr/>
          <p:nvPr/>
        </p:nvSpPr>
        <p:spPr>
          <a:xfrm>
            <a:off x="2569800" y="609600"/>
            <a:ext cx="4004400" cy="4004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2881300" y="1351850"/>
            <a:ext cx="3381300" cy="139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t>Representando o significado </a:t>
            </a:r>
            <a:endParaRPr sz="3300"/>
          </a:p>
        </p:txBody>
      </p:sp>
      <p:sp>
        <p:nvSpPr>
          <p:cNvPr id="55" name="Google Shape;55;p13"/>
          <p:cNvSpPr txBox="1"/>
          <p:nvPr>
            <p:ph idx="1" type="subTitle"/>
          </p:nvPr>
        </p:nvSpPr>
        <p:spPr>
          <a:xfrm>
            <a:off x="2881300" y="3088750"/>
            <a:ext cx="33813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Cap. 6 - Brain and Language</a:t>
            </a:r>
            <a:br>
              <a:rPr lang="en"/>
            </a:br>
            <a:br>
              <a:rPr lang="en"/>
            </a:br>
            <a:endParaRPr/>
          </a:p>
        </p:txBody>
      </p:sp>
      <p:sp>
        <p:nvSpPr>
          <p:cNvPr id="56" name="Google Shape;56;p13"/>
          <p:cNvSpPr/>
          <p:nvPr/>
        </p:nvSpPr>
        <p:spPr>
          <a:xfrm rot="1635335">
            <a:off x="-609401" y="-2000632"/>
            <a:ext cx="2322548" cy="5664635"/>
          </a:xfrm>
          <a:custGeom>
            <a:rect b="b" l="l" r="r" t="t"/>
            <a:pathLst>
              <a:path extrusionOk="0" h="22441" w="9201">
                <a:moveTo>
                  <a:pt x="1839" y="585"/>
                </a:moveTo>
                <a:cubicBezTo>
                  <a:pt x="2424" y="585"/>
                  <a:pt x="2901" y="1062"/>
                  <a:pt x="2901" y="1647"/>
                </a:cubicBezTo>
                <a:lnTo>
                  <a:pt x="2901" y="1865"/>
                </a:lnTo>
                <a:lnTo>
                  <a:pt x="2901" y="2163"/>
                </a:lnTo>
                <a:lnTo>
                  <a:pt x="2901" y="3253"/>
                </a:lnTo>
                <a:cubicBezTo>
                  <a:pt x="2901" y="3417"/>
                  <a:pt x="3021" y="3551"/>
                  <a:pt x="3185" y="3551"/>
                </a:cubicBezTo>
                <a:cubicBezTo>
                  <a:pt x="3348" y="3551"/>
                  <a:pt x="3485" y="3417"/>
                  <a:pt x="3485" y="3253"/>
                </a:cubicBezTo>
                <a:lnTo>
                  <a:pt x="3485" y="2339"/>
                </a:lnTo>
                <a:cubicBezTo>
                  <a:pt x="3726" y="2238"/>
                  <a:pt x="3980" y="2189"/>
                  <a:pt x="4233" y="2189"/>
                </a:cubicBezTo>
                <a:cubicBezTo>
                  <a:pt x="4725" y="2189"/>
                  <a:pt x="5213" y="2376"/>
                  <a:pt x="5582" y="2734"/>
                </a:cubicBezTo>
                <a:cubicBezTo>
                  <a:pt x="5608" y="2777"/>
                  <a:pt x="5647" y="2816"/>
                  <a:pt x="5676" y="2858"/>
                </a:cubicBezTo>
                <a:cubicBezTo>
                  <a:pt x="5690" y="2871"/>
                  <a:pt x="5703" y="2884"/>
                  <a:pt x="5716" y="2910"/>
                </a:cubicBezTo>
                <a:cubicBezTo>
                  <a:pt x="5758" y="2953"/>
                  <a:pt x="5797" y="3008"/>
                  <a:pt x="5840" y="3061"/>
                </a:cubicBezTo>
                <a:cubicBezTo>
                  <a:pt x="5921" y="3185"/>
                  <a:pt x="5990" y="3335"/>
                  <a:pt x="6029" y="3482"/>
                </a:cubicBezTo>
                <a:cubicBezTo>
                  <a:pt x="6206" y="4070"/>
                  <a:pt x="6042" y="4723"/>
                  <a:pt x="5552" y="5144"/>
                </a:cubicBezTo>
                <a:cubicBezTo>
                  <a:pt x="5432" y="5252"/>
                  <a:pt x="5418" y="5428"/>
                  <a:pt x="5526" y="5553"/>
                </a:cubicBezTo>
                <a:cubicBezTo>
                  <a:pt x="5582" y="5621"/>
                  <a:pt x="5663" y="5660"/>
                  <a:pt x="5745" y="5660"/>
                </a:cubicBezTo>
                <a:cubicBezTo>
                  <a:pt x="5810" y="5660"/>
                  <a:pt x="5879" y="5634"/>
                  <a:pt x="5934" y="5592"/>
                </a:cubicBezTo>
                <a:cubicBezTo>
                  <a:pt x="6261" y="5321"/>
                  <a:pt x="6480" y="4968"/>
                  <a:pt x="6601" y="4586"/>
                </a:cubicBezTo>
                <a:cubicBezTo>
                  <a:pt x="6927" y="4723"/>
                  <a:pt x="7241" y="4925"/>
                  <a:pt x="7499" y="5183"/>
                </a:cubicBezTo>
                <a:cubicBezTo>
                  <a:pt x="8439" y="6124"/>
                  <a:pt x="8573" y="7607"/>
                  <a:pt x="7852" y="8694"/>
                </a:cubicBezTo>
                <a:cubicBezTo>
                  <a:pt x="7566" y="8573"/>
                  <a:pt x="7253" y="8507"/>
                  <a:pt x="6928" y="8507"/>
                </a:cubicBezTo>
                <a:cubicBezTo>
                  <a:pt x="6851" y="8507"/>
                  <a:pt x="6773" y="8510"/>
                  <a:pt x="6695" y="8518"/>
                </a:cubicBezTo>
                <a:cubicBezTo>
                  <a:pt x="6532" y="8544"/>
                  <a:pt x="6411" y="8681"/>
                  <a:pt x="6437" y="8844"/>
                </a:cubicBezTo>
                <a:cubicBezTo>
                  <a:pt x="6450" y="8999"/>
                  <a:pt x="6585" y="9104"/>
                  <a:pt x="6737" y="9104"/>
                </a:cubicBezTo>
                <a:cubicBezTo>
                  <a:pt x="6746" y="9104"/>
                  <a:pt x="6755" y="9103"/>
                  <a:pt x="6764" y="9102"/>
                </a:cubicBezTo>
                <a:cubicBezTo>
                  <a:pt x="6825" y="9095"/>
                  <a:pt x="6886" y="9092"/>
                  <a:pt x="6947" y="9092"/>
                </a:cubicBezTo>
                <a:cubicBezTo>
                  <a:pt x="7474" y="9092"/>
                  <a:pt x="7954" y="9354"/>
                  <a:pt x="8247" y="9756"/>
                </a:cubicBezTo>
                <a:cubicBezTo>
                  <a:pt x="8358" y="9961"/>
                  <a:pt x="8452" y="10177"/>
                  <a:pt x="8521" y="10409"/>
                </a:cubicBezTo>
                <a:cubicBezTo>
                  <a:pt x="8521" y="10438"/>
                  <a:pt x="8521" y="10464"/>
                  <a:pt x="8534" y="10490"/>
                </a:cubicBezTo>
                <a:cubicBezTo>
                  <a:pt x="8534" y="10533"/>
                  <a:pt x="8547" y="10559"/>
                  <a:pt x="8560" y="10601"/>
                </a:cubicBezTo>
                <a:cubicBezTo>
                  <a:pt x="8603" y="10778"/>
                  <a:pt x="8616" y="10967"/>
                  <a:pt x="8616" y="11157"/>
                </a:cubicBezTo>
                <a:cubicBezTo>
                  <a:pt x="8616" y="11891"/>
                  <a:pt x="8328" y="12587"/>
                  <a:pt x="7812" y="13103"/>
                </a:cubicBezTo>
                <a:cubicBezTo>
                  <a:pt x="7430" y="12695"/>
                  <a:pt x="6888" y="12437"/>
                  <a:pt x="6274" y="12424"/>
                </a:cubicBezTo>
                <a:cubicBezTo>
                  <a:pt x="6111" y="12424"/>
                  <a:pt x="5974" y="12561"/>
                  <a:pt x="5974" y="12724"/>
                </a:cubicBezTo>
                <a:cubicBezTo>
                  <a:pt x="5974" y="12871"/>
                  <a:pt x="6098" y="13008"/>
                  <a:pt x="6261" y="13008"/>
                </a:cubicBezTo>
                <a:cubicBezTo>
                  <a:pt x="6833" y="13021"/>
                  <a:pt x="7336" y="13335"/>
                  <a:pt x="7607" y="13799"/>
                </a:cubicBezTo>
                <a:cubicBezTo>
                  <a:pt x="7718" y="14031"/>
                  <a:pt x="7786" y="14275"/>
                  <a:pt x="7825" y="14520"/>
                </a:cubicBezTo>
                <a:lnTo>
                  <a:pt x="7825" y="14628"/>
                </a:lnTo>
                <a:cubicBezTo>
                  <a:pt x="7825" y="14667"/>
                  <a:pt x="7838" y="14710"/>
                  <a:pt x="7852" y="14749"/>
                </a:cubicBezTo>
                <a:lnTo>
                  <a:pt x="7852" y="14955"/>
                </a:lnTo>
                <a:cubicBezTo>
                  <a:pt x="7852" y="16055"/>
                  <a:pt x="7228" y="17022"/>
                  <a:pt x="6261" y="17486"/>
                </a:cubicBezTo>
                <a:cubicBezTo>
                  <a:pt x="6137" y="16656"/>
                  <a:pt x="5526" y="15948"/>
                  <a:pt x="4667" y="15716"/>
                </a:cubicBezTo>
                <a:cubicBezTo>
                  <a:pt x="4643" y="15710"/>
                  <a:pt x="4618" y="15707"/>
                  <a:pt x="4594" y="15707"/>
                </a:cubicBezTo>
                <a:cubicBezTo>
                  <a:pt x="4462" y="15707"/>
                  <a:pt x="4351" y="15796"/>
                  <a:pt x="4315" y="15935"/>
                </a:cubicBezTo>
                <a:cubicBezTo>
                  <a:pt x="4275" y="16085"/>
                  <a:pt x="4370" y="16248"/>
                  <a:pt x="4520" y="16287"/>
                </a:cubicBezTo>
                <a:cubicBezTo>
                  <a:pt x="5226" y="16464"/>
                  <a:pt x="5690" y="17104"/>
                  <a:pt x="5703" y="17799"/>
                </a:cubicBezTo>
                <a:cubicBezTo>
                  <a:pt x="5690" y="17839"/>
                  <a:pt x="5690" y="17881"/>
                  <a:pt x="5690" y="17920"/>
                </a:cubicBezTo>
                <a:lnTo>
                  <a:pt x="5690" y="18044"/>
                </a:lnTo>
                <a:lnTo>
                  <a:pt x="5690" y="18057"/>
                </a:lnTo>
                <a:cubicBezTo>
                  <a:pt x="5676" y="18113"/>
                  <a:pt x="5676" y="18165"/>
                  <a:pt x="5647" y="18221"/>
                </a:cubicBezTo>
                <a:cubicBezTo>
                  <a:pt x="5634" y="18276"/>
                  <a:pt x="5647" y="18328"/>
                  <a:pt x="5663" y="18384"/>
                </a:cubicBezTo>
                <a:cubicBezTo>
                  <a:pt x="5500" y="19269"/>
                  <a:pt x="4723" y="19935"/>
                  <a:pt x="3799" y="19935"/>
                </a:cubicBezTo>
                <a:cubicBezTo>
                  <a:pt x="3622" y="19935"/>
                  <a:pt x="3443" y="19909"/>
                  <a:pt x="3266" y="19867"/>
                </a:cubicBezTo>
                <a:cubicBezTo>
                  <a:pt x="3240" y="19854"/>
                  <a:pt x="3214" y="19854"/>
                  <a:pt x="3185" y="19854"/>
                </a:cubicBezTo>
                <a:cubicBezTo>
                  <a:pt x="2858" y="19690"/>
                  <a:pt x="2600" y="19377"/>
                  <a:pt x="2545" y="18982"/>
                </a:cubicBezTo>
                <a:cubicBezTo>
                  <a:pt x="2521" y="18845"/>
                  <a:pt x="2395" y="18733"/>
                  <a:pt x="2259" y="18733"/>
                </a:cubicBezTo>
                <a:cubicBezTo>
                  <a:pt x="2246" y="18733"/>
                  <a:pt x="2232" y="18734"/>
                  <a:pt x="2218" y="18737"/>
                </a:cubicBezTo>
                <a:cubicBezTo>
                  <a:pt x="2055" y="18766"/>
                  <a:pt x="1947" y="18913"/>
                  <a:pt x="1960" y="19076"/>
                </a:cubicBezTo>
                <a:cubicBezTo>
                  <a:pt x="2042" y="19648"/>
                  <a:pt x="2411" y="20112"/>
                  <a:pt x="2901" y="20356"/>
                </a:cubicBezTo>
                <a:lnTo>
                  <a:pt x="2901" y="20791"/>
                </a:lnTo>
                <a:cubicBezTo>
                  <a:pt x="2901" y="21379"/>
                  <a:pt x="2424" y="21852"/>
                  <a:pt x="1839" y="21852"/>
                </a:cubicBezTo>
                <a:cubicBezTo>
                  <a:pt x="1255" y="21852"/>
                  <a:pt x="778" y="21379"/>
                  <a:pt x="778" y="20791"/>
                </a:cubicBezTo>
                <a:lnTo>
                  <a:pt x="778" y="17567"/>
                </a:lnTo>
                <a:cubicBezTo>
                  <a:pt x="1075" y="17839"/>
                  <a:pt x="1483" y="18002"/>
                  <a:pt x="1921" y="18002"/>
                </a:cubicBezTo>
                <a:cubicBezTo>
                  <a:pt x="2260" y="18002"/>
                  <a:pt x="2574" y="17907"/>
                  <a:pt x="2845" y="17744"/>
                </a:cubicBezTo>
                <a:cubicBezTo>
                  <a:pt x="2974" y="17690"/>
                  <a:pt x="3110" y="17663"/>
                  <a:pt x="3248" y="17663"/>
                </a:cubicBezTo>
                <a:cubicBezTo>
                  <a:pt x="3386" y="17663"/>
                  <a:pt x="3526" y="17690"/>
                  <a:pt x="3661" y="17744"/>
                </a:cubicBezTo>
                <a:cubicBezTo>
                  <a:pt x="3949" y="17852"/>
                  <a:pt x="4164" y="18070"/>
                  <a:pt x="4288" y="18341"/>
                </a:cubicBezTo>
                <a:cubicBezTo>
                  <a:pt x="4328" y="18452"/>
                  <a:pt x="4439" y="18521"/>
                  <a:pt x="4560" y="18521"/>
                </a:cubicBezTo>
                <a:cubicBezTo>
                  <a:pt x="4586" y="18521"/>
                  <a:pt x="4628" y="18505"/>
                  <a:pt x="4667" y="18492"/>
                </a:cubicBezTo>
                <a:cubicBezTo>
                  <a:pt x="4818" y="18423"/>
                  <a:pt x="4886" y="18260"/>
                  <a:pt x="4818" y="18113"/>
                </a:cubicBezTo>
                <a:cubicBezTo>
                  <a:pt x="4641" y="17688"/>
                  <a:pt x="4302" y="17362"/>
                  <a:pt x="3880" y="17198"/>
                </a:cubicBezTo>
                <a:cubicBezTo>
                  <a:pt x="3743" y="17133"/>
                  <a:pt x="3593" y="17104"/>
                  <a:pt x="3443" y="17091"/>
                </a:cubicBezTo>
                <a:cubicBezTo>
                  <a:pt x="3580" y="16846"/>
                  <a:pt x="3648" y="16562"/>
                  <a:pt x="3648" y="16274"/>
                </a:cubicBezTo>
                <a:lnTo>
                  <a:pt x="3648" y="15036"/>
                </a:lnTo>
                <a:cubicBezTo>
                  <a:pt x="3648" y="14873"/>
                  <a:pt x="3511" y="14736"/>
                  <a:pt x="3348" y="14736"/>
                </a:cubicBezTo>
                <a:cubicBezTo>
                  <a:pt x="3185" y="14736"/>
                  <a:pt x="3064" y="14873"/>
                  <a:pt x="3064" y="15036"/>
                </a:cubicBezTo>
                <a:lnTo>
                  <a:pt x="3064" y="16274"/>
                </a:lnTo>
                <a:cubicBezTo>
                  <a:pt x="3064" y="16656"/>
                  <a:pt x="2858" y="17009"/>
                  <a:pt x="2574" y="17215"/>
                </a:cubicBezTo>
                <a:lnTo>
                  <a:pt x="2561" y="17215"/>
                </a:lnTo>
                <a:cubicBezTo>
                  <a:pt x="2531" y="17228"/>
                  <a:pt x="2505" y="17241"/>
                  <a:pt x="2479" y="17267"/>
                </a:cubicBezTo>
                <a:cubicBezTo>
                  <a:pt x="2316" y="17362"/>
                  <a:pt x="2123" y="17417"/>
                  <a:pt x="1921" y="17417"/>
                </a:cubicBezTo>
                <a:cubicBezTo>
                  <a:pt x="1281" y="17417"/>
                  <a:pt x="778" y="16901"/>
                  <a:pt x="778" y="16274"/>
                </a:cubicBezTo>
                <a:lnTo>
                  <a:pt x="778" y="15595"/>
                </a:lnTo>
                <a:cubicBezTo>
                  <a:pt x="1049" y="15784"/>
                  <a:pt x="1388" y="15892"/>
                  <a:pt x="1757" y="15892"/>
                </a:cubicBezTo>
                <a:cubicBezTo>
                  <a:pt x="1908" y="15892"/>
                  <a:pt x="2042" y="15771"/>
                  <a:pt x="2042" y="15608"/>
                </a:cubicBezTo>
                <a:cubicBezTo>
                  <a:pt x="2042" y="15445"/>
                  <a:pt x="1908" y="15307"/>
                  <a:pt x="1757" y="15307"/>
                </a:cubicBezTo>
                <a:cubicBezTo>
                  <a:pt x="1104" y="15307"/>
                  <a:pt x="585" y="14791"/>
                  <a:pt x="585" y="14138"/>
                </a:cubicBezTo>
                <a:cubicBezTo>
                  <a:pt x="585" y="13498"/>
                  <a:pt x="1104" y="12969"/>
                  <a:pt x="1757" y="12969"/>
                </a:cubicBezTo>
                <a:lnTo>
                  <a:pt x="1921" y="12969"/>
                </a:lnTo>
                <a:cubicBezTo>
                  <a:pt x="2871" y="12969"/>
                  <a:pt x="3648" y="12192"/>
                  <a:pt x="3648" y="11238"/>
                </a:cubicBezTo>
                <a:lnTo>
                  <a:pt x="3648" y="10340"/>
                </a:lnTo>
                <a:cubicBezTo>
                  <a:pt x="4831" y="10206"/>
                  <a:pt x="5758" y="9197"/>
                  <a:pt x="5758" y="7989"/>
                </a:cubicBezTo>
                <a:cubicBezTo>
                  <a:pt x="5758" y="6682"/>
                  <a:pt x="4710" y="5634"/>
                  <a:pt x="3417" y="5621"/>
                </a:cubicBezTo>
                <a:cubicBezTo>
                  <a:pt x="3159" y="5089"/>
                  <a:pt x="2613" y="4707"/>
                  <a:pt x="1973" y="4707"/>
                </a:cubicBezTo>
                <a:cubicBezTo>
                  <a:pt x="1810" y="4707"/>
                  <a:pt x="1689" y="4844"/>
                  <a:pt x="1689" y="5007"/>
                </a:cubicBezTo>
                <a:cubicBezTo>
                  <a:pt x="1689" y="5170"/>
                  <a:pt x="1810" y="5308"/>
                  <a:pt x="1973" y="5308"/>
                </a:cubicBezTo>
                <a:cubicBezTo>
                  <a:pt x="2531" y="5308"/>
                  <a:pt x="2982" y="5755"/>
                  <a:pt x="2982" y="6313"/>
                </a:cubicBezTo>
                <a:cubicBezTo>
                  <a:pt x="2982" y="6872"/>
                  <a:pt x="2531" y="7319"/>
                  <a:pt x="1973" y="7319"/>
                </a:cubicBezTo>
                <a:cubicBezTo>
                  <a:pt x="1810" y="7319"/>
                  <a:pt x="1689" y="7456"/>
                  <a:pt x="1689" y="7620"/>
                </a:cubicBezTo>
                <a:cubicBezTo>
                  <a:pt x="1689" y="7783"/>
                  <a:pt x="1810" y="7907"/>
                  <a:pt x="1973" y="7907"/>
                </a:cubicBezTo>
                <a:cubicBezTo>
                  <a:pt x="2858" y="7907"/>
                  <a:pt x="3580" y="7198"/>
                  <a:pt x="3580" y="6313"/>
                </a:cubicBezTo>
                <a:cubicBezTo>
                  <a:pt x="3580" y="6274"/>
                  <a:pt x="3567" y="6245"/>
                  <a:pt x="3567" y="6219"/>
                </a:cubicBezTo>
                <a:lnTo>
                  <a:pt x="3567" y="6219"/>
                </a:lnTo>
                <a:cubicBezTo>
                  <a:pt x="4465" y="6300"/>
                  <a:pt x="5174" y="7061"/>
                  <a:pt x="5174" y="7989"/>
                </a:cubicBezTo>
                <a:cubicBezTo>
                  <a:pt x="5174" y="8844"/>
                  <a:pt x="4560" y="9566"/>
                  <a:pt x="3730" y="9729"/>
                </a:cubicBezTo>
                <a:lnTo>
                  <a:pt x="3635" y="9729"/>
                </a:lnTo>
                <a:cubicBezTo>
                  <a:pt x="3551" y="9748"/>
                  <a:pt x="3467" y="9757"/>
                  <a:pt x="3384" y="9757"/>
                </a:cubicBezTo>
                <a:cubicBezTo>
                  <a:pt x="2860" y="9757"/>
                  <a:pt x="2379" y="9399"/>
                  <a:pt x="2260" y="8858"/>
                </a:cubicBezTo>
                <a:cubicBezTo>
                  <a:pt x="2238" y="8721"/>
                  <a:pt x="2120" y="8632"/>
                  <a:pt x="1986" y="8632"/>
                </a:cubicBezTo>
                <a:cubicBezTo>
                  <a:pt x="1960" y="8632"/>
                  <a:pt x="1934" y="8635"/>
                  <a:pt x="1908" y="8642"/>
                </a:cubicBezTo>
                <a:cubicBezTo>
                  <a:pt x="1757" y="8668"/>
                  <a:pt x="1646" y="8831"/>
                  <a:pt x="1689" y="8982"/>
                </a:cubicBezTo>
                <a:cubicBezTo>
                  <a:pt x="1839" y="9687"/>
                  <a:pt x="2398" y="10193"/>
                  <a:pt x="3064" y="10314"/>
                </a:cubicBezTo>
                <a:lnTo>
                  <a:pt x="3064" y="11238"/>
                </a:lnTo>
                <a:cubicBezTo>
                  <a:pt x="3064" y="11865"/>
                  <a:pt x="2545" y="12381"/>
                  <a:pt x="1921" y="12381"/>
                </a:cubicBezTo>
                <a:cubicBezTo>
                  <a:pt x="1281" y="12381"/>
                  <a:pt x="778" y="11865"/>
                  <a:pt x="778" y="11238"/>
                </a:cubicBezTo>
                <a:lnTo>
                  <a:pt x="778" y="1647"/>
                </a:lnTo>
                <a:cubicBezTo>
                  <a:pt x="778" y="1062"/>
                  <a:pt x="1255" y="585"/>
                  <a:pt x="1839" y="585"/>
                </a:cubicBezTo>
                <a:close/>
                <a:moveTo>
                  <a:pt x="1839" y="1"/>
                </a:moveTo>
                <a:cubicBezTo>
                  <a:pt x="928" y="1"/>
                  <a:pt x="193" y="735"/>
                  <a:pt x="193" y="1647"/>
                </a:cubicBezTo>
                <a:lnTo>
                  <a:pt x="193" y="11238"/>
                </a:lnTo>
                <a:cubicBezTo>
                  <a:pt x="193" y="11797"/>
                  <a:pt x="451" y="12300"/>
                  <a:pt x="872" y="12626"/>
                </a:cubicBezTo>
                <a:cubicBezTo>
                  <a:pt x="356" y="12927"/>
                  <a:pt x="0" y="13498"/>
                  <a:pt x="0" y="14138"/>
                </a:cubicBezTo>
                <a:cubicBezTo>
                  <a:pt x="0" y="14422"/>
                  <a:pt x="69" y="14697"/>
                  <a:pt x="193" y="14942"/>
                </a:cubicBezTo>
                <a:lnTo>
                  <a:pt x="193" y="14968"/>
                </a:lnTo>
                <a:lnTo>
                  <a:pt x="193" y="20791"/>
                </a:lnTo>
                <a:cubicBezTo>
                  <a:pt x="193" y="21705"/>
                  <a:pt x="928" y="22440"/>
                  <a:pt x="1839" y="22440"/>
                </a:cubicBezTo>
                <a:cubicBezTo>
                  <a:pt x="2750" y="22440"/>
                  <a:pt x="3485" y="21705"/>
                  <a:pt x="3485" y="20791"/>
                </a:cubicBezTo>
                <a:lnTo>
                  <a:pt x="3485" y="20533"/>
                </a:lnTo>
                <a:cubicBezTo>
                  <a:pt x="3541" y="20546"/>
                  <a:pt x="3606" y="20546"/>
                  <a:pt x="3661" y="20546"/>
                </a:cubicBezTo>
                <a:cubicBezTo>
                  <a:pt x="3743" y="20546"/>
                  <a:pt x="3825" y="20533"/>
                  <a:pt x="3906" y="20533"/>
                </a:cubicBezTo>
                <a:cubicBezTo>
                  <a:pt x="3933" y="20520"/>
                  <a:pt x="3949" y="20520"/>
                  <a:pt x="3962" y="20520"/>
                </a:cubicBezTo>
                <a:cubicBezTo>
                  <a:pt x="5226" y="20438"/>
                  <a:pt x="6235" y="19390"/>
                  <a:pt x="6274" y="18113"/>
                </a:cubicBezTo>
                <a:cubicBezTo>
                  <a:pt x="7580" y="17607"/>
                  <a:pt x="8452" y="16369"/>
                  <a:pt x="8452" y="14955"/>
                </a:cubicBezTo>
                <a:cubicBezTo>
                  <a:pt x="8452" y="14791"/>
                  <a:pt x="8439" y="14628"/>
                  <a:pt x="8410" y="14465"/>
                </a:cubicBezTo>
                <a:cubicBezTo>
                  <a:pt x="8384" y="14151"/>
                  <a:pt x="8302" y="13851"/>
                  <a:pt x="8165" y="13593"/>
                </a:cubicBezTo>
                <a:cubicBezTo>
                  <a:pt x="8831" y="12953"/>
                  <a:pt x="9200" y="12084"/>
                  <a:pt x="9200" y="11157"/>
                </a:cubicBezTo>
                <a:cubicBezTo>
                  <a:pt x="9200" y="10846"/>
                  <a:pt x="9158" y="10546"/>
                  <a:pt x="9076" y="10259"/>
                </a:cubicBezTo>
                <a:cubicBezTo>
                  <a:pt x="9024" y="9961"/>
                  <a:pt x="8913" y="9687"/>
                  <a:pt x="8750" y="9458"/>
                </a:cubicBezTo>
                <a:cubicBezTo>
                  <a:pt x="8642" y="9279"/>
                  <a:pt x="8521" y="9116"/>
                  <a:pt x="8384" y="8952"/>
                </a:cubicBezTo>
                <a:cubicBezTo>
                  <a:pt x="8766" y="8342"/>
                  <a:pt x="8942" y="7633"/>
                  <a:pt x="8900" y="6911"/>
                </a:cubicBezTo>
                <a:cubicBezTo>
                  <a:pt x="8831" y="6111"/>
                  <a:pt x="8492" y="5334"/>
                  <a:pt x="7920" y="4762"/>
                </a:cubicBezTo>
                <a:cubicBezTo>
                  <a:pt x="7580" y="4423"/>
                  <a:pt x="7159" y="4165"/>
                  <a:pt x="6725" y="3988"/>
                </a:cubicBezTo>
                <a:cubicBezTo>
                  <a:pt x="6708" y="3782"/>
                  <a:pt x="6682" y="3580"/>
                  <a:pt x="6614" y="3374"/>
                </a:cubicBezTo>
                <a:cubicBezTo>
                  <a:pt x="6562" y="3142"/>
                  <a:pt x="6450" y="2910"/>
                  <a:pt x="6300" y="2708"/>
                </a:cubicBezTo>
                <a:cubicBezTo>
                  <a:pt x="6219" y="2571"/>
                  <a:pt x="6111" y="2437"/>
                  <a:pt x="5990" y="2326"/>
                </a:cubicBezTo>
                <a:cubicBezTo>
                  <a:pt x="5521" y="1847"/>
                  <a:pt x="4883" y="1600"/>
                  <a:pt x="4238" y="1600"/>
                </a:cubicBezTo>
                <a:cubicBezTo>
                  <a:pt x="3985" y="1600"/>
                  <a:pt x="3731" y="1638"/>
                  <a:pt x="3485" y="1715"/>
                </a:cubicBezTo>
                <a:lnTo>
                  <a:pt x="3485" y="1647"/>
                </a:lnTo>
                <a:cubicBezTo>
                  <a:pt x="3485" y="735"/>
                  <a:pt x="2750" y="1"/>
                  <a:pt x="1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7199981">
            <a:off x="-328418" y="1706060"/>
            <a:ext cx="2322738" cy="5659561"/>
          </a:xfrm>
          <a:custGeom>
            <a:rect b="b" l="l" r="r" t="t"/>
            <a:pathLst>
              <a:path extrusionOk="0" h="22441" w="9210">
                <a:moveTo>
                  <a:pt x="7361" y="585"/>
                </a:moveTo>
                <a:cubicBezTo>
                  <a:pt x="7946" y="585"/>
                  <a:pt x="8423" y="1062"/>
                  <a:pt x="8423" y="1647"/>
                </a:cubicBezTo>
                <a:lnTo>
                  <a:pt x="8423" y="11238"/>
                </a:lnTo>
                <a:cubicBezTo>
                  <a:pt x="8423" y="11865"/>
                  <a:pt x="7920" y="12381"/>
                  <a:pt x="7280" y="12381"/>
                </a:cubicBezTo>
                <a:cubicBezTo>
                  <a:pt x="6653" y="12381"/>
                  <a:pt x="6137" y="11865"/>
                  <a:pt x="6137" y="11238"/>
                </a:cubicBezTo>
                <a:lnTo>
                  <a:pt x="6137" y="10314"/>
                </a:lnTo>
                <a:cubicBezTo>
                  <a:pt x="6803" y="10193"/>
                  <a:pt x="7361" y="9687"/>
                  <a:pt x="7511" y="8982"/>
                </a:cubicBezTo>
                <a:cubicBezTo>
                  <a:pt x="7551" y="8831"/>
                  <a:pt x="7443" y="8668"/>
                  <a:pt x="7293" y="8642"/>
                </a:cubicBezTo>
                <a:cubicBezTo>
                  <a:pt x="7266" y="8635"/>
                  <a:pt x="7240" y="8632"/>
                  <a:pt x="7215" y="8632"/>
                </a:cubicBezTo>
                <a:cubicBezTo>
                  <a:pt x="7084" y="8632"/>
                  <a:pt x="6973" y="8721"/>
                  <a:pt x="6940" y="8858"/>
                </a:cubicBezTo>
                <a:cubicBezTo>
                  <a:pt x="6822" y="9399"/>
                  <a:pt x="6348" y="9757"/>
                  <a:pt x="5820" y="9757"/>
                </a:cubicBezTo>
                <a:cubicBezTo>
                  <a:pt x="5736" y="9757"/>
                  <a:pt x="5650" y="9748"/>
                  <a:pt x="5565" y="9729"/>
                </a:cubicBezTo>
                <a:lnTo>
                  <a:pt x="5470" y="9729"/>
                </a:lnTo>
                <a:cubicBezTo>
                  <a:pt x="4654" y="9566"/>
                  <a:pt x="4027" y="8844"/>
                  <a:pt x="4027" y="7989"/>
                </a:cubicBezTo>
                <a:cubicBezTo>
                  <a:pt x="4027" y="7061"/>
                  <a:pt x="4735" y="6300"/>
                  <a:pt x="5634" y="6219"/>
                </a:cubicBezTo>
                <a:lnTo>
                  <a:pt x="5634" y="6313"/>
                </a:lnTo>
                <a:cubicBezTo>
                  <a:pt x="5634" y="7198"/>
                  <a:pt x="6339" y="7907"/>
                  <a:pt x="7224" y="7907"/>
                </a:cubicBezTo>
                <a:cubicBezTo>
                  <a:pt x="7387" y="7907"/>
                  <a:pt x="7524" y="7783"/>
                  <a:pt x="7524" y="7620"/>
                </a:cubicBezTo>
                <a:cubicBezTo>
                  <a:pt x="7524" y="7456"/>
                  <a:pt x="7387" y="7319"/>
                  <a:pt x="7224" y="7319"/>
                </a:cubicBezTo>
                <a:cubicBezTo>
                  <a:pt x="6666" y="7319"/>
                  <a:pt x="6218" y="6872"/>
                  <a:pt x="6218" y="6313"/>
                </a:cubicBezTo>
                <a:cubicBezTo>
                  <a:pt x="6218" y="5755"/>
                  <a:pt x="6666" y="5308"/>
                  <a:pt x="7224" y="5308"/>
                </a:cubicBezTo>
                <a:cubicBezTo>
                  <a:pt x="7387" y="5308"/>
                  <a:pt x="7524" y="5170"/>
                  <a:pt x="7524" y="5007"/>
                </a:cubicBezTo>
                <a:cubicBezTo>
                  <a:pt x="7524" y="4844"/>
                  <a:pt x="7387" y="4707"/>
                  <a:pt x="7224" y="4707"/>
                </a:cubicBezTo>
                <a:cubicBezTo>
                  <a:pt x="6597" y="4707"/>
                  <a:pt x="6042" y="5089"/>
                  <a:pt x="5781" y="5621"/>
                </a:cubicBezTo>
                <a:cubicBezTo>
                  <a:pt x="4491" y="5634"/>
                  <a:pt x="3442" y="6682"/>
                  <a:pt x="3442" y="7989"/>
                </a:cubicBezTo>
                <a:cubicBezTo>
                  <a:pt x="3442" y="9197"/>
                  <a:pt x="4366" y="10206"/>
                  <a:pt x="5552" y="10340"/>
                </a:cubicBezTo>
                <a:lnTo>
                  <a:pt x="5552" y="11238"/>
                </a:lnTo>
                <a:cubicBezTo>
                  <a:pt x="5552" y="12192"/>
                  <a:pt x="6326" y="12969"/>
                  <a:pt x="7280" y="12969"/>
                </a:cubicBezTo>
                <a:lnTo>
                  <a:pt x="7456" y="12969"/>
                </a:lnTo>
                <a:cubicBezTo>
                  <a:pt x="8096" y="12969"/>
                  <a:pt x="8612" y="13498"/>
                  <a:pt x="8612" y="14138"/>
                </a:cubicBezTo>
                <a:cubicBezTo>
                  <a:pt x="8612" y="14791"/>
                  <a:pt x="8096" y="15307"/>
                  <a:pt x="7456" y="15307"/>
                </a:cubicBezTo>
                <a:cubicBezTo>
                  <a:pt x="7293" y="15307"/>
                  <a:pt x="7155" y="15445"/>
                  <a:pt x="7155" y="15608"/>
                </a:cubicBezTo>
                <a:cubicBezTo>
                  <a:pt x="7155" y="15771"/>
                  <a:pt x="7293" y="15892"/>
                  <a:pt x="7456" y="15892"/>
                </a:cubicBezTo>
                <a:cubicBezTo>
                  <a:pt x="7809" y="15892"/>
                  <a:pt x="8148" y="15784"/>
                  <a:pt x="8423" y="15595"/>
                </a:cubicBezTo>
                <a:lnTo>
                  <a:pt x="8423" y="16274"/>
                </a:lnTo>
                <a:cubicBezTo>
                  <a:pt x="8423" y="16901"/>
                  <a:pt x="7920" y="17417"/>
                  <a:pt x="7280" y="17417"/>
                </a:cubicBezTo>
                <a:cubicBezTo>
                  <a:pt x="7074" y="17417"/>
                  <a:pt x="6884" y="17362"/>
                  <a:pt x="6721" y="17267"/>
                </a:cubicBezTo>
                <a:cubicBezTo>
                  <a:pt x="6695" y="17241"/>
                  <a:pt x="6666" y="17228"/>
                  <a:pt x="6639" y="17215"/>
                </a:cubicBezTo>
                <a:cubicBezTo>
                  <a:pt x="6339" y="17009"/>
                  <a:pt x="6137" y="16656"/>
                  <a:pt x="6137" y="16274"/>
                </a:cubicBezTo>
                <a:lnTo>
                  <a:pt x="6137" y="15036"/>
                </a:lnTo>
                <a:cubicBezTo>
                  <a:pt x="6137" y="14873"/>
                  <a:pt x="6012" y="14736"/>
                  <a:pt x="5849" y="14736"/>
                </a:cubicBezTo>
                <a:cubicBezTo>
                  <a:pt x="5686" y="14736"/>
                  <a:pt x="5552" y="14873"/>
                  <a:pt x="5552" y="15036"/>
                </a:cubicBezTo>
                <a:lnTo>
                  <a:pt x="5552" y="16274"/>
                </a:lnTo>
                <a:cubicBezTo>
                  <a:pt x="5552" y="16562"/>
                  <a:pt x="5634" y="16846"/>
                  <a:pt x="5754" y="17091"/>
                </a:cubicBezTo>
                <a:cubicBezTo>
                  <a:pt x="5604" y="17104"/>
                  <a:pt x="5470" y="17133"/>
                  <a:pt x="5320" y="17198"/>
                </a:cubicBezTo>
                <a:cubicBezTo>
                  <a:pt x="4899" y="17362"/>
                  <a:pt x="4556" y="17688"/>
                  <a:pt x="4379" y="18113"/>
                </a:cubicBezTo>
                <a:cubicBezTo>
                  <a:pt x="4311" y="18260"/>
                  <a:pt x="4379" y="18423"/>
                  <a:pt x="4530" y="18492"/>
                </a:cubicBezTo>
                <a:cubicBezTo>
                  <a:pt x="4572" y="18505"/>
                  <a:pt x="4611" y="18521"/>
                  <a:pt x="4654" y="18521"/>
                </a:cubicBezTo>
                <a:cubicBezTo>
                  <a:pt x="4762" y="18521"/>
                  <a:pt x="4869" y="18452"/>
                  <a:pt x="4912" y="18341"/>
                </a:cubicBezTo>
                <a:cubicBezTo>
                  <a:pt x="5033" y="18070"/>
                  <a:pt x="5265" y="17852"/>
                  <a:pt x="5536" y="17744"/>
                </a:cubicBezTo>
                <a:cubicBezTo>
                  <a:pt x="5673" y="17690"/>
                  <a:pt x="5812" y="17663"/>
                  <a:pt x="5952" y="17663"/>
                </a:cubicBezTo>
                <a:cubicBezTo>
                  <a:pt x="6092" y="17663"/>
                  <a:pt x="6231" y="17690"/>
                  <a:pt x="6368" y="17744"/>
                </a:cubicBezTo>
                <a:cubicBezTo>
                  <a:pt x="6626" y="17907"/>
                  <a:pt x="6953" y="18002"/>
                  <a:pt x="7280" y="18002"/>
                </a:cubicBezTo>
                <a:cubicBezTo>
                  <a:pt x="7727" y="18002"/>
                  <a:pt x="8122" y="17839"/>
                  <a:pt x="8423" y="17567"/>
                </a:cubicBezTo>
                <a:lnTo>
                  <a:pt x="8423" y="20791"/>
                </a:lnTo>
                <a:cubicBezTo>
                  <a:pt x="8423" y="21379"/>
                  <a:pt x="7946" y="21852"/>
                  <a:pt x="7361" y="21852"/>
                </a:cubicBezTo>
                <a:cubicBezTo>
                  <a:pt x="6777" y="21852"/>
                  <a:pt x="6300" y="21379"/>
                  <a:pt x="6300" y="20791"/>
                </a:cubicBezTo>
                <a:lnTo>
                  <a:pt x="6300" y="20356"/>
                </a:lnTo>
                <a:cubicBezTo>
                  <a:pt x="6790" y="20112"/>
                  <a:pt x="7155" y="19648"/>
                  <a:pt x="7237" y="19076"/>
                </a:cubicBezTo>
                <a:cubicBezTo>
                  <a:pt x="7266" y="18913"/>
                  <a:pt x="7142" y="18766"/>
                  <a:pt x="6992" y="18737"/>
                </a:cubicBezTo>
                <a:cubicBezTo>
                  <a:pt x="6977" y="18734"/>
                  <a:pt x="6962" y="18733"/>
                  <a:pt x="6947" y="18733"/>
                </a:cubicBezTo>
                <a:cubicBezTo>
                  <a:pt x="6802" y="18733"/>
                  <a:pt x="6676" y="18845"/>
                  <a:pt x="6653" y="18982"/>
                </a:cubicBezTo>
                <a:cubicBezTo>
                  <a:pt x="6597" y="19377"/>
                  <a:pt x="6352" y="19690"/>
                  <a:pt x="6012" y="19854"/>
                </a:cubicBezTo>
                <a:cubicBezTo>
                  <a:pt x="5986" y="19854"/>
                  <a:pt x="5960" y="19854"/>
                  <a:pt x="5931" y="19867"/>
                </a:cubicBezTo>
                <a:cubicBezTo>
                  <a:pt x="5754" y="19909"/>
                  <a:pt x="5578" y="19935"/>
                  <a:pt x="5402" y="19935"/>
                </a:cubicBezTo>
                <a:cubicBezTo>
                  <a:pt x="4474" y="19935"/>
                  <a:pt x="3700" y="19269"/>
                  <a:pt x="3537" y="18384"/>
                </a:cubicBezTo>
                <a:cubicBezTo>
                  <a:pt x="3563" y="18328"/>
                  <a:pt x="3563" y="18276"/>
                  <a:pt x="3550" y="18221"/>
                </a:cubicBezTo>
                <a:cubicBezTo>
                  <a:pt x="3537" y="18165"/>
                  <a:pt x="3524" y="18113"/>
                  <a:pt x="3511" y="18044"/>
                </a:cubicBezTo>
                <a:lnTo>
                  <a:pt x="3511" y="17920"/>
                </a:lnTo>
                <a:cubicBezTo>
                  <a:pt x="3524" y="17881"/>
                  <a:pt x="3511" y="17839"/>
                  <a:pt x="3494" y="17799"/>
                </a:cubicBezTo>
                <a:cubicBezTo>
                  <a:pt x="3511" y="17104"/>
                  <a:pt x="3971" y="16464"/>
                  <a:pt x="4680" y="16287"/>
                </a:cubicBezTo>
                <a:cubicBezTo>
                  <a:pt x="4843" y="16248"/>
                  <a:pt x="4938" y="16085"/>
                  <a:pt x="4899" y="15935"/>
                </a:cubicBezTo>
                <a:cubicBezTo>
                  <a:pt x="4863" y="15796"/>
                  <a:pt x="4740" y="15707"/>
                  <a:pt x="4604" y="15707"/>
                </a:cubicBezTo>
                <a:cubicBezTo>
                  <a:pt x="4579" y="15707"/>
                  <a:pt x="4555" y="15710"/>
                  <a:pt x="4530" y="15716"/>
                </a:cubicBezTo>
                <a:cubicBezTo>
                  <a:pt x="3674" y="15948"/>
                  <a:pt x="3073" y="16656"/>
                  <a:pt x="2939" y="17473"/>
                </a:cubicBezTo>
                <a:cubicBezTo>
                  <a:pt x="1973" y="17022"/>
                  <a:pt x="1346" y="16055"/>
                  <a:pt x="1346" y="14955"/>
                </a:cubicBezTo>
                <a:lnTo>
                  <a:pt x="1346" y="14749"/>
                </a:lnTo>
                <a:cubicBezTo>
                  <a:pt x="1372" y="14710"/>
                  <a:pt x="1372" y="14667"/>
                  <a:pt x="1372" y="14628"/>
                </a:cubicBezTo>
                <a:lnTo>
                  <a:pt x="1372" y="14520"/>
                </a:lnTo>
                <a:cubicBezTo>
                  <a:pt x="1414" y="14275"/>
                  <a:pt x="1483" y="14031"/>
                  <a:pt x="1590" y="13799"/>
                </a:cubicBezTo>
                <a:cubicBezTo>
                  <a:pt x="1862" y="13335"/>
                  <a:pt x="2368" y="13021"/>
                  <a:pt x="2939" y="13008"/>
                </a:cubicBezTo>
                <a:cubicBezTo>
                  <a:pt x="3103" y="13008"/>
                  <a:pt x="3223" y="12871"/>
                  <a:pt x="3223" y="12724"/>
                </a:cubicBezTo>
                <a:cubicBezTo>
                  <a:pt x="3223" y="12561"/>
                  <a:pt x="3086" y="12424"/>
                  <a:pt x="2923" y="12424"/>
                </a:cubicBezTo>
                <a:cubicBezTo>
                  <a:pt x="2325" y="12437"/>
                  <a:pt x="1767" y="12695"/>
                  <a:pt x="1388" y="13103"/>
                </a:cubicBezTo>
                <a:cubicBezTo>
                  <a:pt x="869" y="12587"/>
                  <a:pt x="585" y="11891"/>
                  <a:pt x="585" y="11157"/>
                </a:cubicBezTo>
                <a:cubicBezTo>
                  <a:pt x="585" y="10967"/>
                  <a:pt x="611" y="10778"/>
                  <a:pt x="637" y="10601"/>
                </a:cubicBezTo>
                <a:cubicBezTo>
                  <a:pt x="666" y="10559"/>
                  <a:pt x="666" y="10533"/>
                  <a:pt x="679" y="10490"/>
                </a:cubicBezTo>
                <a:cubicBezTo>
                  <a:pt x="679" y="10464"/>
                  <a:pt x="679" y="10438"/>
                  <a:pt x="692" y="10409"/>
                </a:cubicBezTo>
                <a:cubicBezTo>
                  <a:pt x="748" y="10177"/>
                  <a:pt x="843" y="9961"/>
                  <a:pt x="950" y="9756"/>
                </a:cubicBezTo>
                <a:cubicBezTo>
                  <a:pt x="1243" y="9354"/>
                  <a:pt x="1734" y="9092"/>
                  <a:pt x="2254" y="9092"/>
                </a:cubicBezTo>
                <a:cubicBezTo>
                  <a:pt x="2313" y="9092"/>
                  <a:pt x="2373" y="9095"/>
                  <a:pt x="2433" y="9102"/>
                </a:cubicBezTo>
                <a:cubicBezTo>
                  <a:pt x="2442" y="9103"/>
                  <a:pt x="2451" y="9104"/>
                  <a:pt x="2460" y="9104"/>
                </a:cubicBezTo>
                <a:cubicBezTo>
                  <a:pt x="2612" y="9104"/>
                  <a:pt x="2747" y="8999"/>
                  <a:pt x="2760" y="8844"/>
                </a:cubicBezTo>
                <a:cubicBezTo>
                  <a:pt x="2789" y="8681"/>
                  <a:pt x="2665" y="8544"/>
                  <a:pt x="2515" y="8518"/>
                </a:cubicBezTo>
                <a:cubicBezTo>
                  <a:pt x="2434" y="8510"/>
                  <a:pt x="2355" y="8507"/>
                  <a:pt x="2276" y="8507"/>
                </a:cubicBezTo>
                <a:cubicBezTo>
                  <a:pt x="1944" y="8507"/>
                  <a:pt x="1631" y="8573"/>
                  <a:pt x="1346" y="8694"/>
                </a:cubicBezTo>
                <a:cubicBezTo>
                  <a:pt x="624" y="7607"/>
                  <a:pt x="761" y="6124"/>
                  <a:pt x="1698" y="5183"/>
                </a:cubicBezTo>
                <a:cubicBezTo>
                  <a:pt x="1960" y="4925"/>
                  <a:pt x="2270" y="4723"/>
                  <a:pt x="2596" y="4586"/>
                </a:cubicBezTo>
                <a:cubicBezTo>
                  <a:pt x="2720" y="4968"/>
                  <a:pt x="2952" y="5321"/>
                  <a:pt x="3266" y="5592"/>
                </a:cubicBezTo>
                <a:cubicBezTo>
                  <a:pt x="3318" y="5634"/>
                  <a:pt x="3387" y="5660"/>
                  <a:pt x="3455" y="5660"/>
                </a:cubicBezTo>
                <a:cubicBezTo>
                  <a:pt x="3537" y="5660"/>
                  <a:pt x="3619" y="5621"/>
                  <a:pt x="3674" y="5553"/>
                </a:cubicBezTo>
                <a:cubicBezTo>
                  <a:pt x="3782" y="5428"/>
                  <a:pt x="3769" y="5252"/>
                  <a:pt x="3645" y="5144"/>
                </a:cubicBezTo>
                <a:cubicBezTo>
                  <a:pt x="3155" y="4723"/>
                  <a:pt x="2992" y="4070"/>
                  <a:pt x="3168" y="3482"/>
                </a:cubicBezTo>
                <a:cubicBezTo>
                  <a:pt x="3210" y="3335"/>
                  <a:pt x="3279" y="3198"/>
                  <a:pt x="3374" y="3061"/>
                </a:cubicBezTo>
                <a:cubicBezTo>
                  <a:pt x="3400" y="3008"/>
                  <a:pt x="3442" y="2953"/>
                  <a:pt x="3481" y="2910"/>
                </a:cubicBezTo>
                <a:cubicBezTo>
                  <a:pt x="3494" y="2884"/>
                  <a:pt x="3511" y="2871"/>
                  <a:pt x="3524" y="2858"/>
                </a:cubicBezTo>
                <a:cubicBezTo>
                  <a:pt x="3550" y="2816"/>
                  <a:pt x="3592" y="2777"/>
                  <a:pt x="3619" y="2734"/>
                </a:cubicBezTo>
                <a:cubicBezTo>
                  <a:pt x="3988" y="2376"/>
                  <a:pt x="4475" y="2189"/>
                  <a:pt x="4968" y="2189"/>
                </a:cubicBezTo>
                <a:cubicBezTo>
                  <a:pt x="5220" y="2189"/>
                  <a:pt x="5475" y="2238"/>
                  <a:pt x="5715" y="2339"/>
                </a:cubicBezTo>
                <a:lnTo>
                  <a:pt x="5715" y="3253"/>
                </a:lnTo>
                <a:cubicBezTo>
                  <a:pt x="5715" y="3417"/>
                  <a:pt x="5849" y="3551"/>
                  <a:pt x="6012" y="3551"/>
                </a:cubicBezTo>
                <a:cubicBezTo>
                  <a:pt x="6176" y="3551"/>
                  <a:pt x="6300" y="3417"/>
                  <a:pt x="6300" y="3253"/>
                </a:cubicBezTo>
                <a:lnTo>
                  <a:pt x="6300" y="2163"/>
                </a:lnTo>
                <a:lnTo>
                  <a:pt x="6300" y="1865"/>
                </a:lnTo>
                <a:lnTo>
                  <a:pt x="6300" y="1647"/>
                </a:lnTo>
                <a:cubicBezTo>
                  <a:pt x="6300" y="1062"/>
                  <a:pt x="6777" y="585"/>
                  <a:pt x="7361" y="585"/>
                </a:cubicBezTo>
                <a:close/>
                <a:moveTo>
                  <a:pt x="7361" y="1"/>
                </a:moveTo>
                <a:cubicBezTo>
                  <a:pt x="6463" y="1"/>
                  <a:pt x="5715" y="735"/>
                  <a:pt x="5715" y="1647"/>
                </a:cubicBezTo>
                <a:lnTo>
                  <a:pt x="5715" y="1715"/>
                </a:lnTo>
                <a:cubicBezTo>
                  <a:pt x="5469" y="1638"/>
                  <a:pt x="5215" y="1600"/>
                  <a:pt x="4962" y="1600"/>
                </a:cubicBezTo>
                <a:cubicBezTo>
                  <a:pt x="4317" y="1600"/>
                  <a:pt x="3679" y="1847"/>
                  <a:pt x="3210" y="2326"/>
                </a:cubicBezTo>
                <a:cubicBezTo>
                  <a:pt x="3086" y="2450"/>
                  <a:pt x="2978" y="2571"/>
                  <a:pt x="2897" y="2708"/>
                </a:cubicBezTo>
                <a:cubicBezTo>
                  <a:pt x="2747" y="2910"/>
                  <a:pt x="2652" y="3142"/>
                  <a:pt x="2583" y="3374"/>
                </a:cubicBezTo>
                <a:cubicBezTo>
                  <a:pt x="2531" y="3580"/>
                  <a:pt x="2489" y="3782"/>
                  <a:pt x="2489" y="3988"/>
                </a:cubicBezTo>
                <a:cubicBezTo>
                  <a:pt x="2041" y="4165"/>
                  <a:pt x="1633" y="4423"/>
                  <a:pt x="1290" y="4762"/>
                </a:cubicBezTo>
                <a:cubicBezTo>
                  <a:pt x="705" y="5334"/>
                  <a:pt x="366" y="6111"/>
                  <a:pt x="310" y="6911"/>
                </a:cubicBezTo>
                <a:cubicBezTo>
                  <a:pt x="258" y="7633"/>
                  <a:pt x="434" y="8342"/>
                  <a:pt x="816" y="8952"/>
                </a:cubicBezTo>
                <a:cubicBezTo>
                  <a:pt x="679" y="9116"/>
                  <a:pt x="555" y="9279"/>
                  <a:pt x="447" y="9458"/>
                </a:cubicBezTo>
                <a:cubicBezTo>
                  <a:pt x="297" y="9687"/>
                  <a:pt x="176" y="9961"/>
                  <a:pt x="121" y="10259"/>
                </a:cubicBezTo>
                <a:cubicBezTo>
                  <a:pt x="39" y="10546"/>
                  <a:pt x="0" y="10846"/>
                  <a:pt x="0" y="11157"/>
                </a:cubicBezTo>
                <a:cubicBezTo>
                  <a:pt x="0" y="12084"/>
                  <a:pt x="379" y="12953"/>
                  <a:pt x="1032" y="13593"/>
                </a:cubicBezTo>
                <a:cubicBezTo>
                  <a:pt x="898" y="13851"/>
                  <a:pt x="816" y="14151"/>
                  <a:pt x="787" y="14465"/>
                </a:cubicBezTo>
                <a:cubicBezTo>
                  <a:pt x="774" y="14628"/>
                  <a:pt x="761" y="14791"/>
                  <a:pt x="761" y="14955"/>
                </a:cubicBezTo>
                <a:cubicBezTo>
                  <a:pt x="761" y="16369"/>
                  <a:pt x="1617" y="17607"/>
                  <a:pt x="2923" y="18113"/>
                </a:cubicBezTo>
                <a:cubicBezTo>
                  <a:pt x="2965" y="19390"/>
                  <a:pt x="3971" y="20438"/>
                  <a:pt x="5238" y="20520"/>
                </a:cubicBezTo>
                <a:cubicBezTo>
                  <a:pt x="5251" y="20520"/>
                  <a:pt x="5278" y="20520"/>
                  <a:pt x="5291" y="20533"/>
                </a:cubicBezTo>
                <a:cubicBezTo>
                  <a:pt x="5372" y="20533"/>
                  <a:pt x="5454" y="20546"/>
                  <a:pt x="5536" y="20546"/>
                </a:cubicBezTo>
                <a:cubicBezTo>
                  <a:pt x="5591" y="20546"/>
                  <a:pt x="5660" y="20546"/>
                  <a:pt x="5715" y="20533"/>
                </a:cubicBezTo>
                <a:lnTo>
                  <a:pt x="5715" y="20791"/>
                </a:lnTo>
                <a:cubicBezTo>
                  <a:pt x="5715" y="21705"/>
                  <a:pt x="6463" y="22440"/>
                  <a:pt x="7361" y="22440"/>
                </a:cubicBezTo>
                <a:cubicBezTo>
                  <a:pt x="8272" y="22440"/>
                  <a:pt x="9020" y="21705"/>
                  <a:pt x="9020" y="20791"/>
                </a:cubicBezTo>
                <a:lnTo>
                  <a:pt x="9020" y="14968"/>
                </a:lnTo>
                <a:cubicBezTo>
                  <a:pt x="9020" y="14955"/>
                  <a:pt x="9007" y="14955"/>
                  <a:pt x="9007" y="14942"/>
                </a:cubicBezTo>
                <a:cubicBezTo>
                  <a:pt x="9144" y="14697"/>
                  <a:pt x="9210" y="14422"/>
                  <a:pt x="9210" y="14138"/>
                </a:cubicBezTo>
                <a:cubicBezTo>
                  <a:pt x="9210" y="13498"/>
                  <a:pt x="8857" y="12927"/>
                  <a:pt x="8328" y="12626"/>
                </a:cubicBezTo>
                <a:cubicBezTo>
                  <a:pt x="8749" y="12300"/>
                  <a:pt x="9020" y="11797"/>
                  <a:pt x="9020" y="11238"/>
                </a:cubicBezTo>
                <a:lnTo>
                  <a:pt x="9020" y="1647"/>
                </a:lnTo>
                <a:cubicBezTo>
                  <a:pt x="9020" y="735"/>
                  <a:pt x="8272" y="1"/>
                  <a:pt x="73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flipH="1" rot="-1635335">
            <a:off x="7458454" y="-2000632"/>
            <a:ext cx="2322548" cy="5664635"/>
          </a:xfrm>
          <a:custGeom>
            <a:rect b="b" l="l" r="r" t="t"/>
            <a:pathLst>
              <a:path extrusionOk="0" h="22441" w="9201">
                <a:moveTo>
                  <a:pt x="1839" y="585"/>
                </a:moveTo>
                <a:cubicBezTo>
                  <a:pt x="2424" y="585"/>
                  <a:pt x="2901" y="1062"/>
                  <a:pt x="2901" y="1647"/>
                </a:cubicBezTo>
                <a:lnTo>
                  <a:pt x="2901" y="1865"/>
                </a:lnTo>
                <a:lnTo>
                  <a:pt x="2901" y="2163"/>
                </a:lnTo>
                <a:lnTo>
                  <a:pt x="2901" y="3253"/>
                </a:lnTo>
                <a:cubicBezTo>
                  <a:pt x="2901" y="3417"/>
                  <a:pt x="3021" y="3551"/>
                  <a:pt x="3185" y="3551"/>
                </a:cubicBezTo>
                <a:cubicBezTo>
                  <a:pt x="3348" y="3551"/>
                  <a:pt x="3485" y="3417"/>
                  <a:pt x="3485" y="3253"/>
                </a:cubicBezTo>
                <a:lnTo>
                  <a:pt x="3485" y="2339"/>
                </a:lnTo>
                <a:cubicBezTo>
                  <a:pt x="3726" y="2238"/>
                  <a:pt x="3980" y="2189"/>
                  <a:pt x="4233" y="2189"/>
                </a:cubicBezTo>
                <a:cubicBezTo>
                  <a:pt x="4725" y="2189"/>
                  <a:pt x="5213" y="2376"/>
                  <a:pt x="5582" y="2734"/>
                </a:cubicBezTo>
                <a:cubicBezTo>
                  <a:pt x="5608" y="2777"/>
                  <a:pt x="5647" y="2816"/>
                  <a:pt x="5676" y="2858"/>
                </a:cubicBezTo>
                <a:cubicBezTo>
                  <a:pt x="5690" y="2871"/>
                  <a:pt x="5703" y="2884"/>
                  <a:pt x="5716" y="2910"/>
                </a:cubicBezTo>
                <a:cubicBezTo>
                  <a:pt x="5758" y="2953"/>
                  <a:pt x="5797" y="3008"/>
                  <a:pt x="5840" y="3061"/>
                </a:cubicBezTo>
                <a:cubicBezTo>
                  <a:pt x="5921" y="3185"/>
                  <a:pt x="5990" y="3335"/>
                  <a:pt x="6029" y="3482"/>
                </a:cubicBezTo>
                <a:cubicBezTo>
                  <a:pt x="6206" y="4070"/>
                  <a:pt x="6042" y="4723"/>
                  <a:pt x="5552" y="5144"/>
                </a:cubicBezTo>
                <a:cubicBezTo>
                  <a:pt x="5432" y="5252"/>
                  <a:pt x="5418" y="5428"/>
                  <a:pt x="5526" y="5553"/>
                </a:cubicBezTo>
                <a:cubicBezTo>
                  <a:pt x="5582" y="5621"/>
                  <a:pt x="5663" y="5660"/>
                  <a:pt x="5745" y="5660"/>
                </a:cubicBezTo>
                <a:cubicBezTo>
                  <a:pt x="5810" y="5660"/>
                  <a:pt x="5879" y="5634"/>
                  <a:pt x="5934" y="5592"/>
                </a:cubicBezTo>
                <a:cubicBezTo>
                  <a:pt x="6261" y="5321"/>
                  <a:pt x="6480" y="4968"/>
                  <a:pt x="6601" y="4586"/>
                </a:cubicBezTo>
                <a:cubicBezTo>
                  <a:pt x="6927" y="4723"/>
                  <a:pt x="7241" y="4925"/>
                  <a:pt x="7499" y="5183"/>
                </a:cubicBezTo>
                <a:cubicBezTo>
                  <a:pt x="8439" y="6124"/>
                  <a:pt x="8573" y="7607"/>
                  <a:pt x="7852" y="8694"/>
                </a:cubicBezTo>
                <a:cubicBezTo>
                  <a:pt x="7566" y="8573"/>
                  <a:pt x="7253" y="8507"/>
                  <a:pt x="6928" y="8507"/>
                </a:cubicBezTo>
                <a:cubicBezTo>
                  <a:pt x="6851" y="8507"/>
                  <a:pt x="6773" y="8510"/>
                  <a:pt x="6695" y="8518"/>
                </a:cubicBezTo>
                <a:cubicBezTo>
                  <a:pt x="6532" y="8544"/>
                  <a:pt x="6411" y="8681"/>
                  <a:pt x="6437" y="8844"/>
                </a:cubicBezTo>
                <a:cubicBezTo>
                  <a:pt x="6450" y="8999"/>
                  <a:pt x="6585" y="9104"/>
                  <a:pt x="6737" y="9104"/>
                </a:cubicBezTo>
                <a:cubicBezTo>
                  <a:pt x="6746" y="9104"/>
                  <a:pt x="6755" y="9103"/>
                  <a:pt x="6764" y="9102"/>
                </a:cubicBezTo>
                <a:cubicBezTo>
                  <a:pt x="6825" y="9095"/>
                  <a:pt x="6886" y="9092"/>
                  <a:pt x="6947" y="9092"/>
                </a:cubicBezTo>
                <a:cubicBezTo>
                  <a:pt x="7474" y="9092"/>
                  <a:pt x="7954" y="9354"/>
                  <a:pt x="8247" y="9756"/>
                </a:cubicBezTo>
                <a:cubicBezTo>
                  <a:pt x="8358" y="9961"/>
                  <a:pt x="8452" y="10177"/>
                  <a:pt x="8521" y="10409"/>
                </a:cubicBezTo>
                <a:cubicBezTo>
                  <a:pt x="8521" y="10438"/>
                  <a:pt x="8521" y="10464"/>
                  <a:pt x="8534" y="10490"/>
                </a:cubicBezTo>
                <a:cubicBezTo>
                  <a:pt x="8534" y="10533"/>
                  <a:pt x="8547" y="10559"/>
                  <a:pt x="8560" y="10601"/>
                </a:cubicBezTo>
                <a:cubicBezTo>
                  <a:pt x="8603" y="10778"/>
                  <a:pt x="8616" y="10967"/>
                  <a:pt x="8616" y="11157"/>
                </a:cubicBezTo>
                <a:cubicBezTo>
                  <a:pt x="8616" y="11891"/>
                  <a:pt x="8328" y="12587"/>
                  <a:pt x="7812" y="13103"/>
                </a:cubicBezTo>
                <a:cubicBezTo>
                  <a:pt x="7430" y="12695"/>
                  <a:pt x="6888" y="12437"/>
                  <a:pt x="6274" y="12424"/>
                </a:cubicBezTo>
                <a:cubicBezTo>
                  <a:pt x="6111" y="12424"/>
                  <a:pt x="5974" y="12561"/>
                  <a:pt x="5974" y="12724"/>
                </a:cubicBezTo>
                <a:cubicBezTo>
                  <a:pt x="5974" y="12871"/>
                  <a:pt x="6098" y="13008"/>
                  <a:pt x="6261" y="13008"/>
                </a:cubicBezTo>
                <a:cubicBezTo>
                  <a:pt x="6833" y="13021"/>
                  <a:pt x="7336" y="13335"/>
                  <a:pt x="7607" y="13799"/>
                </a:cubicBezTo>
                <a:cubicBezTo>
                  <a:pt x="7718" y="14031"/>
                  <a:pt x="7786" y="14275"/>
                  <a:pt x="7825" y="14520"/>
                </a:cubicBezTo>
                <a:lnTo>
                  <a:pt x="7825" y="14628"/>
                </a:lnTo>
                <a:cubicBezTo>
                  <a:pt x="7825" y="14667"/>
                  <a:pt x="7838" y="14710"/>
                  <a:pt x="7852" y="14749"/>
                </a:cubicBezTo>
                <a:lnTo>
                  <a:pt x="7852" y="14955"/>
                </a:lnTo>
                <a:cubicBezTo>
                  <a:pt x="7852" y="16055"/>
                  <a:pt x="7228" y="17022"/>
                  <a:pt x="6261" y="17486"/>
                </a:cubicBezTo>
                <a:cubicBezTo>
                  <a:pt x="6137" y="16656"/>
                  <a:pt x="5526" y="15948"/>
                  <a:pt x="4667" y="15716"/>
                </a:cubicBezTo>
                <a:cubicBezTo>
                  <a:pt x="4643" y="15710"/>
                  <a:pt x="4618" y="15707"/>
                  <a:pt x="4594" y="15707"/>
                </a:cubicBezTo>
                <a:cubicBezTo>
                  <a:pt x="4462" y="15707"/>
                  <a:pt x="4351" y="15796"/>
                  <a:pt x="4315" y="15935"/>
                </a:cubicBezTo>
                <a:cubicBezTo>
                  <a:pt x="4275" y="16085"/>
                  <a:pt x="4370" y="16248"/>
                  <a:pt x="4520" y="16287"/>
                </a:cubicBezTo>
                <a:cubicBezTo>
                  <a:pt x="5226" y="16464"/>
                  <a:pt x="5690" y="17104"/>
                  <a:pt x="5703" y="17799"/>
                </a:cubicBezTo>
                <a:cubicBezTo>
                  <a:pt x="5690" y="17839"/>
                  <a:pt x="5690" y="17881"/>
                  <a:pt x="5690" y="17920"/>
                </a:cubicBezTo>
                <a:lnTo>
                  <a:pt x="5690" y="18044"/>
                </a:lnTo>
                <a:lnTo>
                  <a:pt x="5690" y="18057"/>
                </a:lnTo>
                <a:cubicBezTo>
                  <a:pt x="5676" y="18113"/>
                  <a:pt x="5676" y="18165"/>
                  <a:pt x="5647" y="18221"/>
                </a:cubicBezTo>
                <a:cubicBezTo>
                  <a:pt x="5634" y="18276"/>
                  <a:pt x="5647" y="18328"/>
                  <a:pt x="5663" y="18384"/>
                </a:cubicBezTo>
                <a:cubicBezTo>
                  <a:pt x="5500" y="19269"/>
                  <a:pt x="4723" y="19935"/>
                  <a:pt x="3799" y="19935"/>
                </a:cubicBezTo>
                <a:cubicBezTo>
                  <a:pt x="3622" y="19935"/>
                  <a:pt x="3443" y="19909"/>
                  <a:pt x="3266" y="19867"/>
                </a:cubicBezTo>
                <a:cubicBezTo>
                  <a:pt x="3240" y="19854"/>
                  <a:pt x="3214" y="19854"/>
                  <a:pt x="3185" y="19854"/>
                </a:cubicBezTo>
                <a:cubicBezTo>
                  <a:pt x="2858" y="19690"/>
                  <a:pt x="2600" y="19377"/>
                  <a:pt x="2545" y="18982"/>
                </a:cubicBezTo>
                <a:cubicBezTo>
                  <a:pt x="2521" y="18845"/>
                  <a:pt x="2395" y="18733"/>
                  <a:pt x="2259" y="18733"/>
                </a:cubicBezTo>
                <a:cubicBezTo>
                  <a:pt x="2246" y="18733"/>
                  <a:pt x="2232" y="18734"/>
                  <a:pt x="2218" y="18737"/>
                </a:cubicBezTo>
                <a:cubicBezTo>
                  <a:pt x="2055" y="18766"/>
                  <a:pt x="1947" y="18913"/>
                  <a:pt x="1960" y="19076"/>
                </a:cubicBezTo>
                <a:cubicBezTo>
                  <a:pt x="2042" y="19648"/>
                  <a:pt x="2411" y="20112"/>
                  <a:pt x="2901" y="20356"/>
                </a:cubicBezTo>
                <a:lnTo>
                  <a:pt x="2901" y="20791"/>
                </a:lnTo>
                <a:cubicBezTo>
                  <a:pt x="2901" y="21379"/>
                  <a:pt x="2424" y="21852"/>
                  <a:pt x="1839" y="21852"/>
                </a:cubicBezTo>
                <a:cubicBezTo>
                  <a:pt x="1255" y="21852"/>
                  <a:pt x="778" y="21379"/>
                  <a:pt x="778" y="20791"/>
                </a:cubicBezTo>
                <a:lnTo>
                  <a:pt x="778" y="17567"/>
                </a:lnTo>
                <a:cubicBezTo>
                  <a:pt x="1075" y="17839"/>
                  <a:pt x="1483" y="18002"/>
                  <a:pt x="1921" y="18002"/>
                </a:cubicBezTo>
                <a:cubicBezTo>
                  <a:pt x="2260" y="18002"/>
                  <a:pt x="2574" y="17907"/>
                  <a:pt x="2845" y="17744"/>
                </a:cubicBezTo>
                <a:cubicBezTo>
                  <a:pt x="2974" y="17690"/>
                  <a:pt x="3110" y="17663"/>
                  <a:pt x="3248" y="17663"/>
                </a:cubicBezTo>
                <a:cubicBezTo>
                  <a:pt x="3386" y="17663"/>
                  <a:pt x="3526" y="17690"/>
                  <a:pt x="3661" y="17744"/>
                </a:cubicBezTo>
                <a:cubicBezTo>
                  <a:pt x="3949" y="17852"/>
                  <a:pt x="4164" y="18070"/>
                  <a:pt x="4288" y="18341"/>
                </a:cubicBezTo>
                <a:cubicBezTo>
                  <a:pt x="4328" y="18452"/>
                  <a:pt x="4439" y="18521"/>
                  <a:pt x="4560" y="18521"/>
                </a:cubicBezTo>
                <a:cubicBezTo>
                  <a:pt x="4586" y="18521"/>
                  <a:pt x="4628" y="18505"/>
                  <a:pt x="4667" y="18492"/>
                </a:cubicBezTo>
                <a:cubicBezTo>
                  <a:pt x="4818" y="18423"/>
                  <a:pt x="4886" y="18260"/>
                  <a:pt x="4818" y="18113"/>
                </a:cubicBezTo>
                <a:cubicBezTo>
                  <a:pt x="4641" y="17688"/>
                  <a:pt x="4302" y="17362"/>
                  <a:pt x="3880" y="17198"/>
                </a:cubicBezTo>
                <a:cubicBezTo>
                  <a:pt x="3743" y="17133"/>
                  <a:pt x="3593" y="17104"/>
                  <a:pt x="3443" y="17091"/>
                </a:cubicBezTo>
                <a:cubicBezTo>
                  <a:pt x="3580" y="16846"/>
                  <a:pt x="3648" y="16562"/>
                  <a:pt x="3648" y="16274"/>
                </a:cubicBezTo>
                <a:lnTo>
                  <a:pt x="3648" y="15036"/>
                </a:lnTo>
                <a:cubicBezTo>
                  <a:pt x="3648" y="14873"/>
                  <a:pt x="3511" y="14736"/>
                  <a:pt x="3348" y="14736"/>
                </a:cubicBezTo>
                <a:cubicBezTo>
                  <a:pt x="3185" y="14736"/>
                  <a:pt x="3064" y="14873"/>
                  <a:pt x="3064" y="15036"/>
                </a:cubicBezTo>
                <a:lnTo>
                  <a:pt x="3064" y="16274"/>
                </a:lnTo>
                <a:cubicBezTo>
                  <a:pt x="3064" y="16656"/>
                  <a:pt x="2858" y="17009"/>
                  <a:pt x="2574" y="17215"/>
                </a:cubicBezTo>
                <a:lnTo>
                  <a:pt x="2561" y="17215"/>
                </a:lnTo>
                <a:cubicBezTo>
                  <a:pt x="2531" y="17228"/>
                  <a:pt x="2505" y="17241"/>
                  <a:pt x="2479" y="17267"/>
                </a:cubicBezTo>
                <a:cubicBezTo>
                  <a:pt x="2316" y="17362"/>
                  <a:pt x="2123" y="17417"/>
                  <a:pt x="1921" y="17417"/>
                </a:cubicBezTo>
                <a:cubicBezTo>
                  <a:pt x="1281" y="17417"/>
                  <a:pt x="778" y="16901"/>
                  <a:pt x="778" y="16274"/>
                </a:cubicBezTo>
                <a:lnTo>
                  <a:pt x="778" y="15595"/>
                </a:lnTo>
                <a:cubicBezTo>
                  <a:pt x="1049" y="15784"/>
                  <a:pt x="1388" y="15892"/>
                  <a:pt x="1757" y="15892"/>
                </a:cubicBezTo>
                <a:cubicBezTo>
                  <a:pt x="1908" y="15892"/>
                  <a:pt x="2042" y="15771"/>
                  <a:pt x="2042" y="15608"/>
                </a:cubicBezTo>
                <a:cubicBezTo>
                  <a:pt x="2042" y="15445"/>
                  <a:pt x="1908" y="15307"/>
                  <a:pt x="1757" y="15307"/>
                </a:cubicBezTo>
                <a:cubicBezTo>
                  <a:pt x="1104" y="15307"/>
                  <a:pt x="585" y="14791"/>
                  <a:pt x="585" y="14138"/>
                </a:cubicBezTo>
                <a:cubicBezTo>
                  <a:pt x="585" y="13498"/>
                  <a:pt x="1104" y="12969"/>
                  <a:pt x="1757" y="12969"/>
                </a:cubicBezTo>
                <a:lnTo>
                  <a:pt x="1921" y="12969"/>
                </a:lnTo>
                <a:cubicBezTo>
                  <a:pt x="2871" y="12969"/>
                  <a:pt x="3648" y="12192"/>
                  <a:pt x="3648" y="11238"/>
                </a:cubicBezTo>
                <a:lnTo>
                  <a:pt x="3648" y="10340"/>
                </a:lnTo>
                <a:cubicBezTo>
                  <a:pt x="4831" y="10206"/>
                  <a:pt x="5758" y="9197"/>
                  <a:pt x="5758" y="7989"/>
                </a:cubicBezTo>
                <a:cubicBezTo>
                  <a:pt x="5758" y="6682"/>
                  <a:pt x="4710" y="5634"/>
                  <a:pt x="3417" y="5621"/>
                </a:cubicBezTo>
                <a:cubicBezTo>
                  <a:pt x="3159" y="5089"/>
                  <a:pt x="2613" y="4707"/>
                  <a:pt x="1973" y="4707"/>
                </a:cubicBezTo>
                <a:cubicBezTo>
                  <a:pt x="1810" y="4707"/>
                  <a:pt x="1689" y="4844"/>
                  <a:pt x="1689" y="5007"/>
                </a:cubicBezTo>
                <a:cubicBezTo>
                  <a:pt x="1689" y="5170"/>
                  <a:pt x="1810" y="5308"/>
                  <a:pt x="1973" y="5308"/>
                </a:cubicBezTo>
                <a:cubicBezTo>
                  <a:pt x="2531" y="5308"/>
                  <a:pt x="2982" y="5755"/>
                  <a:pt x="2982" y="6313"/>
                </a:cubicBezTo>
                <a:cubicBezTo>
                  <a:pt x="2982" y="6872"/>
                  <a:pt x="2531" y="7319"/>
                  <a:pt x="1973" y="7319"/>
                </a:cubicBezTo>
                <a:cubicBezTo>
                  <a:pt x="1810" y="7319"/>
                  <a:pt x="1689" y="7456"/>
                  <a:pt x="1689" y="7620"/>
                </a:cubicBezTo>
                <a:cubicBezTo>
                  <a:pt x="1689" y="7783"/>
                  <a:pt x="1810" y="7907"/>
                  <a:pt x="1973" y="7907"/>
                </a:cubicBezTo>
                <a:cubicBezTo>
                  <a:pt x="2858" y="7907"/>
                  <a:pt x="3580" y="7198"/>
                  <a:pt x="3580" y="6313"/>
                </a:cubicBezTo>
                <a:cubicBezTo>
                  <a:pt x="3580" y="6274"/>
                  <a:pt x="3567" y="6245"/>
                  <a:pt x="3567" y="6219"/>
                </a:cubicBezTo>
                <a:lnTo>
                  <a:pt x="3567" y="6219"/>
                </a:lnTo>
                <a:cubicBezTo>
                  <a:pt x="4465" y="6300"/>
                  <a:pt x="5174" y="7061"/>
                  <a:pt x="5174" y="7989"/>
                </a:cubicBezTo>
                <a:cubicBezTo>
                  <a:pt x="5174" y="8844"/>
                  <a:pt x="4560" y="9566"/>
                  <a:pt x="3730" y="9729"/>
                </a:cubicBezTo>
                <a:lnTo>
                  <a:pt x="3635" y="9729"/>
                </a:lnTo>
                <a:cubicBezTo>
                  <a:pt x="3551" y="9748"/>
                  <a:pt x="3467" y="9757"/>
                  <a:pt x="3384" y="9757"/>
                </a:cubicBezTo>
                <a:cubicBezTo>
                  <a:pt x="2860" y="9757"/>
                  <a:pt x="2379" y="9399"/>
                  <a:pt x="2260" y="8858"/>
                </a:cubicBezTo>
                <a:cubicBezTo>
                  <a:pt x="2238" y="8721"/>
                  <a:pt x="2120" y="8632"/>
                  <a:pt x="1986" y="8632"/>
                </a:cubicBezTo>
                <a:cubicBezTo>
                  <a:pt x="1960" y="8632"/>
                  <a:pt x="1934" y="8635"/>
                  <a:pt x="1908" y="8642"/>
                </a:cubicBezTo>
                <a:cubicBezTo>
                  <a:pt x="1757" y="8668"/>
                  <a:pt x="1646" y="8831"/>
                  <a:pt x="1689" y="8982"/>
                </a:cubicBezTo>
                <a:cubicBezTo>
                  <a:pt x="1839" y="9687"/>
                  <a:pt x="2398" y="10193"/>
                  <a:pt x="3064" y="10314"/>
                </a:cubicBezTo>
                <a:lnTo>
                  <a:pt x="3064" y="11238"/>
                </a:lnTo>
                <a:cubicBezTo>
                  <a:pt x="3064" y="11865"/>
                  <a:pt x="2545" y="12381"/>
                  <a:pt x="1921" y="12381"/>
                </a:cubicBezTo>
                <a:cubicBezTo>
                  <a:pt x="1281" y="12381"/>
                  <a:pt x="778" y="11865"/>
                  <a:pt x="778" y="11238"/>
                </a:cubicBezTo>
                <a:lnTo>
                  <a:pt x="778" y="1647"/>
                </a:lnTo>
                <a:cubicBezTo>
                  <a:pt x="778" y="1062"/>
                  <a:pt x="1255" y="585"/>
                  <a:pt x="1839" y="585"/>
                </a:cubicBezTo>
                <a:close/>
                <a:moveTo>
                  <a:pt x="1839" y="1"/>
                </a:moveTo>
                <a:cubicBezTo>
                  <a:pt x="928" y="1"/>
                  <a:pt x="193" y="735"/>
                  <a:pt x="193" y="1647"/>
                </a:cubicBezTo>
                <a:lnTo>
                  <a:pt x="193" y="11238"/>
                </a:lnTo>
                <a:cubicBezTo>
                  <a:pt x="193" y="11797"/>
                  <a:pt x="451" y="12300"/>
                  <a:pt x="872" y="12626"/>
                </a:cubicBezTo>
                <a:cubicBezTo>
                  <a:pt x="356" y="12927"/>
                  <a:pt x="0" y="13498"/>
                  <a:pt x="0" y="14138"/>
                </a:cubicBezTo>
                <a:cubicBezTo>
                  <a:pt x="0" y="14422"/>
                  <a:pt x="69" y="14697"/>
                  <a:pt x="193" y="14942"/>
                </a:cubicBezTo>
                <a:lnTo>
                  <a:pt x="193" y="14968"/>
                </a:lnTo>
                <a:lnTo>
                  <a:pt x="193" y="20791"/>
                </a:lnTo>
                <a:cubicBezTo>
                  <a:pt x="193" y="21705"/>
                  <a:pt x="928" y="22440"/>
                  <a:pt x="1839" y="22440"/>
                </a:cubicBezTo>
                <a:cubicBezTo>
                  <a:pt x="2750" y="22440"/>
                  <a:pt x="3485" y="21705"/>
                  <a:pt x="3485" y="20791"/>
                </a:cubicBezTo>
                <a:lnTo>
                  <a:pt x="3485" y="20533"/>
                </a:lnTo>
                <a:cubicBezTo>
                  <a:pt x="3541" y="20546"/>
                  <a:pt x="3606" y="20546"/>
                  <a:pt x="3661" y="20546"/>
                </a:cubicBezTo>
                <a:cubicBezTo>
                  <a:pt x="3743" y="20546"/>
                  <a:pt x="3825" y="20533"/>
                  <a:pt x="3906" y="20533"/>
                </a:cubicBezTo>
                <a:cubicBezTo>
                  <a:pt x="3933" y="20520"/>
                  <a:pt x="3949" y="20520"/>
                  <a:pt x="3962" y="20520"/>
                </a:cubicBezTo>
                <a:cubicBezTo>
                  <a:pt x="5226" y="20438"/>
                  <a:pt x="6235" y="19390"/>
                  <a:pt x="6274" y="18113"/>
                </a:cubicBezTo>
                <a:cubicBezTo>
                  <a:pt x="7580" y="17607"/>
                  <a:pt x="8452" y="16369"/>
                  <a:pt x="8452" y="14955"/>
                </a:cubicBezTo>
                <a:cubicBezTo>
                  <a:pt x="8452" y="14791"/>
                  <a:pt x="8439" y="14628"/>
                  <a:pt x="8410" y="14465"/>
                </a:cubicBezTo>
                <a:cubicBezTo>
                  <a:pt x="8384" y="14151"/>
                  <a:pt x="8302" y="13851"/>
                  <a:pt x="8165" y="13593"/>
                </a:cubicBezTo>
                <a:cubicBezTo>
                  <a:pt x="8831" y="12953"/>
                  <a:pt x="9200" y="12084"/>
                  <a:pt x="9200" y="11157"/>
                </a:cubicBezTo>
                <a:cubicBezTo>
                  <a:pt x="9200" y="10846"/>
                  <a:pt x="9158" y="10546"/>
                  <a:pt x="9076" y="10259"/>
                </a:cubicBezTo>
                <a:cubicBezTo>
                  <a:pt x="9024" y="9961"/>
                  <a:pt x="8913" y="9687"/>
                  <a:pt x="8750" y="9458"/>
                </a:cubicBezTo>
                <a:cubicBezTo>
                  <a:pt x="8642" y="9279"/>
                  <a:pt x="8521" y="9116"/>
                  <a:pt x="8384" y="8952"/>
                </a:cubicBezTo>
                <a:cubicBezTo>
                  <a:pt x="8766" y="8342"/>
                  <a:pt x="8942" y="7633"/>
                  <a:pt x="8900" y="6911"/>
                </a:cubicBezTo>
                <a:cubicBezTo>
                  <a:pt x="8831" y="6111"/>
                  <a:pt x="8492" y="5334"/>
                  <a:pt x="7920" y="4762"/>
                </a:cubicBezTo>
                <a:cubicBezTo>
                  <a:pt x="7580" y="4423"/>
                  <a:pt x="7159" y="4165"/>
                  <a:pt x="6725" y="3988"/>
                </a:cubicBezTo>
                <a:cubicBezTo>
                  <a:pt x="6708" y="3782"/>
                  <a:pt x="6682" y="3580"/>
                  <a:pt x="6614" y="3374"/>
                </a:cubicBezTo>
                <a:cubicBezTo>
                  <a:pt x="6562" y="3142"/>
                  <a:pt x="6450" y="2910"/>
                  <a:pt x="6300" y="2708"/>
                </a:cubicBezTo>
                <a:cubicBezTo>
                  <a:pt x="6219" y="2571"/>
                  <a:pt x="6111" y="2437"/>
                  <a:pt x="5990" y="2326"/>
                </a:cubicBezTo>
                <a:cubicBezTo>
                  <a:pt x="5521" y="1847"/>
                  <a:pt x="4883" y="1600"/>
                  <a:pt x="4238" y="1600"/>
                </a:cubicBezTo>
                <a:cubicBezTo>
                  <a:pt x="3985" y="1600"/>
                  <a:pt x="3731" y="1638"/>
                  <a:pt x="3485" y="1715"/>
                </a:cubicBezTo>
                <a:lnTo>
                  <a:pt x="3485" y="1647"/>
                </a:lnTo>
                <a:cubicBezTo>
                  <a:pt x="3485" y="735"/>
                  <a:pt x="2750" y="1"/>
                  <a:pt x="18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flipH="1" rot="-7199981">
            <a:off x="7177282" y="1706060"/>
            <a:ext cx="2322738" cy="5659561"/>
          </a:xfrm>
          <a:custGeom>
            <a:rect b="b" l="l" r="r" t="t"/>
            <a:pathLst>
              <a:path extrusionOk="0" h="22441" w="9210">
                <a:moveTo>
                  <a:pt x="7361" y="585"/>
                </a:moveTo>
                <a:cubicBezTo>
                  <a:pt x="7946" y="585"/>
                  <a:pt x="8423" y="1062"/>
                  <a:pt x="8423" y="1647"/>
                </a:cubicBezTo>
                <a:lnTo>
                  <a:pt x="8423" y="11238"/>
                </a:lnTo>
                <a:cubicBezTo>
                  <a:pt x="8423" y="11865"/>
                  <a:pt x="7920" y="12381"/>
                  <a:pt x="7280" y="12381"/>
                </a:cubicBezTo>
                <a:cubicBezTo>
                  <a:pt x="6653" y="12381"/>
                  <a:pt x="6137" y="11865"/>
                  <a:pt x="6137" y="11238"/>
                </a:cubicBezTo>
                <a:lnTo>
                  <a:pt x="6137" y="10314"/>
                </a:lnTo>
                <a:cubicBezTo>
                  <a:pt x="6803" y="10193"/>
                  <a:pt x="7361" y="9687"/>
                  <a:pt x="7511" y="8982"/>
                </a:cubicBezTo>
                <a:cubicBezTo>
                  <a:pt x="7551" y="8831"/>
                  <a:pt x="7443" y="8668"/>
                  <a:pt x="7293" y="8642"/>
                </a:cubicBezTo>
                <a:cubicBezTo>
                  <a:pt x="7266" y="8635"/>
                  <a:pt x="7240" y="8632"/>
                  <a:pt x="7215" y="8632"/>
                </a:cubicBezTo>
                <a:cubicBezTo>
                  <a:pt x="7084" y="8632"/>
                  <a:pt x="6973" y="8721"/>
                  <a:pt x="6940" y="8858"/>
                </a:cubicBezTo>
                <a:cubicBezTo>
                  <a:pt x="6822" y="9399"/>
                  <a:pt x="6348" y="9757"/>
                  <a:pt x="5820" y="9757"/>
                </a:cubicBezTo>
                <a:cubicBezTo>
                  <a:pt x="5736" y="9757"/>
                  <a:pt x="5650" y="9748"/>
                  <a:pt x="5565" y="9729"/>
                </a:cubicBezTo>
                <a:lnTo>
                  <a:pt x="5470" y="9729"/>
                </a:lnTo>
                <a:cubicBezTo>
                  <a:pt x="4654" y="9566"/>
                  <a:pt x="4027" y="8844"/>
                  <a:pt x="4027" y="7989"/>
                </a:cubicBezTo>
                <a:cubicBezTo>
                  <a:pt x="4027" y="7061"/>
                  <a:pt x="4735" y="6300"/>
                  <a:pt x="5634" y="6219"/>
                </a:cubicBezTo>
                <a:lnTo>
                  <a:pt x="5634" y="6313"/>
                </a:lnTo>
                <a:cubicBezTo>
                  <a:pt x="5634" y="7198"/>
                  <a:pt x="6339" y="7907"/>
                  <a:pt x="7224" y="7907"/>
                </a:cubicBezTo>
                <a:cubicBezTo>
                  <a:pt x="7387" y="7907"/>
                  <a:pt x="7524" y="7783"/>
                  <a:pt x="7524" y="7620"/>
                </a:cubicBezTo>
                <a:cubicBezTo>
                  <a:pt x="7524" y="7456"/>
                  <a:pt x="7387" y="7319"/>
                  <a:pt x="7224" y="7319"/>
                </a:cubicBezTo>
                <a:cubicBezTo>
                  <a:pt x="6666" y="7319"/>
                  <a:pt x="6218" y="6872"/>
                  <a:pt x="6218" y="6313"/>
                </a:cubicBezTo>
                <a:cubicBezTo>
                  <a:pt x="6218" y="5755"/>
                  <a:pt x="6666" y="5308"/>
                  <a:pt x="7224" y="5308"/>
                </a:cubicBezTo>
                <a:cubicBezTo>
                  <a:pt x="7387" y="5308"/>
                  <a:pt x="7524" y="5170"/>
                  <a:pt x="7524" y="5007"/>
                </a:cubicBezTo>
                <a:cubicBezTo>
                  <a:pt x="7524" y="4844"/>
                  <a:pt x="7387" y="4707"/>
                  <a:pt x="7224" y="4707"/>
                </a:cubicBezTo>
                <a:cubicBezTo>
                  <a:pt x="6597" y="4707"/>
                  <a:pt x="6042" y="5089"/>
                  <a:pt x="5781" y="5621"/>
                </a:cubicBezTo>
                <a:cubicBezTo>
                  <a:pt x="4491" y="5634"/>
                  <a:pt x="3442" y="6682"/>
                  <a:pt x="3442" y="7989"/>
                </a:cubicBezTo>
                <a:cubicBezTo>
                  <a:pt x="3442" y="9197"/>
                  <a:pt x="4366" y="10206"/>
                  <a:pt x="5552" y="10340"/>
                </a:cubicBezTo>
                <a:lnTo>
                  <a:pt x="5552" y="11238"/>
                </a:lnTo>
                <a:cubicBezTo>
                  <a:pt x="5552" y="12192"/>
                  <a:pt x="6326" y="12969"/>
                  <a:pt x="7280" y="12969"/>
                </a:cubicBezTo>
                <a:lnTo>
                  <a:pt x="7456" y="12969"/>
                </a:lnTo>
                <a:cubicBezTo>
                  <a:pt x="8096" y="12969"/>
                  <a:pt x="8612" y="13498"/>
                  <a:pt x="8612" y="14138"/>
                </a:cubicBezTo>
                <a:cubicBezTo>
                  <a:pt x="8612" y="14791"/>
                  <a:pt x="8096" y="15307"/>
                  <a:pt x="7456" y="15307"/>
                </a:cubicBezTo>
                <a:cubicBezTo>
                  <a:pt x="7293" y="15307"/>
                  <a:pt x="7155" y="15445"/>
                  <a:pt x="7155" y="15608"/>
                </a:cubicBezTo>
                <a:cubicBezTo>
                  <a:pt x="7155" y="15771"/>
                  <a:pt x="7293" y="15892"/>
                  <a:pt x="7456" y="15892"/>
                </a:cubicBezTo>
                <a:cubicBezTo>
                  <a:pt x="7809" y="15892"/>
                  <a:pt x="8148" y="15784"/>
                  <a:pt x="8423" y="15595"/>
                </a:cubicBezTo>
                <a:lnTo>
                  <a:pt x="8423" y="16274"/>
                </a:lnTo>
                <a:cubicBezTo>
                  <a:pt x="8423" y="16901"/>
                  <a:pt x="7920" y="17417"/>
                  <a:pt x="7280" y="17417"/>
                </a:cubicBezTo>
                <a:cubicBezTo>
                  <a:pt x="7074" y="17417"/>
                  <a:pt x="6884" y="17362"/>
                  <a:pt x="6721" y="17267"/>
                </a:cubicBezTo>
                <a:cubicBezTo>
                  <a:pt x="6695" y="17241"/>
                  <a:pt x="6666" y="17228"/>
                  <a:pt x="6639" y="17215"/>
                </a:cubicBezTo>
                <a:cubicBezTo>
                  <a:pt x="6339" y="17009"/>
                  <a:pt x="6137" y="16656"/>
                  <a:pt x="6137" y="16274"/>
                </a:cubicBezTo>
                <a:lnTo>
                  <a:pt x="6137" y="15036"/>
                </a:lnTo>
                <a:cubicBezTo>
                  <a:pt x="6137" y="14873"/>
                  <a:pt x="6012" y="14736"/>
                  <a:pt x="5849" y="14736"/>
                </a:cubicBezTo>
                <a:cubicBezTo>
                  <a:pt x="5686" y="14736"/>
                  <a:pt x="5552" y="14873"/>
                  <a:pt x="5552" y="15036"/>
                </a:cubicBezTo>
                <a:lnTo>
                  <a:pt x="5552" y="16274"/>
                </a:lnTo>
                <a:cubicBezTo>
                  <a:pt x="5552" y="16562"/>
                  <a:pt x="5634" y="16846"/>
                  <a:pt x="5754" y="17091"/>
                </a:cubicBezTo>
                <a:cubicBezTo>
                  <a:pt x="5604" y="17104"/>
                  <a:pt x="5470" y="17133"/>
                  <a:pt x="5320" y="17198"/>
                </a:cubicBezTo>
                <a:cubicBezTo>
                  <a:pt x="4899" y="17362"/>
                  <a:pt x="4556" y="17688"/>
                  <a:pt x="4379" y="18113"/>
                </a:cubicBezTo>
                <a:cubicBezTo>
                  <a:pt x="4311" y="18260"/>
                  <a:pt x="4379" y="18423"/>
                  <a:pt x="4530" y="18492"/>
                </a:cubicBezTo>
                <a:cubicBezTo>
                  <a:pt x="4572" y="18505"/>
                  <a:pt x="4611" y="18521"/>
                  <a:pt x="4654" y="18521"/>
                </a:cubicBezTo>
                <a:cubicBezTo>
                  <a:pt x="4762" y="18521"/>
                  <a:pt x="4869" y="18452"/>
                  <a:pt x="4912" y="18341"/>
                </a:cubicBezTo>
                <a:cubicBezTo>
                  <a:pt x="5033" y="18070"/>
                  <a:pt x="5265" y="17852"/>
                  <a:pt x="5536" y="17744"/>
                </a:cubicBezTo>
                <a:cubicBezTo>
                  <a:pt x="5673" y="17690"/>
                  <a:pt x="5812" y="17663"/>
                  <a:pt x="5952" y="17663"/>
                </a:cubicBezTo>
                <a:cubicBezTo>
                  <a:pt x="6092" y="17663"/>
                  <a:pt x="6231" y="17690"/>
                  <a:pt x="6368" y="17744"/>
                </a:cubicBezTo>
                <a:cubicBezTo>
                  <a:pt x="6626" y="17907"/>
                  <a:pt x="6953" y="18002"/>
                  <a:pt x="7280" y="18002"/>
                </a:cubicBezTo>
                <a:cubicBezTo>
                  <a:pt x="7727" y="18002"/>
                  <a:pt x="8122" y="17839"/>
                  <a:pt x="8423" y="17567"/>
                </a:cubicBezTo>
                <a:lnTo>
                  <a:pt x="8423" y="20791"/>
                </a:lnTo>
                <a:cubicBezTo>
                  <a:pt x="8423" y="21379"/>
                  <a:pt x="7946" y="21852"/>
                  <a:pt x="7361" y="21852"/>
                </a:cubicBezTo>
                <a:cubicBezTo>
                  <a:pt x="6777" y="21852"/>
                  <a:pt x="6300" y="21379"/>
                  <a:pt x="6300" y="20791"/>
                </a:cubicBezTo>
                <a:lnTo>
                  <a:pt x="6300" y="20356"/>
                </a:lnTo>
                <a:cubicBezTo>
                  <a:pt x="6790" y="20112"/>
                  <a:pt x="7155" y="19648"/>
                  <a:pt x="7237" y="19076"/>
                </a:cubicBezTo>
                <a:cubicBezTo>
                  <a:pt x="7266" y="18913"/>
                  <a:pt x="7142" y="18766"/>
                  <a:pt x="6992" y="18737"/>
                </a:cubicBezTo>
                <a:cubicBezTo>
                  <a:pt x="6977" y="18734"/>
                  <a:pt x="6962" y="18733"/>
                  <a:pt x="6947" y="18733"/>
                </a:cubicBezTo>
                <a:cubicBezTo>
                  <a:pt x="6802" y="18733"/>
                  <a:pt x="6676" y="18845"/>
                  <a:pt x="6653" y="18982"/>
                </a:cubicBezTo>
                <a:cubicBezTo>
                  <a:pt x="6597" y="19377"/>
                  <a:pt x="6352" y="19690"/>
                  <a:pt x="6012" y="19854"/>
                </a:cubicBezTo>
                <a:cubicBezTo>
                  <a:pt x="5986" y="19854"/>
                  <a:pt x="5960" y="19854"/>
                  <a:pt x="5931" y="19867"/>
                </a:cubicBezTo>
                <a:cubicBezTo>
                  <a:pt x="5754" y="19909"/>
                  <a:pt x="5578" y="19935"/>
                  <a:pt x="5402" y="19935"/>
                </a:cubicBezTo>
                <a:cubicBezTo>
                  <a:pt x="4474" y="19935"/>
                  <a:pt x="3700" y="19269"/>
                  <a:pt x="3537" y="18384"/>
                </a:cubicBezTo>
                <a:cubicBezTo>
                  <a:pt x="3563" y="18328"/>
                  <a:pt x="3563" y="18276"/>
                  <a:pt x="3550" y="18221"/>
                </a:cubicBezTo>
                <a:cubicBezTo>
                  <a:pt x="3537" y="18165"/>
                  <a:pt x="3524" y="18113"/>
                  <a:pt x="3511" y="18044"/>
                </a:cubicBezTo>
                <a:lnTo>
                  <a:pt x="3511" y="17920"/>
                </a:lnTo>
                <a:cubicBezTo>
                  <a:pt x="3524" y="17881"/>
                  <a:pt x="3511" y="17839"/>
                  <a:pt x="3494" y="17799"/>
                </a:cubicBezTo>
                <a:cubicBezTo>
                  <a:pt x="3511" y="17104"/>
                  <a:pt x="3971" y="16464"/>
                  <a:pt x="4680" y="16287"/>
                </a:cubicBezTo>
                <a:cubicBezTo>
                  <a:pt x="4843" y="16248"/>
                  <a:pt x="4938" y="16085"/>
                  <a:pt x="4899" y="15935"/>
                </a:cubicBezTo>
                <a:cubicBezTo>
                  <a:pt x="4863" y="15796"/>
                  <a:pt x="4740" y="15707"/>
                  <a:pt x="4604" y="15707"/>
                </a:cubicBezTo>
                <a:cubicBezTo>
                  <a:pt x="4579" y="15707"/>
                  <a:pt x="4555" y="15710"/>
                  <a:pt x="4530" y="15716"/>
                </a:cubicBezTo>
                <a:cubicBezTo>
                  <a:pt x="3674" y="15948"/>
                  <a:pt x="3073" y="16656"/>
                  <a:pt x="2939" y="17473"/>
                </a:cubicBezTo>
                <a:cubicBezTo>
                  <a:pt x="1973" y="17022"/>
                  <a:pt x="1346" y="16055"/>
                  <a:pt x="1346" y="14955"/>
                </a:cubicBezTo>
                <a:lnTo>
                  <a:pt x="1346" y="14749"/>
                </a:lnTo>
                <a:cubicBezTo>
                  <a:pt x="1372" y="14710"/>
                  <a:pt x="1372" y="14667"/>
                  <a:pt x="1372" y="14628"/>
                </a:cubicBezTo>
                <a:lnTo>
                  <a:pt x="1372" y="14520"/>
                </a:lnTo>
                <a:cubicBezTo>
                  <a:pt x="1414" y="14275"/>
                  <a:pt x="1483" y="14031"/>
                  <a:pt x="1590" y="13799"/>
                </a:cubicBezTo>
                <a:cubicBezTo>
                  <a:pt x="1862" y="13335"/>
                  <a:pt x="2368" y="13021"/>
                  <a:pt x="2939" y="13008"/>
                </a:cubicBezTo>
                <a:cubicBezTo>
                  <a:pt x="3103" y="13008"/>
                  <a:pt x="3223" y="12871"/>
                  <a:pt x="3223" y="12724"/>
                </a:cubicBezTo>
                <a:cubicBezTo>
                  <a:pt x="3223" y="12561"/>
                  <a:pt x="3086" y="12424"/>
                  <a:pt x="2923" y="12424"/>
                </a:cubicBezTo>
                <a:cubicBezTo>
                  <a:pt x="2325" y="12437"/>
                  <a:pt x="1767" y="12695"/>
                  <a:pt x="1388" y="13103"/>
                </a:cubicBezTo>
                <a:cubicBezTo>
                  <a:pt x="869" y="12587"/>
                  <a:pt x="585" y="11891"/>
                  <a:pt x="585" y="11157"/>
                </a:cubicBezTo>
                <a:cubicBezTo>
                  <a:pt x="585" y="10967"/>
                  <a:pt x="611" y="10778"/>
                  <a:pt x="637" y="10601"/>
                </a:cubicBezTo>
                <a:cubicBezTo>
                  <a:pt x="666" y="10559"/>
                  <a:pt x="666" y="10533"/>
                  <a:pt x="679" y="10490"/>
                </a:cubicBezTo>
                <a:cubicBezTo>
                  <a:pt x="679" y="10464"/>
                  <a:pt x="679" y="10438"/>
                  <a:pt x="692" y="10409"/>
                </a:cubicBezTo>
                <a:cubicBezTo>
                  <a:pt x="748" y="10177"/>
                  <a:pt x="843" y="9961"/>
                  <a:pt x="950" y="9756"/>
                </a:cubicBezTo>
                <a:cubicBezTo>
                  <a:pt x="1243" y="9354"/>
                  <a:pt x="1734" y="9092"/>
                  <a:pt x="2254" y="9092"/>
                </a:cubicBezTo>
                <a:cubicBezTo>
                  <a:pt x="2313" y="9092"/>
                  <a:pt x="2373" y="9095"/>
                  <a:pt x="2433" y="9102"/>
                </a:cubicBezTo>
                <a:cubicBezTo>
                  <a:pt x="2442" y="9103"/>
                  <a:pt x="2451" y="9104"/>
                  <a:pt x="2460" y="9104"/>
                </a:cubicBezTo>
                <a:cubicBezTo>
                  <a:pt x="2612" y="9104"/>
                  <a:pt x="2747" y="8999"/>
                  <a:pt x="2760" y="8844"/>
                </a:cubicBezTo>
                <a:cubicBezTo>
                  <a:pt x="2789" y="8681"/>
                  <a:pt x="2665" y="8544"/>
                  <a:pt x="2515" y="8518"/>
                </a:cubicBezTo>
                <a:cubicBezTo>
                  <a:pt x="2434" y="8510"/>
                  <a:pt x="2355" y="8507"/>
                  <a:pt x="2276" y="8507"/>
                </a:cubicBezTo>
                <a:cubicBezTo>
                  <a:pt x="1944" y="8507"/>
                  <a:pt x="1631" y="8573"/>
                  <a:pt x="1346" y="8694"/>
                </a:cubicBezTo>
                <a:cubicBezTo>
                  <a:pt x="624" y="7607"/>
                  <a:pt x="761" y="6124"/>
                  <a:pt x="1698" y="5183"/>
                </a:cubicBezTo>
                <a:cubicBezTo>
                  <a:pt x="1960" y="4925"/>
                  <a:pt x="2270" y="4723"/>
                  <a:pt x="2596" y="4586"/>
                </a:cubicBezTo>
                <a:cubicBezTo>
                  <a:pt x="2720" y="4968"/>
                  <a:pt x="2952" y="5321"/>
                  <a:pt x="3266" y="5592"/>
                </a:cubicBezTo>
                <a:cubicBezTo>
                  <a:pt x="3318" y="5634"/>
                  <a:pt x="3387" y="5660"/>
                  <a:pt x="3455" y="5660"/>
                </a:cubicBezTo>
                <a:cubicBezTo>
                  <a:pt x="3537" y="5660"/>
                  <a:pt x="3619" y="5621"/>
                  <a:pt x="3674" y="5553"/>
                </a:cubicBezTo>
                <a:cubicBezTo>
                  <a:pt x="3782" y="5428"/>
                  <a:pt x="3769" y="5252"/>
                  <a:pt x="3645" y="5144"/>
                </a:cubicBezTo>
                <a:cubicBezTo>
                  <a:pt x="3155" y="4723"/>
                  <a:pt x="2992" y="4070"/>
                  <a:pt x="3168" y="3482"/>
                </a:cubicBezTo>
                <a:cubicBezTo>
                  <a:pt x="3210" y="3335"/>
                  <a:pt x="3279" y="3198"/>
                  <a:pt x="3374" y="3061"/>
                </a:cubicBezTo>
                <a:cubicBezTo>
                  <a:pt x="3400" y="3008"/>
                  <a:pt x="3442" y="2953"/>
                  <a:pt x="3481" y="2910"/>
                </a:cubicBezTo>
                <a:cubicBezTo>
                  <a:pt x="3494" y="2884"/>
                  <a:pt x="3511" y="2871"/>
                  <a:pt x="3524" y="2858"/>
                </a:cubicBezTo>
                <a:cubicBezTo>
                  <a:pt x="3550" y="2816"/>
                  <a:pt x="3592" y="2777"/>
                  <a:pt x="3619" y="2734"/>
                </a:cubicBezTo>
                <a:cubicBezTo>
                  <a:pt x="3988" y="2376"/>
                  <a:pt x="4475" y="2189"/>
                  <a:pt x="4968" y="2189"/>
                </a:cubicBezTo>
                <a:cubicBezTo>
                  <a:pt x="5220" y="2189"/>
                  <a:pt x="5475" y="2238"/>
                  <a:pt x="5715" y="2339"/>
                </a:cubicBezTo>
                <a:lnTo>
                  <a:pt x="5715" y="3253"/>
                </a:lnTo>
                <a:cubicBezTo>
                  <a:pt x="5715" y="3417"/>
                  <a:pt x="5849" y="3551"/>
                  <a:pt x="6012" y="3551"/>
                </a:cubicBezTo>
                <a:cubicBezTo>
                  <a:pt x="6176" y="3551"/>
                  <a:pt x="6300" y="3417"/>
                  <a:pt x="6300" y="3253"/>
                </a:cubicBezTo>
                <a:lnTo>
                  <a:pt x="6300" y="2163"/>
                </a:lnTo>
                <a:lnTo>
                  <a:pt x="6300" y="1865"/>
                </a:lnTo>
                <a:lnTo>
                  <a:pt x="6300" y="1647"/>
                </a:lnTo>
                <a:cubicBezTo>
                  <a:pt x="6300" y="1062"/>
                  <a:pt x="6777" y="585"/>
                  <a:pt x="7361" y="585"/>
                </a:cubicBezTo>
                <a:close/>
                <a:moveTo>
                  <a:pt x="7361" y="1"/>
                </a:moveTo>
                <a:cubicBezTo>
                  <a:pt x="6463" y="1"/>
                  <a:pt x="5715" y="735"/>
                  <a:pt x="5715" y="1647"/>
                </a:cubicBezTo>
                <a:lnTo>
                  <a:pt x="5715" y="1715"/>
                </a:lnTo>
                <a:cubicBezTo>
                  <a:pt x="5469" y="1638"/>
                  <a:pt x="5215" y="1600"/>
                  <a:pt x="4962" y="1600"/>
                </a:cubicBezTo>
                <a:cubicBezTo>
                  <a:pt x="4317" y="1600"/>
                  <a:pt x="3679" y="1847"/>
                  <a:pt x="3210" y="2326"/>
                </a:cubicBezTo>
                <a:cubicBezTo>
                  <a:pt x="3086" y="2450"/>
                  <a:pt x="2978" y="2571"/>
                  <a:pt x="2897" y="2708"/>
                </a:cubicBezTo>
                <a:cubicBezTo>
                  <a:pt x="2747" y="2910"/>
                  <a:pt x="2652" y="3142"/>
                  <a:pt x="2583" y="3374"/>
                </a:cubicBezTo>
                <a:cubicBezTo>
                  <a:pt x="2531" y="3580"/>
                  <a:pt x="2489" y="3782"/>
                  <a:pt x="2489" y="3988"/>
                </a:cubicBezTo>
                <a:cubicBezTo>
                  <a:pt x="2041" y="4165"/>
                  <a:pt x="1633" y="4423"/>
                  <a:pt x="1290" y="4762"/>
                </a:cubicBezTo>
                <a:cubicBezTo>
                  <a:pt x="705" y="5334"/>
                  <a:pt x="366" y="6111"/>
                  <a:pt x="310" y="6911"/>
                </a:cubicBezTo>
                <a:cubicBezTo>
                  <a:pt x="258" y="7633"/>
                  <a:pt x="434" y="8342"/>
                  <a:pt x="816" y="8952"/>
                </a:cubicBezTo>
                <a:cubicBezTo>
                  <a:pt x="679" y="9116"/>
                  <a:pt x="555" y="9279"/>
                  <a:pt x="447" y="9458"/>
                </a:cubicBezTo>
                <a:cubicBezTo>
                  <a:pt x="297" y="9687"/>
                  <a:pt x="176" y="9961"/>
                  <a:pt x="121" y="10259"/>
                </a:cubicBezTo>
                <a:cubicBezTo>
                  <a:pt x="39" y="10546"/>
                  <a:pt x="0" y="10846"/>
                  <a:pt x="0" y="11157"/>
                </a:cubicBezTo>
                <a:cubicBezTo>
                  <a:pt x="0" y="12084"/>
                  <a:pt x="379" y="12953"/>
                  <a:pt x="1032" y="13593"/>
                </a:cubicBezTo>
                <a:cubicBezTo>
                  <a:pt x="898" y="13851"/>
                  <a:pt x="816" y="14151"/>
                  <a:pt x="787" y="14465"/>
                </a:cubicBezTo>
                <a:cubicBezTo>
                  <a:pt x="774" y="14628"/>
                  <a:pt x="761" y="14791"/>
                  <a:pt x="761" y="14955"/>
                </a:cubicBezTo>
                <a:cubicBezTo>
                  <a:pt x="761" y="16369"/>
                  <a:pt x="1617" y="17607"/>
                  <a:pt x="2923" y="18113"/>
                </a:cubicBezTo>
                <a:cubicBezTo>
                  <a:pt x="2965" y="19390"/>
                  <a:pt x="3971" y="20438"/>
                  <a:pt x="5238" y="20520"/>
                </a:cubicBezTo>
                <a:cubicBezTo>
                  <a:pt x="5251" y="20520"/>
                  <a:pt x="5278" y="20520"/>
                  <a:pt x="5291" y="20533"/>
                </a:cubicBezTo>
                <a:cubicBezTo>
                  <a:pt x="5372" y="20533"/>
                  <a:pt x="5454" y="20546"/>
                  <a:pt x="5536" y="20546"/>
                </a:cubicBezTo>
                <a:cubicBezTo>
                  <a:pt x="5591" y="20546"/>
                  <a:pt x="5660" y="20546"/>
                  <a:pt x="5715" y="20533"/>
                </a:cubicBezTo>
                <a:lnTo>
                  <a:pt x="5715" y="20791"/>
                </a:lnTo>
                <a:cubicBezTo>
                  <a:pt x="5715" y="21705"/>
                  <a:pt x="6463" y="22440"/>
                  <a:pt x="7361" y="22440"/>
                </a:cubicBezTo>
                <a:cubicBezTo>
                  <a:pt x="8272" y="22440"/>
                  <a:pt x="9020" y="21705"/>
                  <a:pt x="9020" y="20791"/>
                </a:cubicBezTo>
                <a:lnTo>
                  <a:pt x="9020" y="14968"/>
                </a:lnTo>
                <a:cubicBezTo>
                  <a:pt x="9020" y="14955"/>
                  <a:pt x="9007" y="14955"/>
                  <a:pt x="9007" y="14942"/>
                </a:cubicBezTo>
                <a:cubicBezTo>
                  <a:pt x="9144" y="14697"/>
                  <a:pt x="9210" y="14422"/>
                  <a:pt x="9210" y="14138"/>
                </a:cubicBezTo>
                <a:cubicBezTo>
                  <a:pt x="9210" y="13498"/>
                  <a:pt x="8857" y="12927"/>
                  <a:pt x="8328" y="12626"/>
                </a:cubicBezTo>
                <a:cubicBezTo>
                  <a:pt x="8749" y="12300"/>
                  <a:pt x="9020" y="11797"/>
                  <a:pt x="9020" y="11238"/>
                </a:cubicBezTo>
                <a:lnTo>
                  <a:pt x="9020" y="1647"/>
                </a:lnTo>
                <a:cubicBezTo>
                  <a:pt x="9020" y="735"/>
                  <a:pt x="8272" y="1"/>
                  <a:pt x="73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p:nvPr/>
        </p:nvSpPr>
        <p:spPr>
          <a:xfrm>
            <a:off x="7834476" y="4119599"/>
            <a:ext cx="898709" cy="843908"/>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txBox="1"/>
          <p:nvPr/>
        </p:nvSpPr>
        <p:spPr>
          <a:xfrm>
            <a:off x="397350" y="1645700"/>
            <a:ext cx="8349300" cy="2351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 sz="1500">
                <a:latin typeface="Times New Roman"/>
                <a:ea typeface="Times New Roman"/>
                <a:cs typeface="Times New Roman"/>
                <a:sym typeface="Times New Roman"/>
              </a:rPr>
              <a:t>C</a:t>
            </a:r>
            <a:r>
              <a:rPr lang="en" sz="1500">
                <a:latin typeface="Times New Roman"/>
                <a:ea typeface="Times New Roman"/>
                <a:cs typeface="Times New Roman"/>
                <a:sym typeface="Times New Roman"/>
              </a:rPr>
              <a:t>omo Wernicke originalmente supôs, as áreas do cérebro nos lobos temporal, frontal e parietal estão envolvidas no processamento do significado conceitual. </a:t>
            </a:r>
            <a:br>
              <a:rPr lang="en" sz="1500">
                <a:latin typeface="Times New Roman"/>
                <a:ea typeface="Times New Roman"/>
                <a:cs typeface="Times New Roman"/>
                <a:sym typeface="Times New Roman"/>
              </a:rPr>
            </a:br>
            <a:br>
              <a:rPr lang="en" sz="1500">
                <a:latin typeface="Times New Roman"/>
                <a:ea typeface="Times New Roman"/>
                <a:cs typeface="Times New Roman"/>
                <a:sym typeface="Times New Roman"/>
              </a:rPr>
            </a:br>
            <a:r>
              <a:rPr lang="en" sz="1500">
                <a:latin typeface="Times New Roman"/>
                <a:ea typeface="Times New Roman"/>
                <a:cs typeface="Times New Roman"/>
                <a:sym typeface="Times New Roman"/>
              </a:rPr>
              <a:t>Binder investigaram ainda aspectos específicos da semântica, como aqueles que investigam os significados de “ação” ou os significados de objetos feitos pelo homem (10 estudos cada). </a:t>
            </a:r>
            <a:br>
              <a:rPr lang="en" sz="1500">
                <a:latin typeface="Times New Roman"/>
                <a:ea typeface="Times New Roman"/>
                <a:cs typeface="Times New Roman"/>
                <a:sym typeface="Times New Roman"/>
              </a:rPr>
            </a:br>
            <a:br>
              <a:rPr lang="en" sz="1500">
                <a:latin typeface="Times New Roman"/>
                <a:ea typeface="Times New Roman"/>
                <a:cs typeface="Times New Roman"/>
                <a:sym typeface="Times New Roman"/>
              </a:rPr>
            </a:br>
            <a:r>
              <a:rPr lang="en" sz="1500">
                <a:latin typeface="Times New Roman"/>
                <a:ea typeface="Times New Roman"/>
                <a:cs typeface="Times New Roman"/>
                <a:sym typeface="Times New Roman"/>
              </a:rPr>
              <a:t>Essas comparações mais específicas apontaram subpartes dessa rede mais ampla, incluindo partes posteriores do lobo temporal que fazem fronteira com o lobo parietal (especificamente, o giro angular). </a:t>
            </a:r>
            <a:br>
              <a:rPr lang="en" sz="1500">
                <a:latin typeface="Times New Roman"/>
                <a:ea typeface="Times New Roman"/>
                <a:cs typeface="Times New Roman"/>
                <a:sym typeface="Times New Roman"/>
              </a:rPr>
            </a:br>
            <a:br>
              <a:rPr lang="en" sz="1500">
                <a:latin typeface="Times New Roman"/>
                <a:ea typeface="Times New Roman"/>
                <a:cs typeface="Times New Roman"/>
                <a:sym typeface="Times New Roman"/>
              </a:rPr>
            </a:br>
            <a:r>
              <a:rPr lang="en" sz="1500">
                <a:latin typeface="Times New Roman"/>
                <a:ea typeface="Times New Roman"/>
                <a:cs typeface="Times New Roman"/>
                <a:sym typeface="Times New Roman"/>
              </a:rPr>
              <a:t>Os padrões de ativação para diferentes tipos de significado são distintos, consistentes com a ocorrência de agnosia categoria-específica, discutida acima.</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05" name="Google Shape;205;p22"/>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Quais regiões do cérebro estão envolvidas na representação desses tipos de conceito?</a:t>
            </a:r>
            <a:endParaRPr sz="1600"/>
          </a:p>
        </p:txBody>
      </p:sp>
      <p:cxnSp>
        <p:nvCxnSpPr>
          <p:cNvPr id="206" name="Google Shape;206;p22"/>
          <p:cNvCxnSpPr/>
          <p:nvPr/>
        </p:nvCxnSpPr>
        <p:spPr>
          <a:xfrm flipH="1" rot="10800000">
            <a:off x="383875" y="754000"/>
            <a:ext cx="8349300" cy="138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23"/>
          <p:cNvGrpSpPr/>
          <p:nvPr/>
        </p:nvGrpSpPr>
        <p:grpSpPr>
          <a:xfrm>
            <a:off x="179944" y="279193"/>
            <a:ext cx="1208565" cy="851830"/>
            <a:chOff x="2607501" y="1161199"/>
            <a:chExt cx="3929014" cy="3397805"/>
          </a:xfrm>
        </p:grpSpPr>
        <p:sp>
          <p:nvSpPr>
            <p:cNvPr id="212" name="Google Shape;212;p23"/>
            <p:cNvSpPr/>
            <p:nvPr/>
          </p:nvSpPr>
          <p:spPr>
            <a:xfrm>
              <a:off x="2607501" y="1161292"/>
              <a:ext cx="3929014" cy="3395174"/>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9CE4D0">
                <a:alpha val="629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3389574" y="2393608"/>
              <a:ext cx="3146936" cy="2165397"/>
            </a:xfrm>
            <a:custGeom>
              <a:rect b="b" l="l" r="r" t="t"/>
              <a:pathLst>
                <a:path extrusionOk="0" h="9533" w="13854">
                  <a:moveTo>
                    <a:pt x="10365" y="0"/>
                  </a:moveTo>
                  <a:cubicBezTo>
                    <a:pt x="9396" y="0"/>
                    <a:pt x="8509" y="338"/>
                    <a:pt x="7894" y="1028"/>
                  </a:cubicBezTo>
                  <a:cubicBezTo>
                    <a:pt x="7374" y="1600"/>
                    <a:pt x="7129" y="2335"/>
                    <a:pt x="7129" y="3122"/>
                  </a:cubicBezTo>
                  <a:cubicBezTo>
                    <a:pt x="7035" y="3095"/>
                    <a:pt x="6953" y="3069"/>
                    <a:pt x="6871" y="3056"/>
                  </a:cubicBezTo>
                  <a:cubicBezTo>
                    <a:pt x="6220" y="2898"/>
                    <a:pt x="5573" y="2823"/>
                    <a:pt x="4949" y="2823"/>
                  </a:cubicBezTo>
                  <a:cubicBezTo>
                    <a:pt x="2821" y="2823"/>
                    <a:pt x="947" y="3695"/>
                    <a:pt x="0" y="5137"/>
                  </a:cubicBezTo>
                  <a:cubicBezTo>
                    <a:pt x="301" y="5110"/>
                    <a:pt x="598" y="5029"/>
                    <a:pt x="898" y="4905"/>
                  </a:cubicBezTo>
                  <a:cubicBezTo>
                    <a:pt x="1006" y="4852"/>
                    <a:pt x="1130" y="4797"/>
                    <a:pt x="1238" y="4728"/>
                  </a:cubicBezTo>
                  <a:cubicBezTo>
                    <a:pt x="1251" y="4797"/>
                    <a:pt x="1280" y="4866"/>
                    <a:pt x="1306" y="4934"/>
                  </a:cubicBezTo>
                  <a:cubicBezTo>
                    <a:pt x="1743" y="5958"/>
                    <a:pt x="2776" y="6560"/>
                    <a:pt x="3886" y="6560"/>
                  </a:cubicBezTo>
                  <a:cubicBezTo>
                    <a:pt x="4295" y="6560"/>
                    <a:pt x="4714" y="6478"/>
                    <a:pt x="5118" y="6306"/>
                  </a:cubicBezTo>
                  <a:cubicBezTo>
                    <a:pt x="5170" y="6293"/>
                    <a:pt x="5225" y="6267"/>
                    <a:pt x="5281" y="6240"/>
                  </a:cubicBezTo>
                  <a:cubicBezTo>
                    <a:pt x="5579" y="6567"/>
                    <a:pt x="6020" y="6756"/>
                    <a:pt x="6486" y="6756"/>
                  </a:cubicBezTo>
                  <a:cubicBezTo>
                    <a:pt x="6659" y="6756"/>
                    <a:pt x="6835" y="6730"/>
                    <a:pt x="7009" y="6675"/>
                  </a:cubicBezTo>
                  <a:cubicBezTo>
                    <a:pt x="7077" y="6920"/>
                    <a:pt x="7185" y="7165"/>
                    <a:pt x="7306" y="7410"/>
                  </a:cubicBezTo>
                  <a:cubicBezTo>
                    <a:pt x="7946" y="8621"/>
                    <a:pt x="9050" y="9382"/>
                    <a:pt x="10163" y="9532"/>
                  </a:cubicBezTo>
                  <a:lnTo>
                    <a:pt x="10670" y="9069"/>
                  </a:lnTo>
                  <a:cubicBezTo>
                    <a:pt x="10653" y="9069"/>
                    <a:pt x="10653" y="9056"/>
                    <a:pt x="10640" y="9056"/>
                  </a:cubicBezTo>
                  <a:cubicBezTo>
                    <a:pt x="9634" y="8742"/>
                    <a:pt x="8886" y="7792"/>
                    <a:pt x="8886" y="6675"/>
                  </a:cubicBezTo>
                  <a:lnTo>
                    <a:pt x="8886" y="6567"/>
                  </a:lnTo>
                  <a:cubicBezTo>
                    <a:pt x="9325" y="6828"/>
                    <a:pt x="9839" y="6967"/>
                    <a:pt x="10372" y="6967"/>
                  </a:cubicBezTo>
                  <a:cubicBezTo>
                    <a:pt x="10780" y="6967"/>
                    <a:pt x="11200" y="6885"/>
                    <a:pt x="11607" y="6714"/>
                  </a:cubicBezTo>
                  <a:cubicBezTo>
                    <a:pt x="13119" y="6077"/>
                    <a:pt x="13854" y="4415"/>
                    <a:pt x="13253" y="3001"/>
                  </a:cubicBezTo>
                  <a:cubicBezTo>
                    <a:pt x="13158" y="2769"/>
                    <a:pt x="13021" y="2550"/>
                    <a:pt x="12874" y="2374"/>
                  </a:cubicBezTo>
                  <a:cubicBezTo>
                    <a:pt x="13184" y="2034"/>
                    <a:pt x="13403" y="1600"/>
                    <a:pt x="13485" y="1110"/>
                  </a:cubicBezTo>
                  <a:cubicBezTo>
                    <a:pt x="12501" y="376"/>
                    <a:pt x="11387" y="0"/>
                    <a:pt x="103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4183912" y="1161199"/>
              <a:ext cx="2324426" cy="2366423"/>
            </a:xfrm>
            <a:custGeom>
              <a:rect b="b" l="l" r="r" t="t"/>
              <a:pathLst>
                <a:path extrusionOk="0" h="10418" w="10233">
                  <a:moveTo>
                    <a:pt x="3470" y="1"/>
                  </a:moveTo>
                  <a:cubicBezTo>
                    <a:pt x="2582" y="1"/>
                    <a:pt x="1787" y="232"/>
                    <a:pt x="1252" y="630"/>
                  </a:cubicBezTo>
                  <a:cubicBezTo>
                    <a:pt x="1239" y="630"/>
                    <a:pt x="625" y="1352"/>
                    <a:pt x="491" y="1829"/>
                  </a:cubicBezTo>
                  <a:cubicBezTo>
                    <a:pt x="1" y="3556"/>
                    <a:pt x="1196" y="5408"/>
                    <a:pt x="3172" y="5966"/>
                  </a:cubicBezTo>
                  <a:cubicBezTo>
                    <a:pt x="3554" y="6071"/>
                    <a:pt x="3936" y="6119"/>
                    <a:pt x="4307" y="6119"/>
                  </a:cubicBezTo>
                  <a:cubicBezTo>
                    <a:pt x="4517" y="6119"/>
                    <a:pt x="4724" y="6104"/>
                    <a:pt x="4926" y="6074"/>
                  </a:cubicBezTo>
                  <a:lnTo>
                    <a:pt x="4926" y="6074"/>
                  </a:lnTo>
                  <a:cubicBezTo>
                    <a:pt x="4818" y="6851"/>
                    <a:pt x="5007" y="7612"/>
                    <a:pt x="5510" y="8184"/>
                  </a:cubicBezTo>
                  <a:cubicBezTo>
                    <a:pt x="5824" y="8537"/>
                    <a:pt x="6219" y="8781"/>
                    <a:pt x="6640" y="8919"/>
                  </a:cubicBezTo>
                  <a:cubicBezTo>
                    <a:pt x="6533" y="9774"/>
                    <a:pt x="7130" y="10375"/>
                    <a:pt x="8015" y="10414"/>
                  </a:cubicBezTo>
                  <a:cubicBezTo>
                    <a:pt x="8056" y="10416"/>
                    <a:pt x="8096" y="10417"/>
                    <a:pt x="8135" y="10417"/>
                  </a:cubicBezTo>
                  <a:cubicBezTo>
                    <a:pt x="9572" y="10417"/>
                    <a:pt x="9920" y="9219"/>
                    <a:pt x="9962" y="9203"/>
                  </a:cubicBezTo>
                  <a:cubicBezTo>
                    <a:pt x="9932" y="8945"/>
                    <a:pt x="9867" y="8687"/>
                    <a:pt x="9756" y="8429"/>
                  </a:cubicBezTo>
                  <a:cubicBezTo>
                    <a:pt x="9661" y="8197"/>
                    <a:pt x="9524" y="7978"/>
                    <a:pt x="9377" y="7802"/>
                  </a:cubicBezTo>
                  <a:cubicBezTo>
                    <a:pt x="10043" y="7096"/>
                    <a:pt x="10233" y="5911"/>
                    <a:pt x="9769" y="4794"/>
                  </a:cubicBezTo>
                  <a:cubicBezTo>
                    <a:pt x="9348" y="3801"/>
                    <a:pt x="8492" y="3148"/>
                    <a:pt x="7620" y="3027"/>
                  </a:cubicBezTo>
                  <a:cubicBezTo>
                    <a:pt x="7796" y="1802"/>
                    <a:pt x="6451" y="509"/>
                    <a:pt x="4560" y="114"/>
                  </a:cubicBezTo>
                  <a:cubicBezTo>
                    <a:pt x="4189" y="37"/>
                    <a:pt x="3823" y="1"/>
                    <a:pt x="34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a:off x="2607501" y="2092185"/>
              <a:ext cx="1279990" cy="1473279"/>
            </a:xfrm>
            <a:custGeom>
              <a:rect b="b" l="l" r="r" t="t"/>
              <a:pathLst>
                <a:path extrusionOk="0" h="6486" w="5635">
                  <a:moveTo>
                    <a:pt x="1797" y="1"/>
                  </a:moveTo>
                  <a:cubicBezTo>
                    <a:pt x="1686" y="1"/>
                    <a:pt x="1458" y="40"/>
                    <a:pt x="1458" y="56"/>
                  </a:cubicBezTo>
                  <a:cubicBezTo>
                    <a:pt x="736" y="245"/>
                    <a:pt x="164" y="843"/>
                    <a:pt x="53" y="1620"/>
                  </a:cubicBezTo>
                  <a:cubicBezTo>
                    <a:pt x="1" y="2136"/>
                    <a:pt x="151" y="2626"/>
                    <a:pt x="448" y="3008"/>
                  </a:cubicBezTo>
                  <a:cubicBezTo>
                    <a:pt x="259" y="3606"/>
                    <a:pt x="259" y="4246"/>
                    <a:pt x="517" y="4844"/>
                  </a:cubicBezTo>
                  <a:cubicBezTo>
                    <a:pt x="954" y="5880"/>
                    <a:pt x="1988" y="6485"/>
                    <a:pt x="3104" y="6485"/>
                  </a:cubicBezTo>
                  <a:cubicBezTo>
                    <a:pt x="3514" y="6485"/>
                    <a:pt x="3935" y="6404"/>
                    <a:pt x="4341" y="6232"/>
                  </a:cubicBezTo>
                  <a:cubicBezTo>
                    <a:pt x="4449" y="6179"/>
                    <a:pt x="4573" y="6124"/>
                    <a:pt x="4681" y="6055"/>
                  </a:cubicBezTo>
                  <a:cubicBezTo>
                    <a:pt x="4681" y="6055"/>
                    <a:pt x="4681" y="6056"/>
                    <a:pt x="4681" y="6056"/>
                  </a:cubicBezTo>
                  <a:cubicBezTo>
                    <a:pt x="4695" y="6056"/>
                    <a:pt x="5497" y="5311"/>
                    <a:pt x="5416" y="4178"/>
                  </a:cubicBezTo>
                  <a:cubicBezTo>
                    <a:pt x="5390" y="3730"/>
                    <a:pt x="5308" y="3292"/>
                    <a:pt x="5132" y="2914"/>
                  </a:cubicBezTo>
                  <a:cubicBezTo>
                    <a:pt x="5635" y="2368"/>
                    <a:pt x="5621" y="1496"/>
                    <a:pt x="5089" y="954"/>
                  </a:cubicBezTo>
                  <a:cubicBezTo>
                    <a:pt x="4799" y="656"/>
                    <a:pt x="4419" y="507"/>
                    <a:pt x="4039" y="507"/>
                  </a:cubicBezTo>
                  <a:cubicBezTo>
                    <a:pt x="3812" y="507"/>
                    <a:pt x="3584" y="560"/>
                    <a:pt x="3375" y="667"/>
                  </a:cubicBezTo>
                  <a:cubicBezTo>
                    <a:pt x="2966" y="259"/>
                    <a:pt x="2408" y="1"/>
                    <a:pt x="17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23"/>
          <p:cNvSpPr txBox="1"/>
          <p:nvPr>
            <p:ph type="title"/>
          </p:nvPr>
        </p:nvSpPr>
        <p:spPr>
          <a:xfrm>
            <a:off x="1145575" y="279175"/>
            <a:ext cx="7587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Como as representações semânticas são distribuídas pelo córtex</a:t>
            </a:r>
            <a:r>
              <a:rPr lang="en" sz="1700"/>
              <a:t>?</a:t>
            </a:r>
            <a:endParaRPr sz="1600"/>
          </a:p>
        </p:txBody>
      </p:sp>
      <p:cxnSp>
        <p:nvCxnSpPr>
          <p:cNvPr id="217" name="Google Shape;217;p23"/>
          <p:cNvCxnSpPr/>
          <p:nvPr/>
        </p:nvCxnSpPr>
        <p:spPr>
          <a:xfrm>
            <a:off x="1627875" y="698513"/>
            <a:ext cx="6778200" cy="13200"/>
          </a:xfrm>
          <a:prstGeom prst="straightConnector1">
            <a:avLst/>
          </a:prstGeom>
          <a:noFill/>
          <a:ln cap="flat" cmpd="sng" w="19050">
            <a:solidFill>
              <a:schemeClr val="dk2"/>
            </a:solidFill>
            <a:prstDash val="solid"/>
            <a:round/>
            <a:headEnd len="med" w="med" type="none"/>
            <a:tailEnd len="med" w="med" type="none"/>
          </a:ln>
        </p:spPr>
      </p:cxnSp>
      <p:sp>
        <p:nvSpPr>
          <p:cNvPr id="218" name="Google Shape;218;p23"/>
          <p:cNvSpPr/>
          <p:nvPr/>
        </p:nvSpPr>
        <p:spPr>
          <a:xfrm>
            <a:off x="553600" y="4372150"/>
            <a:ext cx="2618707" cy="665598"/>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a:off x="515050" y="2745200"/>
            <a:ext cx="2832081" cy="1422350"/>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515050" y="1574350"/>
            <a:ext cx="2919047" cy="1038024"/>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5935973" y="2743390"/>
            <a:ext cx="171" cy="10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txBox="1"/>
          <p:nvPr/>
        </p:nvSpPr>
        <p:spPr>
          <a:xfrm>
            <a:off x="773387" y="3265050"/>
            <a:ext cx="23154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Diferença desse estudo para os anteriores (incluindo a meta-análise): mapear redes semânticas para muitos tipos diferentes de significados simultaneamente.</a:t>
            </a:r>
            <a:endParaRPr b="1" sz="1200">
              <a:latin typeface="Fira Sans"/>
              <a:ea typeface="Fira Sans"/>
              <a:cs typeface="Fira Sans"/>
              <a:sym typeface="Fira Sans"/>
            </a:endParaRPr>
          </a:p>
          <a:p>
            <a:pPr indent="0" lvl="0" marL="0" rtl="0" algn="l">
              <a:spcBef>
                <a:spcPts val="0"/>
              </a:spcBef>
              <a:spcAft>
                <a:spcPts val="0"/>
              </a:spcAft>
              <a:buNone/>
            </a:pPr>
            <a:r>
              <a:t/>
            </a:r>
            <a:endParaRPr sz="1200">
              <a:latin typeface="Fira Sans"/>
              <a:ea typeface="Fira Sans"/>
              <a:cs typeface="Fira Sans"/>
              <a:sym typeface="Fira Sans"/>
            </a:endParaRPr>
          </a:p>
        </p:txBody>
      </p:sp>
      <p:sp>
        <p:nvSpPr>
          <p:cNvPr id="223" name="Google Shape;223;p23"/>
          <p:cNvSpPr txBox="1"/>
          <p:nvPr/>
        </p:nvSpPr>
        <p:spPr>
          <a:xfrm>
            <a:off x="577775" y="1583738"/>
            <a:ext cx="27936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2"/>
                </a:solidFill>
                <a:latin typeface="Fira Sans"/>
                <a:ea typeface="Fira Sans"/>
                <a:cs typeface="Fira Sans"/>
                <a:sym typeface="Fira Sans"/>
              </a:rPr>
              <a:t>Alexander Huthn</a:t>
            </a:r>
            <a:r>
              <a:rPr b="1" lang="en" sz="1500">
                <a:solidFill>
                  <a:schemeClr val="dk2"/>
                </a:solidFill>
                <a:latin typeface="Fira Sans"/>
                <a:ea typeface="Fira Sans"/>
                <a:cs typeface="Fira Sans"/>
                <a:sym typeface="Fira Sans"/>
              </a:rPr>
              <a:t>et al (2016) </a:t>
            </a:r>
            <a:endParaRPr sz="1500">
              <a:solidFill>
                <a:schemeClr val="dk2"/>
              </a:solidFill>
              <a:latin typeface="Fira Sans"/>
              <a:ea typeface="Fira Sans"/>
              <a:cs typeface="Fira Sans"/>
              <a:sym typeface="Fira Sans"/>
            </a:endParaRPr>
          </a:p>
        </p:txBody>
      </p:sp>
      <p:sp>
        <p:nvSpPr>
          <p:cNvPr id="224" name="Google Shape;224;p23"/>
          <p:cNvSpPr txBox="1"/>
          <p:nvPr/>
        </p:nvSpPr>
        <p:spPr>
          <a:xfrm>
            <a:off x="608225" y="4555475"/>
            <a:ext cx="2493000" cy="534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Participantes ouviram  histórias faladas durante o fMRI.</a:t>
            </a:r>
            <a:endParaRPr b="1" sz="12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1200">
              <a:latin typeface="Fira Sans"/>
              <a:ea typeface="Fira Sans"/>
              <a:cs typeface="Fira Sans"/>
              <a:sym typeface="Fira Sans"/>
            </a:endParaRPr>
          </a:p>
        </p:txBody>
      </p:sp>
      <p:sp>
        <p:nvSpPr>
          <p:cNvPr id="225" name="Google Shape;225;p23"/>
          <p:cNvSpPr/>
          <p:nvPr/>
        </p:nvSpPr>
        <p:spPr>
          <a:xfrm>
            <a:off x="5003975" y="1688850"/>
            <a:ext cx="3262614" cy="3205726"/>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txBox="1"/>
          <p:nvPr/>
        </p:nvSpPr>
        <p:spPr>
          <a:xfrm>
            <a:off x="5287050" y="3041475"/>
            <a:ext cx="2704500" cy="486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Esses estímulos naturalistas tinham um conteúdo semântico mais rico do que o normalmente encontrado em experimentos altamente controlados. Para determinar como o cérebro responde a esse rico conteúdo semântico, os pesquisadores criaram uma representação matemática do significado de cada palavra. </a:t>
            </a:r>
            <a:br>
              <a:rPr b="1" lang="en" sz="1200">
                <a:latin typeface="Times New Roman"/>
                <a:ea typeface="Times New Roman"/>
                <a:cs typeface="Times New Roman"/>
                <a:sym typeface="Times New Roman"/>
              </a:rPr>
            </a:br>
            <a:r>
              <a:rPr b="1" lang="en" sz="1200">
                <a:latin typeface="Times New Roman"/>
                <a:ea typeface="Times New Roman"/>
                <a:cs typeface="Times New Roman"/>
                <a:sym typeface="Times New Roman"/>
              </a:rPr>
              <a:t>Essa representação, chamada de incorporação de palavras, coloca cada palavra em um “espaço semântico” cujas dimensões refletem diferentes tipos de significados.</a:t>
            </a:r>
            <a:endParaRPr b="1" sz="1300">
              <a:latin typeface="Fira Sans"/>
              <a:ea typeface="Fira Sans"/>
              <a:cs typeface="Fira Sans"/>
              <a:sym typeface="Fira Sans"/>
            </a:endParaRPr>
          </a:p>
        </p:txBody>
      </p:sp>
      <p:sp>
        <p:nvSpPr>
          <p:cNvPr id="227" name="Google Shape;227;p23"/>
          <p:cNvSpPr txBox="1"/>
          <p:nvPr/>
        </p:nvSpPr>
        <p:spPr>
          <a:xfrm>
            <a:off x="665234" y="2013348"/>
            <a:ext cx="2618700" cy="369300"/>
          </a:xfrm>
          <a:prstGeom prst="rect">
            <a:avLst/>
          </a:prstGeom>
          <a:noFill/>
          <a:ln>
            <a:noFill/>
          </a:ln>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Universidade da Califórnia, Berkeley</a:t>
            </a:r>
            <a:endParaRPr b="1">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Como as representações semânticas são distribuídas pelo córtex? </a:t>
            </a:r>
            <a:r>
              <a:rPr lang="en" sz="1600">
                <a:solidFill>
                  <a:schemeClr val="dk2"/>
                </a:solidFill>
              </a:rPr>
              <a:t>(</a:t>
            </a:r>
            <a:r>
              <a:rPr lang="en" sz="1400">
                <a:solidFill>
                  <a:schemeClr val="dk2"/>
                </a:solidFill>
              </a:rPr>
              <a:t>ALEXANDER HUTHN ET AL, 2016) </a:t>
            </a:r>
            <a:endParaRPr sz="1500"/>
          </a:p>
        </p:txBody>
      </p:sp>
      <p:sp>
        <p:nvSpPr>
          <p:cNvPr id="233" name="Google Shape;233;p24"/>
          <p:cNvSpPr/>
          <p:nvPr/>
        </p:nvSpPr>
        <p:spPr>
          <a:xfrm>
            <a:off x="5935973" y="2743390"/>
            <a:ext cx="171" cy="10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txBox="1"/>
          <p:nvPr/>
        </p:nvSpPr>
        <p:spPr>
          <a:xfrm>
            <a:off x="569550" y="931475"/>
            <a:ext cx="7732800" cy="6171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O diagrama a seguir, por exemplo, inclui três dimensões: “comida”, “movimento” e “espaço”:</a:t>
            </a:r>
            <a:endParaRPr b="1">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1200">
              <a:latin typeface="Times New Roman"/>
              <a:ea typeface="Times New Roman"/>
              <a:cs typeface="Times New Roman"/>
              <a:sym typeface="Times New Roman"/>
            </a:endParaRPr>
          </a:p>
        </p:txBody>
      </p:sp>
      <p:pic>
        <p:nvPicPr>
          <p:cNvPr id="235" name="Google Shape;235;p24"/>
          <p:cNvPicPr preferRelativeResize="0"/>
          <p:nvPr/>
        </p:nvPicPr>
        <p:blipFill rotWithShape="1">
          <a:blip r:embed="rId3">
            <a:alphaModFix/>
          </a:blip>
          <a:srcRect b="13497" l="32827" r="17932" t="68720"/>
          <a:stretch/>
        </p:blipFill>
        <p:spPr>
          <a:xfrm>
            <a:off x="1377350" y="1429038"/>
            <a:ext cx="5791200" cy="1314450"/>
          </a:xfrm>
          <a:prstGeom prst="rect">
            <a:avLst/>
          </a:prstGeom>
          <a:noFill/>
          <a:ln>
            <a:noFill/>
          </a:ln>
        </p:spPr>
      </p:pic>
      <p:sp>
        <p:nvSpPr>
          <p:cNvPr id="236" name="Google Shape;236;p24"/>
          <p:cNvSpPr txBox="1"/>
          <p:nvPr/>
        </p:nvSpPr>
        <p:spPr>
          <a:xfrm>
            <a:off x="569550" y="2825300"/>
            <a:ext cx="8331000" cy="2152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latin typeface="Times New Roman"/>
                <a:ea typeface="Times New Roman"/>
                <a:cs typeface="Times New Roman"/>
                <a:sym typeface="Times New Roman"/>
              </a:rPr>
              <a:t>Cada palavra recebe um valor com base em sua relação com essa dimensão (contando com que frequência a palavra “maçã” ocorre com uma palavra que representa cada uma das dimensões em um grande corpus de texto).</a:t>
            </a:r>
            <a:br>
              <a:rPr lang="en">
                <a:latin typeface="Times New Roman"/>
                <a:ea typeface="Times New Roman"/>
                <a:cs typeface="Times New Roman"/>
                <a:sym typeface="Times New Roman"/>
              </a:rPr>
            </a:br>
            <a:br>
              <a:rPr lang="en">
                <a:latin typeface="Times New Roman"/>
                <a:ea typeface="Times New Roman"/>
                <a:cs typeface="Times New Roman"/>
                <a:sym typeface="Times New Roman"/>
              </a:rPr>
            </a:br>
            <a:r>
              <a:rPr lang="en">
                <a:latin typeface="Times New Roman"/>
                <a:ea typeface="Times New Roman"/>
                <a:cs typeface="Times New Roman"/>
                <a:sym typeface="Times New Roman"/>
              </a:rPr>
              <a:t>Espaços semânticos como o esquematizado no diagrama acima parecem capturar aspectos de como as pessoas representam o significado nas diferentes áreas do cérebro. </a:t>
            </a:r>
            <a:r>
              <a:rPr lang="en" sz="1500">
                <a:latin typeface="Times New Roman"/>
                <a:ea typeface="Times New Roman"/>
                <a:cs typeface="Times New Roman"/>
                <a:sym typeface="Times New Roman"/>
              </a:rPr>
              <a:t>&gt; </a:t>
            </a:r>
            <a:r>
              <a:rPr lang="en">
                <a:latin typeface="Times New Roman"/>
                <a:ea typeface="Times New Roman"/>
                <a:cs typeface="Times New Roman"/>
                <a:sym typeface="Times New Roman"/>
              </a:rPr>
              <a:t>“Atlas semântico”, a partir de modelos estatísticos para estimar quais voxels nas imagens de fMRI respondem seletivamente a certas dimensões de significado neste espaço. Palavras que estão próximas nesse espaço são mais propensas a causar priming semântico, em comparação com palavras que estão distantes (</a:t>
            </a:r>
            <a:r>
              <a:rPr lang="en">
                <a:latin typeface="Times New Roman"/>
                <a:ea typeface="Times New Roman"/>
                <a:cs typeface="Times New Roman"/>
                <a:sym typeface="Times New Roman"/>
              </a:rPr>
              <a:t>GÜNTHER ET AL., </a:t>
            </a:r>
            <a:r>
              <a:rPr lang="en">
                <a:latin typeface="Times New Roman"/>
                <a:ea typeface="Times New Roman"/>
                <a:cs typeface="Times New Roman"/>
                <a:sym typeface="Times New Roman"/>
              </a:rPr>
              <a:t>2016).</a:t>
            </a:r>
            <a:endParaRPr sz="1600">
              <a:latin typeface="Fira Sans"/>
              <a:ea typeface="Fira Sans"/>
              <a:cs typeface="Fira Sans"/>
              <a:sym typeface="Fira Sans"/>
            </a:endParaRPr>
          </a:p>
        </p:txBody>
      </p:sp>
      <p:cxnSp>
        <p:nvCxnSpPr>
          <p:cNvPr id="237" name="Google Shape;237;p24"/>
          <p:cNvCxnSpPr/>
          <p:nvPr/>
        </p:nvCxnSpPr>
        <p:spPr>
          <a:xfrm>
            <a:off x="228375" y="708000"/>
            <a:ext cx="8504700" cy="120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Como as representações semânticas são distribuídas pelo córtex? </a:t>
            </a:r>
            <a:r>
              <a:rPr lang="en" sz="1600">
                <a:solidFill>
                  <a:schemeClr val="dk2"/>
                </a:solidFill>
              </a:rPr>
              <a:t>(</a:t>
            </a:r>
            <a:r>
              <a:rPr lang="en" sz="1400">
                <a:solidFill>
                  <a:schemeClr val="dk2"/>
                </a:solidFill>
              </a:rPr>
              <a:t>ALEXANDER HUTHN ET AL, 2016) </a:t>
            </a:r>
            <a:endParaRPr sz="1500"/>
          </a:p>
        </p:txBody>
      </p:sp>
      <p:cxnSp>
        <p:nvCxnSpPr>
          <p:cNvPr id="243" name="Google Shape;243;p25"/>
          <p:cNvCxnSpPr/>
          <p:nvPr/>
        </p:nvCxnSpPr>
        <p:spPr>
          <a:xfrm>
            <a:off x="228375" y="708000"/>
            <a:ext cx="8504700" cy="12000"/>
          </a:xfrm>
          <a:prstGeom prst="straightConnector1">
            <a:avLst/>
          </a:prstGeom>
          <a:noFill/>
          <a:ln cap="flat" cmpd="sng" w="19050">
            <a:solidFill>
              <a:schemeClr val="dk2"/>
            </a:solidFill>
            <a:prstDash val="solid"/>
            <a:round/>
            <a:headEnd len="med" w="med" type="none"/>
            <a:tailEnd len="med" w="med" type="none"/>
          </a:ln>
        </p:spPr>
      </p:cxnSp>
      <p:sp>
        <p:nvSpPr>
          <p:cNvPr id="244" name="Google Shape;244;p25"/>
          <p:cNvSpPr/>
          <p:nvPr/>
        </p:nvSpPr>
        <p:spPr>
          <a:xfrm>
            <a:off x="5935973" y="2743390"/>
            <a:ext cx="171" cy="10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25"/>
          <p:cNvPicPr preferRelativeResize="0"/>
          <p:nvPr/>
        </p:nvPicPr>
        <p:blipFill>
          <a:blip r:embed="rId3">
            <a:alphaModFix/>
          </a:blip>
          <a:stretch>
            <a:fillRect/>
          </a:stretch>
        </p:blipFill>
        <p:spPr>
          <a:xfrm>
            <a:off x="2691275" y="923425"/>
            <a:ext cx="3761425" cy="2817150"/>
          </a:xfrm>
          <a:prstGeom prst="rect">
            <a:avLst/>
          </a:prstGeom>
          <a:noFill/>
          <a:ln>
            <a:noFill/>
          </a:ln>
        </p:spPr>
      </p:pic>
      <p:sp>
        <p:nvSpPr>
          <p:cNvPr id="246" name="Google Shape;246;p25"/>
          <p:cNvSpPr txBox="1"/>
          <p:nvPr/>
        </p:nvSpPr>
        <p:spPr>
          <a:xfrm>
            <a:off x="394800" y="3820675"/>
            <a:ext cx="8569200" cy="1780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300">
                <a:latin typeface="Times New Roman"/>
                <a:ea typeface="Times New Roman"/>
                <a:cs typeface="Times New Roman"/>
                <a:sym typeface="Times New Roman"/>
              </a:rPr>
              <a:t>As cores nesta figura representam diferentes dimensões no espaço semântico. </a:t>
            </a:r>
            <a:br>
              <a:rPr lang="en" sz="1300">
                <a:latin typeface="Times New Roman"/>
                <a:ea typeface="Times New Roman"/>
                <a:cs typeface="Times New Roman"/>
                <a:sym typeface="Times New Roman"/>
              </a:rPr>
            </a:br>
            <a:r>
              <a:rPr lang="en" sz="1300">
                <a:latin typeface="Times New Roman"/>
                <a:ea typeface="Times New Roman"/>
                <a:cs typeface="Times New Roman"/>
                <a:sym typeface="Times New Roman"/>
              </a:rPr>
              <a:t>Por exemplo, os voxels mostrados em vermelho são mais sensíveis a palavras que têm significado social (“família”, “pais”, “conheceu”), enquanto as áreas coloridas em verde referem-se a palavras com significado mais visual (“amarelo”, “listras ,” “em forma”). </a:t>
            </a:r>
            <a:r>
              <a:rPr lang="en" sz="1300">
                <a:latin typeface="Times New Roman"/>
                <a:ea typeface="Times New Roman"/>
                <a:cs typeface="Times New Roman"/>
                <a:sym typeface="Times New Roman"/>
              </a:rPr>
              <a:t>Um atlas semântico para um único assunto implica uma ampla gama de regiões; mesmo palavras com significados semelhantes, como as palavras “sociais” em vermelho, ativam uma rede amplamente distribuída.</a:t>
            </a:r>
            <a:endParaRPr sz="13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nvSpPr>
        <p:spPr>
          <a:xfrm>
            <a:off x="2613125" y="2615575"/>
            <a:ext cx="19209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Neptune</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52" name="Google Shape;252;p26"/>
          <p:cNvSpPr txBox="1"/>
          <p:nvPr/>
        </p:nvSpPr>
        <p:spPr>
          <a:xfrm>
            <a:off x="6628275" y="2615575"/>
            <a:ext cx="19209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Mercury</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53" name="Google Shape;253;p26"/>
          <p:cNvSpPr txBox="1"/>
          <p:nvPr/>
        </p:nvSpPr>
        <p:spPr>
          <a:xfrm>
            <a:off x="605575" y="2615573"/>
            <a:ext cx="19209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Earth</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54" name="Google Shape;254;p26"/>
          <p:cNvSpPr txBox="1"/>
          <p:nvPr/>
        </p:nvSpPr>
        <p:spPr>
          <a:xfrm>
            <a:off x="4620700" y="2615575"/>
            <a:ext cx="19209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Mars</a:t>
            </a:r>
            <a:endParaRPr sz="1700">
              <a:solidFill>
                <a:schemeClr val="lt1"/>
              </a:solidFill>
              <a:latin typeface="Fira Sans Extra Condensed Medium"/>
              <a:ea typeface="Fira Sans Extra Condensed Medium"/>
              <a:cs typeface="Fira Sans Extra Condensed Medium"/>
              <a:sym typeface="Fira Sans Extra Condensed Medium"/>
            </a:endParaRPr>
          </a:p>
        </p:txBody>
      </p:sp>
      <p:sp>
        <p:nvSpPr>
          <p:cNvPr id="255" name="Google Shape;255;p26"/>
          <p:cNvSpPr txBox="1"/>
          <p:nvPr/>
        </p:nvSpPr>
        <p:spPr>
          <a:xfrm>
            <a:off x="605575" y="1588950"/>
            <a:ext cx="8358300" cy="2847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300">
                <a:latin typeface="Times New Roman"/>
                <a:ea typeface="Times New Roman"/>
                <a:cs typeface="Times New Roman"/>
                <a:sym typeface="Times New Roman"/>
              </a:rPr>
              <a:t>Diferentes regiões do cérebro respondem mais a certos tipos de significados do que a outros. </a:t>
            </a:r>
            <a:br>
              <a:rPr lang="en" sz="1300">
                <a:latin typeface="Times New Roman"/>
                <a:ea typeface="Times New Roman"/>
                <a:cs typeface="Times New Roman"/>
                <a:sym typeface="Times New Roman"/>
              </a:rPr>
            </a:br>
            <a:br>
              <a:rPr lang="en" sz="1300">
                <a:latin typeface="Times New Roman"/>
                <a:ea typeface="Times New Roman"/>
                <a:cs typeface="Times New Roman"/>
                <a:sym typeface="Times New Roman"/>
              </a:rPr>
            </a:br>
            <a:r>
              <a:rPr lang="en" sz="1300">
                <a:latin typeface="Times New Roman"/>
                <a:ea typeface="Times New Roman"/>
                <a:cs typeface="Times New Roman"/>
                <a:sym typeface="Times New Roman"/>
              </a:rPr>
              <a:t>Em segundo lugar: tipos semelhantes de significado são eles próprios distribuídos pelas regiões do cérebro; por exemplo, você pode ver áreas cerebrais respondendo a aspectos sociais de significado no lobo temporal e no lobo frontal em ambos os hemisférios. </a:t>
            </a:r>
            <a:br>
              <a:rPr lang="en" sz="1300">
                <a:latin typeface="Times New Roman"/>
                <a:ea typeface="Times New Roman"/>
                <a:cs typeface="Times New Roman"/>
                <a:sym typeface="Times New Roman"/>
              </a:rPr>
            </a:br>
            <a:endParaRPr sz="130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en" sz="1300">
                <a:latin typeface="Times New Roman"/>
                <a:ea typeface="Times New Roman"/>
                <a:cs typeface="Times New Roman"/>
                <a:sym typeface="Times New Roman"/>
              </a:rPr>
              <a:t>Mapear onde diferentes tipos de significados são representados no cérebro pode oferecer uma janela para questões sobre a representação mental do próprio significado. </a:t>
            </a:r>
            <a:br>
              <a:rPr lang="en" sz="1300">
                <a:latin typeface="Times New Roman"/>
                <a:ea typeface="Times New Roman"/>
                <a:cs typeface="Times New Roman"/>
                <a:sym typeface="Times New Roman"/>
              </a:rPr>
            </a:br>
            <a:br>
              <a:rPr lang="en" sz="1300">
                <a:latin typeface="Times New Roman"/>
                <a:ea typeface="Times New Roman"/>
                <a:cs typeface="Times New Roman"/>
                <a:sym typeface="Times New Roman"/>
              </a:rPr>
            </a:br>
            <a:r>
              <a:rPr lang="en" sz="1300">
                <a:latin typeface="Times New Roman"/>
                <a:ea typeface="Times New Roman"/>
                <a:cs typeface="Times New Roman"/>
                <a:sym typeface="Times New Roman"/>
              </a:rPr>
              <a:t>Uma abordagem baseia-se nos modelos computacionais de semântica lexical usados por Alexander Huth e colegas no estudo que acabamos de descrever. Em vez de construir apenas um modelo, ou incorporação de palavras, de semântica, eles realmente criaram modelos usando várias técnicas diferentes.</a:t>
            </a:r>
            <a:endParaRPr sz="1300">
              <a:latin typeface="Times New Roman"/>
              <a:ea typeface="Times New Roman"/>
              <a:cs typeface="Times New Roman"/>
              <a:sym typeface="Times New Roman"/>
            </a:endParaRPr>
          </a:p>
          <a:p>
            <a:pPr indent="0" lvl="0" marL="0" rtl="0" algn="just">
              <a:lnSpc>
                <a:spcPct val="115000"/>
              </a:lnSpc>
              <a:spcBef>
                <a:spcPts val="0"/>
              </a:spcBef>
              <a:spcAft>
                <a:spcPts val="0"/>
              </a:spcAft>
              <a:buNone/>
            </a:pPr>
            <a:br>
              <a:rPr lang="en" sz="1300">
                <a:latin typeface="Times New Roman"/>
                <a:ea typeface="Times New Roman"/>
                <a:cs typeface="Times New Roman"/>
                <a:sym typeface="Times New Roman"/>
              </a:rPr>
            </a:br>
            <a:r>
              <a:rPr lang="en" sz="1300">
                <a:latin typeface="Times New Roman"/>
                <a:ea typeface="Times New Roman"/>
                <a:cs typeface="Times New Roman"/>
                <a:sym typeface="Times New Roman"/>
              </a:rPr>
              <a:t>Ainda há muitas questões sem resposta sobre quais tipos de espaços semânticos representam melhor o conhecimento conceitual humano e como esses espaços semânticos são fisicamente instanciados por redes neurais distribuídas.</a:t>
            </a:r>
            <a:br>
              <a:rPr lang="en"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56" name="Google Shape;256;p26"/>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Como as representações semânticas são distribuídas pelo córtex? </a:t>
            </a:r>
            <a:endParaRPr sz="1500"/>
          </a:p>
        </p:txBody>
      </p:sp>
      <p:cxnSp>
        <p:nvCxnSpPr>
          <p:cNvPr id="257" name="Google Shape;257;p26"/>
          <p:cNvCxnSpPr/>
          <p:nvPr/>
        </p:nvCxnSpPr>
        <p:spPr>
          <a:xfrm>
            <a:off x="228375" y="708000"/>
            <a:ext cx="8504700" cy="120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nvSpPr>
        <p:spPr>
          <a:xfrm>
            <a:off x="409350" y="930675"/>
            <a:ext cx="8325300" cy="692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300">
                <a:latin typeface="Fira Sans"/>
                <a:ea typeface="Fira Sans"/>
                <a:cs typeface="Fira Sans"/>
                <a:sym typeface="Fira Sans"/>
              </a:rPr>
              <a:t>Outra questão sobre representações semânticas: as redes distribuídas são suficientes para capturar como o cérebro representa o conhecimento conceitual? </a:t>
            </a:r>
            <a:r>
              <a:rPr b="1" lang="en" sz="1300">
                <a:latin typeface="Fira Sans"/>
                <a:ea typeface="Fira Sans"/>
                <a:cs typeface="Fira Sans"/>
                <a:sym typeface="Fira Sans"/>
              </a:rPr>
              <a:t> </a:t>
            </a:r>
            <a:endParaRPr b="1" sz="1300">
              <a:latin typeface="Fira Sans"/>
              <a:ea typeface="Fira Sans"/>
              <a:cs typeface="Fira Sans"/>
              <a:sym typeface="Fira Sans"/>
            </a:endParaRPr>
          </a:p>
        </p:txBody>
      </p:sp>
      <p:sp>
        <p:nvSpPr>
          <p:cNvPr id="263" name="Google Shape;263;p27"/>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Distributed only theory vs. Distributed plus-hub-theory</a:t>
            </a:r>
            <a:endParaRPr sz="1500"/>
          </a:p>
        </p:txBody>
      </p:sp>
      <p:cxnSp>
        <p:nvCxnSpPr>
          <p:cNvPr id="264" name="Google Shape;264;p27"/>
          <p:cNvCxnSpPr/>
          <p:nvPr/>
        </p:nvCxnSpPr>
        <p:spPr>
          <a:xfrm>
            <a:off x="916125" y="684075"/>
            <a:ext cx="6854100" cy="0"/>
          </a:xfrm>
          <a:prstGeom prst="straightConnector1">
            <a:avLst/>
          </a:prstGeom>
          <a:noFill/>
          <a:ln cap="flat" cmpd="sng" w="19050">
            <a:solidFill>
              <a:schemeClr val="lt2"/>
            </a:solidFill>
            <a:prstDash val="solid"/>
            <a:round/>
            <a:headEnd len="med" w="med" type="none"/>
            <a:tailEnd len="med" w="med" type="none"/>
          </a:ln>
        </p:spPr>
      </p:cxnSp>
      <p:pic>
        <p:nvPicPr>
          <p:cNvPr id="265" name="Google Shape;265;p27"/>
          <p:cNvPicPr preferRelativeResize="0"/>
          <p:nvPr/>
        </p:nvPicPr>
        <p:blipFill rotWithShape="1">
          <a:blip r:embed="rId3">
            <a:alphaModFix/>
          </a:blip>
          <a:srcRect b="5304" l="33161" r="18756" t="25362"/>
          <a:stretch/>
        </p:blipFill>
        <p:spPr>
          <a:xfrm>
            <a:off x="659000" y="1725850"/>
            <a:ext cx="4138700" cy="3141975"/>
          </a:xfrm>
          <a:prstGeom prst="rect">
            <a:avLst/>
          </a:prstGeom>
          <a:noFill/>
          <a:ln>
            <a:noFill/>
          </a:ln>
        </p:spPr>
      </p:pic>
      <p:sp>
        <p:nvSpPr>
          <p:cNvPr id="266" name="Google Shape;266;p27"/>
          <p:cNvSpPr txBox="1"/>
          <p:nvPr/>
        </p:nvSpPr>
        <p:spPr>
          <a:xfrm>
            <a:off x="5611100" y="2083575"/>
            <a:ext cx="3289500" cy="27060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0"/>
              </a:spcBef>
              <a:spcAft>
                <a:spcPts val="0"/>
              </a:spcAft>
              <a:buClr>
                <a:schemeClr val="dk1"/>
              </a:buClr>
              <a:buSzPts val="1200"/>
              <a:buFont typeface="Fira Sans"/>
              <a:buAutoNum type="arabicPeriod"/>
            </a:pPr>
            <a:r>
              <a:rPr lang="en" sz="1200">
                <a:solidFill>
                  <a:schemeClr val="dk1"/>
                </a:solidFill>
                <a:latin typeface="Fira Sans"/>
                <a:ea typeface="Fira Sans"/>
                <a:cs typeface="Fira Sans"/>
                <a:sym typeface="Fira Sans"/>
              </a:rPr>
              <a:t>A </a:t>
            </a:r>
            <a:r>
              <a:rPr b="1" lang="en" sz="1200">
                <a:solidFill>
                  <a:schemeClr val="dk1"/>
                </a:solidFill>
                <a:latin typeface="Fira Sans"/>
                <a:ea typeface="Fira Sans"/>
                <a:cs typeface="Fira Sans"/>
                <a:sym typeface="Fira Sans"/>
              </a:rPr>
              <a:t>Distributed only theory</a:t>
            </a:r>
            <a:r>
              <a:rPr lang="en" sz="1200">
                <a:solidFill>
                  <a:schemeClr val="dk1"/>
                </a:solidFill>
                <a:latin typeface="Fira Sans"/>
                <a:ea typeface="Fira Sans"/>
                <a:cs typeface="Fira Sans"/>
                <a:sym typeface="Fira Sans"/>
              </a:rPr>
              <a:t> </a:t>
            </a:r>
            <a:r>
              <a:rPr lang="en" sz="1200">
                <a:solidFill>
                  <a:schemeClr val="dk1"/>
                </a:solidFill>
                <a:latin typeface="Fira Sans"/>
                <a:ea typeface="Fira Sans"/>
                <a:cs typeface="Fira Sans"/>
                <a:sym typeface="Fira Sans"/>
              </a:rPr>
              <a:t>sustenta que os conceitos emergem exclusivamente dessa rede distribuída.</a:t>
            </a:r>
            <a:br>
              <a:rPr lang="en" sz="1200">
                <a:solidFill>
                  <a:schemeClr val="dk1"/>
                </a:solidFill>
                <a:latin typeface="Fira Sans"/>
                <a:ea typeface="Fira Sans"/>
                <a:cs typeface="Fira Sans"/>
                <a:sym typeface="Fira Sans"/>
              </a:rPr>
            </a:br>
            <a:br>
              <a:rPr lang="en" sz="1200">
                <a:solidFill>
                  <a:schemeClr val="dk1"/>
                </a:solidFill>
                <a:latin typeface="Fira Sans"/>
                <a:ea typeface="Fira Sans"/>
                <a:cs typeface="Fira Sans"/>
                <a:sym typeface="Fira Sans"/>
              </a:rPr>
            </a:br>
            <a:endParaRPr sz="1200">
              <a:solidFill>
                <a:schemeClr val="dk1"/>
              </a:solidFill>
              <a:latin typeface="Fira Sans"/>
              <a:ea typeface="Fira Sans"/>
              <a:cs typeface="Fira Sans"/>
              <a:sym typeface="Fira Sans"/>
            </a:endParaRPr>
          </a:p>
          <a:p>
            <a:pPr indent="-304800" lvl="0" marL="457200" rtl="0" algn="just">
              <a:lnSpc>
                <a:spcPct val="115000"/>
              </a:lnSpc>
              <a:spcBef>
                <a:spcPts val="0"/>
              </a:spcBef>
              <a:spcAft>
                <a:spcPts val="0"/>
              </a:spcAft>
              <a:buClr>
                <a:schemeClr val="dk1"/>
              </a:buClr>
              <a:buSzPts val="1200"/>
              <a:buFont typeface="Fira Sans"/>
              <a:buAutoNum type="arabicPeriod"/>
            </a:pPr>
            <a:r>
              <a:rPr lang="en" sz="1200">
                <a:solidFill>
                  <a:schemeClr val="dk1"/>
                </a:solidFill>
                <a:latin typeface="Fira Sans Light"/>
                <a:ea typeface="Fira Sans Light"/>
                <a:cs typeface="Fira Sans Light"/>
                <a:sym typeface="Fira Sans Light"/>
              </a:rPr>
              <a:t>A </a:t>
            </a:r>
            <a:r>
              <a:rPr b="1" lang="en" sz="1200">
                <a:solidFill>
                  <a:schemeClr val="dk1"/>
                </a:solidFill>
                <a:latin typeface="Fira Sans"/>
                <a:ea typeface="Fira Sans"/>
                <a:cs typeface="Fira Sans"/>
                <a:sym typeface="Fira Sans"/>
              </a:rPr>
              <a:t>Distributed plus-hub-theory </a:t>
            </a:r>
            <a:r>
              <a:rPr lang="en" sz="1200">
                <a:solidFill>
                  <a:schemeClr val="dk1"/>
                </a:solidFill>
                <a:latin typeface="Fira Sans Light"/>
                <a:ea typeface="Fira Sans Light"/>
                <a:cs typeface="Fira Sans Light"/>
                <a:sym typeface="Fira Sans Light"/>
              </a:rPr>
              <a:t>sustenta que  o significado </a:t>
            </a:r>
            <a:r>
              <a:rPr lang="en" sz="1200">
                <a:solidFill>
                  <a:schemeClr val="dk1"/>
                </a:solidFill>
                <a:latin typeface="Fira Sans Light"/>
                <a:ea typeface="Fira Sans Light"/>
                <a:cs typeface="Fira Sans Light"/>
                <a:sym typeface="Fira Sans Light"/>
              </a:rPr>
              <a:t>conceitual deve ser unido de alguma forma para formar um conceito coerente que é abstraído de experiências particulares.</a:t>
            </a:r>
            <a:endParaRPr sz="1200">
              <a:solidFill>
                <a:schemeClr val="dk1"/>
              </a:solidFill>
              <a:latin typeface="Fira Sans Light"/>
              <a:ea typeface="Fira Sans Light"/>
              <a:cs typeface="Fira Sans Light"/>
              <a:sym typeface="Fira Sans Light"/>
            </a:endParaRPr>
          </a:p>
          <a:p>
            <a:pPr indent="0" lvl="0" marL="457200" rtl="0" algn="just">
              <a:lnSpc>
                <a:spcPct val="115000"/>
              </a:lnSpc>
              <a:spcBef>
                <a:spcPts val="0"/>
              </a:spcBef>
              <a:spcAft>
                <a:spcPts val="0"/>
              </a:spcAft>
              <a:buNone/>
            </a:pPr>
            <a:r>
              <a:t/>
            </a:r>
            <a:endParaRPr sz="1200">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Distributed only theory vs. Distributed plus-hub-theory</a:t>
            </a:r>
            <a:endParaRPr sz="1700"/>
          </a:p>
        </p:txBody>
      </p:sp>
      <p:cxnSp>
        <p:nvCxnSpPr>
          <p:cNvPr id="272" name="Google Shape;272;p28"/>
          <p:cNvCxnSpPr/>
          <p:nvPr/>
        </p:nvCxnSpPr>
        <p:spPr>
          <a:xfrm>
            <a:off x="916125" y="684075"/>
            <a:ext cx="6854100" cy="0"/>
          </a:xfrm>
          <a:prstGeom prst="straightConnector1">
            <a:avLst/>
          </a:prstGeom>
          <a:noFill/>
          <a:ln cap="flat" cmpd="sng" w="19050">
            <a:solidFill>
              <a:schemeClr val="lt2"/>
            </a:solidFill>
            <a:prstDash val="solid"/>
            <a:round/>
            <a:headEnd len="med" w="med" type="none"/>
            <a:tailEnd len="med" w="med" type="none"/>
          </a:ln>
        </p:spPr>
      </p:cxnSp>
      <p:sp>
        <p:nvSpPr>
          <p:cNvPr id="273" name="Google Shape;273;p28"/>
          <p:cNvSpPr txBox="1"/>
          <p:nvPr/>
        </p:nvSpPr>
        <p:spPr>
          <a:xfrm>
            <a:off x="916125" y="1150575"/>
            <a:ext cx="7482000" cy="147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500">
                <a:latin typeface="Times New Roman"/>
                <a:ea typeface="Times New Roman"/>
                <a:cs typeface="Times New Roman"/>
                <a:sym typeface="Times New Roman"/>
              </a:rPr>
              <a:t>Os pesquisadores propuseram que o </a:t>
            </a:r>
            <a:r>
              <a:rPr b="1" lang="en" sz="1500">
                <a:latin typeface="Times New Roman"/>
                <a:ea typeface="Times New Roman"/>
                <a:cs typeface="Times New Roman"/>
                <a:sym typeface="Times New Roman"/>
              </a:rPr>
              <a:t>lobo temporal anterior</a:t>
            </a:r>
            <a:r>
              <a:rPr lang="en" sz="1500">
                <a:latin typeface="Times New Roman"/>
                <a:ea typeface="Times New Roman"/>
                <a:cs typeface="Times New Roman"/>
                <a:sym typeface="Times New Roman"/>
              </a:rPr>
              <a:t> pode ser um “centro semântico” crucial que une os aspectos distribuídos do significado conceitual.</a:t>
            </a:r>
            <a:br>
              <a:rPr lang="en" sz="1500">
                <a:latin typeface="Times New Roman"/>
                <a:ea typeface="Times New Roman"/>
                <a:cs typeface="Times New Roman"/>
                <a:sym typeface="Times New Roman"/>
              </a:rPr>
            </a:br>
            <a:br>
              <a:rPr lang="en" sz="1500">
                <a:latin typeface="Times New Roman"/>
                <a:ea typeface="Times New Roman"/>
                <a:cs typeface="Times New Roman"/>
                <a:sym typeface="Times New Roman"/>
              </a:rPr>
            </a:br>
            <a:r>
              <a:rPr lang="en" sz="1500">
                <a:latin typeface="Times New Roman"/>
                <a:ea typeface="Times New Roman"/>
                <a:cs typeface="Times New Roman"/>
                <a:sym typeface="Times New Roman"/>
              </a:rPr>
              <a:t>Uma peça central de dados que aponta para um </a:t>
            </a:r>
            <a:r>
              <a:rPr b="1" lang="en" sz="1500">
                <a:latin typeface="Times New Roman"/>
                <a:ea typeface="Times New Roman"/>
                <a:cs typeface="Times New Roman"/>
                <a:sym typeface="Times New Roman"/>
              </a:rPr>
              <a:t>hub temporal anterior</a:t>
            </a:r>
            <a:r>
              <a:rPr lang="en" sz="1500">
                <a:latin typeface="Times New Roman"/>
                <a:ea typeface="Times New Roman"/>
                <a:cs typeface="Times New Roman"/>
                <a:sym typeface="Times New Roman"/>
              </a:rPr>
              <a:t> para a semântica é um notável déficit de linguagem chamado</a:t>
            </a:r>
            <a:r>
              <a:rPr b="1" lang="en" sz="1500">
                <a:latin typeface="Times New Roman"/>
                <a:ea typeface="Times New Roman"/>
                <a:cs typeface="Times New Roman"/>
                <a:sym typeface="Times New Roman"/>
              </a:rPr>
              <a:t> demência semântica</a:t>
            </a:r>
            <a:r>
              <a:rPr lang="en" sz="1500">
                <a:latin typeface="Times New Roman"/>
                <a:ea typeface="Times New Roman"/>
                <a:cs typeface="Times New Roman"/>
                <a:sym typeface="Times New Roman"/>
              </a:rPr>
              <a:t>.</a:t>
            </a:r>
            <a:endParaRPr sz="1700">
              <a:latin typeface="Fira Sans"/>
              <a:ea typeface="Fira Sans"/>
              <a:cs typeface="Fira Sans"/>
              <a:sym typeface="Fira Sans"/>
            </a:endParaRPr>
          </a:p>
        </p:txBody>
      </p:sp>
      <p:sp>
        <p:nvSpPr>
          <p:cNvPr id="274" name="Google Shape;274;p28"/>
          <p:cNvSpPr txBox="1"/>
          <p:nvPr/>
        </p:nvSpPr>
        <p:spPr>
          <a:xfrm>
            <a:off x="943125" y="2932850"/>
            <a:ext cx="7428000" cy="1700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Demência semântica &gt; afasia progressiva primária &gt; distúrbio neurodegenerativo progressivo &gt; afeta o conhecimento conceitual de maneira geral, pois os pacientes perdem a capacidade de diferenciar e ou reconhecer conceitos &gt; não afeta uma rede neural ampla e distribuída &gt; está associada à degeneração progressiva de neurônios em um local bastante focado: os lobos temporais anteriores em ambos os hemisférios.</a:t>
            </a:r>
            <a:r>
              <a:rPr lang="en">
                <a:latin typeface="Times New Roman"/>
                <a:ea typeface="Times New Roman"/>
                <a:cs typeface="Times New Roman"/>
                <a:sym typeface="Times New Roman"/>
              </a:rPr>
              <a:t> </a:t>
            </a:r>
            <a:br>
              <a:rPr b="1" lang="en" sz="1200">
                <a:latin typeface="Times New Roman"/>
                <a:ea typeface="Times New Roman"/>
                <a:cs typeface="Times New Roman"/>
                <a:sym typeface="Times New Roman"/>
              </a:rPr>
            </a:br>
            <a:endParaRPr b="1" sz="1800">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Distributed plus-hub-theory</a:t>
            </a:r>
            <a:endParaRPr sz="1700"/>
          </a:p>
        </p:txBody>
      </p:sp>
      <p:cxnSp>
        <p:nvCxnSpPr>
          <p:cNvPr id="280" name="Google Shape;280;p29"/>
          <p:cNvCxnSpPr/>
          <p:nvPr/>
        </p:nvCxnSpPr>
        <p:spPr>
          <a:xfrm>
            <a:off x="916125" y="684075"/>
            <a:ext cx="6854100" cy="0"/>
          </a:xfrm>
          <a:prstGeom prst="straightConnector1">
            <a:avLst/>
          </a:prstGeom>
          <a:noFill/>
          <a:ln cap="flat" cmpd="sng" w="19050">
            <a:solidFill>
              <a:schemeClr val="lt2"/>
            </a:solidFill>
            <a:prstDash val="solid"/>
            <a:round/>
            <a:headEnd len="med" w="med" type="none"/>
            <a:tailEnd len="med" w="med" type="none"/>
          </a:ln>
        </p:spPr>
      </p:cxnSp>
      <p:sp>
        <p:nvSpPr>
          <p:cNvPr id="281" name="Google Shape;281;p29"/>
          <p:cNvSpPr txBox="1"/>
          <p:nvPr/>
        </p:nvSpPr>
        <p:spPr>
          <a:xfrm>
            <a:off x="768000" y="1605100"/>
            <a:ext cx="4137300" cy="2706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solidFill>
                  <a:schemeClr val="dk1"/>
                </a:solidFill>
                <a:latin typeface="Fira Sans"/>
                <a:ea typeface="Fira Sans"/>
                <a:cs typeface="Fira Sans"/>
                <a:sym typeface="Fira Sans"/>
              </a:rPr>
              <a:t>O fato de que </a:t>
            </a:r>
            <a:r>
              <a:rPr b="1" lang="en" sz="1200">
                <a:solidFill>
                  <a:schemeClr val="dk1"/>
                </a:solidFill>
                <a:latin typeface="Fira Sans"/>
                <a:ea typeface="Fira Sans"/>
                <a:cs typeface="Fira Sans"/>
                <a:sym typeface="Fira Sans"/>
              </a:rPr>
              <a:t>o dano a uma região relativamente focal do córtex leva a um déficit semântico geral não é previsto pela teoria somente distribuída. </a:t>
            </a:r>
            <a:br>
              <a:rPr lang="en" sz="1200">
                <a:solidFill>
                  <a:schemeClr val="dk1"/>
                </a:solidFill>
                <a:latin typeface="Fira Sans"/>
                <a:ea typeface="Fira Sans"/>
                <a:cs typeface="Fira Sans"/>
                <a:sym typeface="Fira Sans"/>
              </a:rPr>
            </a:br>
            <a:br>
              <a:rPr lang="en" sz="1200">
                <a:solidFill>
                  <a:schemeClr val="dk1"/>
                </a:solidFill>
                <a:latin typeface="Fira Sans"/>
                <a:ea typeface="Fira Sans"/>
                <a:cs typeface="Fira Sans"/>
                <a:sym typeface="Fira Sans"/>
              </a:rPr>
            </a:br>
            <a:r>
              <a:rPr b="1" lang="en" sz="1200">
                <a:solidFill>
                  <a:schemeClr val="dk1"/>
                </a:solidFill>
                <a:latin typeface="Fira Sans"/>
                <a:ea typeface="Fira Sans"/>
                <a:cs typeface="Fira Sans"/>
                <a:sym typeface="Fira Sans"/>
              </a:rPr>
              <a:t>O dano a uma parte focal do sistema semântico deveria afetar apenas certos tipos de conhecimento.</a:t>
            </a:r>
            <a:br>
              <a:rPr lang="en" sz="1200">
                <a:solidFill>
                  <a:schemeClr val="dk1"/>
                </a:solidFill>
                <a:latin typeface="Fira Sans"/>
                <a:ea typeface="Fira Sans"/>
                <a:cs typeface="Fira Sans"/>
                <a:sym typeface="Fira Sans"/>
              </a:rPr>
            </a:br>
            <a:endParaRPr sz="1200">
              <a:solidFill>
                <a:schemeClr val="dk1"/>
              </a:solidFill>
              <a:latin typeface="Fira Sans"/>
              <a:ea typeface="Fira Sans"/>
              <a:cs typeface="Fira Sans"/>
              <a:sym typeface="Fira Sans"/>
            </a:endParaRPr>
          </a:p>
          <a:p>
            <a:pPr indent="0" lvl="0" marL="0" rtl="0" algn="just">
              <a:lnSpc>
                <a:spcPct val="115000"/>
              </a:lnSpc>
              <a:spcBef>
                <a:spcPts val="0"/>
              </a:spcBef>
              <a:spcAft>
                <a:spcPts val="0"/>
              </a:spcAft>
              <a:buNone/>
            </a:pPr>
            <a:r>
              <a:rPr lang="en" sz="1200">
                <a:solidFill>
                  <a:schemeClr val="dk1"/>
                </a:solidFill>
                <a:latin typeface="Fira Sans"/>
                <a:ea typeface="Fira Sans"/>
                <a:cs typeface="Fira Sans"/>
                <a:sym typeface="Fira Sans"/>
              </a:rPr>
              <a:t>O déficit observado na </a:t>
            </a:r>
            <a:r>
              <a:rPr b="1" lang="en" sz="1200">
                <a:solidFill>
                  <a:schemeClr val="dk1"/>
                </a:solidFill>
                <a:latin typeface="Fira Sans"/>
                <a:ea typeface="Fira Sans"/>
                <a:cs typeface="Fira Sans"/>
                <a:sym typeface="Fira Sans"/>
              </a:rPr>
              <a:t>demência semântica</a:t>
            </a:r>
            <a:r>
              <a:rPr lang="en" sz="1200">
                <a:solidFill>
                  <a:schemeClr val="dk1"/>
                </a:solidFill>
                <a:latin typeface="Fira Sans"/>
                <a:ea typeface="Fira Sans"/>
                <a:cs typeface="Fira Sans"/>
                <a:sym typeface="Fira Sans"/>
              </a:rPr>
              <a:t> apoia a </a:t>
            </a:r>
            <a:r>
              <a:rPr b="1" lang="en" sz="1200">
                <a:solidFill>
                  <a:schemeClr val="dk1"/>
                </a:solidFill>
                <a:latin typeface="Fira Sans"/>
                <a:ea typeface="Fira Sans"/>
                <a:cs typeface="Fira Sans"/>
                <a:sym typeface="Fira Sans"/>
              </a:rPr>
              <a:t>teoria distribuída mais hub;</a:t>
            </a:r>
            <a:r>
              <a:rPr lang="en" sz="1200">
                <a:solidFill>
                  <a:schemeClr val="dk1"/>
                </a:solidFill>
                <a:latin typeface="Fira Sans"/>
                <a:ea typeface="Fira Sans"/>
                <a:cs typeface="Fira Sans"/>
                <a:sym typeface="Fira Sans"/>
              </a:rPr>
              <a:t> </a:t>
            </a:r>
            <a:r>
              <a:rPr b="1" lang="en" sz="1200">
                <a:solidFill>
                  <a:schemeClr val="dk1"/>
                </a:solidFill>
                <a:latin typeface="Fira Sans"/>
                <a:ea typeface="Fira Sans"/>
                <a:cs typeface="Fira Sans"/>
                <a:sym typeface="Fira Sans"/>
              </a:rPr>
              <a:t>os lobos temporais anteriores são,</a:t>
            </a:r>
            <a:r>
              <a:rPr lang="en" sz="1200">
                <a:solidFill>
                  <a:schemeClr val="dk1"/>
                </a:solidFill>
                <a:latin typeface="Fira Sans"/>
                <a:ea typeface="Fira Sans"/>
                <a:cs typeface="Fira Sans"/>
                <a:sym typeface="Fira Sans"/>
              </a:rPr>
              <a:t> sob essa visão, </a:t>
            </a:r>
            <a:r>
              <a:rPr b="1" lang="en" sz="1200">
                <a:solidFill>
                  <a:schemeClr val="dk1"/>
                </a:solidFill>
                <a:latin typeface="Fira Sans"/>
                <a:ea typeface="Fira Sans"/>
                <a:cs typeface="Fira Sans"/>
                <a:sym typeface="Fira Sans"/>
              </a:rPr>
              <a:t>o centro no qual diferentes tipos de conhecimento conceitual estão ligados.</a:t>
            </a:r>
            <a:endParaRPr b="1" sz="1800">
              <a:latin typeface="Fira Sans"/>
              <a:ea typeface="Fira Sans"/>
              <a:cs typeface="Fira Sans"/>
              <a:sym typeface="Fira Sans"/>
            </a:endParaRPr>
          </a:p>
        </p:txBody>
      </p:sp>
      <p:pic>
        <p:nvPicPr>
          <p:cNvPr id="282" name="Google Shape;282;p29"/>
          <p:cNvPicPr preferRelativeResize="0"/>
          <p:nvPr/>
        </p:nvPicPr>
        <p:blipFill rotWithShape="1">
          <a:blip r:embed="rId3">
            <a:alphaModFix/>
          </a:blip>
          <a:srcRect b="5304" l="33161" r="18756" t="25362"/>
          <a:stretch/>
        </p:blipFill>
        <p:spPr>
          <a:xfrm>
            <a:off x="5113750" y="1400899"/>
            <a:ext cx="3706700" cy="28140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p:nvPr/>
        </p:nvSpPr>
        <p:spPr>
          <a:xfrm>
            <a:off x="2650896" y="1140650"/>
            <a:ext cx="515378" cy="834469"/>
          </a:xfrm>
          <a:custGeom>
            <a:rect b="b" l="l" r="r" t="t"/>
            <a:pathLst>
              <a:path extrusionOk="0" h="2249" w="1389">
                <a:moveTo>
                  <a:pt x="237" y="0"/>
                </a:moveTo>
                <a:cubicBezTo>
                  <a:pt x="190" y="0"/>
                  <a:pt x="143" y="21"/>
                  <a:pt x="108" y="62"/>
                </a:cubicBezTo>
                <a:lnTo>
                  <a:pt x="1" y="156"/>
                </a:lnTo>
                <a:lnTo>
                  <a:pt x="843" y="986"/>
                </a:lnTo>
                <a:cubicBezTo>
                  <a:pt x="912" y="1067"/>
                  <a:pt x="912" y="1192"/>
                  <a:pt x="843" y="1260"/>
                </a:cubicBezTo>
                <a:lnTo>
                  <a:pt x="1" y="2103"/>
                </a:lnTo>
                <a:lnTo>
                  <a:pt x="108" y="2197"/>
                </a:lnTo>
                <a:cubicBezTo>
                  <a:pt x="143" y="2232"/>
                  <a:pt x="190" y="2249"/>
                  <a:pt x="237" y="2249"/>
                </a:cubicBezTo>
                <a:cubicBezTo>
                  <a:pt x="285" y="2249"/>
                  <a:pt x="332" y="2232"/>
                  <a:pt x="366" y="2197"/>
                </a:cubicBezTo>
                <a:lnTo>
                  <a:pt x="1307" y="1260"/>
                </a:lnTo>
                <a:cubicBezTo>
                  <a:pt x="1389" y="1192"/>
                  <a:pt x="1389" y="1067"/>
                  <a:pt x="1307" y="986"/>
                </a:cubicBezTo>
                <a:lnTo>
                  <a:pt x="366" y="62"/>
                </a:lnTo>
                <a:cubicBezTo>
                  <a:pt x="332" y="21"/>
                  <a:pt x="285" y="0"/>
                  <a:pt x="2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2711376" y="1421899"/>
            <a:ext cx="156951" cy="270859"/>
          </a:xfrm>
          <a:custGeom>
            <a:rect b="b" l="l" r="r" t="t"/>
            <a:pathLst>
              <a:path extrusionOk="0" h="730" w="423">
                <a:moveTo>
                  <a:pt x="96" y="0"/>
                </a:moveTo>
                <a:cubicBezTo>
                  <a:pt x="46" y="0"/>
                  <a:pt x="1" y="38"/>
                  <a:pt x="1" y="94"/>
                </a:cubicBezTo>
                <a:lnTo>
                  <a:pt x="1" y="636"/>
                </a:lnTo>
                <a:cubicBezTo>
                  <a:pt x="1" y="692"/>
                  <a:pt x="46" y="730"/>
                  <a:pt x="96" y="730"/>
                </a:cubicBezTo>
                <a:cubicBezTo>
                  <a:pt x="119" y="730"/>
                  <a:pt x="143" y="722"/>
                  <a:pt x="164" y="705"/>
                </a:cubicBezTo>
                <a:lnTo>
                  <a:pt x="327" y="528"/>
                </a:lnTo>
                <a:cubicBezTo>
                  <a:pt x="422" y="447"/>
                  <a:pt x="422" y="296"/>
                  <a:pt x="327" y="202"/>
                </a:cubicBezTo>
                <a:lnTo>
                  <a:pt x="164" y="25"/>
                </a:lnTo>
                <a:cubicBezTo>
                  <a:pt x="143" y="8"/>
                  <a:pt x="119" y="0"/>
                  <a:pt x="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2842348" y="1218950"/>
            <a:ext cx="3723722" cy="681600"/>
          </a:xfrm>
          <a:custGeom>
            <a:rect b="b" l="l" r="r" t="t"/>
            <a:pathLst>
              <a:path extrusionOk="0" h="1837" w="6967">
                <a:moveTo>
                  <a:pt x="1" y="1"/>
                </a:moveTo>
                <a:lnTo>
                  <a:pt x="791" y="775"/>
                </a:lnTo>
                <a:cubicBezTo>
                  <a:pt x="830" y="817"/>
                  <a:pt x="843" y="870"/>
                  <a:pt x="843" y="912"/>
                </a:cubicBezTo>
                <a:cubicBezTo>
                  <a:pt x="843" y="968"/>
                  <a:pt x="830" y="1007"/>
                  <a:pt x="791" y="1049"/>
                </a:cubicBezTo>
                <a:lnTo>
                  <a:pt x="1" y="1836"/>
                </a:lnTo>
                <a:lnTo>
                  <a:pt x="6069" y="1836"/>
                </a:lnTo>
                <a:lnTo>
                  <a:pt x="6967" y="912"/>
                </a:lnTo>
                <a:lnTo>
                  <a:pt x="6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a:off x="5909738" y="2487024"/>
            <a:ext cx="515378" cy="835953"/>
          </a:xfrm>
          <a:custGeom>
            <a:rect b="b" l="l" r="r" t="t"/>
            <a:pathLst>
              <a:path extrusionOk="0" h="2253" w="1389">
                <a:moveTo>
                  <a:pt x="1149" y="1"/>
                </a:moveTo>
                <a:cubicBezTo>
                  <a:pt x="1102" y="1"/>
                  <a:pt x="1054" y="18"/>
                  <a:pt x="1019" y="52"/>
                </a:cubicBezTo>
                <a:lnTo>
                  <a:pt x="82" y="989"/>
                </a:lnTo>
                <a:cubicBezTo>
                  <a:pt x="0" y="1071"/>
                  <a:pt x="0" y="1195"/>
                  <a:pt x="82" y="1264"/>
                </a:cubicBezTo>
                <a:lnTo>
                  <a:pt x="1019" y="2201"/>
                </a:lnTo>
                <a:cubicBezTo>
                  <a:pt x="1054" y="2235"/>
                  <a:pt x="1102" y="2252"/>
                  <a:pt x="1149" y="2252"/>
                </a:cubicBezTo>
                <a:cubicBezTo>
                  <a:pt x="1197" y="2252"/>
                  <a:pt x="1245" y="2235"/>
                  <a:pt x="1277" y="2201"/>
                </a:cubicBezTo>
                <a:lnTo>
                  <a:pt x="1388" y="2106"/>
                </a:lnTo>
                <a:lnTo>
                  <a:pt x="542" y="1264"/>
                </a:lnTo>
                <a:cubicBezTo>
                  <a:pt x="477" y="1195"/>
                  <a:pt x="477" y="1071"/>
                  <a:pt x="542" y="989"/>
                </a:cubicBezTo>
                <a:lnTo>
                  <a:pt x="1388" y="160"/>
                </a:lnTo>
                <a:lnTo>
                  <a:pt x="1277" y="52"/>
                </a:lnTo>
                <a:cubicBezTo>
                  <a:pt x="1245" y="18"/>
                  <a:pt x="1197" y="1"/>
                  <a:pt x="1149" y="1"/>
                </a:cubicBezTo>
                <a:close/>
              </a:path>
            </a:pathLst>
          </a:custGeom>
          <a:solidFill>
            <a:srgbClr val="64D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3366850" y="2409876"/>
            <a:ext cx="2860499" cy="913125"/>
          </a:xfrm>
          <a:custGeom>
            <a:rect b="b" l="l" r="r" t="t"/>
            <a:pathLst>
              <a:path extrusionOk="0" h="1836" w="6953">
                <a:moveTo>
                  <a:pt x="898" y="0"/>
                </a:moveTo>
                <a:lnTo>
                  <a:pt x="0" y="911"/>
                </a:lnTo>
                <a:lnTo>
                  <a:pt x="898" y="1836"/>
                </a:lnTo>
                <a:lnTo>
                  <a:pt x="6953" y="1836"/>
                </a:lnTo>
                <a:lnTo>
                  <a:pt x="6179" y="1049"/>
                </a:lnTo>
                <a:cubicBezTo>
                  <a:pt x="6136" y="1006"/>
                  <a:pt x="6123" y="967"/>
                  <a:pt x="6123" y="911"/>
                </a:cubicBezTo>
                <a:cubicBezTo>
                  <a:pt x="6123" y="869"/>
                  <a:pt x="6136" y="817"/>
                  <a:pt x="6179" y="774"/>
                </a:cubicBezTo>
                <a:lnTo>
                  <a:pt x="695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0"/>
          <p:cNvSpPr/>
          <p:nvPr/>
        </p:nvSpPr>
        <p:spPr>
          <a:xfrm>
            <a:off x="2650896" y="3813123"/>
            <a:ext cx="515378" cy="838550"/>
          </a:xfrm>
          <a:custGeom>
            <a:rect b="b" l="l" r="r" t="t"/>
            <a:pathLst>
              <a:path extrusionOk="0" h="2260" w="1389">
                <a:moveTo>
                  <a:pt x="237" y="1"/>
                </a:moveTo>
                <a:cubicBezTo>
                  <a:pt x="190" y="1"/>
                  <a:pt x="143" y="21"/>
                  <a:pt x="108" y="62"/>
                </a:cubicBezTo>
                <a:lnTo>
                  <a:pt x="1" y="157"/>
                </a:lnTo>
                <a:lnTo>
                  <a:pt x="843" y="1003"/>
                </a:lnTo>
                <a:cubicBezTo>
                  <a:pt x="912" y="1068"/>
                  <a:pt x="912" y="1192"/>
                  <a:pt x="843" y="1261"/>
                </a:cubicBezTo>
                <a:lnTo>
                  <a:pt x="1" y="2103"/>
                </a:lnTo>
                <a:lnTo>
                  <a:pt x="108" y="2198"/>
                </a:lnTo>
                <a:cubicBezTo>
                  <a:pt x="143" y="2239"/>
                  <a:pt x="190" y="2259"/>
                  <a:pt x="237" y="2259"/>
                </a:cubicBezTo>
                <a:cubicBezTo>
                  <a:pt x="285" y="2259"/>
                  <a:pt x="332" y="2239"/>
                  <a:pt x="366" y="2198"/>
                </a:cubicBezTo>
                <a:lnTo>
                  <a:pt x="1307" y="1261"/>
                </a:lnTo>
                <a:cubicBezTo>
                  <a:pt x="1389" y="1192"/>
                  <a:pt x="1389" y="1068"/>
                  <a:pt x="1307" y="1003"/>
                </a:cubicBezTo>
                <a:lnTo>
                  <a:pt x="366" y="62"/>
                </a:lnTo>
                <a:cubicBezTo>
                  <a:pt x="332" y="21"/>
                  <a:pt x="285" y="1"/>
                  <a:pt x="2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2842350" y="3813125"/>
            <a:ext cx="3115102" cy="913125"/>
          </a:xfrm>
          <a:custGeom>
            <a:rect b="b" l="l" r="r" t="t"/>
            <a:pathLst>
              <a:path extrusionOk="0" h="1836" w="6967">
                <a:moveTo>
                  <a:pt x="1" y="0"/>
                </a:moveTo>
                <a:lnTo>
                  <a:pt x="791" y="791"/>
                </a:lnTo>
                <a:cubicBezTo>
                  <a:pt x="830" y="817"/>
                  <a:pt x="843" y="872"/>
                  <a:pt x="843" y="912"/>
                </a:cubicBezTo>
                <a:cubicBezTo>
                  <a:pt x="843" y="967"/>
                  <a:pt x="830" y="1019"/>
                  <a:pt x="791" y="1049"/>
                </a:cubicBezTo>
                <a:lnTo>
                  <a:pt x="1" y="1836"/>
                </a:lnTo>
                <a:lnTo>
                  <a:pt x="6069" y="1836"/>
                </a:lnTo>
                <a:lnTo>
                  <a:pt x="6967" y="912"/>
                </a:lnTo>
                <a:lnTo>
                  <a:pt x="606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0"/>
          <p:cNvSpPr/>
          <p:nvPr/>
        </p:nvSpPr>
        <p:spPr>
          <a:xfrm>
            <a:off x="1107287" y="924318"/>
            <a:ext cx="1470634" cy="1270869"/>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0"/>
          <p:cNvSpPr/>
          <p:nvPr/>
        </p:nvSpPr>
        <p:spPr>
          <a:xfrm>
            <a:off x="1107279" y="3596968"/>
            <a:ext cx="1470634" cy="1270869"/>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6496983" y="2271980"/>
            <a:ext cx="1470634" cy="1270869"/>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txBox="1"/>
          <p:nvPr/>
        </p:nvSpPr>
        <p:spPr>
          <a:xfrm>
            <a:off x="3166280" y="1292475"/>
            <a:ext cx="28605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O TMS repetitivo, ou rTMS, pode ser usado para interromper seletivamente diferentes partes da rede semântica</a:t>
            </a:r>
            <a:endParaRPr b="1" sz="1200">
              <a:latin typeface="Fira Sans"/>
              <a:ea typeface="Fira Sans"/>
              <a:cs typeface="Fira Sans"/>
              <a:sym typeface="Fira Sans"/>
            </a:endParaRPr>
          </a:p>
        </p:txBody>
      </p:sp>
      <p:sp>
        <p:nvSpPr>
          <p:cNvPr id="298" name="Google Shape;298;p30"/>
          <p:cNvSpPr txBox="1"/>
          <p:nvPr/>
        </p:nvSpPr>
        <p:spPr>
          <a:xfrm>
            <a:off x="3114725" y="3966300"/>
            <a:ext cx="24726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Quando é aplicado a outro nó na rede semântica, um déficit específico de categoria é encontrado.</a:t>
            </a:r>
            <a:endParaRPr b="1" sz="1200">
              <a:latin typeface="Fira Sans"/>
              <a:ea typeface="Fira Sans"/>
              <a:cs typeface="Fira Sans"/>
              <a:sym typeface="Fira Sans"/>
            </a:endParaRPr>
          </a:p>
        </p:txBody>
      </p:sp>
      <p:sp>
        <p:nvSpPr>
          <p:cNvPr id="299" name="Google Shape;299;p30"/>
          <p:cNvSpPr txBox="1"/>
          <p:nvPr/>
        </p:nvSpPr>
        <p:spPr>
          <a:xfrm>
            <a:off x="3783651" y="2589375"/>
            <a:ext cx="21738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Quando o rTMS é aplicado ao lobo temporal anterior, parece induzir um breve déficit geral de categoria </a:t>
            </a:r>
            <a:endParaRPr b="1" sz="1100">
              <a:latin typeface="Fira Sans"/>
              <a:ea typeface="Fira Sans"/>
              <a:cs typeface="Fira Sans"/>
              <a:sym typeface="Fira Sans"/>
            </a:endParaRPr>
          </a:p>
        </p:txBody>
      </p:sp>
      <p:sp>
        <p:nvSpPr>
          <p:cNvPr id="300" name="Google Shape;300;p30"/>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Distributed plus-hub-theory: evidência com rTMS </a:t>
            </a:r>
            <a:r>
              <a:rPr lang="en" sz="1700"/>
              <a:t> </a:t>
            </a:r>
            <a:r>
              <a:rPr lang="en" sz="1700">
                <a:solidFill>
                  <a:schemeClr val="lt2"/>
                </a:solidFill>
              </a:rPr>
              <a:t>(POBRIC et al, 2007)</a:t>
            </a:r>
            <a:endParaRPr sz="1700"/>
          </a:p>
        </p:txBody>
      </p:sp>
      <p:cxnSp>
        <p:nvCxnSpPr>
          <p:cNvPr id="301" name="Google Shape;301;p30"/>
          <p:cNvCxnSpPr/>
          <p:nvPr/>
        </p:nvCxnSpPr>
        <p:spPr>
          <a:xfrm>
            <a:off x="916125" y="684075"/>
            <a:ext cx="7194900" cy="12000"/>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p:nvPr/>
        </p:nvSpPr>
        <p:spPr>
          <a:xfrm>
            <a:off x="8312559" y="2507968"/>
            <a:ext cx="506340" cy="1101024"/>
          </a:xfrm>
          <a:custGeom>
            <a:rect b="b" l="l" r="r" t="t"/>
            <a:pathLst>
              <a:path extrusionOk="0" h="3460" w="1634">
                <a:moveTo>
                  <a:pt x="0" y="1"/>
                </a:moveTo>
                <a:lnTo>
                  <a:pt x="0" y="3459"/>
                </a:lnTo>
                <a:cubicBezTo>
                  <a:pt x="967" y="3064"/>
                  <a:pt x="1633" y="2110"/>
                  <a:pt x="1633" y="1023"/>
                </a:cubicBezTo>
                <a:cubicBezTo>
                  <a:pt x="1633" y="654"/>
                  <a:pt x="1565" y="314"/>
                  <a:pt x="14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p:nvPr/>
        </p:nvSpPr>
        <p:spPr>
          <a:xfrm>
            <a:off x="7241933" y="3153309"/>
            <a:ext cx="1070937" cy="519963"/>
          </a:xfrm>
          <a:custGeom>
            <a:rect b="b" l="l" r="r" t="t"/>
            <a:pathLst>
              <a:path extrusionOk="0" h="1634" w="3456">
                <a:moveTo>
                  <a:pt x="0" y="1"/>
                </a:moveTo>
                <a:cubicBezTo>
                  <a:pt x="395" y="967"/>
                  <a:pt x="1346" y="1634"/>
                  <a:pt x="2450" y="1634"/>
                </a:cubicBezTo>
                <a:cubicBezTo>
                  <a:pt x="2802" y="1634"/>
                  <a:pt x="3142" y="1565"/>
                  <a:pt x="3455" y="1431"/>
                </a:cubicBezTo>
                <a:lnTo>
                  <a:pt x="345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1"/>
          <p:cNvSpPr/>
          <p:nvPr/>
        </p:nvSpPr>
        <p:spPr>
          <a:xfrm>
            <a:off x="7178098" y="2053874"/>
            <a:ext cx="506340" cy="1099751"/>
          </a:xfrm>
          <a:custGeom>
            <a:rect b="b" l="l" r="r" t="t"/>
            <a:pathLst>
              <a:path extrusionOk="0" h="3456" w="1634">
                <a:moveTo>
                  <a:pt x="1633" y="1"/>
                </a:moveTo>
                <a:cubicBezTo>
                  <a:pt x="683" y="396"/>
                  <a:pt x="0" y="1346"/>
                  <a:pt x="0" y="2450"/>
                </a:cubicBezTo>
                <a:cubicBezTo>
                  <a:pt x="0" y="2803"/>
                  <a:pt x="82" y="3142"/>
                  <a:pt x="206" y="3456"/>
                </a:cubicBezTo>
                <a:lnTo>
                  <a:pt x="1633" y="3456"/>
                </a:lnTo>
                <a:lnTo>
                  <a:pt x="16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7684128" y="1988322"/>
            <a:ext cx="1071866" cy="519963"/>
          </a:xfrm>
          <a:custGeom>
            <a:rect b="b" l="l" r="r" t="t"/>
            <a:pathLst>
              <a:path extrusionOk="0" h="1634" w="3459">
                <a:moveTo>
                  <a:pt x="1023" y="1"/>
                </a:moveTo>
                <a:cubicBezTo>
                  <a:pt x="654" y="1"/>
                  <a:pt x="314" y="69"/>
                  <a:pt x="0" y="207"/>
                </a:cubicBezTo>
                <a:lnTo>
                  <a:pt x="0" y="1634"/>
                </a:lnTo>
                <a:lnTo>
                  <a:pt x="3459" y="1634"/>
                </a:lnTo>
                <a:cubicBezTo>
                  <a:pt x="3064" y="683"/>
                  <a:pt x="2123" y="1"/>
                  <a:pt x="10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p:nvPr/>
        </p:nvSpPr>
        <p:spPr>
          <a:xfrm>
            <a:off x="7346981" y="2162068"/>
            <a:ext cx="1307993" cy="1342867"/>
          </a:xfrm>
          <a:custGeom>
            <a:rect b="b" l="l" r="r" t="t"/>
            <a:pathLst>
              <a:path extrusionOk="0" h="4220" w="4221">
                <a:moveTo>
                  <a:pt x="2111" y="0"/>
                </a:moveTo>
                <a:cubicBezTo>
                  <a:pt x="938" y="0"/>
                  <a:pt x="1" y="937"/>
                  <a:pt x="1" y="2110"/>
                </a:cubicBezTo>
                <a:cubicBezTo>
                  <a:pt x="1" y="3266"/>
                  <a:pt x="938" y="4220"/>
                  <a:pt x="2111" y="4220"/>
                </a:cubicBezTo>
                <a:cubicBezTo>
                  <a:pt x="3267" y="4220"/>
                  <a:pt x="4220" y="3266"/>
                  <a:pt x="4220" y="2110"/>
                </a:cubicBezTo>
                <a:cubicBezTo>
                  <a:pt x="4220" y="937"/>
                  <a:pt x="3267" y="0"/>
                  <a:pt x="21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31"/>
          <p:cNvGrpSpPr/>
          <p:nvPr/>
        </p:nvGrpSpPr>
        <p:grpSpPr>
          <a:xfrm>
            <a:off x="7594329" y="2341889"/>
            <a:ext cx="808312" cy="983288"/>
            <a:chOff x="4012065" y="2164827"/>
            <a:chExt cx="1119855" cy="1326616"/>
          </a:xfrm>
        </p:grpSpPr>
        <p:sp>
          <p:nvSpPr>
            <p:cNvPr id="312" name="Google Shape;312;p31"/>
            <p:cNvSpPr/>
            <p:nvPr/>
          </p:nvSpPr>
          <p:spPr>
            <a:xfrm>
              <a:off x="4046594" y="2950870"/>
              <a:ext cx="497107" cy="540573"/>
            </a:xfrm>
            <a:custGeom>
              <a:rect b="b" l="l" r="r" t="t"/>
              <a:pathLst>
                <a:path extrusionOk="0" h="8329" w="7659">
                  <a:moveTo>
                    <a:pt x="1" y="0"/>
                  </a:moveTo>
                  <a:cubicBezTo>
                    <a:pt x="121" y="164"/>
                    <a:pt x="246" y="314"/>
                    <a:pt x="393" y="464"/>
                  </a:cubicBezTo>
                  <a:cubicBezTo>
                    <a:pt x="272" y="696"/>
                    <a:pt x="203" y="954"/>
                    <a:pt x="177" y="1241"/>
                  </a:cubicBezTo>
                  <a:cubicBezTo>
                    <a:pt x="164" y="1375"/>
                    <a:pt x="148" y="1526"/>
                    <a:pt x="148" y="1676"/>
                  </a:cubicBezTo>
                  <a:cubicBezTo>
                    <a:pt x="148" y="2940"/>
                    <a:pt x="912" y="4044"/>
                    <a:pt x="2081" y="4491"/>
                  </a:cubicBezTo>
                  <a:cubicBezTo>
                    <a:pt x="2107" y="5621"/>
                    <a:pt x="3005" y="6548"/>
                    <a:pt x="4135" y="6630"/>
                  </a:cubicBezTo>
                  <a:lnTo>
                    <a:pt x="4178" y="6630"/>
                  </a:lnTo>
                  <a:cubicBezTo>
                    <a:pt x="4259" y="6643"/>
                    <a:pt x="4328" y="6656"/>
                    <a:pt x="4393" y="6656"/>
                  </a:cubicBezTo>
                  <a:cubicBezTo>
                    <a:pt x="4449" y="6656"/>
                    <a:pt x="4504" y="6643"/>
                    <a:pt x="4556" y="6643"/>
                  </a:cubicBezTo>
                  <a:lnTo>
                    <a:pt x="4556" y="6859"/>
                  </a:lnTo>
                  <a:cubicBezTo>
                    <a:pt x="4556" y="7675"/>
                    <a:pt x="5226" y="8328"/>
                    <a:pt x="6026" y="8328"/>
                  </a:cubicBezTo>
                  <a:cubicBezTo>
                    <a:pt x="6843" y="8328"/>
                    <a:pt x="7496" y="7675"/>
                    <a:pt x="7496" y="6859"/>
                  </a:cubicBezTo>
                  <a:lnTo>
                    <a:pt x="7496" y="1676"/>
                  </a:lnTo>
                  <a:lnTo>
                    <a:pt x="7496" y="1663"/>
                  </a:lnTo>
                  <a:cubicBezTo>
                    <a:pt x="7607" y="1444"/>
                    <a:pt x="7659" y="1212"/>
                    <a:pt x="7659" y="954"/>
                  </a:cubicBezTo>
                  <a:cubicBezTo>
                    <a:pt x="7659" y="601"/>
                    <a:pt x="7199" y="262"/>
                    <a:pt x="68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1"/>
            <p:cNvSpPr/>
            <p:nvPr/>
          </p:nvSpPr>
          <p:spPr>
            <a:xfrm>
              <a:off x="4012065" y="2164827"/>
              <a:ext cx="521057" cy="724312"/>
            </a:xfrm>
            <a:custGeom>
              <a:rect b="b" l="l" r="r" t="t"/>
              <a:pathLst>
                <a:path extrusionOk="0" h="11160" w="8028">
                  <a:moveTo>
                    <a:pt x="6558" y="1"/>
                  </a:moveTo>
                  <a:cubicBezTo>
                    <a:pt x="5758" y="1"/>
                    <a:pt x="5088" y="654"/>
                    <a:pt x="5088" y="1470"/>
                  </a:cubicBezTo>
                  <a:lnTo>
                    <a:pt x="5088" y="1526"/>
                  </a:lnTo>
                  <a:cubicBezTo>
                    <a:pt x="4872" y="1457"/>
                    <a:pt x="4648" y="1424"/>
                    <a:pt x="4425" y="1424"/>
                  </a:cubicBezTo>
                  <a:cubicBezTo>
                    <a:pt x="3850" y="1424"/>
                    <a:pt x="3279" y="1647"/>
                    <a:pt x="2858" y="2068"/>
                  </a:cubicBezTo>
                  <a:cubicBezTo>
                    <a:pt x="2750" y="2179"/>
                    <a:pt x="2668" y="2287"/>
                    <a:pt x="2587" y="2408"/>
                  </a:cubicBezTo>
                  <a:cubicBezTo>
                    <a:pt x="2450" y="2600"/>
                    <a:pt x="2355" y="2803"/>
                    <a:pt x="2299" y="3008"/>
                  </a:cubicBezTo>
                  <a:cubicBezTo>
                    <a:pt x="2260" y="3185"/>
                    <a:pt x="2218" y="3374"/>
                    <a:pt x="2218" y="3551"/>
                  </a:cubicBezTo>
                  <a:cubicBezTo>
                    <a:pt x="1823" y="3701"/>
                    <a:pt x="1457" y="3946"/>
                    <a:pt x="1156" y="4246"/>
                  </a:cubicBezTo>
                  <a:cubicBezTo>
                    <a:pt x="640" y="4749"/>
                    <a:pt x="327" y="5428"/>
                    <a:pt x="271" y="6150"/>
                  </a:cubicBezTo>
                  <a:cubicBezTo>
                    <a:pt x="232" y="6790"/>
                    <a:pt x="395" y="7430"/>
                    <a:pt x="735" y="7976"/>
                  </a:cubicBezTo>
                  <a:cubicBezTo>
                    <a:pt x="614" y="8110"/>
                    <a:pt x="503" y="8260"/>
                    <a:pt x="409" y="8410"/>
                  </a:cubicBezTo>
                  <a:cubicBezTo>
                    <a:pt x="271" y="8629"/>
                    <a:pt x="164" y="8858"/>
                    <a:pt x="108" y="9132"/>
                  </a:cubicBezTo>
                  <a:cubicBezTo>
                    <a:pt x="43" y="9390"/>
                    <a:pt x="0" y="9648"/>
                    <a:pt x="0" y="9919"/>
                  </a:cubicBezTo>
                  <a:cubicBezTo>
                    <a:pt x="0" y="10357"/>
                    <a:pt x="95" y="10778"/>
                    <a:pt x="271" y="11160"/>
                  </a:cubicBezTo>
                  <a:lnTo>
                    <a:pt x="7554" y="11160"/>
                  </a:lnTo>
                  <a:lnTo>
                    <a:pt x="7770" y="10859"/>
                  </a:lnTo>
                  <a:cubicBezTo>
                    <a:pt x="7933" y="10615"/>
                    <a:pt x="8028" y="10314"/>
                    <a:pt x="8028" y="10001"/>
                  </a:cubicBezTo>
                  <a:lnTo>
                    <a:pt x="8028" y="1470"/>
                  </a:lnTo>
                  <a:cubicBezTo>
                    <a:pt x="8028" y="654"/>
                    <a:pt x="7375" y="1"/>
                    <a:pt x="65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1"/>
            <p:cNvSpPr/>
            <p:nvPr/>
          </p:nvSpPr>
          <p:spPr>
            <a:xfrm>
              <a:off x="4610863" y="2164827"/>
              <a:ext cx="521057" cy="724312"/>
            </a:xfrm>
            <a:custGeom>
              <a:rect b="b" l="l" r="r" t="t"/>
              <a:pathLst>
                <a:path extrusionOk="0" h="11160" w="8028">
                  <a:moveTo>
                    <a:pt x="1470" y="1"/>
                  </a:moveTo>
                  <a:cubicBezTo>
                    <a:pt x="666" y="1"/>
                    <a:pt x="0" y="654"/>
                    <a:pt x="0" y="1470"/>
                  </a:cubicBezTo>
                  <a:lnTo>
                    <a:pt x="0" y="10001"/>
                  </a:lnTo>
                  <a:cubicBezTo>
                    <a:pt x="0" y="10314"/>
                    <a:pt x="108" y="10615"/>
                    <a:pt x="271" y="10859"/>
                  </a:cubicBezTo>
                  <a:lnTo>
                    <a:pt x="477" y="11160"/>
                  </a:lnTo>
                  <a:lnTo>
                    <a:pt x="7770" y="11160"/>
                  </a:lnTo>
                  <a:cubicBezTo>
                    <a:pt x="7933" y="10778"/>
                    <a:pt x="8028" y="10357"/>
                    <a:pt x="8028" y="9919"/>
                  </a:cubicBezTo>
                  <a:cubicBezTo>
                    <a:pt x="8028" y="9648"/>
                    <a:pt x="7988" y="9390"/>
                    <a:pt x="7920" y="9132"/>
                  </a:cubicBezTo>
                  <a:cubicBezTo>
                    <a:pt x="7864" y="8858"/>
                    <a:pt x="7770" y="8629"/>
                    <a:pt x="7619" y="8410"/>
                  </a:cubicBezTo>
                  <a:cubicBezTo>
                    <a:pt x="7538" y="8260"/>
                    <a:pt x="7430" y="8110"/>
                    <a:pt x="7309" y="7976"/>
                  </a:cubicBezTo>
                  <a:cubicBezTo>
                    <a:pt x="7649" y="7430"/>
                    <a:pt x="7799" y="6790"/>
                    <a:pt x="7757" y="6150"/>
                  </a:cubicBezTo>
                  <a:cubicBezTo>
                    <a:pt x="7701" y="5428"/>
                    <a:pt x="7391" y="4749"/>
                    <a:pt x="6885" y="4246"/>
                  </a:cubicBezTo>
                  <a:cubicBezTo>
                    <a:pt x="6587" y="3946"/>
                    <a:pt x="6218" y="3701"/>
                    <a:pt x="5823" y="3551"/>
                  </a:cubicBezTo>
                  <a:cubicBezTo>
                    <a:pt x="5810" y="3374"/>
                    <a:pt x="5784" y="3185"/>
                    <a:pt x="5729" y="3008"/>
                  </a:cubicBezTo>
                  <a:cubicBezTo>
                    <a:pt x="5676" y="2803"/>
                    <a:pt x="5578" y="2600"/>
                    <a:pt x="5457" y="2408"/>
                  </a:cubicBezTo>
                  <a:cubicBezTo>
                    <a:pt x="5376" y="2287"/>
                    <a:pt x="5281" y="2179"/>
                    <a:pt x="5170" y="2068"/>
                  </a:cubicBezTo>
                  <a:cubicBezTo>
                    <a:pt x="4749" y="1647"/>
                    <a:pt x="4180" y="1424"/>
                    <a:pt x="3604" y="1424"/>
                  </a:cubicBezTo>
                  <a:cubicBezTo>
                    <a:pt x="3381" y="1424"/>
                    <a:pt x="3157" y="1457"/>
                    <a:pt x="2939" y="1526"/>
                  </a:cubicBezTo>
                  <a:lnTo>
                    <a:pt x="2939" y="1470"/>
                  </a:lnTo>
                  <a:cubicBezTo>
                    <a:pt x="2939" y="654"/>
                    <a:pt x="2286" y="1"/>
                    <a:pt x="14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4600219" y="2950870"/>
              <a:ext cx="497367" cy="540573"/>
            </a:xfrm>
            <a:custGeom>
              <a:rect b="b" l="l" r="r" t="t"/>
              <a:pathLst>
                <a:path extrusionOk="0" h="8329" w="7663">
                  <a:moveTo>
                    <a:pt x="736" y="0"/>
                  </a:moveTo>
                  <a:cubicBezTo>
                    <a:pt x="435" y="262"/>
                    <a:pt x="1" y="601"/>
                    <a:pt x="1" y="954"/>
                  </a:cubicBezTo>
                  <a:cubicBezTo>
                    <a:pt x="1" y="1212"/>
                    <a:pt x="70" y="1444"/>
                    <a:pt x="177" y="1663"/>
                  </a:cubicBezTo>
                  <a:cubicBezTo>
                    <a:pt x="177" y="1676"/>
                    <a:pt x="164" y="1676"/>
                    <a:pt x="164" y="1676"/>
                  </a:cubicBezTo>
                  <a:lnTo>
                    <a:pt x="164" y="6859"/>
                  </a:lnTo>
                  <a:cubicBezTo>
                    <a:pt x="164" y="7675"/>
                    <a:pt x="830" y="8328"/>
                    <a:pt x="1634" y="8328"/>
                  </a:cubicBezTo>
                  <a:cubicBezTo>
                    <a:pt x="2450" y="8328"/>
                    <a:pt x="3103" y="7675"/>
                    <a:pt x="3103" y="6859"/>
                  </a:cubicBezTo>
                  <a:lnTo>
                    <a:pt x="3103" y="6643"/>
                  </a:lnTo>
                  <a:cubicBezTo>
                    <a:pt x="3159" y="6643"/>
                    <a:pt x="3211" y="6656"/>
                    <a:pt x="3267" y="6656"/>
                  </a:cubicBezTo>
                  <a:cubicBezTo>
                    <a:pt x="3335" y="6656"/>
                    <a:pt x="3417" y="6643"/>
                    <a:pt x="3486" y="6630"/>
                  </a:cubicBezTo>
                  <a:lnTo>
                    <a:pt x="3525" y="6630"/>
                  </a:lnTo>
                  <a:cubicBezTo>
                    <a:pt x="4655" y="6548"/>
                    <a:pt x="5553" y="5621"/>
                    <a:pt x="5595" y="4491"/>
                  </a:cubicBezTo>
                  <a:cubicBezTo>
                    <a:pt x="6751" y="4044"/>
                    <a:pt x="7525" y="2940"/>
                    <a:pt x="7525" y="1676"/>
                  </a:cubicBezTo>
                  <a:cubicBezTo>
                    <a:pt x="7525" y="1526"/>
                    <a:pt x="7512" y="1375"/>
                    <a:pt x="7486" y="1241"/>
                  </a:cubicBezTo>
                  <a:cubicBezTo>
                    <a:pt x="7473" y="954"/>
                    <a:pt x="7392" y="696"/>
                    <a:pt x="7267" y="464"/>
                  </a:cubicBezTo>
                  <a:cubicBezTo>
                    <a:pt x="7418" y="314"/>
                    <a:pt x="7555" y="164"/>
                    <a:pt x="76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31"/>
          <p:cNvSpPr txBox="1"/>
          <p:nvPr/>
        </p:nvSpPr>
        <p:spPr>
          <a:xfrm>
            <a:off x="268675" y="1434438"/>
            <a:ext cx="6419100" cy="27927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 sz="1300">
                <a:latin typeface="Fira Sans"/>
                <a:ea typeface="Fira Sans"/>
                <a:cs typeface="Fira Sans"/>
                <a:sym typeface="Fira Sans"/>
              </a:rPr>
              <a:t>Técnica: </a:t>
            </a:r>
            <a:r>
              <a:rPr lang="en" sz="1300">
                <a:latin typeface="Fira Sans"/>
                <a:ea typeface="Fira Sans"/>
                <a:cs typeface="Fira Sans"/>
                <a:sym typeface="Fira Sans"/>
              </a:rPr>
              <a:t>rTMS para interromper três nós específicos: o lobo temporal anterior esquerdo, o lobo parietal inferior adjacente ao córtex motor e uma região de controle no lobo occipital que não se espera que interrompa qualquer processamento semântico.</a:t>
            </a:r>
            <a:r>
              <a:rPr lang="en" sz="1300">
                <a:latin typeface="Fira Sans"/>
                <a:ea typeface="Fira Sans"/>
                <a:cs typeface="Fira Sans"/>
                <a:sym typeface="Fira Sans"/>
              </a:rPr>
              <a:t> </a:t>
            </a:r>
            <a:br>
              <a:rPr lang="en" sz="1300">
                <a:latin typeface="Fira Sans"/>
                <a:ea typeface="Fira Sans"/>
                <a:cs typeface="Fira Sans"/>
                <a:sym typeface="Fira Sans"/>
              </a:rPr>
            </a:br>
            <a:br>
              <a:rPr lang="en" sz="1300">
                <a:latin typeface="Fira Sans"/>
                <a:ea typeface="Fira Sans"/>
                <a:cs typeface="Fira Sans"/>
                <a:sym typeface="Fira Sans"/>
              </a:rPr>
            </a:br>
            <a:r>
              <a:rPr b="1" lang="en" sz="1300">
                <a:latin typeface="Fira Sans"/>
                <a:ea typeface="Fira Sans"/>
                <a:cs typeface="Fira Sans"/>
                <a:sym typeface="Fira Sans"/>
              </a:rPr>
              <a:t>Tarefa:</a:t>
            </a:r>
            <a:r>
              <a:rPr lang="en" sz="1300">
                <a:latin typeface="Fira Sans"/>
                <a:ea typeface="Fira Sans"/>
                <a:cs typeface="Fira Sans"/>
                <a:sym typeface="Fira Sans"/>
              </a:rPr>
              <a:t> </a:t>
            </a:r>
            <a:r>
              <a:rPr lang="en" sz="1300">
                <a:latin typeface="Fira Sans"/>
                <a:ea typeface="Fira Sans"/>
                <a:cs typeface="Fira Sans"/>
                <a:sym typeface="Fira Sans"/>
              </a:rPr>
              <a:t>participantes foram então solicitados a fazer julgamentos semânticos sobre vários tipos de estímulos: imagens de alta e baixa ação que se esperava estarem associadas ao córtex motor e imagens de objetos vivos e não vivos.</a:t>
            </a:r>
            <a:br>
              <a:rPr lang="en" sz="1300">
                <a:latin typeface="Fira Sans"/>
                <a:ea typeface="Fira Sans"/>
                <a:cs typeface="Fira Sans"/>
                <a:sym typeface="Fira Sans"/>
              </a:rPr>
            </a:br>
            <a:br>
              <a:rPr lang="en" sz="1300">
                <a:latin typeface="Fira Sans"/>
                <a:ea typeface="Fira Sans"/>
                <a:cs typeface="Fira Sans"/>
                <a:sym typeface="Fira Sans"/>
              </a:rPr>
            </a:br>
            <a:r>
              <a:rPr lang="en" sz="1300">
                <a:latin typeface="Fira Sans"/>
                <a:ea typeface="Fira Sans"/>
                <a:cs typeface="Fira Sans"/>
                <a:sym typeface="Fira Sans"/>
              </a:rPr>
              <a:t>Palavras numéricas foram incluídas como uma condição de controle, pois não se espera que essa envolva o sistema conceitual.</a:t>
            </a:r>
            <a:br>
              <a:rPr lang="en" sz="1200">
                <a:latin typeface="Fira Sans"/>
                <a:ea typeface="Fira Sans"/>
                <a:cs typeface="Fira Sans"/>
                <a:sym typeface="Fira Sans"/>
              </a:rPr>
            </a:br>
            <a:endParaRPr sz="1200">
              <a:latin typeface="Fira Sans"/>
              <a:ea typeface="Fira Sans"/>
              <a:cs typeface="Fira Sans"/>
              <a:sym typeface="Fira Sans"/>
            </a:endParaRPr>
          </a:p>
        </p:txBody>
      </p:sp>
      <p:sp>
        <p:nvSpPr>
          <p:cNvPr id="317" name="Google Shape;317;p31"/>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Distributed plus-hub-theory: </a:t>
            </a:r>
            <a:r>
              <a:rPr lang="en" sz="1800"/>
              <a:t>evidência com rTMS</a:t>
            </a:r>
            <a:r>
              <a:rPr lang="en" sz="1700"/>
              <a:t> </a:t>
            </a:r>
            <a:r>
              <a:rPr lang="en" sz="1700"/>
              <a:t> </a:t>
            </a:r>
            <a:r>
              <a:rPr lang="en" sz="1700">
                <a:solidFill>
                  <a:schemeClr val="lt2"/>
                </a:solidFill>
              </a:rPr>
              <a:t>(POBRIC et al, 2007)</a:t>
            </a:r>
            <a:endParaRPr sz="1600">
              <a:solidFill>
                <a:schemeClr val="lt2"/>
              </a:solidFill>
            </a:endParaRPr>
          </a:p>
        </p:txBody>
      </p:sp>
      <p:cxnSp>
        <p:nvCxnSpPr>
          <p:cNvPr id="318" name="Google Shape;318;p31"/>
          <p:cNvCxnSpPr/>
          <p:nvPr/>
        </p:nvCxnSpPr>
        <p:spPr>
          <a:xfrm flipH="1" rot="10800000">
            <a:off x="216425" y="672025"/>
            <a:ext cx="8457000" cy="24000"/>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nvSpPr>
        <p:spPr>
          <a:xfrm>
            <a:off x="590675" y="3991950"/>
            <a:ext cx="84306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Fira Sans Extra Condensed Medium"/>
                <a:ea typeface="Fira Sans Extra Condensed Medium"/>
                <a:cs typeface="Fira Sans Extra Condensed Medium"/>
                <a:sym typeface="Fira Sans Extra Condensed Medium"/>
              </a:rPr>
              <a:t>Objetivo do capítulo: apresentar insights sobre significado de itens lexicais, a partir de evidências clínicas</a:t>
            </a:r>
            <a:r>
              <a:rPr lang="en" sz="1600">
                <a:solidFill>
                  <a:schemeClr val="dk2"/>
                </a:solidFill>
                <a:latin typeface="Fira Sans Extra Condensed Medium"/>
                <a:ea typeface="Fira Sans Extra Condensed Medium"/>
                <a:cs typeface="Fira Sans Extra Condensed Medium"/>
                <a:sym typeface="Fira Sans Extra Condensed Medium"/>
              </a:rPr>
              <a:t> </a:t>
            </a:r>
            <a:endParaRPr sz="1600">
              <a:solidFill>
                <a:schemeClr val="dk2"/>
              </a:solidFill>
              <a:latin typeface="Fira Sans Extra Condensed Medium"/>
              <a:ea typeface="Fira Sans Extra Condensed Medium"/>
              <a:cs typeface="Fira Sans Extra Condensed Medium"/>
              <a:sym typeface="Fira Sans Extra Condensed Medium"/>
            </a:endParaRPr>
          </a:p>
        </p:txBody>
      </p:sp>
      <p:sp>
        <p:nvSpPr>
          <p:cNvPr id="65" name="Google Shape;65;p14"/>
          <p:cNvSpPr txBox="1"/>
          <p:nvPr/>
        </p:nvSpPr>
        <p:spPr>
          <a:xfrm>
            <a:off x="13839325" y="943356"/>
            <a:ext cx="18846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Fira Sans"/>
                <a:ea typeface="Fira Sans"/>
                <a:cs typeface="Fira Sans"/>
                <a:sym typeface="Fira Sans"/>
              </a:rPr>
              <a:t>Planet Mercury is the closest object to the Sun</a:t>
            </a:r>
            <a:endParaRPr sz="1200">
              <a:latin typeface="Fira Sans"/>
              <a:ea typeface="Fira Sans"/>
              <a:cs typeface="Fira Sans"/>
              <a:sym typeface="Fira Sans"/>
            </a:endParaRPr>
          </a:p>
        </p:txBody>
      </p:sp>
      <p:sp>
        <p:nvSpPr>
          <p:cNvPr id="66" name="Google Shape;66;p14"/>
          <p:cNvSpPr txBox="1"/>
          <p:nvPr/>
        </p:nvSpPr>
        <p:spPr>
          <a:xfrm>
            <a:off x="13839325" y="596506"/>
            <a:ext cx="18846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Mercury</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67" name="Google Shape;67;p14"/>
          <p:cNvSpPr txBox="1"/>
          <p:nvPr/>
        </p:nvSpPr>
        <p:spPr>
          <a:xfrm>
            <a:off x="13839325" y="1847653"/>
            <a:ext cx="18846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700">
                <a:solidFill>
                  <a:schemeClr val="accent6"/>
                </a:solidFill>
                <a:latin typeface="Fira Sans Extra Condensed Medium"/>
                <a:ea typeface="Fira Sans Extra Condensed Medium"/>
                <a:cs typeface="Fira Sans Extra Condensed Medium"/>
                <a:sym typeface="Fira Sans Extra Condensed Medium"/>
              </a:rPr>
              <a:t>Mars</a:t>
            </a:r>
            <a:endParaRPr sz="1700">
              <a:solidFill>
                <a:schemeClr val="accent6"/>
              </a:solidFill>
              <a:latin typeface="Fira Sans Extra Condensed Medium"/>
              <a:ea typeface="Fira Sans Extra Condensed Medium"/>
              <a:cs typeface="Fira Sans Extra Condensed Medium"/>
              <a:sym typeface="Fira Sans Extra Condensed Medium"/>
            </a:endParaRPr>
          </a:p>
        </p:txBody>
      </p:sp>
      <p:sp>
        <p:nvSpPr>
          <p:cNvPr id="68" name="Google Shape;68;p14"/>
          <p:cNvSpPr txBox="1"/>
          <p:nvPr/>
        </p:nvSpPr>
        <p:spPr>
          <a:xfrm>
            <a:off x="13839325" y="2194503"/>
            <a:ext cx="18846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Fira Sans"/>
                <a:ea typeface="Fira Sans"/>
                <a:cs typeface="Fira Sans"/>
                <a:sym typeface="Fira Sans"/>
              </a:rPr>
              <a:t>Despite being red,</a:t>
            </a:r>
            <a:br>
              <a:rPr lang="en" sz="1200">
                <a:latin typeface="Fira Sans"/>
                <a:ea typeface="Fira Sans"/>
                <a:cs typeface="Fira Sans"/>
                <a:sym typeface="Fira Sans"/>
              </a:rPr>
            </a:br>
            <a:r>
              <a:rPr lang="en" sz="1200">
                <a:latin typeface="Fira Sans"/>
                <a:ea typeface="Fira Sans"/>
                <a:cs typeface="Fira Sans"/>
                <a:sym typeface="Fira Sans"/>
              </a:rPr>
              <a:t>Mars is a cold place</a:t>
            </a:r>
            <a:endParaRPr sz="1200">
              <a:latin typeface="Fira Sans"/>
              <a:ea typeface="Fira Sans"/>
              <a:cs typeface="Fira Sans"/>
              <a:sym typeface="Fira Sans"/>
            </a:endParaRPr>
          </a:p>
        </p:txBody>
      </p:sp>
      <p:sp>
        <p:nvSpPr>
          <p:cNvPr id="69" name="Google Shape;69;p14"/>
          <p:cNvSpPr txBox="1"/>
          <p:nvPr/>
        </p:nvSpPr>
        <p:spPr>
          <a:xfrm>
            <a:off x="13839325" y="3110189"/>
            <a:ext cx="18846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Jupiter</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sp>
        <p:nvSpPr>
          <p:cNvPr id="70" name="Google Shape;70;p14"/>
          <p:cNvSpPr txBox="1"/>
          <p:nvPr/>
        </p:nvSpPr>
        <p:spPr>
          <a:xfrm>
            <a:off x="13839325" y="3457039"/>
            <a:ext cx="1884600" cy="534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Fira Sans"/>
                <a:ea typeface="Fira Sans"/>
                <a:cs typeface="Fira Sans"/>
                <a:sym typeface="Fira Sans"/>
              </a:rPr>
              <a:t>Jupiter is a gas giant</a:t>
            </a:r>
            <a:br>
              <a:rPr lang="en" sz="1200">
                <a:latin typeface="Fira Sans"/>
                <a:ea typeface="Fira Sans"/>
                <a:cs typeface="Fira Sans"/>
                <a:sym typeface="Fira Sans"/>
              </a:rPr>
            </a:br>
            <a:r>
              <a:rPr lang="en" sz="1200">
                <a:latin typeface="Fira Sans"/>
                <a:ea typeface="Fira Sans"/>
                <a:cs typeface="Fira Sans"/>
                <a:sym typeface="Fira Sans"/>
              </a:rPr>
              <a:t>and the biggest planet</a:t>
            </a:r>
            <a:endParaRPr sz="1200">
              <a:latin typeface="Fira Sans"/>
              <a:ea typeface="Fira Sans"/>
              <a:cs typeface="Fira Sans"/>
              <a:sym typeface="Fira Sans"/>
            </a:endParaRPr>
          </a:p>
        </p:txBody>
      </p:sp>
      <p:grpSp>
        <p:nvGrpSpPr>
          <p:cNvPr id="71" name="Google Shape;71;p14"/>
          <p:cNvGrpSpPr/>
          <p:nvPr/>
        </p:nvGrpSpPr>
        <p:grpSpPr>
          <a:xfrm>
            <a:off x="3175865" y="1365840"/>
            <a:ext cx="2432700" cy="2091204"/>
            <a:chOff x="2736050" y="970450"/>
            <a:chExt cx="3672000" cy="3672000"/>
          </a:xfrm>
        </p:grpSpPr>
        <p:sp>
          <p:nvSpPr>
            <p:cNvPr id="72" name="Google Shape;72;p14"/>
            <p:cNvSpPr/>
            <p:nvPr/>
          </p:nvSpPr>
          <p:spPr>
            <a:xfrm>
              <a:off x="2736050" y="970450"/>
              <a:ext cx="3672000" cy="36720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3443962" y="2671843"/>
              <a:ext cx="705181" cy="681400"/>
            </a:xfrm>
            <a:custGeom>
              <a:rect b="b" l="l" r="r" t="t"/>
              <a:pathLst>
                <a:path extrusionOk="0" h="4668" w="4831">
                  <a:moveTo>
                    <a:pt x="301" y="1"/>
                  </a:moveTo>
                  <a:cubicBezTo>
                    <a:pt x="137" y="1"/>
                    <a:pt x="0" y="138"/>
                    <a:pt x="0" y="285"/>
                  </a:cubicBezTo>
                  <a:cubicBezTo>
                    <a:pt x="13" y="448"/>
                    <a:pt x="150" y="586"/>
                    <a:pt x="301" y="586"/>
                  </a:cubicBezTo>
                  <a:lnTo>
                    <a:pt x="340" y="586"/>
                  </a:lnTo>
                  <a:cubicBezTo>
                    <a:pt x="1538" y="586"/>
                    <a:pt x="2518" y="1539"/>
                    <a:pt x="2544" y="2751"/>
                  </a:cubicBezTo>
                  <a:cubicBezTo>
                    <a:pt x="2518" y="2751"/>
                    <a:pt x="2492" y="2764"/>
                    <a:pt x="2463" y="2777"/>
                  </a:cubicBezTo>
                  <a:cubicBezTo>
                    <a:pt x="1770" y="3048"/>
                    <a:pt x="1225" y="3580"/>
                    <a:pt x="924" y="4260"/>
                  </a:cubicBezTo>
                  <a:cubicBezTo>
                    <a:pt x="859" y="4410"/>
                    <a:pt x="924" y="4586"/>
                    <a:pt x="1075" y="4655"/>
                  </a:cubicBezTo>
                  <a:cubicBezTo>
                    <a:pt x="1117" y="4668"/>
                    <a:pt x="1156" y="4668"/>
                    <a:pt x="1199" y="4668"/>
                  </a:cubicBezTo>
                  <a:cubicBezTo>
                    <a:pt x="1306" y="4668"/>
                    <a:pt x="1414" y="4612"/>
                    <a:pt x="1470" y="4491"/>
                  </a:cubicBezTo>
                  <a:cubicBezTo>
                    <a:pt x="1702" y="3959"/>
                    <a:pt x="2136" y="3538"/>
                    <a:pt x="2681" y="3322"/>
                  </a:cubicBezTo>
                  <a:cubicBezTo>
                    <a:pt x="2948" y="3218"/>
                    <a:pt x="3225" y="3166"/>
                    <a:pt x="3500" y="3166"/>
                  </a:cubicBezTo>
                  <a:cubicBezTo>
                    <a:pt x="3800" y="3166"/>
                    <a:pt x="4098" y="3227"/>
                    <a:pt x="4383" y="3348"/>
                  </a:cubicBezTo>
                  <a:cubicBezTo>
                    <a:pt x="4418" y="3367"/>
                    <a:pt x="4457" y="3375"/>
                    <a:pt x="4496" y="3375"/>
                  </a:cubicBezTo>
                  <a:cubicBezTo>
                    <a:pt x="4604" y="3375"/>
                    <a:pt x="4714" y="3309"/>
                    <a:pt x="4762" y="3198"/>
                  </a:cubicBezTo>
                  <a:cubicBezTo>
                    <a:pt x="4830" y="3048"/>
                    <a:pt x="4762" y="2872"/>
                    <a:pt x="4615" y="2803"/>
                  </a:cubicBezTo>
                  <a:cubicBezTo>
                    <a:pt x="4257" y="2651"/>
                    <a:pt x="3886" y="2575"/>
                    <a:pt x="3509" y="2575"/>
                  </a:cubicBezTo>
                  <a:cubicBezTo>
                    <a:pt x="3382" y="2575"/>
                    <a:pt x="3256" y="2583"/>
                    <a:pt x="3129" y="2601"/>
                  </a:cubicBezTo>
                  <a:cubicBezTo>
                    <a:pt x="3034" y="1144"/>
                    <a:pt x="1809" y="1"/>
                    <a:pt x="340" y="1"/>
                  </a:cubicBezTo>
                  <a:close/>
                </a:path>
              </a:pathLst>
            </a:custGeom>
            <a:solidFill>
              <a:srgbClr val="64D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14"/>
            <p:cNvGrpSpPr/>
            <p:nvPr/>
          </p:nvGrpSpPr>
          <p:grpSpPr>
            <a:xfrm>
              <a:off x="3199901" y="1168350"/>
              <a:ext cx="1344431" cy="3275769"/>
              <a:chOff x="3199901" y="1168350"/>
              <a:chExt cx="1344431" cy="3275769"/>
            </a:xfrm>
          </p:grpSpPr>
          <p:sp>
            <p:nvSpPr>
              <p:cNvPr id="75" name="Google Shape;75;p14"/>
              <p:cNvSpPr/>
              <p:nvPr/>
            </p:nvSpPr>
            <p:spPr>
              <a:xfrm>
                <a:off x="3250259" y="1229949"/>
                <a:ext cx="1294072" cy="3152199"/>
              </a:xfrm>
              <a:custGeom>
                <a:rect b="b" l="l" r="r" t="t"/>
                <a:pathLst>
                  <a:path extrusionOk="0" h="19962" w="8195">
                    <a:moveTo>
                      <a:pt x="6545" y="0"/>
                    </a:moveTo>
                    <a:cubicBezTo>
                      <a:pt x="5745" y="0"/>
                      <a:pt x="5092" y="654"/>
                      <a:pt x="5092" y="1457"/>
                    </a:cubicBezTo>
                    <a:lnTo>
                      <a:pt x="5092" y="1525"/>
                    </a:lnTo>
                    <a:cubicBezTo>
                      <a:pt x="4875" y="1457"/>
                      <a:pt x="4650" y="1424"/>
                      <a:pt x="4426" y="1424"/>
                    </a:cubicBezTo>
                    <a:cubicBezTo>
                      <a:pt x="3849" y="1424"/>
                      <a:pt x="3276" y="1646"/>
                      <a:pt x="2845" y="2068"/>
                    </a:cubicBezTo>
                    <a:cubicBezTo>
                      <a:pt x="2750" y="2179"/>
                      <a:pt x="2655" y="2286"/>
                      <a:pt x="2574" y="2407"/>
                    </a:cubicBezTo>
                    <a:cubicBezTo>
                      <a:pt x="2437" y="2600"/>
                      <a:pt x="2355" y="2789"/>
                      <a:pt x="2300" y="3008"/>
                    </a:cubicBezTo>
                    <a:cubicBezTo>
                      <a:pt x="2247" y="3185"/>
                      <a:pt x="2218" y="3361"/>
                      <a:pt x="2205" y="3550"/>
                    </a:cubicBezTo>
                    <a:cubicBezTo>
                      <a:pt x="1810" y="3701"/>
                      <a:pt x="1444" y="3932"/>
                      <a:pt x="1143" y="4233"/>
                    </a:cubicBezTo>
                    <a:cubicBezTo>
                      <a:pt x="627" y="4749"/>
                      <a:pt x="314" y="5428"/>
                      <a:pt x="275" y="6150"/>
                    </a:cubicBezTo>
                    <a:cubicBezTo>
                      <a:pt x="219" y="6790"/>
                      <a:pt x="382" y="7430"/>
                      <a:pt x="722" y="7959"/>
                    </a:cubicBezTo>
                    <a:cubicBezTo>
                      <a:pt x="601" y="8109"/>
                      <a:pt x="490" y="8260"/>
                      <a:pt x="396" y="8410"/>
                    </a:cubicBezTo>
                    <a:cubicBezTo>
                      <a:pt x="258" y="8629"/>
                      <a:pt x="151" y="8857"/>
                      <a:pt x="95" y="9119"/>
                    </a:cubicBezTo>
                    <a:cubicBezTo>
                      <a:pt x="30" y="9377"/>
                      <a:pt x="0" y="9648"/>
                      <a:pt x="0" y="9919"/>
                    </a:cubicBezTo>
                    <a:cubicBezTo>
                      <a:pt x="0" y="10751"/>
                      <a:pt x="327" y="11525"/>
                      <a:pt x="912" y="12097"/>
                    </a:cubicBezTo>
                    <a:cubicBezTo>
                      <a:pt x="791" y="12329"/>
                      <a:pt x="722" y="12587"/>
                      <a:pt x="696" y="12858"/>
                    </a:cubicBezTo>
                    <a:cubicBezTo>
                      <a:pt x="683" y="13008"/>
                      <a:pt x="667" y="13158"/>
                      <a:pt x="667" y="13309"/>
                    </a:cubicBezTo>
                    <a:cubicBezTo>
                      <a:pt x="667" y="14559"/>
                      <a:pt x="1431" y="15676"/>
                      <a:pt x="2600" y="16111"/>
                    </a:cubicBezTo>
                    <a:cubicBezTo>
                      <a:pt x="2626" y="17254"/>
                      <a:pt x="3541" y="18181"/>
                      <a:pt x="4667" y="18246"/>
                    </a:cubicBezTo>
                    <a:cubicBezTo>
                      <a:pt x="4684" y="18263"/>
                      <a:pt x="4684" y="18263"/>
                      <a:pt x="4697" y="18263"/>
                    </a:cubicBezTo>
                    <a:cubicBezTo>
                      <a:pt x="4778" y="18276"/>
                      <a:pt x="4847" y="18276"/>
                      <a:pt x="4929" y="18276"/>
                    </a:cubicBezTo>
                    <a:lnTo>
                      <a:pt x="5092" y="18276"/>
                    </a:lnTo>
                    <a:lnTo>
                      <a:pt x="5092" y="18491"/>
                    </a:lnTo>
                    <a:cubicBezTo>
                      <a:pt x="5092" y="19308"/>
                      <a:pt x="5745" y="19961"/>
                      <a:pt x="6545" y="19961"/>
                    </a:cubicBezTo>
                    <a:cubicBezTo>
                      <a:pt x="7362" y="19961"/>
                      <a:pt x="8015" y="19308"/>
                      <a:pt x="8015" y="18491"/>
                    </a:cubicBezTo>
                    <a:lnTo>
                      <a:pt x="8015" y="13309"/>
                    </a:lnTo>
                    <a:lnTo>
                      <a:pt x="8015" y="13295"/>
                    </a:lnTo>
                    <a:cubicBezTo>
                      <a:pt x="8126" y="13077"/>
                      <a:pt x="8194" y="12832"/>
                      <a:pt x="8194" y="12587"/>
                    </a:cubicBezTo>
                    <a:cubicBezTo>
                      <a:pt x="8194" y="12166"/>
                      <a:pt x="7554" y="11783"/>
                      <a:pt x="7280" y="11499"/>
                    </a:cubicBezTo>
                    <a:lnTo>
                      <a:pt x="7757" y="10859"/>
                    </a:lnTo>
                    <a:cubicBezTo>
                      <a:pt x="7920" y="10614"/>
                      <a:pt x="8015" y="10314"/>
                      <a:pt x="8015" y="10000"/>
                    </a:cubicBezTo>
                    <a:lnTo>
                      <a:pt x="8015" y="1457"/>
                    </a:lnTo>
                    <a:cubicBezTo>
                      <a:pt x="8015" y="654"/>
                      <a:pt x="7362" y="0"/>
                      <a:pt x="65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199901" y="1168350"/>
                <a:ext cx="1344384" cy="3275769"/>
              </a:xfrm>
              <a:custGeom>
                <a:rect b="b" l="l" r="r" t="t"/>
                <a:pathLst>
                  <a:path extrusionOk="0" h="22441" w="9210">
                    <a:moveTo>
                      <a:pt x="7361" y="585"/>
                    </a:moveTo>
                    <a:cubicBezTo>
                      <a:pt x="7946" y="585"/>
                      <a:pt x="8423" y="1062"/>
                      <a:pt x="8423" y="1647"/>
                    </a:cubicBezTo>
                    <a:lnTo>
                      <a:pt x="8423" y="11238"/>
                    </a:lnTo>
                    <a:cubicBezTo>
                      <a:pt x="8423" y="11865"/>
                      <a:pt x="7920" y="12381"/>
                      <a:pt x="7280" y="12381"/>
                    </a:cubicBezTo>
                    <a:cubicBezTo>
                      <a:pt x="6653" y="12381"/>
                      <a:pt x="6137" y="11865"/>
                      <a:pt x="6137" y="11238"/>
                    </a:cubicBezTo>
                    <a:lnTo>
                      <a:pt x="6137" y="10314"/>
                    </a:lnTo>
                    <a:cubicBezTo>
                      <a:pt x="6803" y="10193"/>
                      <a:pt x="7361" y="9687"/>
                      <a:pt x="7511" y="8982"/>
                    </a:cubicBezTo>
                    <a:cubicBezTo>
                      <a:pt x="7551" y="8831"/>
                      <a:pt x="7443" y="8668"/>
                      <a:pt x="7293" y="8642"/>
                    </a:cubicBezTo>
                    <a:cubicBezTo>
                      <a:pt x="7266" y="8635"/>
                      <a:pt x="7240" y="8632"/>
                      <a:pt x="7215" y="8632"/>
                    </a:cubicBezTo>
                    <a:cubicBezTo>
                      <a:pt x="7084" y="8632"/>
                      <a:pt x="6973" y="8721"/>
                      <a:pt x="6940" y="8858"/>
                    </a:cubicBezTo>
                    <a:cubicBezTo>
                      <a:pt x="6822" y="9399"/>
                      <a:pt x="6348" y="9757"/>
                      <a:pt x="5820" y="9757"/>
                    </a:cubicBezTo>
                    <a:cubicBezTo>
                      <a:pt x="5736" y="9757"/>
                      <a:pt x="5650" y="9748"/>
                      <a:pt x="5565" y="9729"/>
                    </a:cubicBezTo>
                    <a:lnTo>
                      <a:pt x="5470" y="9729"/>
                    </a:lnTo>
                    <a:cubicBezTo>
                      <a:pt x="4654" y="9566"/>
                      <a:pt x="4027" y="8844"/>
                      <a:pt x="4027" y="7989"/>
                    </a:cubicBezTo>
                    <a:cubicBezTo>
                      <a:pt x="4027" y="7061"/>
                      <a:pt x="4735" y="6300"/>
                      <a:pt x="5634" y="6219"/>
                    </a:cubicBezTo>
                    <a:lnTo>
                      <a:pt x="5634" y="6313"/>
                    </a:lnTo>
                    <a:cubicBezTo>
                      <a:pt x="5634" y="7198"/>
                      <a:pt x="6339" y="7907"/>
                      <a:pt x="7224" y="7907"/>
                    </a:cubicBezTo>
                    <a:cubicBezTo>
                      <a:pt x="7387" y="7907"/>
                      <a:pt x="7524" y="7783"/>
                      <a:pt x="7524" y="7620"/>
                    </a:cubicBezTo>
                    <a:cubicBezTo>
                      <a:pt x="7524" y="7456"/>
                      <a:pt x="7387" y="7319"/>
                      <a:pt x="7224" y="7319"/>
                    </a:cubicBezTo>
                    <a:cubicBezTo>
                      <a:pt x="6666" y="7319"/>
                      <a:pt x="6218" y="6872"/>
                      <a:pt x="6218" y="6313"/>
                    </a:cubicBezTo>
                    <a:cubicBezTo>
                      <a:pt x="6218" y="5755"/>
                      <a:pt x="6666" y="5308"/>
                      <a:pt x="7224" y="5308"/>
                    </a:cubicBezTo>
                    <a:cubicBezTo>
                      <a:pt x="7387" y="5308"/>
                      <a:pt x="7524" y="5170"/>
                      <a:pt x="7524" y="5007"/>
                    </a:cubicBezTo>
                    <a:cubicBezTo>
                      <a:pt x="7524" y="4844"/>
                      <a:pt x="7387" y="4707"/>
                      <a:pt x="7224" y="4707"/>
                    </a:cubicBezTo>
                    <a:cubicBezTo>
                      <a:pt x="6597" y="4707"/>
                      <a:pt x="6042" y="5089"/>
                      <a:pt x="5781" y="5621"/>
                    </a:cubicBezTo>
                    <a:cubicBezTo>
                      <a:pt x="4491" y="5634"/>
                      <a:pt x="3442" y="6682"/>
                      <a:pt x="3442" y="7989"/>
                    </a:cubicBezTo>
                    <a:cubicBezTo>
                      <a:pt x="3442" y="9197"/>
                      <a:pt x="4366" y="10206"/>
                      <a:pt x="5552" y="10340"/>
                    </a:cubicBezTo>
                    <a:lnTo>
                      <a:pt x="5552" y="11238"/>
                    </a:lnTo>
                    <a:cubicBezTo>
                      <a:pt x="5552" y="12192"/>
                      <a:pt x="6326" y="12969"/>
                      <a:pt x="7280" y="12969"/>
                    </a:cubicBezTo>
                    <a:lnTo>
                      <a:pt x="7456" y="12969"/>
                    </a:lnTo>
                    <a:cubicBezTo>
                      <a:pt x="8096" y="12969"/>
                      <a:pt x="8612" y="13498"/>
                      <a:pt x="8612" y="14138"/>
                    </a:cubicBezTo>
                    <a:cubicBezTo>
                      <a:pt x="8612" y="14791"/>
                      <a:pt x="8096" y="15307"/>
                      <a:pt x="7456" y="15307"/>
                    </a:cubicBezTo>
                    <a:cubicBezTo>
                      <a:pt x="7293" y="15307"/>
                      <a:pt x="7155" y="15445"/>
                      <a:pt x="7155" y="15608"/>
                    </a:cubicBezTo>
                    <a:cubicBezTo>
                      <a:pt x="7155" y="15771"/>
                      <a:pt x="7293" y="15892"/>
                      <a:pt x="7456" y="15892"/>
                    </a:cubicBezTo>
                    <a:cubicBezTo>
                      <a:pt x="7809" y="15892"/>
                      <a:pt x="8148" y="15784"/>
                      <a:pt x="8423" y="15595"/>
                    </a:cubicBezTo>
                    <a:lnTo>
                      <a:pt x="8423" y="16274"/>
                    </a:lnTo>
                    <a:cubicBezTo>
                      <a:pt x="8423" y="16901"/>
                      <a:pt x="7920" y="17417"/>
                      <a:pt x="7280" y="17417"/>
                    </a:cubicBezTo>
                    <a:cubicBezTo>
                      <a:pt x="7074" y="17417"/>
                      <a:pt x="6884" y="17362"/>
                      <a:pt x="6721" y="17267"/>
                    </a:cubicBezTo>
                    <a:cubicBezTo>
                      <a:pt x="6695" y="17241"/>
                      <a:pt x="6666" y="17228"/>
                      <a:pt x="6639" y="17215"/>
                    </a:cubicBezTo>
                    <a:cubicBezTo>
                      <a:pt x="6339" y="17009"/>
                      <a:pt x="6137" y="16656"/>
                      <a:pt x="6137" y="16274"/>
                    </a:cubicBezTo>
                    <a:lnTo>
                      <a:pt x="6137" y="15036"/>
                    </a:lnTo>
                    <a:cubicBezTo>
                      <a:pt x="6137" y="14873"/>
                      <a:pt x="6012" y="14736"/>
                      <a:pt x="5849" y="14736"/>
                    </a:cubicBezTo>
                    <a:cubicBezTo>
                      <a:pt x="5686" y="14736"/>
                      <a:pt x="5552" y="14873"/>
                      <a:pt x="5552" y="15036"/>
                    </a:cubicBezTo>
                    <a:lnTo>
                      <a:pt x="5552" y="16274"/>
                    </a:lnTo>
                    <a:cubicBezTo>
                      <a:pt x="5552" y="16562"/>
                      <a:pt x="5634" y="16846"/>
                      <a:pt x="5754" y="17091"/>
                    </a:cubicBezTo>
                    <a:cubicBezTo>
                      <a:pt x="5604" y="17104"/>
                      <a:pt x="5470" y="17133"/>
                      <a:pt x="5320" y="17198"/>
                    </a:cubicBezTo>
                    <a:cubicBezTo>
                      <a:pt x="4899" y="17362"/>
                      <a:pt x="4556" y="17688"/>
                      <a:pt x="4379" y="18113"/>
                    </a:cubicBezTo>
                    <a:cubicBezTo>
                      <a:pt x="4311" y="18260"/>
                      <a:pt x="4379" y="18423"/>
                      <a:pt x="4530" y="18492"/>
                    </a:cubicBezTo>
                    <a:cubicBezTo>
                      <a:pt x="4572" y="18505"/>
                      <a:pt x="4611" y="18521"/>
                      <a:pt x="4654" y="18521"/>
                    </a:cubicBezTo>
                    <a:cubicBezTo>
                      <a:pt x="4762" y="18521"/>
                      <a:pt x="4869" y="18452"/>
                      <a:pt x="4912" y="18341"/>
                    </a:cubicBezTo>
                    <a:cubicBezTo>
                      <a:pt x="5033" y="18070"/>
                      <a:pt x="5265" y="17852"/>
                      <a:pt x="5536" y="17744"/>
                    </a:cubicBezTo>
                    <a:cubicBezTo>
                      <a:pt x="5673" y="17690"/>
                      <a:pt x="5812" y="17663"/>
                      <a:pt x="5952" y="17663"/>
                    </a:cubicBezTo>
                    <a:cubicBezTo>
                      <a:pt x="6092" y="17663"/>
                      <a:pt x="6231" y="17690"/>
                      <a:pt x="6368" y="17744"/>
                    </a:cubicBezTo>
                    <a:cubicBezTo>
                      <a:pt x="6626" y="17907"/>
                      <a:pt x="6953" y="18002"/>
                      <a:pt x="7280" y="18002"/>
                    </a:cubicBezTo>
                    <a:cubicBezTo>
                      <a:pt x="7727" y="18002"/>
                      <a:pt x="8122" y="17839"/>
                      <a:pt x="8423" y="17567"/>
                    </a:cubicBezTo>
                    <a:lnTo>
                      <a:pt x="8423" y="20791"/>
                    </a:lnTo>
                    <a:cubicBezTo>
                      <a:pt x="8423" y="21379"/>
                      <a:pt x="7946" y="21852"/>
                      <a:pt x="7361" y="21852"/>
                    </a:cubicBezTo>
                    <a:cubicBezTo>
                      <a:pt x="6777" y="21852"/>
                      <a:pt x="6300" y="21379"/>
                      <a:pt x="6300" y="20791"/>
                    </a:cubicBezTo>
                    <a:lnTo>
                      <a:pt x="6300" y="20356"/>
                    </a:lnTo>
                    <a:cubicBezTo>
                      <a:pt x="6790" y="20112"/>
                      <a:pt x="7155" y="19648"/>
                      <a:pt x="7237" y="19076"/>
                    </a:cubicBezTo>
                    <a:cubicBezTo>
                      <a:pt x="7266" y="18913"/>
                      <a:pt x="7142" y="18766"/>
                      <a:pt x="6992" y="18737"/>
                    </a:cubicBezTo>
                    <a:cubicBezTo>
                      <a:pt x="6977" y="18734"/>
                      <a:pt x="6962" y="18733"/>
                      <a:pt x="6947" y="18733"/>
                    </a:cubicBezTo>
                    <a:cubicBezTo>
                      <a:pt x="6802" y="18733"/>
                      <a:pt x="6676" y="18845"/>
                      <a:pt x="6653" y="18982"/>
                    </a:cubicBezTo>
                    <a:cubicBezTo>
                      <a:pt x="6597" y="19377"/>
                      <a:pt x="6352" y="19690"/>
                      <a:pt x="6012" y="19854"/>
                    </a:cubicBezTo>
                    <a:cubicBezTo>
                      <a:pt x="5986" y="19854"/>
                      <a:pt x="5960" y="19854"/>
                      <a:pt x="5931" y="19867"/>
                    </a:cubicBezTo>
                    <a:cubicBezTo>
                      <a:pt x="5754" y="19909"/>
                      <a:pt x="5578" y="19935"/>
                      <a:pt x="5402" y="19935"/>
                    </a:cubicBezTo>
                    <a:cubicBezTo>
                      <a:pt x="4474" y="19935"/>
                      <a:pt x="3700" y="19269"/>
                      <a:pt x="3537" y="18384"/>
                    </a:cubicBezTo>
                    <a:cubicBezTo>
                      <a:pt x="3563" y="18328"/>
                      <a:pt x="3563" y="18276"/>
                      <a:pt x="3550" y="18221"/>
                    </a:cubicBezTo>
                    <a:cubicBezTo>
                      <a:pt x="3537" y="18165"/>
                      <a:pt x="3524" y="18113"/>
                      <a:pt x="3511" y="18044"/>
                    </a:cubicBezTo>
                    <a:lnTo>
                      <a:pt x="3511" y="17920"/>
                    </a:lnTo>
                    <a:cubicBezTo>
                      <a:pt x="3524" y="17881"/>
                      <a:pt x="3511" y="17839"/>
                      <a:pt x="3494" y="17799"/>
                    </a:cubicBezTo>
                    <a:cubicBezTo>
                      <a:pt x="3511" y="17104"/>
                      <a:pt x="3971" y="16464"/>
                      <a:pt x="4680" y="16287"/>
                    </a:cubicBezTo>
                    <a:cubicBezTo>
                      <a:pt x="4843" y="16248"/>
                      <a:pt x="4938" y="16085"/>
                      <a:pt x="4899" y="15935"/>
                    </a:cubicBezTo>
                    <a:cubicBezTo>
                      <a:pt x="4863" y="15796"/>
                      <a:pt x="4740" y="15707"/>
                      <a:pt x="4604" y="15707"/>
                    </a:cubicBezTo>
                    <a:cubicBezTo>
                      <a:pt x="4579" y="15707"/>
                      <a:pt x="4555" y="15710"/>
                      <a:pt x="4530" y="15716"/>
                    </a:cubicBezTo>
                    <a:cubicBezTo>
                      <a:pt x="3674" y="15948"/>
                      <a:pt x="3073" y="16656"/>
                      <a:pt x="2939" y="17473"/>
                    </a:cubicBezTo>
                    <a:cubicBezTo>
                      <a:pt x="1973" y="17022"/>
                      <a:pt x="1346" y="16055"/>
                      <a:pt x="1346" y="14955"/>
                    </a:cubicBezTo>
                    <a:lnTo>
                      <a:pt x="1346" y="14749"/>
                    </a:lnTo>
                    <a:cubicBezTo>
                      <a:pt x="1372" y="14710"/>
                      <a:pt x="1372" y="14667"/>
                      <a:pt x="1372" y="14628"/>
                    </a:cubicBezTo>
                    <a:lnTo>
                      <a:pt x="1372" y="14520"/>
                    </a:lnTo>
                    <a:cubicBezTo>
                      <a:pt x="1414" y="14275"/>
                      <a:pt x="1483" y="14031"/>
                      <a:pt x="1590" y="13799"/>
                    </a:cubicBezTo>
                    <a:cubicBezTo>
                      <a:pt x="1862" y="13335"/>
                      <a:pt x="2368" y="13021"/>
                      <a:pt x="2939" y="13008"/>
                    </a:cubicBezTo>
                    <a:cubicBezTo>
                      <a:pt x="3103" y="13008"/>
                      <a:pt x="3223" y="12871"/>
                      <a:pt x="3223" y="12724"/>
                    </a:cubicBezTo>
                    <a:cubicBezTo>
                      <a:pt x="3223" y="12561"/>
                      <a:pt x="3086" y="12424"/>
                      <a:pt x="2923" y="12424"/>
                    </a:cubicBezTo>
                    <a:cubicBezTo>
                      <a:pt x="2325" y="12437"/>
                      <a:pt x="1767" y="12695"/>
                      <a:pt x="1388" y="13103"/>
                    </a:cubicBezTo>
                    <a:cubicBezTo>
                      <a:pt x="869" y="12587"/>
                      <a:pt x="585" y="11891"/>
                      <a:pt x="585" y="11157"/>
                    </a:cubicBezTo>
                    <a:cubicBezTo>
                      <a:pt x="585" y="10967"/>
                      <a:pt x="611" y="10778"/>
                      <a:pt x="637" y="10601"/>
                    </a:cubicBezTo>
                    <a:cubicBezTo>
                      <a:pt x="666" y="10559"/>
                      <a:pt x="666" y="10533"/>
                      <a:pt x="679" y="10490"/>
                    </a:cubicBezTo>
                    <a:cubicBezTo>
                      <a:pt x="679" y="10464"/>
                      <a:pt x="679" y="10438"/>
                      <a:pt x="692" y="10409"/>
                    </a:cubicBezTo>
                    <a:cubicBezTo>
                      <a:pt x="748" y="10177"/>
                      <a:pt x="843" y="9961"/>
                      <a:pt x="950" y="9756"/>
                    </a:cubicBezTo>
                    <a:cubicBezTo>
                      <a:pt x="1243" y="9354"/>
                      <a:pt x="1734" y="9092"/>
                      <a:pt x="2254" y="9092"/>
                    </a:cubicBezTo>
                    <a:cubicBezTo>
                      <a:pt x="2313" y="9092"/>
                      <a:pt x="2373" y="9095"/>
                      <a:pt x="2433" y="9102"/>
                    </a:cubicBezTo>
                    <a:cubicBezTo>
                      <a:pt x="2442" y="9103"/>
                      <a:pt x="2451" y="9104"/>
                      <a:pt x="2460" y="9104"/>
                    </a:cubicBezTo>
                    <a:cubicBezTo>
                      <a:pt x="2612" y="9104"/>
                      <a:pt x="2747" y="8999"/>
                      <a:pt x="2760" y="8844"/>
                    </a:cubicBezTo>
                    <a:cubicBezTo>
                      <a:pt x="2789" y="8681"/>
                      <a:pt x="2665" y="8544"/>
                      <a:pt x="2515" y="8518"/>
                    </a:cubicBezTo>
                    <a:cubicBezTo>
                      <a:pt x="2434" y="8510"/>
                      <a:pt x="2355" y="8507"/>
                      <a:pt x="2276" y="8507"/>
                    </a:cubicBezTo>
                    <a:cubicBezTo>
                      <a:pt x="1944" y="8507"/>
                      <a:pt x="1631" y="8573"/>
                      <a:pt x="1346" y="8694"/>
                    </a:cubicBezTo>
                    <a:cubicBezTo>
                      <a:pt x="624" y="7607"/>
                      <a:pt x="761" y="6124"/>
                      <a:pt x="1698" y="5183"/>
                    </a:cubicBezTo>
                    <a:cubicBezTo>
                      <a:pt x="1960" y="4925"/>
                      <a:pt x="2270" y="4723"/>
                      <a:pt x="2596" y="4586"/>
                    </a:cubicBezTo>
                    <a:cubicBezTo>
                      <a:pt x="2720" y="4968"/>
                      <a:pt x="2952" y="5321"/>
                      <a:pt x="3266" y="5592"/>
                    </a:cubicBezTo>
                    <a:cubicBezTo>
                      <a:pt x="3318" y="5634"/>
                      <a:pt x="3387" y="5660"/>
                      <a:pt x="3455" y="5660"/>
                    </a:cubicBezTo>
                    <a:cubicBezTo>
                      <a:pt x="3537" y="5660"/>
                      <a:pt x="3619" y="5621"/>
                      <a:pt x="3674" y="5553"/>
                    </a:cubicBezTo>
                    <a:cubicBezTo>
                      <a:pt x="3782" y="5428"/>
                      <a:pt x="3769" y="5252"/>
                      <a:pt x="3645" y="5144"/>
                    </a:cubicBezTo>
                    <a:cubicBezTo>
                      <a:pt x="3155" y="4723"/>
                      <a:pt x="2992" y="4070"/>
                      <a:pt x="3168" y="3482"/>
                    </a:cubicBezTo>
                    <a:cubicBezTo>
                      <a:pt x="3210" y="3335"/>
                      <a:pt x="3279" y="3198"/>
                      <a:pt x="3374" y="3061"/>
                    </a:cubicBezTo>
                    <a:cubicBezTo>
                      <a:pt x="3400" y="3008"/>
                      <a:pt x="3442" y="2953"/>
                      <a:pt x="3481" y="2910"/>
                    </a:cubicBezTo>
                    <a:cubicBezTo>
                      <a:pt x="3494" y="2884"/>
                      <a:pt x="3511" y="2871"/>
                      <a:pt x="3524" y="2858"/>
                    </a:cubicBezTo>
                    <a:cubicBezTo>
                      <a:pt x="3550" y="2816"/>
                      <a:pt x="3592" y="2777"/>
                      <a:pt x="3619" y="2734"/>
                    </a:cubicBezTo>
                    <a:cubicBezTo>
                      <a:pt x="3988" y="2376"/>
                      <a:pt x="4475" y="2189"/>
                      <a:pt x="4968" y="2189"/>
                    </a:cubicBezTo>
                    <a:cubicBezTo>
                      <a:pt x="5220" y="2189"/>
                      <a:pt x="5475" y="2238"/>
                      <a:pt x="5715" y="2339"/>
                    </a:cubicBezTo>
                    <a:lnTo>
                      <a:pt x="5715" y="3253"/>
                    </a:lnTo>
                    <a:cubicBezTo>
                      <a:pt x="5715" y="3417"/>
                      <a:pt x="5849" y="3551"/>
                      <a:pt x="6012" y="3551"/>
                    </a:cubicBezTo>
                    <a:cubicBezTo>
                      <a:pt x="6176" y="3551"/>
                      <a:pt x="6300" y="3417"/>
                      <a:pt x="6300" y="3253"/>
                    </a:cubicBezTo>
                    <a:lnTo>
                      <a:pt x="6300" y="2163"/>
                    </a:lnTo>
                    <a:lnTo>
                      <a:pt x="6300" y="1865"/>
                    </a:lnTo>
                    <a:lnTo>
                      <a:pt x="6300" y="1647"/>
                    </a:lnTo>
                    <a:cubicBezTo>
                      <a:pt x="6300" y="1062"/>
                      <a:pt x="6777" y="585"/>
                      <a:pt x="7361" y="585"/>
                    </a:cubicBezTo>
                    <a:close/>
                    <a:moveTo>
                      <a:pt x="7361" y="1"/>
                    </a:moveTo>
                    <a:cubicBezTo>
                      <a:pt x="6463" y="1"/>
                      <a:pt x="5715" y="735"/>
                      <a:pt x="5715" y="1647"/>
                    </a:cubicBezTo>
                    <a:lnTo>
                      <a:pt x="5715" y="1715"/>
                    </a:lnTo>
                    <a:cubicBezTo>
                      <a:pt x="5469" y="1638"/>
                      <a:pt x="5215" y="1600"/>
                      <a:pt x="4962" y="1600"/>
                    </a:cubicBezTo>
                    <a:cubicBezTo>
                      <a:pt x="4317" y="1600"/>
                      <a:pt x="3679" y="1847"/>
                      <a:pt x="3210" y="2326"/>
                    </a:cubicBezTo>
                    <a:cubicBezTo>
                      <a:pt x="3086" y="2450"/>
                      <a:pt x="2978" y="2571"/>
                      <a:pt x="2897" y="2708"/>
                    </a:cubicBezTo>
                    <a:cubicBezTo>
                      <a:pt x="2747" y="2910"/>
                      <a:pt x="2652" y="3142"/>
                      <a:pt x="2583" y="3374"/>
                    </a:cubicBezTo>
                    <a:cubicBezTo>
                      <a:pt x="2531" y="3580"/>
                      <a:pt x="2489" y="3782"/>
                      <a:pt x="2489" y="3988"/>
                    </a:cubicBezTo>
                    <a:cubicBezTo>
                      <a:pt x="2041" y="4165"/>
                      <a:pt x="1633" y="4423"/>
                      <a:pt x="1290" y="4762"/>
                    </a:cubicBezTo>
                    <a:cubicBezTo>
                      <a:pt x="705" y="5334"/>
                      <a:pt x="366" y="6111"/>
                      <a:pt x="310" y="6911"/>
                    </a:cubicBezTo>
                    <a:cubicBezTo>
                      <a:pt x="258" y="7633"/>
                      <a:pt x="434" y="8342"/>
                      <a:pt x="816" y="8952"/>
                    </a:cubicBezTo>
                    <a:cubicBezTo>
                      <a:pt x="679" y="9116"/>
                      <a:pt x="555" y="9279"/>
                      <a:pt x="447" y="9458"/>
                    </a:cubicBezTo>
                    <a:cubicBezTo>
                      <a:pt x="297" y="9687"/>
                      <a:pt x="176" y="9961"/>
                      <a:pt x="121" y="10259"/>
                    </a:cubicBezTo>
                    <a:cubicBezTo>
                      <a:pt x="39" y="10546"/>
                      <a:pt x="0" y="10846"/>
                      <a:pt x="0" y="11157"/>
                    </a:cubicBezTo>
                    <a:cubicBezTo>
                      <a:pt x="0" y="12084"/>
                      <a:pt x="379" y="12953"/>
                      <a:pt x="1032" y="13593"/>
                    </a:cubicBezTo>
                    <a:cubicBezTo>
                      <a:pt x="898" y="13851"/>
                      <a:pt x="816" y="14151"/>
                      <a:pt x="787" y="14465"/>
                    </a:cubicBezTo>
                    <a:cubicBezTo>
                      <a:pt x="774" y="14628"/>
                      <a:pt x="761" y="14791"/>
                      <a:pt x="761" y="14955"/>
                    </a:cubicBezTo>
                    <a:cubicBezTo>
                      <a:pt x="761" y="16369"/>
                      <a:pt x="1617" y="17607"/>
                      <a:pt x="2923" y="18113"/>
                    </a:cubicBezTo>
                    <a:cubicBezTo>
                      <a:pt x="2965" y="19390"/>
                      <a:pt x="3971" y="20438"/>
                      <a:pt x="5238" y="20520"/>
                    </a:cubicBezTo>
                    <a:cubicBezTo>
                      <a:pt x="5251" y="20520"/>
                      <a:pt x="5278" y="20520"/>
                      <a:pt x="5291" y="20533"/>
                    </a:cubicBezTo>
                    <a:cubicBezTo>
                      <a:pt x="5372" y="20533"/>
                      <a:pt x="5454" y="20546"/>
                      <a:pt x="5536" y="20546"/>
                    </a:cubicBezTo>
                    <a:cubicBezTo>
                      <a:pt x="5591" y="20546"/>
                      <a:pt x="5660" y="20546"/>
                      <a:pt x="5715" y="20533"/>
                    </a:cubicBezTo>
                    <a:lnTo>
                      <a:pt x="5715" y="20791"/>
                    </a:lnTo>
                    <a:cubicBezTo>
                      <a:pt x="5715" y="21705"/>
                      <a:pt x="6463" y="22440"/>
                      <a:pt x="7361" y="22440"/>
                    </a:cubicBezTo>
                    <a:cubicBezTo>
                      <a:pt x="8272" y="22440"/>
                      <a:pt x="9020" y="21705"/>
                      <a:pt x="9020" y="20791"/>
                    </a:cubicBezTo>
                    <a:lnTo>
                      <a:pt x="9020" y="14968"/>
                    </a:lnTo>
                    <a:cubicBezTo>
                      <a:pt x="9020" y="14955"/>
                      <a:pt x="9007" y="14955"/>
                      <a:pt x="9007" y="14942"/>
                    </a:cubicBezTo>
                    <a:cubicBezTo>
                      <a:pt x="9144" y="14697"/>
                      <a:pt x="9210" y="14422"/>
                      <a:pt x="9210" y="14138"/>
                    </a:cubicBezTo>
                    <a:cubicBezTo>
                      <a:pt x="9210" y="13498"/>
                      <a:pt x="8857" y="12927"/>
                      <a:pt x="8328" y="12626"/>
                    </a:cubicBezTo>
                    <a:cubicBezTo>
                      <a:pt x="8749" y="12300"/>
                      <a:pt x="9020" y="11797"/>
                      <a:pt x="9020" y="11238"/>
                    </a:cubicBezTo>
                    <a:lnTo>
                      <a:pt x="9020" y="1647"/>
                    </a:lnTo>
                    <a:cubicBezTo>
                      <a:pt x="9020" y="735"/>
                      <a:pt x="8272" y="1"/>
                      <a:pt x="7361" y="1"/>
                    </a:cubicBezTo>
                    <a:close/>
                  </a:path>
                </a:pathLst>
              </a:custGeom>
              <a:solidFill>
                <a:srgbClr val="64D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14"/>
            <p:cNvGrpSpPr/>
            <p:nvPr/>
          </p:nvGrpSpPr>
          <p:grpSpPr>
            <a:xfrm>
              <a:off x="4613761" y="1168350"/>
              <a:ext cx="1343070" cy="3275769"/>
              <a:chOff x="4613761" y="1168350"/>
              <a:chExt cx="1343070" cy="3275769"/>
            </a:xfrm>
          </p:grpSpPr>
          <p:sp>
            <p:nvSpPr>
              <p:cNvPr id="78" name="Google Shape;78;p14"/>
              <p:cNvSpPr/>
              <p:nvPr/>
            </p:nvSpPr>
            <p:spPr>
              <a:xfrm>
                <a:off x="4633905" y="1229876"/>
                <a:ext cx="1293926" cy="3153048"/>
              </a:xfrm>
              <a:custGeom>
                <a:rect b="b" l="l" r="r" t="t"/>
                <a:pathLst>
                  <a:path extrusionOk="0" h="19962" w="8192">
                    <a:moveTo>
                      <a:pt x="1647" y="0"/>
                    </a:moveTo>
                    <a:cubicBezTo>
                      <a:pt x="830" y="0"/>
                      <a:pt x="177" y="654"/>
                      <a:pt x="177" y="1457"/>
                    </a:cubicBezTo>
                    <a:lnTo>
                      <a:pt x="177" y="10000"/>
                    </a:lnTo>
                    <a:cubicBezTo>
                      <a:pt x="177" y="10314"/>
                      <a:pt x="272" y="10614"/>
                      <a:pt x="435" y="10859"/>
                    </a:cubicBezTo>
                    <a:lnTo>
                      <a:pt x="873" y="11499"/>
                    </a:lnTo>
                    <a:cubicBezTo>
                      <a:pt x="599" y="11783"/>
                      <a:pt x="1" y="12166"/>
                      <a:pt x="1" y="12587"/>
                    </a:cubicBezTo>
                    <a:cubicBezTo>
                      <a:pt x="1" y="12832"/>
                      <a:pt x="70" y="13077"/>
                      <a:pt x="177" y="13295"/>
                    </a:cubicBezTo>
                    <a:lnTo>
                      <a:pt x="177" y="13309"/>
                    </a:lnTo>
                    <a:lnTo>
                      <a:pt x="177" y="18491"/>
                    </a:lnTo>
                    <a:cubicBezTo>
                      <a:pt x="177" y="19308"/>
                      <a:pt x="830" y="19961"/>
                      <a:pt x="1647" y="19961"/>
                    </a:cubicBezTo>
                    <a:cubicBezTo>
                      <a:pt x="2450" y="19961"/>
                      <a:pt x="3104" y="19308"/>
                      <a:pt x="3104" y="18491"/>
                    </a:cubicBezTo>
                    <a:lnTo>
                      <a:pt x="3104" y="18276"/>
                    </a:lnTo>
                    <a:lnTo>
                      <a:pt x="3267" y="18276"/>
                    </a:lnTo>
                    <a:cubicBezTo>
                      <a:pt x="3348" y="18276"/>
                      <a:pt x="3417" y="18276"/>
                      <a:pt x="3486" y="18263"/>
                    </a:cubicBezTo>
                    <a:cubicBezTo>
                      <a:pt x="3499" y="18263"/>
                      <a:pt x="3512" y="18263"/>
                      <a:pt x="3525" y="18246"/>
                    </a:cubicBezTo>
                    <a:cubicBezTo>
                      <a:pt x="4655" y="18181"/>
                      <a:pt x="5566" y="17254"/>
                      <a:pt x="5595" y="16111"/>
                    </a:cubicBezTo>
                    <a:cubicBezTo>
                      <a:pt x="6751" y="15676"/>
                      <a:pt x="7525" y="14559"/>
                      <a:pt x="7525" y="13309"/>
                    </a:cubicBezTo>
                    <a:cubicBezTo>
                      <a:pt x="7525" y="13158"/>
                      <a:pt x="7512" y="13008"/>
                      <a:pt x="7486" y="12858"/>
                    </a:cubicBezTo>
                    <a:cubicBezTo>
                      <a:pt x="7473" y="12587"/>
                      <a:pt x="7392" y="12329"/>
                      <a:pt x="7267" y="12097"/>
                    </a:cubicBezTo>
                    <a:cubicBezTo>
                      <a:pt x="7865" y="11525"/>
                      <a:pt x="8192" y="10751"/>
                      <a:pt x="8192" y="9919"/>
                    </a:cubicBezTo>
                    <a:cubicBezTo>
                      <a:pt x="8192" y="9648"/>
                      <a:pt x="8166" y="9377"/>
                      <a:pt x="8084" y="9119"/>
                    </a:cubicBezTo>
                    <a:cubicBezTo>
                      <a:pt x="8045" y="8857"/>
                      <a:pt x="7934" y="8629"/>
                      <a:pt x="7800" y="8410"/>
                    </a:cubicBezTo>
                    <a:cubicBezTo>
                      <a:pt x="7702" y="8260"/>
                      <a:pt x="7594" y="8109"/>
                      <a:pt x="7473" y="7959"/>
                    </a:cubicBezTo>
                    <a:cubicBezTo>
                      <a:pt x="7813" y="7430"/>
                      <a:pt x="7976" y="6790"/>
                      <a:pt x="7921" y="6150"/>
                    </a:cubicBezTo>
                    <a:cubicBezTo>
                      <a:pt x="7865" y="5428"/>
                      <a:pt x="7568" y="4749"/>
                      <a:pt x="7049" y="4233"/>
                    </a:cubicBezTo>
                    <a:cubicBezTo>
                      <a:pt x="6751" y="3932"/>
                      <a:pt x="6382" y="3701"/>
                      <a:pt x="5987" y="3550"/>
                    </a:cubicBezTo>
                    <a:cubicBezTo>
                      <a:pt x="5974" y="3361"/>
                      <a:pt x="5948" y="3185"/>
                      <a:pt x="5893" y="3008"/>
                    </a:cubicBezTo>
                    <a:cubicBezTo>
                      <a:pt x="5840" y="2789"/>
                      <a:pt x="5742" y="2600"/>
                      <a:pt x="5621" y="2407"/>
                    </a:cubicBezTo>
                    <a:cubicBezTo>
                      <a:pt x="5540" y="2286"/>
                      <a:pt x="5445" y="2179"/>
                      <a:pt x="5334" y="2068"/>
                    </a:cubicBezTo>
                    <a:cubicBezTo>
                      <a:pt x="4913" y="1646"/>
                      <a:pt x="4344" y="1424"/>
                      <a:pt x="3768" y="1424"/>
                    </a:cubicBezTo>
                    <a:cubicBezTo>
                      <a:pt x="3545" y="1424"/>
                      <a:pt x="3321" y="1457"/>
                      <a:pt x="3104" y="1525"/>
                    </a:cubicBezTo>
                    <a:lnTo>
                      <a:pt x="3104" y="1457"/>
                    </a:lnTo>
                    <a:cubicBezTo>
                      <a:pt x="3104" y="654"/>
                      <a:pt x="2450" y="0"/>
                      <a:pt x="16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4613761" y="1168350"/>
                <a:ext cx="1343070" cy="3275769"/>
              </a:xfrm>
              <a:custGeom>
                <a:rect b="b" l="l" r="r" t="t"/>
                <a:pathLst>
                  <a:path extrusionOk="0" h="22441" w="9201">
                    <a:moveTo>
                      <a:pt x="1839" y="585"/>
                    </a:moveTo>
                    <a:cubicBezTo>
                      <a:pt x="2424" y="585"/>
                      <a:pt x="2901" y="1062"/>
                      <a:pt x="2901" y="1647"/>
                    </a:cubicBezTo>
                    <a:lnTo>
                      <a:pt x="2901" y="1865"/>
                    </a:lnTo>
                    <a:lnTo>
                      <a:pt x="2901" y="2163"/>
                    </a:lnTo>
                    <a:lnTo>
                      <a:pt x="2901" y="3253"/>
                    </a:lnTo>
                    <a:cubicBezTo>
                      <a:pt x="2901" y="3417"/>
                      <a:pt x="3021" y="3551"/>
                      <a:pt x="3185" y="3551"/>
                    </a:cubicBezTo>
                    <a:cubicBezTo>
                      <a:pt x="3348" y="3551"/>
                      <a:pt x="3485" y="3417"/>
                      <a:pt x="3485" y="3253"/>
                    </a:cubicBezTo>
                    <a:lnTo>
                      <a:pt x="3485" y="2339"/>
                    </a:lnTo>
                    <a:cubicBezTo>
                      <a:pt x="3726" y="2238"/>
                      <a:pt x="3980" y="2189"/>
                      <a:pt x="4233" y="2189"/>
                    </a:cubicBezTo>
                    <a:cubicBezTo>
                      <a:pt x="4725" y="2189"/>
                      <a:pt x="5213" y="2376"/>
                      <a:pt x="5582" y="2734"/>
                    </a:cubicBezTo>
                    <a:cubicBezTo>
                      <a:pt x="5608" y="2777"/>
                      <a:pt x="5647" y="2816"/>
                      <a:pt x="5676" y="2858"/>
                    </a:cubicBezTo>
                    <a:cubicBezTo>
                      <a:pt x="5690" y="2871"/>
                      <a:pt x="5703" y="2884"/>
                      <a:pt x="5716" y="2910"/>
                    </a:cubicBezTo>
                    <a:cubicBezTo>
                      <a:pt x="5758" y="2953"/>
                      <a:pt x="5797" y="3008"/>
                      <a:pt x="5840" y="3061"/>
                    </a:cubicBezTo>
                    <a:cubicBezTo>
                      <a:pt x="5921" y="3185"/>
                      <a:pt x="5990" y="3335"/>
                      <a:pt x="6029" y="3482"/>
                    </a:cubicBezTo>
                    <a:cubicBezTo>
                      <a:pt x="6206" y="4070"/>
                      <a:pt x="6042" y="4723"/>
                      <a:pt x="5552" y="5144"/>
                    </a:cubicBezTo>
                    <a:cubicBezTo>
                      <a:pt x="5432" y="5252"/>
                      <a:pt x="5418" y="5428"/>
                      <a:pt x="5526" y="5553"/>
                    </a:cubicBezTo>
                    <a:cubicBezTo>
                      <a:pt x="5582" y="5621"/>
                      <a:pt x="5663" y="5660"/>
                      <a:pt x="5745" y="5660"/>
                    </a:cubicBezTo>
                    <a:cubicBezTo>
                      <a:pt x="5810" y="5660"/>
                      <a:pt x="5879" y="5634"/>
                      <a:pt x="5934" y="5592"/>
                    </a:cubicBezTo>
                    <a:cubicBezTo>
                      <a:pt x="6261" y="5321"/>
                      <a:pt x="6480" y="4968"/>
                      <a:pt x="6601" y="4586"/>
                    </a:cubicBezTo>
                    <a:cubicBezTo>
                      <a:pt x="6927" y="4723"/>
                      <a:pt x="7241" y="4925"/>
                      <a:pt x="7499" y="5183"/>
                    </a:cubicBezTo>
                    <a:cubicBezTo>
                      <a:pt x="8439" y="6124"/>
                      <a:pt x="8573" y="7607"/>
                      <a:pt x="7852" y="8694"/>
                    </a:cubicBezTo>
                    <a:cubicBezTo>
                      <a:pt x="7566" y="8573"/>
                      <a:pt x="7253" y="8507"/>
                      <a:pt x="6928" y="8507"/>
                    </a:cubicBezTo>
                    <a:cubicBezTo>
                      <a:pt x="6851" y="8507"/>
                      <a:pt x="6773" y="8510"/>
                      <a:pt x="6695" y="8518"/>
                    </a:cubicBezTo>
                    <a:cubicBezTo>
                      <a:pt x="6532" y="8544"/>
                      <a:pt x="6411" y="8681"/>
                      <a:pt x="6437" y="8844"/>
                    </a:cubicBezTo>
                    <a:cubicBezTo>
                      <a:pt x="6450" y="8999"/>
                      <a:pt x="6585" y="9104"/>
                      <a:pt x="6737" y="9104"/>
                    </a:cubicBezTo>
                    <a:cubicBezTo>
                      <a:pt x="6746" y="9104"/>
                      <a:pt x="6755" y="9103"/>
                      <a:pt x="6764" y="9102"/>
                    </a:cubicBezTo>
                    <a:cubicBezTo>
                      <a:pt x="6825" y="9095"/>
                      <a:pt x="6886" y="9092"/>
                      <a:pt x="6947" y="9092"/>
                    </a:cubicBezTo>
                    <a:cubicBezTo>
                      <a:pt x="7474" y="9092"/>
                      <a:pt x="7954" y="9354"/>
                      <a:pt x="8247" y="9756"/>
                    </a:cubicBezTo>
                    <a:cubicBezTo>
                      <a:pt x="8358" y="9961"/>
                      <a:pt x="8452" y="10177"/>
                      <a:pt x="8521" y="10409"/>
                    </a:cubicBezTo>
                    <a:cubicBezTo>
                      <a:pt x="8521" y="10438"/>
                      <a:pt x="8521" y="10464"/>
                      <a:pt x="8534" y="10490"/>
                    </a:cubicBezTo>
                    <a:cubicBezTo>
                      <a:pt x="8534" y="10533"/>
                      <a:pt x="8547" y="10559"/>
                      <a:pt x="8560" y="10601"/>
                    </a:cubicBezTo>
                    <a:cubicBezTo>
                      <a:pt x="8603" y="10778"/>
                      <a:pt x="8616" y="10967"/>
                      <a:pt x="8616" y="11157"/>
                    </a:cubicBezTo>
                    <a:cubicBezTo>
                      <a:pt x="8616" y="11891"/>
                      <a:pt x="8328" y="12587"/>
                      <a:pt x="7812" y="13103"/>
                    </a:cubicBezTo>
                    <a:cubicBezTo>
                      <a:pt x="7430" y="12695"/>
                      <a:pt x="6888" y="12437"/>
                      <a:pt x="6274" y="12424"/>
                    </a:cubicBezTo>
                    <a:cubicBezTo>
                      <a:pt x="6111" y="12424"/>
                      <a:pt x="5974" y="12561"/>
                      <a:pt x="5974" y="12724"/>
                    </a:cubicBezTo>
                    <a:cubicBezTo>
                      <a:pt x="5974" y="12871"/>
                      <a:pt x="6098" y="13008"/>
                      <a:pt x="6261" y="13008"/>
                    </a:cubicBezTo>
                    <a:cubicBezTo>
                      <a:pt x="6833" y="13021"/>
                      <a:pt x="7336" y="13335"/>
                      <a:pt x="7607" y="13799"/>
                    </a:cubicBezTo>
                    <a:cubicBezTo>
                      <a:pt x="7718" y="14031"/>
                      <a:pt x="7786" y="14275"/>
                      <a:pt x="7825" y="14520"/>
                    </a:cubicBezTo>
                    <a:lnTo>
                      <a:pt x="7825" y="14628"/>
                    </a:lnTo>
                    <a:cubicBezTo>
                      <a:pt x="7825" y="14667"/>
                      <a:pt x="7838" y="14710"/>
                      <a:pt x="7852" y="14749"/>
                    </a:cubicBezTo>
                    <a:lnTo>
                      <a:pt x="7852" y="14955"/>
                    </a:lnTo>
                    <a:cubicBezTo>
                      <a:pt x="7852" y="16055"/>
                      <a:pt x="7228" y="17022"/>
                      <a:pt x="6261" y="17486"/>
                    </a:cubicBezTo>
                    <a:cubicBezTo>
                      <a:pt x="6137" y="16656"/>
                      <a:pt x="5526" y="15948"/>
                      <a:pt x="4667" y="15716"/>
                    </a:cubicBezTo>
                    <a:cubicBezTo>
                      <a:pt x="4643" y="15710"/>
                      <a:pt x="4618" y="15707"/>
                      <a:pt x="4594" y="15707"/>
                    </a:cubicBezTo>
                    <a:cubicBezTo>
                      <a:pt x="4462" y="15707"/>
                      <a:pt x="4351" y="15796"/>
                      <a:pt x="4315" y="15935"/>
                    </a:cubicBezTo>
                    <a:cubicBezTo>
                      <a:pt x="4275" y="16085"/>
                      <a:pt x="4370" y="16248"/>
                      <a:pt x="4520" y="16287"/>
                    </a:cubicBezTo>
                    <a:cubicBezTo>
                      <a:pt x="5226" y="16464"/>
                      <a:pt x="5690" y="17104"/>
                      <a:pt x="5703" y="17799"/>
                    </a:cubicBezTo>
                    <a:cubicBezTo>
                      <a:pt x="5690" y="17839"/>
                      <a:pt x="5690" y="17881"/>
                      <a:pt x="5690" y="17920"/>
                    </a:cubicBezTo>
                    <a:lnTo>
                      <a:pt x="5690" y="18044"/>
                    </a:lnTo>
                    <a:lnTo>
                      <a:pt x="5690" y="18057"/>
                    </a:lnTo>
                    <a:cubicBezTo>
                      <a:pt x="5676" y="18113"/>
                      <a:pt x="5676" y="18165"/>
                      <a:pt x="5647" y="18221"/>
                    </a:cubicBezTo>
                    <a:cubicBezTo>
                      <a:pt x="5634" y="18276"/>
                      <a:pt x="5647" y="18328"/>
                      <a:pt x="5663" y="18384"/>
                    </a:cubicBezTo>
                    <a:cubicBezTo>
                      <a:pt x="5500" y="19269"/>
                      <a:pt x="4723" y="19935"/>
                      <a:pt x="3799" y="19935"/>
                    </a:cubicBezTo>
                    <a:cubicBezTo>
                      <a:pt x="3622" y="19935"/>
                      <a:pt x="3443" y="19909"/>
                      <a:pt x="3266" y="19867"/>
                    </a:cubicBezTo>
                    <a:cubicBezTo>
                      <a:pt x="3240" y="19854"/>
                      <a:pt x="3214" y="19854"/>
                      <a:pt x="3185" y="19854"/>
                    </a:cubicBezTo>
                    <a:cubicBezTo>
                      <a:pt x="2858" y="19690"/>
                      <a:pt x="2600" y="19377"/>
                      <a:pt x="2545" y="18982"/>
                    </a:cubicBezTo>
                    <a:cubicBezTo>
                      <a:pt x="2521" y="18845"/>
                      <a:pt x="2395" y="18733"/>
                      <a:pt x="2259" y="18733"/>
                    </a:cubicBezTo>
                    <a:cubicBezTo>
                      <a:pt x="2246" y="18733"/>
                      <a:pt x="2232" y="18734"/>
                      <a:pt x="2218" y="18737"/>
                    </a:cubicBezTo>
                    <a:cubicBezTo>
                      <a:pt x="2055" y="18766"/>
                      <a:pt x="1947" y="18913"/>
                      <a:pt x="1960" y="19076"/>
                    </a:cubicBezTo>
                    <a:cubicBezTo>
                      <a:pt x="2042" y="19648"/>
                      <a:pt x="2411" y="20112"/>
                      <a:pt x="2901" y="20356"/>
                    </a:cubicBezTo>
                    <a:lnTo>
                      <a:pt x="2901" y="20791"/>
                    </a:lnTo>
                    <a:cubicBezTo>
                      <a:pt x="2901" y="21379"/>
                      <a:pt x="2424" y="21852"/>
                      <a:pt x="1839" y="21852"/>
                    </a:cubicBezTo>
                    <a:cubicBezTo>
                      <a:pt x="1255" y="21852"/>
                      <a:pt x="778" y="21379"/>
                      <a:pt x="778" y="20791"/>
                    </a:cubicBezTo>
                    <a:lnTo>
                      <a:pt x="778" y="17567"/>
                    </a:lnTo>
                    <a:cubicBezTo>
                      <a:pt x="1075" y="17839"/>
                      <a:pt x="1483" y="18002"/>
                      <a:pt x="1921" y="18002"/>
                    </a:cubicBezTo>
                    <a:cubicBezTo>
                      <a:pt x="2260" y="18002"/>
                      <a:pt x="2574" y="17907"/>
                      <a:pt x="2845" y="17744"/>
                    </a:cubicBezTo>
                    <a:cubicBezTo>
                      <a:pt x="2974" y="17690"/>
                      <a:pt x="3110" y="17663"/>
                      <a:pt x="3248" y="17663"/>
                    </a:cubicBezTo>
                    <a:cubicBezTo>
                      <a:pt x="3386" y="17663"/>
                      <a:pt x="3526" y="17690"/>
                      <a:pt x="3661" y="17744"/>
                    </a:cubicBezTo>
                    <a:cubicBezTo>
                      <a:pt x="3949" y="17852"/>
                      <a:pt x="4164" y="18070"/>
                      <a:pt x="4288" y="18341"/>
                    </a:cubicBezTo>
                    <a:cubicBezTo>
                      <a:pt x="4328" y="18452"/>
                      <a:pt x="4439" y="18521"/>
                      <a:pt x="4560" y="18521"/>
                    </a:cubicBezTo>
                    <a:cubicBezTo>
                      <a:pt x="4586" y="18521"/>
                      <a:pt x="4628" y="18505"/>
                      <a:pt x="4667" y="18492"/>
                    </a:cubicBezTo>
                    <a:cubicBezTo>
                      <a:pt x="4818" y="18423"/>
                      <a:pt x="4886" y="18260"/>
                      <a:pt x="4818" y="18113"/>
                    </a:cubicBezTo>
                    <a:cubicBezTo>
                      <a:pt x="4641" y="17688"/>
                      <a:pt x="4302" y="17362"/>
                      <a:pt x="3880" y="17198"/>
                    </a:cubicBezTo>
                    <a:cubicBezTo>
                      <a:pt x="3743" y="17133"/>
                      <a:pt x="3593" y="17104"/>
                      <a:pt x="3443" y="17091"/>
                    </a:cubicBezTo>
                    <a:cubicBezTo>
                      <a:pt x="3580" y="16846"/>
                      <a:pt x="3648" y="16562"/>
                      <a:pt x="3648" y="16274"/>
                    </a:cubicBezTo>
                    <a:lnTo>
                      <a:pt x="3648" y="15036"/>
                    </a:lnTo>
                    <a:cubicBezTo>
                      <a:pt x="3648" y="14873"/>
                      <a:pt x="3511" y="14736"/>
                      <a:pt x="3348" y="14736"/>
                    </a:cubicBezTo>
                    <a:cubicBezTo>
                      <a:pt x="3185" y="14736"/>
                      <a:pt x="3064" y="14873"/>
                      <a:pt x="3064" y="15036"/>
                    </a:cubicBezTo>
                    <a:lnTo>
                      <a:pt x="3064" y="16274"/>
                    </a:lnTo>
                    <a:cubicBezTo>
                      <a:pt x="3064" y="16656"/>
                      <a:pt x="2858" y="17009"/>
                      <a:pt x="2574" y="17215"/>
                    </a:cubicBezTo>
                    <a:lnTo>
                      <a:pt x="2561" y="17215"/>
                    </a:lnTo>
                    <a:cubicBezTo>
                      <a:pt x="2531" y="17228"/>
                      <a:pt x="2505" y="17241"/>
                      <a:pt x="2479" y="17267"/>
                    </a:cubicBezTo>
                    <a:cubicBezTo>
                      <a:pt x="2316" y="17362"/>
                      <a:pt x="2123" y="17417"/>
                      <a:pt x="1921" y="17417"/>
                    </a:cubicBezTo>
                    <a:cubicBezTo>
                      <a:pt x="1281" y="17417"/>
                      <a:pt x="778" y="16901"/>
                      <a:pt x="778" y="16274"/>
                    </a:cubicBezTo>
                    <a:lnTo>
                      <a:pt x="778" y="15595"/>
                    </a:lnTo>
                    <a:cubicBezTo>
                      <a:pt x="1049" y="15784"/>
                      <a:pt x="1388" y="15892"/>
                      <a:pt x="1757" y="15892"/>
                    </a:cubicBezTo>
                    <a:cubicBezTo>
                      <a:pt x="1908" y="15892"/>
                      <a:pt x="2042" y="15771"/>
                      <a:pt x="2042" y="15608"/>
                    </a:cubicBezTo>
                    <a:cubicBezTo>
                      <a:pt x="2042" y="15445"/>
                      <a:pt x="1908" y="15307"/>
                      <a:pt x="1757" y="15307"/>
                    </a:cubicBezTo>
                    <a:cubicBezTo>
                      <a:pt x="1104" y="15307"/>
                      <a:pt x="585" y="14791"/>
                      <a:pt x="585" y="14138"/>
                    </a:cubicBezTo>
                    <a:cubicBezTo>
                      <a:pt x="585" y="13498"/>
                      <a:pt x="1104" y="12969"/>
                      <a:pt x="1757" y="12969"/>
                    </a:cubicBezTo>
                    <a:lnTo>
                      <a:pt x="1921" y="12969"/>
                    </a:lnTo>
                    <a:cubicBezTo>
                      <a:pt x="2871" y="12969"/>
                      <a:pt x="3648" y="12192"/>
                      <a:pt x="3648" y="11238"/>
                    </a:cubicBezTo>
                    <a:lnTo>
                      <a:pt x="3648" y="10340"/>
                    </a:lnTo>
                    <a:cubicBezTo>
                      <a:pt x="4831" y="10206"/>
                      <a:pt x="5758" y="9197"/>
                      <a:pt x="5758" y="7989"/>
                    </a:cubicBezTo>
                    <a:cubicBezTo>
                      <a:pt x="5758" y="6682"/>
                      <a:pt x="4710" y="5634"/>
                      <a:pt x="3417" y="5621"/>
                    </a:cubicBezTo>
                    <a:cubicBezTo>
                      <a:pt x="3159" y="5089"/>
                      <a:pt x="2613" y="4707"/>
                      <a:pt x="1973" y="4707"/>
                    </a:cubicBezTo>
                    <a:cubicBezTo>
                      <a:pt x="1810" y="4707"/>
                      <a:pt x="1689" y="4844"/>
                      <a:pt x="1689" y="5007"/>
                    </a:cubicBezTo>
                    <a:cubicBezTo>
                      <a:pt x="1689" y="5170"/>
                      <a:pt x="1810" y="5308"/>
                      <a:pt x="1973" y="5308"/>
                    </a:cubicBezTo>
                    <a:cubicBezTo>
                      <a:pt x="2531" y="5308"/>
                      <a:pt x="2982" y="5755"/>
                      <a:pt x="2982" y="6313"/>
                    </a:cubicBezTo>
                    <a:cubicBezTo>
                      <a:pt x="2982" y="6872"/>
                      <a:pt x="2531" y="7319"/>
                      <a:pt x="1973" y="7319"/>
                    </a:cubicBezTo>
                    <a:cubicBezTo>
                      <a:pt x="1810" y="7319"/>
                      <a:pt x="1689" y="7456"/>
                      <a:pt x="1689" y="7620"/>
                    </a:cubicBezTo>
                    <a:cubicBezTo>
                      <a:pt x="1689" y="7783"/>
                      <a:pt x="1810" y="7907"/>
                      <a:pt x="1973" y="7907"/>
                    </a:cubicBezTo>
                    <a:cubicBezTo>
                      <a:pt x="2858" y="7907"/>
                      <a:pt x="3580" y="7198"/>
                      <a:pt x="3580" y="6313"/>
                    </a:cubicBezTo>
                    <a:cubicBezTo>
                      <a:pt x="3580" y="6274"/>
                      <a:pt x="3567" y="6245"/>
                      <a:pt x="3567" y="6219"/>
                    </a:cubicBezTo>
                    <a:lnTo>
                      <a:pt x="3567" y="6219"/>
                    </a:lnTo>
                    <a:cubicBezTo>
                      <a:pt x="4465" y="6300"/>
                      <a:pt x="5174" y="7061"/>
                      <a:pt x="5174" y="7989"/>
                    </a:cubicBezTo>
                    <a:cubicBezTo>
                      <a:pt x="5174" y="8844"/>
                      <a:pt x="4560" y="9566"/>
                      <a:pt x="3730" y="9729"/>
                    </a:cubicBezTo>
                    <a:lnTo>
                      <a:pt x="3635" y="9729"/>
                    </a:lnTo>
                    <a:cubicBezTo>
                      <a:pt x="3551" y="9748"/>
                      <a:pt x="3467" y="9757"/>
                      <a:pt x="3384" y="9757"/>
                    </a:cubicBezTo>
                    <a:cubicBezTo>
                      <a:pt x="2860" y="9757"/>
                      <a:pt x="2379" y="9399"/>
                      <a:pt x="2260" y="8858"/>
                    </a:cubicBezTo>
                    <a:cubicBezTo>
                      <a:pt x="2238" y="8721"/>
                      <a:pt x="2120" y="8632"/>
                      <a:pt x="1986" y="8632"/>
                    </a:cubicBezTo>
                    <a:cubicBezTo>
                      <a:pt x="1960" y="8632"/>
                      <a:pt x="1934" y="8635"/>
                      <a:pt x="1908" y="8642"/>
                    </a:cubicBezTo>
                    <a:cubicBezTo>
                      <a:pt x="1757" y="8668"/>
                      <a:pt x="1646" y="8831"/>
                      <a:pt x="1689" y="8982"/>
                    </a:cubicBezTo>
                    <a:cubicBezTo>
                      <a:pt x="1839" y="9687"/>
                      <a:pt x="2398" y="10193"/>
                      <a:pt x="3064" y="10314"/>
                    </a:cubicBezTo>
                    <a:lnTo>
                      <a:pt x="3064" y="11238"/>
                    </a:lnTo>
                    <a:cubicBezTo>
                      <a:pt x="3064" y="11865"/>
                      <a:pt x="2545" y="12381"/>
                      <a:pt x="1921" y="12381"/>
                    </a:cubicBezTo>
                    <a:cubicBezTo>
                      <a:pt x="1281" y="12381"/>
                      <a:pt x="778" y="11865"/>
                      <a:pt x="778" y="11238"/>
                    </a:cubicBezTo>
                    <a:lnTo>
                      <a:pt x="778" y="1647"/>
                    </a:lnTo>
                    <a:cubicBezTo>
                      <a:pt x="778" y="1062"/>
                      <a:pt x="1255" y="585"/>
                      <a:pt x="1839" y="585"/>
                    </a:cubicBezTo>
                    <a:close/>
                    <a:moveTo>
                      <a:pt x="1839" y="1"/>
                    </a:moveTo>
                    <a:cubicBezTo>
                      <a:pt x="928" y="1"/>
                      <a:pt x="193" y="735"/>
                      <a:pt x="193" y="1647"/>
                    </a:cubicBezTo>
                    <a:lnTo>
                      <a:pt x="193" y="11238"/>
                    </a:lnTo>
                    <a:cubicBezTo>
                      <a:pt x="193" y="11797"/>
                      <a:pt x="451" y="12300"/>
                      <a:pt x="872" y="12626"/>
                    </a:cubicBezTo>
                    <a:cubicBezTo>
                      <a:pt x="356" y="12927"/>
                      <a:pt x="0" y="13498"/>
                      <a:pt x="0" y="14138"/>
                    </a:cubicBezTo>
                    <a:cubicBezTo>
                      <a:pt x="0" y="14422"/>
                      <a:pt x="69" y="14697"/>
                      <a:pt x="193" y="14942"/>
                    </a:cubicBezTo>
                    <a:lnTo>
                      <a:pt x="193" y="14968"/>
                    </a:lnTo>
                    <a:lnTo>
                      <a:pt x="193" y="20791"/>
                    </a:lnTo>
                    <a:cubicBezTo>
                      <a:pt x="193" y="21705"/>
                      <a:pt x="928" y="22440"/>
                      <a:pt x="1839" y="22440"/>
                    </a:cubicBezTo>
                    <a:cubicBezTo>
                      <a:pt x="2750" y="22440"/>
                      <a:pt x="3485" y="21705"/>
                      <a:pt x="3485" y="20791"/>
                    </a:cubicBezTo>
                    <a:lnTo>
                      <a:pt x="3485" y="20533"/>
                    </a:lnTo>
                    <a:cubicBezTo>
                      <a:pt x="3541" y="20546"/>
                      <a:pt x="3606" y="20546"/>
                      <a:pt x="3661" y="20546"/>
                    </a:cubicBezTo>
                    <a:cubicBezTo>
                      <a:pt x="3743" y="20546"/>
                      <a:pt x="3825" y="20533"/>
                      <a:pt x="3906" y="20533"/>
                    </a:cubicBezTo>
                    <a:cubicBezTo>
                      <a:pt x="3933" y="20520"/>
                      <a:pt x="3949" y="20520"/>
                      <a:pt x="3962" y="20520"/>
                    </a:cubicBezTo>
                    <a:cubicBezTo>
                      <a:pt x="5226" y="20438"/>
                      <a:pt x="6235" y="19390"/>
                      <a:pt x="6274" y="18113"/>
                    </a:cubicBezTo>
                    <a:cubicBezTo>
                      <a:pt x="7580" y="17607"/>
                      <a:pt x="8452" y="16369"/>
                      <a:pt x="8452" y="14955"/>
                    </a:cubicBezTo>
                    <a:cubicBezTo>
                      <a:pt x="8452" y="14791"/>
                      <a:pt x="8439" y="14628"/>
                      <a:pt x="8410" y="14465"/>
                    </a:cubicBezTo>
                    <a:cubicBezTo>
                      <a:pt x="8384" y="14151"/>
                      <a:pt x="8302" y="13851"/>
                      <a:pt x="8165" y="13593"/>
                    </a:cubicBezTo>
                    <a:cubicBezTo>
                      <a:pt x="8831" y="12953"/>
                      <a:pt x="9200" y="12084"/>
                      <a:pt x="9200" y="11157"/>
                    </a:cubicBezTo>
                    <a:cubicBezTo>
                      <a:pt x="9200" y="10846"/>
                      <a:pt x="9158" y="10546"/>
                      <a:pt x="9076" y="10259"/>
                    </a:cubicBezTo>
                    <a:cubicBezTo>
                      <a:pt x="9024" y="9961"/>
                      <a:pt x="8913" y="9687"/>
                      <a:pt x="8750" y="9458"/>
                    </a:cubicBezTo>
                    <a:cubicBezTo>
                      <a:pt x="8642" y="9279"/>
                      <a:pt x="8521" y="9116"/>
                      <a:pt x="8384" y="8952"/>
                    </a:cubicBezTo>
                    <a:cubicBezTo>
                      <a:pt x="8766" y="8342"/>
                      <a:pt x="8942" y="7633"/>
                      <a:pt x="8900" y="6911"/>
                    </a:cubicBezTo>
                    <a:cubicBezTo>
                      <a:pt x="8831" y="6111"/>
                      <a:pt x="8492" y="5334"/>
                      <a:pt x="7920" y="4762"/>
                    </a:cubicBezTo>
                    <a:cubicBezTo>
                      <a:pt x="7580" y="4423"/>
                      <a:pt x="7159" y="4165"/>
                      <a:pt x="6725" y="3988"/>
                    </a:cubicBezTo>
                    <a:cubicBezTo>
                      <a:pt x="6708" y="3782"/>
                      <a:pt x="6682" y="3580"/>
                      <a:pt x="6614" y="3374"/>
                    </a:cubicBezTo>
                    <a:cubicBezTo>
                      <a:pt x="6562" y="3142"/>
                      <a:pt x="6450" y="2910"/>
                      <a:pt x="6300" y="2708"/>
                    </a:cubicBezTo>
                    <a:cubicBezTo>
                      <a:pt x="6219" y="2571"/>
                      <a:pt x="6111" y="2437"/>
                      <a:pt x="5990" y="2326"/>
                    </a:cubicBezTo>
                    <a:cubicBezTo>
                      <a:pt x="5521" y="1847"/>
                      <a:pt x="4883" y="1600"/>
                      <a:pt x="4238" y="1600"/>
                    </a:cubicBezTo>
                    <a:cubicBezTo>
                      <a:pt x="3985" y="1600"/>
                      <a:pt x="3731" y="1638"/>
                      <a:pt x="3485" y="1715"/>
                    </a:cubicBezTo>
                    <a:lnTo>
                      <a:pt x="3485" y="1647"/>
                    </a:lnTo>
                    <a:cubicBezTo>
                      <a:pt x="3485" y="735"/>
                      <a:pt x="2750" y="1"/>
                      <a:pt x="18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4"/>
            <p:cNvSpPr/>
            <p:nvPr/>
          </p:nvSpPr>
          <p:spPr>
            <a:xfrm>
              <a:off x="5008901" y="2671843"/>
              <a:ext cx="703283" cy="681400"/>
            </a:xfrm>
            <a:custGeom>
              <a:rect b="b" l="l" r="r" t="t"/>
              <a:pathLst>
                <a:path extrusionOk="0" h="4668" w="4818">
                  <a:moveTo>
                    <a:pt x="4478" y="1"/>
                  </a:moveTo>
                  <a:cubicBezTo>
                    <a:pt x="3009" y="1"/>
                    <a:pt x="1797" y="1144"/>
                    <a:pt x="1689" y="2601"/>
                  </a:cubicBezTo>
                  <a:cubicBezTo>
                    <a:pt x="1566" y="2583"/>
                    <a:pt x="1442" y="2575"/>
                    <a:pt x="1317" y="2575"/>
                  </a:cubicBezTo>
                  <a:cubicBezTo>
                    <a:pt x="944" y="2575"/>
                    <a:pt x="567" y="2651"/>
                    <a:pt x="220" y="2803"/>
                  </a:cubicBezTo>
                  <a:cubicBezTo>
                    <a:pt x="69" y="2872"/>
                    <a:pt x="1" y="3048"/>
                    <a:pt x="56" y="3198"/>
                  </a:cubicBezTo>
                  <a:cubicBezTo>
                    <a:pt x="107" y="3309"/>
                    <a:pt x="216" y="3375"/>
                    <a:pt x="329" y="3375"/>
                  </a:cubicBezTo>
                  <a:cubicBezTo>
                    <a:pt x="370" y="3375"/>
                    <a:pt x="412" y="3367"/>
                    <a:pt x="452" y="3348"/>
                  </a:cubicBezTo>
                  <a:cubicBezTo>
                    <a:pt x="736" y="3227"/>
                    <a:pt x="1035" y="3166"/>
                    <a:pt x="1333" y="3166"/>
                  </a:cubicBezTo>
                  <a:cubicBezTo>
                    <a:pt x="1606" y="3166"/>
                    <a:pt x="1879" y="3218"/>
                    <a:pt x="2140" y="3322"/>
                  </a:cubicBezTo>
                  <a:cubicBezTo>
                    <a:pt x="2682" y="3538"/>
                    <a:pt x="3120" y="3959"/>
                    <a:pt x="3348" y="4491"/>
                  </a:cubicBezTo>
                  <a:cubicBezTo>
                    <a:pt x="3404" y="4612"/>
                    <a:pt x="3512" y="4668"/>
                    <a:pt x="3623" y="4668"/>
                  </a:cubicBezTo>
                  <a:cubicBezTo>
                    <a:pt x="3662" y="4668"/>
                    <a:pt x="3704" y="4668"/>
                    <a:pt x="3743" y="4655"/>
                  </a:cubicBezTo>
                  <a:cubicBezTo>
                    <a:pt x="3894" y="4586"/>
                    <a:pt x="3962" y="4410"/>
                    <a:pt x="3894" y="4260"/>
                  </a:cubicBezTo>
                  <a:cubicBezTo>
                    <a:pt x="3593" y="3580"/>
                    <a:pt x="3051" y="3048"/>
                    <a:pt x="2355" y="2777"/>
                  </a:cubicBezTo>
                  <a:cubicBezTo>
                    <a:pt x="2329" y="2764"/>
                    <a:pt x="2303" y="2751"/>
                    <a:pt x="2274" y="2751"/>
                  </a:cubicBezTo>
                  <a:cubicBezTo>
                    <a:pt x="2303" y="1539"/>
                    <a:pt x="3283" y="586"/>
                    <a:pt x="4478" y="586"/>
                  </a:cubicBezTo>
                  <a:lnTo>
                    <a:pt x="4521" y="586"/>
                  </a:lnTo>
                  <a:cubicBezTo>
                    <a:pt x="4684" y="586"/>
                    <a:pt x="4818" y="448"/>
                    <a:pt x="4818" y="285"/>
                  </a:cubicBezTo>
                  <a:cubicBezTo>
                    <a:pt x="4818" y="138"/>
                    <a:pt x="4684" y="1"/>
                    <a:pt x="45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flipH="1">
              <a:off x="3520476" y="2671843"/>
              <a:ext cx="703283" cy="681400"/>
            </a:xfrm>
            <a:custGeom>
              <a:rect b="b" l="l" r="r" t="t"/>
              <a:pathLst>
                <a:path extrusionOk="0" h="4668" w="4818">
                  <a:moveTo>
                    <a:pt x="4478" y="1"/>
                  </a:moveTo>
                  <a:cubicBezTo>
                    <a:pt x="3009" y="1"/>
                    <a:pt x="1797" y="1144"/>
                    <a:pt x="1689" y="2601"/>
                  </a:cubicBezTo>
                  <a:cubicBezTo>
                    <a:pt x="1566" y="2583"/>
                    <a:pt x="1442" y="2575"/>
                    <a:pt x="1317" y="2575"/>
                  </a:cubicBezTo>
                  <a:cubicBezTo>
                    <a:pt x="944" y="2575"/>
                    <a:pt x="567" y="2651"/>
                    <a:pt x="220" y="2803"/>
                  </a:cubicBezTo>
                  <a:cubicBezTo>
                    <a:pt x="69" y="2872"/>
                    <a:pt x="1" y="3048"/>
                    <a:pt x="56" y="3198"/>
                  </a:cubicBezTo>
                  <a:cubicBezTo>
                    <a:pt x="107" y="3309"/>
                    <a:pt x="216" y="3375"/>
                    <a:pt x="329" y="3375"/>
                  </a:cubicBezTo>
                  <a:cubicBezTo>
                    <a:pt x="370" y="3375"/>
                    <a:pt x="412" y="3367"/>
                    <a:pt x="452" y="3348"/>
                  </a:cubicBezTo>
                  <a:cubicBezTo>
                    <a:pt x="736" y="3227"/>
                    <a:pt x="1035" y="3166"/>
                    <a:pt x="1333" y="3166"/>
                  </a:cubicBezTo>
                  <a:cubicBezTo>
                    <a:pt x="1606" y="3166"/>
                    <a:pt x="1879" y="3218"/>
                    <a:pt x="2140" y="3322"/>
                  </a:cubicBezTo>
                  <a:cubicBezTo>
                    <a:pt x="2682" y="3538"/>
                    <a:pt x="3120" y="3959"/>
                    <a:pt x="3348" y="4491"/>
                  </a:cubicBezTo>
                  <a:cubicBezTo>
                    <a:pt x="3404" y="4612"/>
                    <a:pt x="3512" y="4668"/>
                    <a:pt x="3623" y="4668"/>
                  </a:cubicBezTo>
                  <a:cubicBezTo>
                    <a:pt x="3662" y="4668"/>
                    <a:pt x="3704" y="4668"/>
                    <a:pt x="3743" y="4655"/>
                  </a:cubicBezTo>
                  <a:cubicBezTo>
                    <a:pt x="3894" y="4586"/>
                    <a:pt x="3962" y="4410"/>
                    <a:pt x="3894" y="4260"/>
                  </a:cubicBezTo>
                  <a:cubicBezTo>
                    <a:pt x="3593" y="3580"/>
                    <a:pt x="3051" y="3048"/>
                    <a:pt x="2355" y="2777"/>
                  </a:cubicBezTo>
                  <a:cubicBezTo>
                    <a:pt x="2329" y="2764"/>
                    <a:pt x="2303" y="2751"/>
                    <a:pt x="2274" y="2751"/>
                  </a:cubicBezTo>
                  <a:cubicBezTo>
                    <a:pt x="2303" y="1539"/>
                    <a:pt x="3283" y="586"/>
                    <a:pt x="4478" y="586"/>
                  </a:cubicBezTo>
                  <a:lnTo>
                    <a:pt x="4521" y="586"/>
                  </a:lnTo>
                  <a:cubicBezTo>
                    <a:pt x="4684" y="586"/>
                    <a:pt x="4818" y="448"/>
                    <a:pt x="4818" y="285"/>
                  </a:cubicBezTo>
                  <a:cubicBezTo>
                    <a:pt x="4818" y="138"/>
                    <a:pt x="4684" y="1"/>
                    <a:pt x="45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 name="Google Shape;82;p14"/>
          <p:cNvPicPr preferRelativeResize="0"/>
          <p:nvPr/>
        </p:nvPicPr>
        <p:blipFill rotWithShape="1">
          <a:blip r:embed="rId3">
            <a:alphaModFix/>
          </a:blip>
          <a:srcRect b="0" l="18421" r="28290" t="0"/>
          <a:stretch/>
        </p:blipFill>
        <p:spPr>
          <a:xfrm rot="697772">
            <a:off x="5706297" y="738215"/>
            <a:ext cx="743051" cy="1045271"/>
          </a:xfrm>
          <a:prstGeom prst="rect">
            <a:avLst/>
          </a:prstGeom>
          <a:noFill/>
          <a:ln>
            <a:noFill/>
          </a:ln>
        </p:spPr>
      </p:pic>
      <p:pic>
        <p:nvPicPr>
          <p:cNvPr id="83" name="Google Shape;83;p14"/>
          <p:cNvPicPr preferRelativeResize="0"/>
          <p:nvPr/>
        </p:nvPicPr>
        <p:blipFill rotWithShape="1">
          <a:blip r:embed="rId3">
            <a:alphaModFix/>
          </a:blip>
          <a:srcRect b="0" l="18421" r="28290" t="0"/>
          <a:stretch/>
        </p:blipFill>
        <p:spPr>
          <a:xfrm rot="697772">
            <a:off x="6287322" y="1658640"/>
            <a:ext cx="743051" cy="1045271"/>
          </a:xfrm>
          <a:prstGeom prst="rect">
            <a:avLst/>
          </a:prstGeom>
          <a:noFill/>
          <a:ln>
            <a:noFill/>
          </a:ln>
        </p:spPr>
      </p:pic>
      <p:pic>
        <p:nvPicPr>
          <p:cNvPr id="84" name="Google Shape;84;p14"/>
          <p:cNvPicPr preferRelativeResize="0"/>
          <p:nvPr/>
        </p:nvPicPr>
        <p:blipFill rotWithShape="1">
          <a:blip r:embed="rId3">
            <a:alphaModFix/>
          </a:blip>
          <a:srcRect b="0" l="18421" r="28290" t="0"/>
          <a:stretch/>
        </p:blipFill>
        <p:spPr>
          <a:xfrm rot="697772">
            <a:off x="7142272" y="738215"/>
            <a:ext cx="743051" cy="10452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2"/>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Distributed plus-hub-theory: evidência com rTMS </a:t>
            </a:r>
            <a:r>
              <a:rPr lang="en" sz="1700">
                <a:solidFill>
                  <a:schemeClr val="lt2"/>
                </a:solidFill>
              </a:rPr>
              <a:t>(POBRIC et al, 2007)</a:t>
            </a:r>
            <a:endParaRPr sz="1600">
              <a:solidFill>
                <a:schemeClr val="lt2"/>
              </a:solidFill>
            </a:endParaRPr>
          </a:p>
        </p:txBody>
      </p:sp>
      <p:cxnSp>
        <p:nvCxnSpPr>
          <p:cNvPr id="324" name="Google Shape;324;p32"/>
          <p:cNvCxnSpPr/>
          <p:nvPr/>
        </p:nvCxnSpPr>
        <p:spPr>
          <a:xfrm flipH="1" rot="10800000">
            <a:off x="216425" y="672025"/>
            <a:ext cx="8457000" cy="24000"/>
          </a:xfrm>
          <a:prstGeom prst="straightConnector1">
            <a:avLst/>
          </a:prstGeom>
          <a:noFill/>
          <a:ln cap="flat" cmpd="sng" w="19050">
            <a:solidFill>
              <a:schemeClr val="lt2"/>
            </a:solidFill>
            <a:prstDash val="solid"/>
            <a:round/>
            <a:headEnd len="med" w="med" type="none"/>
            <a:tailEnd len="med" w="med" type="none"/>
          </a:ln>
        </p:spPr>
      </p:cxnSp>
      <p:pic>
        <p:nvPicPr>
          <p:cNvPr id="325" name="Google Shape;325;p32"/>
          <p:cNvPicPr preferRelativeResize="0"/>
          <p:nvPr/>
        </p:nvPicPr>
        <p:blipFill rotWithShape="1">
          <a:blip r:embed="rId3">
            <a:alphaModFix/>
          </a:blip>
          <a:srcRect b="25103" l="28605" r="32491" t="47545"/>
          <a:stretch/>
        </p:blipFill>
        <p:spPr>
          <a:xfrm>
            <a:off x="1881550" y="1365200"/>
            <a:ext cx="4168750" cy="1831850"/>
          </a:xfrm>
          <a:prstGeom prst="rect">
            <a:avLst/>
          </a:prstGeom>
          <a:noFill/>
          <a:ln>
            <a:noFill/>
          </a:ln>
        </p:spPr>
      </p:pic>
      <p:sp>
        <p:nvSpPr>
          <p:cNvPr id="326" name="Google Shape;326;p32"/>
          <p:cNvSpPr txBox="1"/>
          <p:nvPr/>
        </p:nvSpPr>
        <p:spPr>
          <a:xfrm>
            <a:off x="270525" y="923425"/>
            <a:ext cx="7732800" cy="6171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0"/>
              </a:spcBef>
              <a:spcAft>
                <a:spcPts val="0"/>
              </a:spcAft>
              <a:buNone/>
            </a:pPr>
            <a:r>
              <a:rPr b="1" lang="en">
                <a:latin typeface="Fira Sans"/>
                <a:ea typeface="Fira Sans"/>
                <a:cs typeface="Fira Sans"/>
                <a:sym typeface="Fira Sans"/>
              </a:rPr>
              <a:t>Resultados:</a:t>
            </a:r>
            <a:endParaRPr b="1">
              <a:latin typeface="Fira Sans"/>
              <a:ea typeface="Fira Sans"/>
              <a:cs typeface="Fira Sans"/>
              <a:sym typeface="Fira Sans"/>
            </a:endParaRPr>
          </a:p>
          <a:p>
            <a:pPr indent="0" lvl="0" marL="0" rtl="0" algn="ctr">
              <a:lnSpc>
                <a:spcPct val="115000"/>
              </a:lnSpc>
              <a:spcBef>
                <a:spcPts val="0"/>
              </a:spcBef>
              <a:spcAft>
                <a:spcPts val="0"/>
              </a:spcAft>
              <a:buNone/>
            </a:pPr>
            <a:r>
              <a:t/>
            </a:r>
            <a:endParaRPr sz="1200">
              <a:latin typeface="Fira Sans Light"/>
              <a:ea typeface="Fira Sans Light"/>
              <a:cs typeface="Fira Sans Light"/>
              <a:sym typeface="Fira Sans Light"/>
            </a:endParaRPr>
          </a:p>
        </p:txBody>
      </p:sp>
      <p:sp>
        <p:nvSpPr>
          <p:cNvPr id="327" name="Google Shape;327;p32"/>
          <p:cNvSpPr txBox="1"/>
          <p:nvPr/>
        </p:nvSpPr>
        <p:spPr>
          <a:xfrm>
            <a:off x="467600" y="3428100"/>
            <a:ext cx="7799100" cy="1535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300">
                <a:latin typeface="Times New Roman"/>
                <a:ea typeface="Times New Roman"/>
                <a:cs typeface="Times New Roman"/>
                <a:sym typeface="Times New Roman"/>
              </a:rPr>
              <a:t>rTMS &gt; lobo parietal inferior &gt;  participantes foram mais lentos para tomar decisões sobre quais palavras estavam relacionadas a ações, mas não foram afetados na tomada de decisões sobre se uma palavra nomeava uma coisa viva ou não viva &gt; efeito específico da categoria. </a:t>
            </a:r>
            <a:br>
              <a:rPr lang="en" sz="1300">
                <a:latin typeface="Times New Roman"/>
                <a:ea typeface="Times New Roman"/>
                <a:cs typeface="Times New Roman"/>
                <a:sym typeface="Times New Roman"/>
              </a:rPr>
            </a:br>
            <a:br>
              <a:rPr lang="en" sz="1300">
                <a:latin typeface="Times New Roman"/>
                <a:ea typeface="Times New Roman"/>
                <a:cs typeface="Times New Roman"/>
                <a:sym typeface="Times New Roman"/>
              </a:rPr>
            </a:br>
            <a:r>
              <a:rPr lang="en" sz="1300">
                <a:latin typeface="Times New Roman"/>
                <a:ea typeface="Times New Roman"/>
                <a:cs typeface="Times New Roman"/>
                <a:sym typeface="Times New Roman"/>
              </a:rPr>
              <a:t>rTMS &gt; lobo temporal anterior &gt; participantes foram mais lentos &gt; ambos os tipos de julgamentos semânticos de uma maneira mais geral.</a:t>
            </a:r>
            <a:endParaRPr sz="12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p:nvPr/>
        </p:nvSpPr>
        <p:spPr>
          <a:xfrm>
            <a:off x="6384450" y="2442085"/>
            <a:ext cx="2496534" cy="1431388"/>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4648200" y="4359650"/>
            <a:ext cx="3905470" cy="43569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
        <p:nvSpPr>
          <p:cNvPr id="334" name="Google Shape;334;p33"/>
          <p:cNvSpPr/>
          <p:nvPr/>
        </p:nvSpPr>
        <p:spPr>
          <a:xfrm>
            <a:off x="5723850" y="1138625"/>
            <a:ext cx="3001417" cy="771897"/>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
          <p:cNvSpPr/>
          <p:nvPr/>
        </p:nvSpPr>
        <p:spPr>
          <a:xfrm>
            <a:off x="180000" y="2442075"/>
            <a:ext cx="2577011" cy="2286875"/>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200">
              <a:latin typeface="Fira Sans"/>
              <a:ea typeface="Fira Sans"/>
              <a:cs typeface="Fira Sans"/>
              <a:sym typeface="Fira Sans"/>
            </a:endParaRPr>
          </a:p>
        </p:txBody>
      </p:sp>
      <p:sp>
        <p:nvSpPr>
          <p:cNvPr id="336" name="Google Shape;336;p33"/>
          <p:cNvSpPr/>
          <p:nvPr/>
        </p:nvSpPr>
        <p:spPr>
          <a:xfrm>
            <a:off x="923600" y="1138613"/>
            <a:ext cx="2496534" cy="771922"/>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3"/>
          <p:cNvSpPr/>
          <p:nvPr/>
        </p:nvSpPr>
        <p:spPr>
          <a:xfrm>
            <a:off x="6664784" y="2641475"/>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
          <p:cNvSpPr txBox="1"/>
          <p:nvPr/>
        </p:nvSpPr>
        <p:spPr>
          <a:xfrm>
            <a:off x="1098575" y="1288065"/>
            <a:ext cx="20403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imes New Roman"/>
                <a:ea typeface="Times New Roman"/>
                <a:cs typeface="Times New Roman"/>
                <a:sym typeface="Times New Roman"/>
              </a:rPr>
              <a:t>University College London</a:t>
            </a:r>
            <a:r>
              <a:rPr lang="en" sz="1200">
                <a:latin typeface="Fira Sans"/>
                <a:ea typeface="Fira Sans"/>
                <a:cs typeface="Fira Sans"/>
                <a:sym typeface="Fira Sans"/>
              </a:rPr>
              <a:t> </a:t>
            </a:r>
            <a:r>
              <a:rPr lang="en" sz="1200">
                <a:latin typeface="Fira Sans"/>
                <a:ea typeface="Fira Sans"/>
                <a:cs typeface="Fira Sans"/>
                <a:sym typeface="Fira Sans"/>
              </a:rPr>
              <a:t> </a:t>
            </a:r>
            <a:endParaRPr sz="1200">
              <a:latin typeface="Fira Sans"/>
              <a:ea typeface="Fira Sans"/>
              <a:cs typeface="Fira Sans"/>
              <a:sym typeface="Fira Sans"/>
            </a:endParaRPr>
          </a:p>
        </p:txBody>
      </p:sp>
      <p:sp>
        <p:nvSpPr>
          <p:cNvPr id="339" name="Google Shape;339;p33"/>
          <p:cNvSpPr txBox="1"/>
          <p:nvPr/>
        </p:nvSpPr>
        <p:spPr>
          <a:xfrm>
            <a:off x="6057375" y="1257125"/>
            <a:ext cx="2388600" cy="534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Bases cerebrais do processamento semântico em participantes bilíngues (inglês e alemão)</a:t>
            </a:r>
            <a:endParaRPr sz="1200">
              <a:latin typeface="Fira Sans"/>
              <a:ea typeface="Fira Sans"/>
              <a:cs typeface="Fira Sans"/>
              <a:sym typeface="Fira Sans"/>
            </a:endParaRPr>
          </a:p>
        </p:txBody>
      </p:sp>
      <p:sp>
        <p:nvSpPr>
          <p:cNvPr id="340" name="Google Shape;340;p33"/>
          <p:cNvSpPr txBox="1"/>
          <p:nvPr/>
        </p:nvSpPr>
        <p:spPr>
          <a:xfrm>
            <a:off x="6612563" y="2926105"/>
            <a:ext cx="2040300" cy="534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Quais áreas do cérebro suportam o processamento semântico que é comum entre os idiomas vs que tipos de regiões do cérebro podem suportar diferentes idiomas</a:t>
            </a:r>
            <a:endParaRPr sz="1200">
              <a:latin typeface="Fira Sans"/>
              <a:ea typeface="Fira Sans"/>
              <a:cs typeface="Fira Sans"/>
              <a:sym typeface="Fira Sans"/>
            </a:endParaRPr>
          </a:p>
        </p:txBody>
      </p:sp>
      <p:sp>
        <p:nvSpPr>
          <p:cNvPr id="341" name="Google Shape;341;p33"/>
          <p:cNvSpPr/>
          <p:nvPr/>
        </p:nvSpPr>
        <p:spPr>
          <a:xfrm>
            <a:off x="4623969" y="1554987"/>
            <a:ext cx="20625" cy="2092"/>
          </a:xfrm>
          <a:custGeom>
            <a:rect b="b" l="l" r="r" t="t"/>
            <a:pathLst>
              <a:path extrusionOk="0" fill="none" h="14" w="138">
                <a:moveTo>
                  <a:pt x="0" y="1"/>
                </a:moveTo>
                <a:cubicBezTo>
                  <a:pt x="56" y="1"/>
                  <a:pt x="98" y="1"/>
                  <a:pt x="137" y="14"/>
                </a:cubicBezTo>
              </a:path>
            </a:pathLst>
          </a:custGeom>
          <a:noFill/>
          <a:ln cap="rnd" cmpd="sng" w="2700">
            <a:solidFill>
              <a:srgbClr val="FFC9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3"/>
          <p:cNvSpPr/>
          <p:nvPr/>
        </p:nvSpPr>
        <p:spPr>
          <a:xfrm>
            <a:off x="4666863" y="1556930"/>
            <a:ext cx="1210137" cy="2501727"/>
          </a:xfrm>
          <a:custGeom>
            <a:rect b="b" l="l" r="r" t="t"/>
            <a:pathLst>
              <a:path extrusionOk="0" fill="none" h="16739" w="8097">
                <a:moveTo>
                  <a:pt x="138" y="1"/>
                </a:moveTo>
                <a:cubicBezTo>
                  <a:pt x="4560" y="220"/>
                  <a:pt x="8096" y="3881"/>
                  <a:pt x="8096" y="8371"/>
                </a:cubicBezTo>
                <a:cubicBezTo>
                  <a:pt x="8096" y="12901"/>
                  <a:pt x="4491" y="16588"/>
                  <a:pt x="0" y="16738"/>
                </a:cubicBezTo>
              </a:path>
            </a:pathLst>
          </a:custGeom>
          <a:noFill/>
          <a:ln cap="rnd" cmpd="sng" w="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3"/>
          <p:cNvSpPr/>
          <p:nvPr/>
        </p:nvSpPr>
        <p:spPr>
          <a:xfrm>
            <a:off x="4623969" y="4058501"/>
            <a:ext cx="20625" cy="149"/>
          </a:xfrm>
          <a:custGeom>
            <a:rect b="b" l="l" r="r" t="t"/>
            <a:pathLst>
              <a:path extrusionOk="0" fill="none" h="1" w="138">
                <a:moveTo>
                  <a:pt x="137" y="0"/>
                </a:moveTo>
                <a:lnTo>
                  <a:pt x="0" y="0"/>
                </a:lnTo>
              </a:path>
            </a:pathLst>
          </a:custGeom>
          <a:noFill/>
          <a:ln cap="rnd" cmpd="sng" w="2700">
            <a:solidFill>
              <a:srgbClr val="FFC9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3"/>
          <p:cNvSpPr/>
          <p:nvPr/>
        </p:nvSpPr>
        <p:spPr>
          <a:xfrm>
            <a:off x="4535800" y="1514475"/>
            <a:ext cx="81775" cy="82109"/>
          </a:xfrm>
          <a:custGeom>
            <a:rect b="b" l="l" r="r" t="t"/>
            <a:pathLst>
              <a:path extrusionOk="0" h="556" w="560">
                <a:moveTo>
                  <a:pt x="285" y="1"/>
                </a:moveTo>
                <a:cubicBezTo>
                  <a:pt x="122" y="1"/>
                  <a:pt x="1" y="121"/>
                  <a:pt x="1" y="272"/>
                </a:cubicBezTo>
                <a:cubicBezTo>
                  <a:pt x="1" y="435"/>
                  <a:pt x="122" y="556"/>
                  <a:pt x="285" y="556"/>
                </a:cubicBezTo>
                <a:cubicBezTo>
                  <a:pt x="435" y="556"/>
                  <a:pt x="559" y="435"/>
                  <a:pt x="559" y="272"/>
                </a:cubicBezTo>
                <a:cubicBezTo>
                  <a:pt x="559" y="121"/>
                  <a:pt x="435"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3"/>
          <p:cNvSpPr/>
          <p:nvPr/>
        </p:nvSpPr>
        <p:spPr>
          <a:xfrm>
            <a:off x="4535800" y="3976098"/>
            <a:ext cx="81775" cy="82552"/>
          </a:xfrm>
          <a:custGeom>
            <a:rect b="b" l="l" r="r" t="t"/>
            <a:pathLst>
              <a:path extrusionOk="0" h="559" w="560">
                <a:moveTo>
                  <a:pt x="285" y="0"/>
                </a:moveTo>
                <a:cubicBezTo>
                  <a:pt x="122" y="0"/>
                  <a:pt x="1" y="121"/>
                  <a:pt x="1" y="284"/>
                </a:cubicBezTo>
                <a:cubicBezTo>
                  <a:pt x="1" y="435"/>
                  <a:pt x="122" y="559"/>
                  <a:pt x="285" y="559"/>
                </a:cubicBezTo>
                <a:cubicBezTo>
                  <a:pt x="435" y="559"/>
                  <a:pt x="559" y="435"/>
                  <a:pt x="559" y="284"/>
                </a:cubicBezTo>
                <a:cubicBezTo>
                  <a:pt x="559" y="121"/>
                  <a:pt x="435" y="0"/>
                  <a:pt x="2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33"/>
          <p:cNvGrpSpPr/>
          <p:nvPr/>
        </p:nvGrpSpPr>
        <p:grpSpPr>
          <a:xfrm>
            <a:off x="5376469" y="1325126"/>
            <a:ext cx="494695" cy="551189"/>
            <a:chOff x="5376469" y="1325126"/>
            <a:chExt cx="494695" cy="551189"/>
          </a:xfrm>
        </p:grpSpPr>
        <p:sp>
          <p:nvSpPr>
            <p:cNvPr id="347" name="Google Shape;347;p33"/>
            <p:cNvSpPr/>
            <p:nvPr/>
          </p:nvSpPr>
          <p:spPr>
            <a:xfrm>
              <a:off x="5392610" y="1522256"/>
              <a:ext cx="264685" cy="335975"/>
            </a:xfrm>
            <a:custGeom>
              <a:rect b="b" l="l" r="r" t="t"/>
              <a:pathLst>
                <a:path extrusionOk="0" h="2248" w="1771">
                  <a:moveTo>
                    <a:pt x="1689" y="1"/>
                  </a:moveTo>
                  <a:lnTo>
                    <a:pt x="1" y="2179"/>
                  </a:lnTo>
                  <a:lnTo>
                    <a:pt x="82" y="2248"/>
                  </a:lnTo>
                  <a:lnTo>
                    <a:pt x="1771" y="56"/>
                  </a:lnTo>
                  <a:lnTo>
                    <a:pt x="1689" y="1"/>
                  </a:lnTo>
                  <a:close/>
                </a:path>
              </a:pathLst>
            </a:custGeom>
            <a:solidFill>
              <a:srgbClr val="3372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3"/>
            <p:cNvSpPr/>
            <p:nvPr/>
          </p:nvSpPr>
          <p:spPr>
            <a:xfrm>
              <a:off x="5376469" y="1795160"/>
              <a:ext cx="79809" cy="81154"/>
            </a:xfrm>
            <a:custGeom>
              <a:rect b="b" l="l" r="r" t="t"/>
              <a:pathLst>
                <a:path extrusionOk="0" h="543" w="534">
                  <a:moveTo>
                    <a:pt x="259" y="0"/>
                  </a:moveTo>
                  <a:cubicBezTo>
                    <a:pt x="109" y="0"/>
                    <a:pt x="1" y="121"/>
                    <a:pt x="1" y="272"/>
                  </a:cubicBezTo>
                  <a:cubicBezTo>
                    <a:pt x="1" y="422"/>
                    <a:pt x="109" y="543"/>
                    <a:pt x="259" y="543"/>
                  </a:cubicBezTo>
                  <a:cubicBezTo>
                    <a:pt x="409" y="543"/>
                    <a:pt x="533" y="422"/>
                    <a:pt x="533" y="272"/>
                  </a:cubicBezTo>
                  <a:cubicBezTo>
                    <a:pt x="533" y="121"/>
                    <a:pt x="409" y="0"/>
                    <a:pt x="2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p:nvPr/>
          </p:nvSpPr>
          <p:spPr>
            <a:xfrm>
              <a:off x="5480489" y="1325126"/>
              <a:ext cx="390675" cy="388732"/>
            </a:xfrm>
            <a:custGeom>
              <a:rect b="b" l="l" r="r" t="t"/>
              <a:pathLst>
                <a:path extrusionOk="0" h="2601" w="2614">
                  <a:moveTo>
                    <a:pt x="1307" y="0"/>
                  </a:moveTo>
                  <a:cubicBezTo>
                    <a:pt x="585" y="0"/>
                    <a:pt x="1" y="572"/>
                    <a:pt x="1" y="1294"/>
                  </a:cubicBezTo>
                  <a:cubicBezTo>
                    <a:pt x="1" y="2015"/>
                    <a:pt x="585" y="2600"/>
                    <a:pt x="1307" y="2600"/>
                  </a:cubicBezTo>
                  <a:cubicBezTo>
                    <a:pt x="2025" y="2600"/>
                    <a:pt x="2613" y="2015"/>
                    <a:pt x="2613" y="1294"/>
                  </a:cubicBezTo>
                  <a:cubicBezTo>
                    <a:pt x="2613" y="572"/>
                    <a:pt x="2025" y="0"/>
                    <a:pt x="13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Fira Sans"/>
                  <a:ea typeface="Fira Sans"/>
                  <a:cs typeface="Fira Sans"/>
                  <a:sym typeface="Fira Sans"/>
                </a:rPr>
                <a:t>02</a:t>
              </a:r>
              <a:endParaRPr>
                <a:solidFill>
                  <a:schemeClr val="lt1"/>
                </a:solidFill>
                <a:latin typeface="Fira Sans"/>
                <a:ea typeface="Fira Sans"/>
                <a:cs typeface="Fira Sans"/>
                <a:sym typeface="Fira Sans"/>
              </a:endParaRPr>
            </a:p>
          </p:txBody>
        </p:sp>
      </p:grpSp>
      <p:grpSp>
        <p:nvGrpSpPr>
          <p:cNvPr id="350" name="Google Shape;350;p33"/>
          <p:cNvGrpSpPr/>
          <p:nvPr/>
        </p:nvGrpSpPr>
        <p:grpSpPr>
          <a:xfrm>
            <a:off x="5829912" y="2622541"/>
            <a:ext cx="679570" cy="390526"/>
            <a:chOff x="5829912" y="2622541"/>
            <a:chExt cx="679570" cy="390526"/>
          </a:xfrm>
        </p:grpSpPr>
        <p:sp>
          <p:nvSpPr>
            <p:cNvPr id="351" name="Google Shape;351;p33"/>
            <p:cNvSpPr/>
            <p:nvPr/>
          </p:nvSpPr>
          <p:spPr>
            <a:xfrm>
              <a:off x="5848445" y="2797702"/>
              <a:ext cx="443433" cy="16291"/>
            </a:xfrm>
            <a:custGeom>
              <a:rect b="b" l="l" r="r" t="t"/>
              <a:pathLst>
                <a:path extrusionOk="0" h="109" w="2967">
                  <a:moveTo>
                    <a:pt x="1" y="0"/>
                  </a:moveTo>
                  <a:lnTo>
                    <a:pt x="1" y="108"/>
                  </a:lnTo>
                  <a:lnTo>
                    <a:pt x="2966" y="108"/>
                  </a:lnTo>
                  <a:lnTo>
                    <a:pt x="296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p:nvPr/>
          </p:nvSpPr>
          <p:spPr>
            <a:xfrm>
              <a:off x="5829912" y="2766914"/>
              <a:ext cx="81752" cy="81752"/>
            </a:xfrm>
            <a:custGeom>
              <a:rect b="b" l="l" r="r" t="t"/>
              <a:pathLst>
                <a:path extrusionOk="0" h="547" w="547">
                  <a:moveTo>
                    <a:pt x="275" y="1"/>
                  </a:moveTo>
                  <a:cubicBezTo>
                    <a:pt x="125" y="1"/>
                    <a:pt x="1" y="125"/>
                    <a:pt x="1" y="275"/>
                  </a:cubicBezTo>
                  <a:cubicBezTo>
                    <a:pt x="1" y="422"/>
                    <a:pt x="125" y="546"/>
                    <a:pt x="275" y="546"/>
                  </a:cubicBezTo>
                  <a:cubicBezTo>
                    <a:pt x="422" y="546"/>
                    <a:pt x="546" y="422"/>
                    <a:pt x="546" y="275"/>
                  </a:cubicBezTo>
                  <a:cubicBezTo>
                    <a:pt x="546" y="125"/>
                    <a:pt x="422" y="1"/>
                    <a:pt x="2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a:off x="6118956" y="2622541"/>
              <a:ext cx="390526" cy="390526"/>
            </a:xfrm>
            <a:custGeom>
              <a:rect b="b" l="l" r="r" t="t"/>
              <a:pathLst>
                <a:path extrusionOk="0" h="2613" w="2613">
                  <a:moveTo>
                    <a:pt x="1307" y="0"/>
                  </a:moveTo>
                  <a:cubicBezTo>
                    <a:pt x="585" y="0"/>
                    <a:pt x="0" y="588"/>
                    <a:pt x="0" y="1306"/>
                  </a:cubicBezTo>
                  <a:cubicBezTo>
                    <a:pt x="0" y="2028"/>
                    <a:pt x="585" y="2613"/>
                    <a:pt x="1307" y="2613"/>
                  </a:cubicBezTo>
                  <a:cubicBezTo>
                    <a:pt x="2028" y="2613"/>
                    <a:pt x="2613" y="2028"/>
                    <a:pt x="2613" y="1306"/>
                  </a:cubicBezTo>
                  <a:cubicBezTo>
                    <a:pt x="2613" y="588"/>
                    <a:pt x="2028" y="0"/>
                    <a:pt x="13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03</a:t>
              </a:r>
              <a:endParaRPr>
                <a:solidFill>
                  <a:schemeClr val="lt1"/>
                </a:solidFill>
              </a:endParaRPr>
            </a:p>
          </p:txBody>
        </p:sp>
      </p:grpSp>
      <p:grpSp>
        <p:nvGrpSpPr>
          <p:cNvPr id="354" name="Google Shape;354;p33"/>
          <p:cNvGrpSpPr/>
          <p:nvPr/>
        </p:nvGrpSpPr>
        <p:grpSpPr>
          <a:xfrm>
            <a:off x="4317158" y="4058493"/>
            <a:ext cx="519056" cy="587806"/>
            <a:chOff x="5352108" y="3725068"/>
            <a:chExt cx="519056" cy="587806"/>
          </a:xfrm>
        </p:grpSpPr>
        <p:sp>
          <p:nvSpPr>
            <p:cNvPr id="355" name="Google Shape;355;p33"/>
            <p:cNvSpPr/>
            <p:nvPr/>
          </p:nvSpPr>
          <p:spPr>
            <a:xfrm>
              <a:off x="5376475" y="3729850"/>
              <a:ext cx="280826" cy="369299"/>
            </a:xfrm>
            <a:custGeom>
              <a:rect b="b" l="l" r="r" t="t"/>
              <a:pathLst>
                <a:path extrusionOk="0" h="2382" w="1879">
                  <a:moveTo>
                    <a:pt x="83" y="0"/>
                  </a:moveTo>
                  <a:lnTo>
                    <a:pt x="1" y="56"/>
                  </a:lnTo>
                  <a:lnTo>
                    <a:pt x="1797" y="2381"/>
                  </a:lnTo>
                  <a:lnTo>
                    <a:pt x="1879" y="2329"/>
                  </a:lnTo>
                  <a:lnTo>
                    <a:pt x="8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a:off x="5352108" y="3725068"/>
              <a:ext cx="81752" cy="81154"/>
            </a:xfrm>
            <a:custGeom>
              <a:rect b="b" l="l" r="r" t="t"/>
              <a:pathLst>
                <a:path extrusionOk="0" h="543" w="547">
                  <a:moveTo>
                    <a:pt x="272" y="0"/>
                  </a:moveTo>
                  <a:cubicBezTo>
                    <a:pt x="125" y="0"/>
                    <a:pt x="1" y="121"/>
                    <a:pt x="1" y="272"/>
                  </a:cubicBezTo>
                  <a:cubicBezTo>
                    <a:pt x="1" y="422"/>
                    <a:pt x="125" y="543"/>
                    <a:pt x="272" y="543"/>
                  </a:cubicBezTo>
                  <a:cubicBezTo>
                    <a:pt x="422" y="543"/>
                    <a:pt x="546" y="422"/>
                    <a:pt x="546" y="272"/>
                  </a:cubicBezTo>
                  <a:cubicBezTo>
                    <a:pt x="546" y="121"/>
                    <a:pt x="422" y="0"/>
                    <a:pt x="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5480489" y="3922198"/>
              <a:ext cx="390675" cy="390675"/>
            </a:xfrm>
            <a:custGeom>
              <a:rect b="b" l="l" r="r" t="t"/>
              <a:pathLst>
                <a:path extrusionOk="0" h="2614" w="2614">
                  <a:moveTo>
                    <a:pt x="1307" y="1"/>
                  </a:moveTo>
                  <a:cubicBezTo>
                    <a:pt x="585" y="1"/>
                    <a:pt x="1" y="585"/>
                    <a:pt x="1" y="1307"/>
                  </a:cubicBezTo>
                  <a:cubicBezTo>
                    <a:pt x="1" y="2029"/>
                    <a:pt x="585" y="2614"/>
                    <a:pt x="1307" y="2614"/>
                  </a:cubicBezTo>
                  <a:cubicBezTo>
                    <a:pt x="2025" y="2614"/>
                    <a:pt x="2613" y="2029"/>
                    <a:pt x="2613" y="1307"/>
                  </a:cubicBezTo>
                  <a:cubicBezTo>
                    <a:pt x="2613" y="585"/>
                    <a:pt x="2025" y="1"/>
                    <a:pt x="13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Fira Sans"/>
                  <a:ea typeface="Fira Sans"/>
                  <a:cs typeface="Fira Sans"/>
                  <a:sym typeface="Fira Sans"/>
                </a:rPr>
                <a:t>04</a:t>
              </a:r>
              <a:endParaRPr>
                <a:solidFill>
                  <a:schemeClr val="lt1"/>
                </a:solidFill>
                <a:latin typeface="Fira Sans"/>
                <a:ea typeface="Fira Sans"/>
                <a:cs typeface="Fira Sans"/>
                <a:sym typeface="Fira Sans"/>
              </a:endParaRPr>
            </a:p>
          </p:txBody>
        </p:sp>
      </p:grpSp>
      <p:sp>
        <p:nvSpPr>
          <p:cNvPr id="358" name="Google Shape;358;p33"/>
          <p:cNvSpPr/>
          <p:nvPr/>
        </p:nvSpPr>
        <p:spPr>
          <a:xfrm>
            <a:off x="4648190" y="1862427"/>
            <a:ext cx="792515" cy="1931224"/>
          </a:xfrm>
          <a:custGeom>
            <a:rect b="b" l="l" r="r" t="t"/>
            <a:pathLst>
              <a:path extrusionOk="0" h="19962" w="8192">
                <a:moveTo>
                  <a:pt x="1647" y="0"/>
                </a:moveTo>
                <a:cubicBezTo>
                  <a:pt x="830" y="0"/>
                  <a:pt x="177" y="654"/>
                  <a:pt x="177" y="1457"/>
                </a:cubicBezTo>
                <a:lnTo>
                  <a:pt x="177" y="10000"/>
                </a:lnTo>
                <a:cubicBezTo>
                  <a:pt x="177" y="10314"/>
                  <a:pt x="272" y="10614"/>
                  <a:pt x="435" y="10859"/>
                </a:cubicBezTo>
                <a:lnTo>
                  <a:pt x="873" y="11499"/>
                </a:lnTo>
                <a:cubicBezTo>
                  <a:pt x="599" y="11783"/>
                  <a:pt x="1" y="12166"/>
                  <a:pt x="1" y="12587"/>
                </a:cubicBezTo>
                <a:cubicBezTo>
                  <a:pt x="1" y="12832"/>
                  <a:pt x="70" y="13077"/>
                  <a:pt x="177" y="13295"/>
                </a:cubicBezTo>
                <a:lnTo>
                  <a:pt x="177" y="13309"/>
                </a:lnTo>
                <a:lnTo>
                  <a:pt x="177" y="18491"/>
                </a:lnTo>
                <a:cubicBezTo>
                  <a:pt x="177" y="19308"/>
                  <a:pt x="830" y="19961"/>
                  <a:pt x="1647" y="19961"/>
                </a:cubicBezTo>
                <a:cubicBezTo>
                  <a:pt x="2450" y="19961"/>
                  <a:pt x="3104" y="19308"/>
                  <a:pt x="3104" y="18491"/>
                </a:cubicBezTo>
                <a:lnTo>
                  <a:pt x="3104" y="18276"/>
                </a:lnTo>
                <a:lnTo>
                  <a:pt x="3267" y="18276"/>
                </a:lnTo>
                <a:cubicBezTo>
                  <a:pt x="3348" y="18276"/>
                  <a:pt x="3417" y="18276"/>
                  <a:pt x="3486" y="18263"/>
                </a:cubicBezTo>
                <a:cubicBezTo>
                  <a:pt x="3499" y="18263"/>
                  <a:pt x="3512" y="18263"/>
                  <a:pt x="3525" y="18246"/>
                </a:cubicBezTo>
                <a:cubicBezTo>
                  <a:pt x="4655" y="18181"/>
                  <a:pt x="5566" y="17254"/>
                  <a:pt x="5595" y="16111"/>
                </a:cubicBezTo>
                <a:cubicBezTo>
                  <a:pt x="6751" y="15676"/>
                  <a:pt x="7525" y="14559"/>
                  <a:pt x="7525" y="13309"/>
                </a:cubicBezTo>
                <a:cubicBezTo>
                  <a:pt x="7525" y="13158"/>
                  <a:pt x="7512" y="13008"/>
                  <a:pt x="7486" y="12858"/>
                </a:cubicBezTo>
                <a:cubicBezTo>
                  <a:pt x="7473" y="12587"/>
                  <a:pt x="7392" y="12329"/>
                  <a:pt x="7267" y="12097"/>
                </a:cubicBezTo>
                <a:cubicBezTo>
                  <a:pt x="7865" y="11525"/>
                  <a:pt x="8192" y="10751"/>
                  <a:pt x="8192" y="9919"/>
                </a:cubicBezTo>
                <a:cubicBezTo>
                  <a:pt x="8192" y="9648"/>
                  <a:pt x="8166" y="9377"/>
                  <a:pt x="8084" y="9119"/>
                </a:cubicBezTo>
                <a:cubicBezTo>
                  <a:pt x="8045" y="8857"/>
                  <a:pt x="7934" y="8629"/>
                  <a:pt x="7800" y="8410"/>
                </a:cubicBezTo>
                <a:cubicBezTo>
                  <a:pt x="7702" y="8260"/>
                  <a:pt x="7594" y="8109"/>
                  <a:pt x="7473" y="7959"/>
                </a:cubicBezTo>
                <a:cubicBezTo>
                  <a:pt x="7813" y="7430"/>
                  <a:pt x="7976" y="6790"/>
                  <a:pt x="7921" y="6150"/>
                </a:cubicBezTo>
                <a:cubicBezTo>
                  <a:pt x="7865" y="5428"/>
                  <a:pt x="7568" y="4749"/>
                  <a:pt x="7049" y="4233"/>
                </a:cubicBezTo>
                <a:cubicBezTo>
                  <a:pt x="6751" y="3932"/>
                  <a:pt x="6382" y="3701"/>
                  <a:pt x="5987" y="3550"/>
                </a:cubicBezTo>
                <a:cubicBezTo>
                  <a:pt x="5974" y="3361"/>
                  <a:pt x="5948" y="3185"/>
                  <a:pt x="5893" y="3008"/>
                </a:cubicBezTo>
                <a:cubicBezTo>
                  <a:pt x="5840" y="2789"/>
                  <a:pt x="5742" y="2600"/>
                  <a:pt x="5621" y="2407"/>
                </a:cubicBezTo>
                <a:cubicBezTo>
                  <a:pt x="5540" y="2286"/>
                  <a:pt x="5445" y="2179"/>
                  <a:pt x="5334" y="2068"/>
                </a:cubicBezTo>
                <a:cubicBezTo>
                  <a:pt x="4913" y="1646"/>
                  <a:pt x="4344" y="1424"/>
                  <a:pt x="3768" y="1424"/>
                </a:cubicBezTo>
                <a:cubicBezTo>
                  <a:pt x="3545" y="1424"/>
                  <a:pt x="3321" y="1457"/>
                  <a:pt x="3104" y="1525"/>
                </a:cubicBezTo>
                <a:lnTo>
                  <a:pt x="3104" y="1457"/>
                </a:lnTo>
                <a:cubicBezTo>
                  <a:pt x="3104" y="654"/>
                  <a:pt x="2450" y="0"/>
                  <a:pt x="16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3"/>
          <p:cNvSpPr/>
          <p:nvPr/>
        </p:nvSpPr>
        <p:spPr>
          <a:xfrm flipH="1">
            <a:off x="3276354" y="1556930"/>
            <a:ext cx="1210137" cy="2501727"/>
          </a:xfrm>
          <a:custGeom>
            <a:rect b="b" l="l" r="r" t="t"/>
            <a:pathLst>
              <a:path extrusionOk="0" fill="none" h="16739" w="8097">
                <a:moveTo>
                  <a:pt x="138" y="1"/>
                </a:moveTo>
                <a:cubicBezTo>
                  <a:pt x="4560" y="220"/>
                  <a:pt x="8096" y="3881"/>
                  <a:pt x="8096" y="8371"/>
                </a:cubicBezTo>
                <a:cubicBezTo>
                  <a:pt x="8096" y="12901"/>
                  <a:pt x="4491" y="16588"/>
                  <a:pt x="0" y="16738"/>
                </a:cubicBezTo>
              </a:path>
            </a:pathLst>
          </a:custGeom>
          <a:noFill/>
          <a:ln cap="rnd" cmpd="sng" w="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33"/>
          <p:cNvGrpSpPr/>
          <p:nvPr/>
        </p:nvGrpSpPr>
        <p:grpSpPr>
          <a:xfrm>
            <a:off x="3282189" y="1325126"/>
            <a:ext cx="494695" cy="551189"/>
            <a:chOff x="3282189" y="1325126"/>
            <a:chExt cx="494695" cy="551189"/>
          </a:xfrm>
        </p:grpSpPr>
        <p:sp>
          <p:nvSpPr>
            <p:cNvPr id="361" name="Google Shape;361;p33"/>
            <p:cNvSpPr/>
            <p:nvPr/>
          </p:nvSpPr>
          <p:spPr>
            <a:xfrm flipH="1">
              <a:off x="3496059" y="1522256"/>
              <a:ext cx="264685" cy="335975"/>
            </a:xfrm>
            <a:custGeom>
              <a:rect b="b" l="l" r="r" t="t"/>
              <a:pathLst>
                <a:path extrusionOk="0" h="2248" w="1771">
                  <a:moveTo>
                    <a:pt x="1689" y="1"/>
                  </a:moveTo>
                  <a:lnTo>
                    <a:pt x="1" y="2179"/>
                  </a:lnTo>
                  <a:lnTo>
                    <a:pt x="82" y="2248"/>
                  </a:lnTo>
                  <a:lnTo>
                    <a:pt x="1771" y="56"/>
                  </a:lnTo>
                  <a:lnTo>
                    <a:pt x="16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flipH="1">
              <a:off x="3697076" y="1795160"/>
              <a:ext cx="79809" cy="81154"/>
            </a:xfrm>
            <a:custGeom>
              <a:rect b="b" l="l" r="r" t="t"/>
              <a:pathLst>
                <a:path extrusionOk="0" h="543" w="534">
                  <a:moveTo>
                    <a:pt x="259" y="0"/>
                  </a:moveTo>
                  <a:cubicBezTo>
                    <a:pt x="109" y="0"/>
                    <a:pt x="1" y="121"/>
                    <a:pt x="1" y="272"/>
                  </a:cubicBezTo>
                  <a:cubicBezTo>
                    <a:pt x="1" y="422"/>
                    <a:pt x="109" y="543"/>
                    <a:pt x="259" y="543"/>
                  </a:cubicBezTo>
                  <a:cubicBezTo>
                    <a:pt x="409" y="543"/>
                    <a:pt x="533" y="422"/>
                    <a:pt x="533" y="272"/>
                  </a:cubicBezTo>
                  <a:cubicBezTo>
                    <a:pt x="533" y="121"/>
                    <a:pt x="409" y="0"/>
                    <a:pt x="2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3"/>
            <p:cNvSpPr/>
            <p:nvPr/>
          </p:nvSpPr>
          <p:spPr>
            <a:xfrm flipH="1">
              <a:off x="3282189" y="1325126"/>
              <a:ext cx="390675" cy="388732"/>
            </a:xfrm>
            <a:custGeom>
              <a:rect b="b" l="l" r="r" t="t"/>
              <a:pathLst>
                <a:path extrusionOk="0" h="2601" w="2614">
                  <a:moveTo>
                    <a:pt x="1307" y="0"/>
                  </a:moveTo>
                  <a:cubicBezTo>
                    <a:pt x="585" y="0"/>
                    <a:pt x="1" y="572"/>
                    <a:pt x="1" y="1294"/>
                  </a:cubicBezTo>
                  <a:cubicBezTo>
                    <a:pt x="1" y="2015"/>
                    <a:pt x="585" y="2600"/>
                    <a:pt x="1307" y="2600"/>
                  </a:cubicBezTo>
                  <a:cubicBezTo>
                    <a:pt x="2025" y="2600"/>
                    <a:pt x="2613" y="2015"/>
                    <a:pt x="2613" y="1294"/>
                  </a:cubicBezTo>
                  <a:cubicBezTo>
                    <a:pt x="2613" y="572"/>
                    <a:pt x="2025" y="0"/>
                    <a:pt x="13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ira Sans"/>
                  <a:ea typeface="Fira Sans"/>
                  <a:cs typeface="Fira Sans"/>
                  <a:sym typeface="Fira Sans"/>
                </a:rPr>
                <a:t>01</a:t>
              </a:r>
              <a:endParaRPr>
                <a:solidFill>
                  <a:schemeClr val="lt1"/>
                </a:solidFill>
                <a:latin typeface="Fira Sans"/>
                <a:ea typeface="Fira Sans"/>
                <a:cs typeface="Fira Sans"/>
                <a:sym typeface="Fira Sans"/>
              </a:endParaRPr>
            </a:p>
          </p:txBody>
        </p:sp>
      </p:grpSp>
      <p:grpSp>
        <p:nvGrpSpPr>
          <p:cNvPr id="364" name="Google Shape;364;p33"/>
          <p:cNvGrpSpPr/>
          <p:nvPr/>
        </p:nvGrpSpPr>
        <p:grpSpPr>
          <a:xfrm>
            <a:off x="2643872" y="2622541"/>
            <a:ext cx="679570" cy="390526"/>
            <a:chOff x="2643872" y="2622541"/>
            <a:chExt cx="679570" cy="390526"/>
          </a:xfrm>
        </p:grpSpPr>
        <p:sp>
          <p:nvSpPr>
            <p:cNvPr id="365" name="Google Shape;365;p33"/>
            <p:cNvSpPr/>
            <p:nvPr/>
          </p:nvSpPr>
          <p:spPr>
            <a:xfrm flipH="1">
              <a:off x="2861476" y="2797702"/>
              <a:ext cx="443433" cy="16291"/>
            </a:xfrm>
            <a:custGeom>
              <a:rect b="b" l="l" r="r" t="t"/>
              <a:pathLst>
                <a:path extrusionOk="0" h="109" w="2967">
                  <a:moveTo>
                    <a:pt x="1" y="0"/>
                  </a:moveTo>
                  <a:lnTo>
                    <a:pt x="1" y="108"/>
                  </a:lnTo>
                  <a:lnTo>
                    <a:pt x="2966" y="108"/>
                  </a:lnTo>
                  <a:lnTo>
                    <a:pt x="29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3"/>
            <p:cNvSpPr/>
            <p:nvPr/>
          </p:nvSpPr>
          <p:spPr>
            <a:xfrm flipH="1">
              <a:off x="3241690" y="2766914"/>
              <a:ext cx="81752" cy="81752"/>
            </a:xfrm>
            <a:custGeom>
              <a:rect b="b" l="l" r="r" t="t"/>
              <a:pathLst>
                <a:path extrusionOk="0" h="547" w="547">
                  <a:moveTo>
                    <a:pt x="275" y="1"/>
                  </a:moveTo>
                  <a:cubicBezTo>
                    <a:pt x="125" y="1"/>
                    <a:pt x="1" y="125"/>
                    <a:pt x="1" y="275"/>
                  </a:cubicBezTo>
                  <a:cubicBezTo>
                    <a:pt x="1" y="422"/>
                    <a:pt x="125" y="546"/>
                    <a:pt x="275" y="546"/>
                  </a:cubicBezTo>
                  <a:cubicBezTo>
                    <a:pt x="422" y="546"/>
                    <a:pt x="546" y="422"/>
                    <a:pt x="546" y="275"/>
                  </a:cubicBezTo>
                  <a:cubicBezTo>
                    <a:pt x="546" y="125"/>
                    <a:pt x="422" y="1"/>
                    <a:pt x="2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3"/>
            <p:cNvSpPr/>
            <p:nvPr/>
          </p:nvSpPr>
          <p:spPr>
            <a:xfrm flipH="1">
              <a:off x="2643872" y="2622541"/>
              <a:ext cx="390526" cy="390526"/>
            </a:xfrm>
            <a:custGeom>
              <a:rect b="b" l="l" r="r" t="t"/>
              <a:pathLst>
                <a:path extrusionOk="0" h="2613" w="2613">
                  <a:moveTo>
                    <a:pt x="1307" y="0"/>
                  </a:moveTo>
                  <a:cubicBezTo>
                    <a:pt x="585" y="0"/>
                    <a:pt x="0" y="588"/>
                    <a:pt x="0" y="1306"/>
                  </a:cubicBezTo>
                  <a:cubicBezTo>
                    <a:pt x="0" y="2028"/>
                    <a:pt x="585" y="2613"/>
                    <a:pt x="1307" y="2613"/>
                  </a:cubicBezTo>
                  <a:cubicBezTo>
                    <a:pt x="2028" y="2613"/>
                    <a:pt x="2613" y="2028"/>
                    <a:pt x="2613" y="1306"/>
                  </a:cubicBezTo>
                  <a:cubicBezTo>
                    <a:pt x="2613" y="588"/>
                    <a:pt x="2028" y="0"/>
                    <a:pt x="130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Fira Sans"/>
                  <a:ea typeface="Fira Sans"/>
                  <a:cs typeface="Fira Sans"/>
                  <a:sym typeface="Fira Sans"/>
                </a:rPr>
                <a:t>05</a:t>
              </a:r>
              <a:endParaRPr>
                <a:solidFill>
                  <a:schemeClr val="lt1"/>
                </a:solidFill>
                <a:latin typeface="Fira Sans"/>
                <a:ea typeface="Fira Sans"/>
                <a:cs typeface="Fira Sans"/>
                <a:sym typeface="Fira Sans"/>
              </a:endParaRPr>
            </a:p>
          </p:txBody>
        </p:sp>
      </p:grpSp>
      <p:sp>
        <p:nvSpPr>
          <p:cNvPr id="368" name="Google Shape;368;p33"/>
          <p:cNvSpPr/>
          <p:nvPr/>
        </p:nvSpPr>
        <p:spPr>
          <a:xfrm flipH="1">
            <a:off x="3712649" y="1862427"/>
            <a:ext cx="792515" cy="1931224"/>
          </a:xfrm>
          <a:custGeom>
            <a:rect b="b" l="l" r="r" t="t"/>
            <a:pathLst>
              <a:path extrusionOk="0" h="19962" w="8192">
                <a:moveTo>
                  <a:pt x="1647" y="0"/>
                </a:moveTo>
                <a:cubicBezTo>
                  <a:pt x="830" y="0"/>
                  <a:pt x="177" y="654"/>
                  <a:pt x="177" y="1457"/>
                </a:cubicBezTo>
                <a:lnTo>
                  <a:pt x="177" y="10000"/>
                </a:lnTo>
                <a:cubicBezTo>
                  <a:pt x="177" y="10314"/>
                  <a:pt x="272" y="10614"/>
                  <a:pt x="435" y="10859"/>
                </a:cubicBezTo>
                <a:lnTo>
                  <a:pt x="873" y="11499"/>
                </a:lnTo>
                <a:cubicBezTo>
                  <a:pt x="599" y="11783"/>
                  <a:pt x="1" y="12166"/>
                  <a:pt x="1" y="12587"/>
                </a:cubicBezTo>
                <a:cubicBezTo>
                  <a:pt x="1" y="12832"/>
                  <a:pt x="70" y="13077"/>
                  <a:pt x="177" y="13295"/>
                </a:cubicBezTo>
                <a:lnTo>
                  <a:pt x="177" y="13309"/>
                </a:lnTo>
                <a:lnTo>
                  <a:pt x="177" y="18491"/>
                </a:lnTo>
                <a:cubicBezTo>
                  <a:pt x="177" y="19308"/>
                  <a:pt x="830" y="19961"/>
                  <a:pt x="1647" y="19961"/>
                </a:cubicBezTo>
                <a:cubicBezTo>
                  <a:pt x="2450" y="19961"/>
                  <a:pt x="3104" y="19308"/>
                  <a:pt x="3104" y="18491"/>
                </a:cubicBezTo>
                <a:lnTo>
                  <a:pt x="3104" y="18276"/>
                </a:lnTo>
                <a:lnTo>
                  <a:pt x="3267" y="18276"/>
                </a:lnTo>
                <a:cubicBezTo>
                  <a:pt x="3348" y="18276"/>
                  <a:pt x="3417" y="18276"/>
                  <a:pt x="3486" y="18263"/>
                </a:cubicBezTo>
                <a:cubicBezTo>
                  <a:pt x="3499" y="18263"/>
                  <a:pt x="3512" y="18263"/>
                  <a:pt x="3525" y="18246"/>
                </a:cubicBezTo>
                <a:cubicBezTo>
                  <a:pt x="4655" y="18181"/>
                  <a:pt x="5566" y="17254"/>
                  <a:pt x="5595" y="16111"/>
                </a:cubicBezTo>
                <a:cubicBezTo>
                  <a:pt x="6751" y="15676"/>
                  <a:pt x="7525" y="14559"/>
                  <a:pt x="7525" y="13309"/>
                </a:cubicBezTo>
                <a:cubicBezTo>
                  <a:pt x="7525" y="13158"/>
                  <a:pt x="7512" y="13008"/>
                  <a:pt x="7486" y="12858"/>
                </a:cubicBezTo>
                <a:cubicBezTo>
                  <a:pt x="7473" y="12587"/>
                  <a:pt x="7392" y="12329"/>
                  <a:pt x="7267" y="12097"/>
                </a:cubicBezTo>
                <a:cubicBezTo>
                  <a:pt x="7865" y="11525"/>
                  <a:pt x="8192" y="10751"/>
                  <a:pt x="8192" y="9919"/>
                </a:cubicBezTo>
                <a:cubicBezTo>
                  <a:pt x="8192" y="9648"/>
                  <a:pt x="8166" y="9377"/>
                  <a:pt x="8084" y="9119"/>
                </a:cubicBezTo>
                <a:cubicBezTo>
                  <a:pt x="8045" y="8857"/>
                  <a:pt x="7934" y="8629"/>
                  <a:pt x="7800" y="8410"/>
                </a:cubicBezTo>
                <a:cubicBezTo>
                  <a:pt x="7702" y="8260"/>
                  <a:pt x="7594" y="8109"/>
                  <a:pt x="7473" y="7959"/>
                </a:cubicBezTo>
                <a:cubicBezTo>
                  <a:pt x="7813" y="7430"/>
                  <a:pt x="7976" y="6790"/>
                  <a:pt x="7921" y="6150"/>
                </a:cubicBezTo>
                <a:cubicBezTo>
                  <a:pt x="7865" y="5428"/>
                  <a:pt x="7568" y="4749"/>
                  <a:pt x="7049" y="4233"/>
                </a:cubicBezTo>
                <a:cubicBezTo>
                  <a:pt x="6751" y="3932"/>
                  <a:pt x="6382" y="3701"/>
                  <a:pt x="5987" y="3550"/>
                </a:cubicBezTo>
                <a:cubicBezTo>
                  <a:pt x="5974" y="3361"/>
                  <a:pt x="5948" y="3185"/>
                  <a:pt x="5893" y="3008"/>
                </a:cubicBezTo>
                <a:cubicBezTo>
                  <a:pt x="5840" y="2789"/>
                  <a:pt x="5742" y="2600"/>
                  <a:pt x="5621" y="2407"/>
                </a:cubicBezTo>
                <a:cubicBezTo>
                  <a:pt x="5540" y="2286"/>
                  <a:pt x="5445" y="2179"/>
                  <a:pt x="5334" y="2068"/>
                </a:cubicBezTo>
                <a:cubicBezTo>
                  <a:pt x="4913" y="1646"/>
                  <a:pt x="4344" y="1424"/>
                  <a:pt x="3768" y="1424"/>
                </a:cubicBezTo>
                <a:cubicBezTo>
                  <a:pt x="3545" y="1424"/>
                  <a:pt x="3321" y="1457"/>
                  <a:pt x="3104" y="1525"/>
                </a:cubicBezTo>
                <a:lnTo>
                  <a:pt x="3104" y="1457"/>
                </a:lnTo>
                <a:cubicBezTo>
                  <a:pt x="3104" y="654"/>
                  <a:pt x="2450" y="0"/>
                  <a:pt x="16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3"/>
          <p:cNvSpPr txBox="1"/>
          <p:nvPr/>
        </p:nvSpPr>
        <p:spPr>
          <a:xfrm>
            <a:off x="255300" y="2499975"/>
            <a:ext cx="2388600" cy="210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100">
                <a:latin typeface="Times New Roman"/>
                <a:ea typeface="Times New Roman"/>
                <a:cs typeface="Times New Roman"/>
                <a:sym typeface="Times New Roman"/>
              </a:rPr>
              <a:t>Palavras que eram semanticamente relacionadas levavam a respostas mais rápidas – priming semântico – e isso era verdade mesmo que as palavras viessem de idiomas diferentes. Além disso, apenas uma região do cérebro mostrou esse padrão de priming para relacionamento semântico entre idiomas: o lobo temporal anterior no hemisfério esquerdo.</a:t>
            </a:r>
            <a:endParaRPr sz="1300">
              <a:latin typeface="Fira Sans"/>
              <a:ea typeface="Fira Sans"/>
              <a:cs typeface="Fira Sans"/>
              <a:sym typeface="Fira Sans"/>
            </a:endParaRPr>
          </a:p>
        </p:txBody>
      </p:sp>
      <p:sp>
        <p:nvSpPr>
          <p:cNvPr id="370" name="Google Shape;370;p33"/>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Distributed plus-hub-theory: evidência com fMRI </a:t>
            </a:r>
            <a:r>
              <a:rPr lang="en" sz="1700">
                <a:solidFill>
                  <a:schemeClr val="lt2"/>
                </a:solidFill>
              </a:rPr>
              <a:t>(CRINION et al, 2006)</a:t>
            </a:r>
            <a:endParaRPr sz="1600">
              <a:solidFill>
                <a:schemeClr val="lt2"/>
              </a:solidFill>
            </a:endParaRPr>
          </a:p>
        </p:txBody>
      </p:sp>
      <p:cxnSp>
        <p:nvCxnSpPr>
          <p:cNvPr id="371" name="Google Shape;371;p33"/>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372" name="Google Shape;372;p33"/>
          <p:cNvSpPr txBox="1"/>
          <p:nvPr/>
        </p:nvSpPr>
        <p:spPr>
          <a:xfrm>
            <a:off x="4875338" y="4405025"/>
            <a:ext cx="35790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Adaptação de fMRI - variante de preparação semântica</a:t>
            </a:r>
            <a:endParaRPr>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As representações conceituais são corporificadas? </a:t>
            </a:r>
            <a:endParaRPr sz="1600">
              <a:solidFill>
                <a:schemeClr val="lt2"/>
              </a:solidFill>
            </a:endParaRPr>
          </a:p>
        </p:txBody>
      </p:sp>
      <p:cxnSp>
        <p:nvCxnSpPr>
          <p:cNvPr id="378" name="Google Shape;378;p34"/>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379" name="Google Shape;379;p34"/>
          <p:cNvSpPr txBox="1"/>
          <p:nvPr/>
        </p:nvSpPr>
        <p:spPr>
          <a:xfrm>
            <a:off x="681850" y="923425"/>
            <a:ext cx="7906200" cy="552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a:latin typeface="Fira Sans"/>
                <a:ea typeface="Fira Sans"/>
                <a:cs typeface="Fira Sans"/>
                <a:sym typeface="Fira Sans"/>
              </a:rPr>
              <a:t>Dada a evidência de um hub semântico (lobo temporal anterior), vamos revisitar o papel que as ativações distribuídas desempenham na instanciação do conhecimento conceitual. </a:t>
            </a:r>
            <a:br>
              <a:rPr lang="en">
                <a:latin typeface="Fira Sans"/>
                <a:ea typeface="Fira Sans"/>
                <a:cs typeface="Fira Sans"/>
                <a:sym typeface="Fira Sans"/>
              </a:rPr>
            </a:br>
            <a:endParaRPr>
              <a:latin typeface="Fira Sans"/>
              <a:ea typeface="Fira Sans"/>
              <a:cs typeface="Fira Sans"/>
              <a:sym typeface="Fira Sans"/>
            </a:endParaRPr>
          </a:p>
        </p:txBody>
      </p:sp>
      <p:sp>
        <p:nvSpPr>
          <p:cNvPr id="380" name="Google Shape;380;p34"/>
          <p:cNvSpPr/>
          <p:nvPr/>
        </p:nvSpPr>
        <p:spPr>
          <a:xfrm>
            <a:off x="314025" y="1728975"/>
            <a:ext cx="2496534" cy="3211849"/>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
          <p:cNvSpPr/>
          <p:nvPr/>
        </p:nvSpPr>
        <p:spPr>
          <a:xfrm>
            <a:off x="6974446" y="2812013"/>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382" name="Google Shape;382;p34"/>
          <p:cNvSpPr txBox="1"/>
          <p:nvPr/>
        </p:nvSpPr>
        <p:spPr>
          <a:xfrm>
            <a:off x="476700" y="3525500"/>
            <a:ext cx="2143800" cy="429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300">
                <a:latin typeface="Times New Roman"/>
                <a:ea typeface="Times New Roman"/>
                <a:cs typeface="Times New Roman"/>
                <a:sym typeface="Times New Roman"/>
              </a:rPr>
              <a:t>são construídos a partir de experiências sensoriais e de ação e  as unidades abstratas são vinculadas no lobo temporal anterior.</a:t>
            </a:r>
            <a:br>
              <a:rPr lang="en" sz="1300">
                <a:latin typeface="Times New Roman"/>
                <a:ea typeface="Times New Roman"/>
                <a:cs typeface="Times New Roman"/>
                <a:sym typeface="Times New Roman"/>
              </a:rPr>
            </a:br>
            <a:r>
              <a:rPr lang="en" sz="1300">
                <a:latin typeface="Times New Roman"/>
                <a:ea typeface="Times New Roman"/>
                <a:cs typeface="Times New Roman"/>
                <a:sym typeface="Times New Roman"/>
              </a:rPr>
              <a:t>A ativação distribuída em sistemas sensoriais ou motores não é necessária para a representação do conceito uma vez formado.</a:t>
            </a:r>
            <a:br>
              <a:rPr lang="en" sz="1200">
                <a:latin typeface="Times New Roman"/>
                <a:ea typeface="Times New Roman"/>
                <a:cs typeface="Times New Roman"/>
                <a:sym typeface="Times New Roman"/>
              </a:rPr>
            </a:br>
            <a:endParaRPr sz="1700">
              <a:solidFill>
                <a:schemeClr val="dk2"/>
              </a:solidFill>
              <a:latin typeface="Fira Sans Extra Condensed Medium"/>
              <a:ea typeface="Fira Sans Extra Condensed Medium"/>
              <a:cs typeface="Fira Sans Extra Condensed Medium"/>
              <a:sym typeface="Fira Sans Extra Condensed Medium"/>
            </a:endParaRPr>
          </a:p>
        </p:txBody>
      </p:sp>
      <p:sp>
        <p:nvSpPr>
          <p:cNvPr id="383" name="Google Shape;383;p34"/>
          <p:cNvSpPr txBox="1"/>
          <p:nvPr/>
        </p:nvSpPr>
        <p:spPr>
          <a:xfrm>
            <a:off x="555825" y="1895963"/>
            <a:ext cx="2040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Conceitos simbólicos Fundamentados </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grpSp>
        <p:nvGrpSpPr>
          <p:cNvPr id="384" name="Google Shape;384;p34"/>
          <p:cNvGrpSpPr/>
          <p:nvPr/>
        </p:nvGrpSpPr>
        <p:grpSpPr>
          <a:xfrm>
            <a:off x="3642023" y="2144077"/>
            <a:ext cx="1859950" cy="2247956"/>
            <a:chOff x="3132851" y="1333425"/>
            <a:chExt cx="2878289" cy="3329811"/>
          </a:xfrm>
        </p:grpSpPr>
        <p:sp>
          <p:nvSpPr>
            <p:cNvPr id="385" name="Google Shape;385;p34"/>
            <p:cNvSpPr/>
            <p:nvPr/>
          </p:nvSpPr>
          <p:spPr>
            <a:xfrm>
              <a:off x="3132851" y="2384652"/>
              <a:ext cx="1366777" cy="1227836"/>
            </a:xfrm>
            <a:custGeom>
              <a:rect b="b" l="l" r="r" t="t"/>
              <a:pathLst>
                <a:path extrusionOk="0" h="12911" w="14372">
                  <a:moveTo>
                    <a:pt x="453" y="1"/>
                  </a:moveTo>
                  <a:cubicBezTo>
                    <a:pt x="430" y="1026"/>
                    <a:pt x="717" y="2051"/>
                    <a:pt x="1266" y="2910"/>
                  </a:cubicBezTo>
                  <a:cubicBezTo>
                    <a:pt x="1054" y="3174"/>
                    <a:pt x="860" y="3437"/>
                    <a:pt x="717" y="3695"/>
                  </a:cubicBezTo>
                  <a:cubicBezTo>
                    <a:pt x="453" y="4079"/>
                    <a:pt x="287" y="4485"/>
                    <a:pt x="195" y="4961"/>
                  </a:cubicBezTo>
                  <a:cubicBezTo>
                    <a:pt x="75" y="5390"/>
                    <a:pt x="1" y="5872"/>
                    <a:pt x="1" y="6347"/>
                  </a:cubicBezTo>
                  <a:cubicBezTo>
                    <a:pt x="1" y="7802"/>
                    <a:pt x="573" y="9165"/>
                    <a:pt x="1627" y="10167"/>
                  </a:cubicBezTo>
                  <a:cubicBezTo>
                    <a:pt x="1410" y="10568"/>
                    <a:pt x="1266" y="11026"/>
                    <a:pt x="1243" y="11502"/>
                  </a:cubicBezTo>
                  <a:cubicBezTo>
                    <a:pt x="1198" y="11765"/>
                    <a:pt x="1169" y="12029"/>
                    <a:pt x="1169" y="12286"/>
                  </a:cubicBezTo>
                  <a:cubicBezTo>
                    <a:pt x="1169" y="12504"/>
                    <a:pt x="1198" y="12693"/>
                    <a:pt x="1221" y="12911"/>
                  </a:cubicBezTo>
                  <a:lnTo>
                    <a:pt x="14085" y="12911"/>
                  </a:lnTo>
                  <a:lnTo>
                    <a:pt x="14085" y="12286"/>
                  </a:lnTo>
                  <a:lnTo>
                    <a:pt x="14056" y="12264"/>
                  </a:lnTo>
                  <a:cubicBezTo>
                    <a:pt x="14251" y="11886"/>
                    <a:pt x="14371" y="11479"/>
                    <a:pt x="14371" y="11026"/>
                  </a:cubicBezTo>
                  <a:cubicBezTo>
                    <a:pt x="14371" y="10282"/>
                    <a:pt x="13249" y="9617"/>
                    <a:pt x="12767" y="9113"/>
                  </a:cubicBezTo>
                  <a:lnTo>
                    <a:pt x="13604" y="7991"/>
                  </a:lnTo>
                  <a:cubicBezTo>
                    <a:pt x="13890" y="7561"/>
                    <a:pt x="14085" y="7040"/>
                    <a:pt x="14085" y="6490"/>
                  </a:cubicBezTo>
                  <a:lnTo>
                    <a:pt x="140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a:off x="3264659" y="3691885"/>
              <a:ext cx="1207675" cy="971351"/>
            </a:xfrm>
            <a:custGeom>
              <a:rect b="b" l="l" r="r" t="t"/>
              <a:pathLst>
                <a:path extrusionOk="0" h="10214" w="12699">
                  <a:moveTo>
                    <a:pt x="1" y="1"/>
                  </a:moveTo>
                  <a:cubicBezTo>
                    <a:pt x="453" y="1576"/>
                    <a:pt x="1599" y="2865"/>
                    <a:pt x="3174" y="3460"/>
                  </a:cubicBezTo>
                  <a:cubicBezTo>
                    <a:pt x="3248" y="5465"/>
                    <a:pt x="4823" y="7086"/>
                    <a:pt x="6799" y="7229"/>
                  </a:cubicBezTo>
                  <a:lnTo>
                    <a:pt x="6874" y="7229"/>
                  </a:lnTo>
                  <a:cubicBezTo>
                    <a:pt x="6994" y="7252"/>
                    <a:pt x="7137" y="7252"/>
                    <a:pt x="7258" y="7252"/>
                  </a:cubicBezTo>
                  <a:lnTo>
                    <a:pt x="7544" y="7252"/>
                  </a:lnTo>
                  <a:lnTo>
                    <a:pt x="7544" y="7636"/>
                  </a:lnTo>
                  <a:cubicBezTo>
                    <a:pt x="7544" y="9068"/>
                    <a:pt x="8689" y="10213"/>
                    <a:pt x="10121" y="10213"/>
                  </a:cubicBezTo>
                  <a:cubicBezTo>
                    <a:pt x="11525" y="10213"/>
                    <a:pt x="12699" y="9068"/>
                    <a:pt x="12699" y="7636"/>
                  </a:cubicBezTo>
                  <a:lnTo>
                    <a:pt x="126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3185156" y="1333425"/>
              <a:ext cx="1287178" cy="971827"/>
            </a:xfrm>
            <a:custGeom>
              <a:rect b="b" l="l" r="r" t="t"/>
              <a:pathLst>
                <a:path extrusionOk="0" h="10219" w="13535">
                  <a:moveTo>
                    <a:pt x="10957" y="1"/>
                  </a:moveTo>
                  <a:cubicBezTo>
                    <a:pt x="9525" y="1"/>
                    <a:pt x="8380" y="1146"/>
                    <a:pt x="8380" y="2578"/>
                  </a:cubicBezTo>
                  <a:lnTo>
                    <a:pt x="8380" y="2675"/>
                  </a:lnTo>
                  <a:cubicBezTo>
                    <a:pt x="8001" y="2556"/>
                    <a:pt x="7609" y="2498"/>
                    <a:pt x="7219" y="2498"/>
                  </a:cubicBezTo>
                  <a:cubicBezTo>
                    <a:pt x="6206" y="2498"/>
                    <a:pt x="5203" y="2892"/>
                    <a:pt x="4462" y="3632"/>
                  </a:cubicBezTo>
                  <a:cubicBezTo>
                    <a:pt x="4273" y="3821"/>
                    <a:pt x="4107" y="4010"/>
                    <a:pt x="3964" y="4228"/>
                  </a:cubicBezTo>
                  <a:cubicBezTo>
                    <a:pt x="3746" y="4560"/>
                    <a:pt x="3580" y="4898"/>
                    <a:pt x="3483" y="5276"/>
                  </a:cubicBezTo>
                  <a:cubicBezTo>
                    <a:pt x="3391" y="5585"/>
                    <a:pt x="3340" y="5900"/>
                    <a:pt x="3317" y="6232"/>
                  </a:cubicBezTo>
                  <a:cubicBezTo>
                    <a:pt x="2624" y="6496"/>
                    <a:pt x="1982" y="6902"/>
                    <a:pt x="1455" y="7446"/>
                  </a:cubicBezTo>
                  <a:cubicBezTo>
                    <a:pt x="693" y="8191"/>
                    <a:pt x="189" y="9165"/>
                    <a:pt x="0" y="10219"/>
                  </a:cubicBezTo>
                  <a:lnTo>
                    <a:pt x="13535" y="10219"/>
                  </a:lnTo>
                  <a:lnTo>
                    <a:pt x="13535" y="2578"/>
                  </a:lnTo>
                  <a:cubicBezTo>
                    <a:pt x="13535" y="1146"/>
                    <a:pt x="12361" y="1"/>
                    <a:pt x="109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4671656" y="1333425"/>
              <a:ext cx="1287178" cy="971827"/>
            </a:xfrm>
            <a:custGeom>
              <a:rect b="b" l="l" r="r" t="t"/>
              <a:pathLst>
                <a:path extrusionOk="0" h="10219" w="13535">
                  <a:moveTo>
                    <a:pt x="2577" y="1"/>
                  </a:moveTo>
                  <a:cubicBezTo>
                    <a:pt x="1146" y="1"/>
                    <a:pt x="0" y="1146"/>
                    <a:pt x="0" y="2578"/>
                  </a:cubicBezTo>
                  <a:lnTo>
                    <a:pt x="0" y="10219"/>
                  </a:lnTo>
                  <a:lnTo>
                    <a:pt x="13534" y="10219"/>
                  </a:lnTo>
                  <a:cubicBezTo>
                    <a:pt x="13317" y="9165"/>
                    <a:pt x="12818" y="8191"/>
                    <a:pt x="12051" y="7446"/>
                  </a:cubicBezTo>
                  <a:cubicBezTo>
                    <a:pt x="11530" y="6902"/>
                    <a:pt x="10882" y="6496"/>
                    <a:pt x="10189" y="6232"/>
                  </a:cubicBezTo>
                  <a:cubicBezTo>
                    <a:pt x="10189" y="5900"/>
                    <a:pt x="10121" y="5585"/>
                    <a:pt x="10046" y="5276"/>
                  </a:cubicBezTo>
                  <a:cubicBezTo>
                    <a:pt x="9955" y="4898"/>
                    <a:pt x="9789" y="4560"/>
                    <a:pt x="9571" y="4228"/>
                  </a:cubicBezTo>
                  <a:cubicBezTo>
                    <a:pt x="9428" y="4010"/>
                    <a:pt x="9262" y="3821"/>
                    <a:pt x="9073" y="3632"/>
                  </a:cubicBezTo>
                  <a:cubicBezTo>
                    <a:pt x="8328" y="2892"/>
                    <a:pt x="7327" y="2498"/>
                    <a:pt x="6314" y="2498"/>
                  </a:cubicBezTo>
                  <a:cubicBezTo>
                    <a:pt x="5925" y="2498"/>
                    <a:pt x="5534" y="2556"/>
                    <a:pt x="5155" y="2675"/>
                  </a:cubicBezTo>
                  <a:lnTo>
                    <a:pt x="5155" y="2578"/>
                  </a:lnTo>
                  <a:cubicBezTo>
                    <a:pt x="5155" y="1146"/>
                    <a:pt x="3986" y="1"/>
                    <a:pt x="25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a:off x="4644363" y="2384652"/>
              <a:ext cx="1366777" cy="1227836"/>
            </a:xfrm>
            <a:custGeom>
              <a:rect b="b" l="l" r="r" t="t"/>
              <a:pathLst>
                <a:path extrusionOk="0" h="12911" w="14372">
                  <a:moveTo>
                    <a:pt x="287" y="1"/>
                  </a:moveTo>
                  <a:lnTo>
                    <a:pt x="287" y="6490"/>
                  </a:lnTo>
                  <a:cubicBezTo>
                    <a:pt x="287" y="7040"/>
                    <a:pt x="453" y="7561"/>
                    <a:pt x="740" y="7991"/>
                  </a:cubicBezTo>
                  <a:lnTo>
                    <a:pt x="1507" y="9113"/>
                  </a:lnTo>
                  <a:cubicBezTo>
                    <a:pt x="1055" y="9617"/>
                    <a:pt x="1" y="10282"/>
                    <a:pt x="1" y="11026"/>
                  </a:cubicBezTo>
                  <a:cubicBezTo>
                    <a:pt x="1" y="11479"/>
                    <a:pt x="98" y="11886"/>
                    <a:pt x="287" y="12264"/>
                  </a:cubicBezTo>
                  <a:lnTo>
                    <a:pt x="287" y="12286"/>
                  </a:lnTo>
                  <a:lnTo>
                    <a:pt x="287" y="12911"/>
                  </a:lnTo>
                  <a:lnTo>
                    <a:pt x="13151" y="12911"/>
                  </a:lnTo>
                  <a:cubicBezTo>
                    <a:pt x="13174" y="12693"/>
                    <a:pt x="13174" y="12504"/>
                    <a:pt x="13174" y="12286"/>
                  </a:cubicBezTo>
                  <a:cubicBezTo>
                    <a:pt x="13174" y="12029"/>
                    <a:pt x="13151" y="11765"/>
                    <a:pt x="13128" y="11502"/>
                  </a:cubicBezTo>
                  <a:cubicBezTo>
                    <a:pt x="13083" y="11026"/>
                    <a:pt x="12962" y="10568"/>
                    <a:pt x="12745" y="10167"/>
                  </a:cubicBezTo>
                  <a:cubicBezTo>
                    <a:pt x="13770" y="9165"/>
                    <a:pt x="14371" y="7802"/>
                    <a:pt x="14371" y="6347"/>
                  </a:cubicBezTo>
                  <a:cubicBezTo>
                    <a:pt x="14371" y="5872"/>
                    <a:pt x="14297" y="5390"/>
                    <a:pt x="14176" y="4961"/>
                  </a:cubicBezTo>
                  <a:cubicBezTo>
                    <a:pt x="14085" y="4485"/>
                    <a:pt x="13890" y="4079"/>
                    <a:pt x="13655" y="3695"/>
                  </a:cubicBezTo>
                  <a:cubicBezTo>
                    <a:pt x="13483" y="3437"/>
                    <a:pt x="13294" y="3174"/>
                    <a:pt x="13083" y="2910"/>
                  </a:cubicBezTo>
                  <a:cubicBezTo>
                    <a:pt x="13627" y="2051"/>
                    <a:pt x="13913" y="1026"/>
                    <a:pt x="13890" y="1"/>
                  </a:cubicBez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4671656" y="3691885"/>
              <a:ext cx="1207675" cy="971351"/>
            </a:xfrm>
            <a:custGeom>
              <a:rect b="b" l="l" r="r" t="t"/>
              <a:pathLst>
                <a:path extrusionOk="0" h="10214" w="12699">
                  <a:moveTo>
                    <a:pt x="0" y="1"/>
                  </a:moveTo>
                  <a:lnTo>
                    <a:pt x="0" y="7636"/>
                  </a:lnTo>
                  <a:cubicBezTo>
                    <a:pt x="0" y="9068"/>
                    <a:pt x="1146" y="10213"/>
                    <a:pt x="2577" y="10213"/>
                  </a:cubicBezTo>
                  <a:cubicBezTo>
                    <a:pt x="3986" y="10213"/>
                    <a:pt x="5155" y="9068"/>
                    <a:pt x="5155" y="7636"/>
                  </a:cubicBezTo>
                  <a:lnTo>
                    <a:pt x="5155" y="7252"/>
                  </a:lnTo>
                  <a:lnTo>
                    <a:pt x="5441" y="7252"/>
                  </a:lnTo>
                  <a:cubicBezTo>
                    <a:pt x="5562" y="7252"/>
                    <a:pt x="5682" y="7252"/>
                    <a:pt x="5825" y="7229"/>
                  </a:cubicBezTo>
                  <a:lnTo>
                    <a:pt x="5894" y="7229"/>
                  </a:lnTo>
                  <a:cubicBezTo>
                    <a:pt x="7876" y="7086"/>
                    <a:pt x="9451" y="5465"/>
                    <a:pt x="9502" y="3460"/>
                  </a:cubicBezTo>
                  <a:cubicBezTo>
                    <a:pt x="11077" y="2865"/>
                    <a:pt x="12246" y="1576"/>
                    <a:pt x="126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34"/>
          <p:cNvSpPr/>
          <p:nvPr/>
        </p:nvSpPr>
        <p:spPr>
          <a:xfrm>
            <a:off x="6333450" y="1808800"/>
            <a:ext cx="2496534" cy="3211849"/>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txBox="1"/>
          <p:nvPr/>
        </p:nvSpPr>
        <p:spPr>
          <a:xfrm>
            <a:off x="6523500" y="3425900"/>
            <a:ext cx="2143800" cy="429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200">
                <a:latin typeface="Times New Roman"/>
                <a:ea typeface="Times New Roman"/>
                <a:cs typeface="Times New Roman"/>
                <a:sym typeface="Times New Roman"/>
              </a:rPr>
              <a:t>são construídos a partir de experiências sensoriais e de ação, e esses mesmos sistemas são necessários para a representação e processamento desses conceitos. </a:t>
            </a:r>
            <a:br>
              <a:rPr lang="en" sz="1200">
                <a:latin typeface="Times New Roman"/>
                <a:ea typeface="Times New Roman"/>
                <a:cs typeface="Times New Roman"/>
                <a:sym typeface="Times New Roman"/>
              </a:rPr>
            </a:br>
            <a:r>
              <a:rPr lang="en" sz="1200">
                <a:latin typeface="Times New Roman"/>
                <a:ea typeface="Times New Roman"/>
                <a:cs typeface="Times New Roman"/>
                <a:sym typeface="Times New Roman"/>
              </a:rPr>
              <a:t>Por exemplo, entender uma palavra de ação como andar requer ativar as mesmas representações motoras usadas ao executar essa ação.</a:t>
            </a:r>
            <a:endParaRPr sz="1700">
              <a:solidFill>
                <a:schemeClr val="dk2"/>
              </a:solidFill>
              <a:latin typeface="Fira Sans Extra Condensed Medium"/>
              <a:ea typeface="Fira Sans Extra Condensed Medium"/>
              <a:cs typeface="Fira Sans Extra Condensed Medium"/>
              <a:sym typeface="Fira Sans Extra Condensed Medium"/>
            </a:endParaRPr>
          </a:p>
        </p:txBody>
      </p:sp>
      <p:sp>
        <p:nvSpPr>
          <p:cNvPr id="393" name="Google Shape;393;p34"/>
          <p:cNvSpPr txBox="1"/>
          <p:nvPr/>
        </p:nvSpPr>
        <p:spPr>
          <a:xfrm>
            <a:off x="6547875" y="1895963"/>
            <a:ext cx="2040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Conceitos Corporificados </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5"/>
          <p:cNvSpPr/>
          <p:nvPr/>
        </p:nvSpPr>
        <p:spPr>
          <a:xfrm>
            <a:off x="6647921" y="2608663"/>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399" name="Google Shape;399;p35"/>
          <p:cNvSpPr txBox="1"/>
          <p:nvPr/>
        </p:nvSpPr>
        <p:spPr>
          <a:xfrm>
            <a:off x="276488" y="2172175"/>
            <a:ext cx="2164500" cy="489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br>
              <a:rPr lang="en" sz="1200">
                <a:latin typeface="Fira Sans"/>
                <a:ea typeface="Fira Sans"/>
                <a:cs typeface="Fira Sans"/>
                <a:sym typeface="Fira Sans"/>
              </a:rPr>
            </a:br>
            <a:br>
              <a:rPr lang="en" sz="1200">
                <a:latin typeface="Fira Sans"/>
                <a:ea typeface="Fira Sans"/>
                <a:cs typeface="Fira Sans"/>
                <a:sym typeface="Fira Sans"/>
              </a:rPr>
            </a:br>
            <a:r>
              <a:rPr lang="en" sz="1200">
                <a:latin typeface="Fira Sans"/>
                <a:ea typeface="Fira Sans"/>
                <a:cs typeface="Fira Sans"/>
                <a:sym typeface="Fira Sans"/>
              </a:rPr>
              <a:t>O</a:t>
            </a:r>
            <a:r>
              <a:rPr lang="en" sz="1200">
                <a:latin typeface="Fira Sans"/>
                <a:ea typeface="Fira Sans"/>
                <a:cs typeface="Fira Sans"/>
                <a:sym typeface="Fira Sans"/>
              </a:rPr>
              <a:t> sistema motor é necessário para entender as palavras relacionadas à realização de ações. </a:t>
            </a:r>
            <a:br>
              <a:rPr b="1" lang="en" sz="1200">
                <a:latin typeface="Fira Sans"/>
                <a:ea typeface="Fira Sans"/>
                <a:cs typeface="Fira Sans"/>
                <a:sym typeface="Fira Sans"/>
              </a:rPr>
            </a:br>
            <a:br>
              <a:rPr b="1" lang="en" sz="1200">
                <a:latin typeface="Fira Sans"/>
                <a:ea typeface="Fira Sans"/>
                <a:cs typeface="Fira Sans"/>
                <a:sym typeface="Fira Sans"/>
              </a:rPr>
            </a:br>
            <a:endParaRPr b="1" sz="1200">
              <a:solidFill>
                <a:schemeClr val="dk2"/>
              </a:solidFill>
              <a:latin typeface="Fira Sans"/>
              <a:ea typeface="Fira Sans"/>
              <a:cs typeface="Fira Sans"/>
              <a:sym typeface="Fira Sans"/>
            </a:endParaRPr>
          </a:p>
        </p:txBody>
      </p:sp>
      <p:sp>
        <p:nvSpPr>
          <p:cNvPr id="400" name="Google Shape;400;p35"/>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As representações conceituais são corporificadas? </a:t>
            </a:r>
            <a:endParaRPr sz="1600">
              <a:solidFill>
                <a:schemeClr val="lt2"/>
              </a:solidFill>
            </a:endParaRPr>
          </a:p>
        </p:txBody>
      </p:sp>
      <p:cxnSp>
        <p:nvCxnSpPr>
          <p:cNvPr id="401" name="Google Shape;401;p35"/>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402" name="Google Shape;402;p35"/>
          <p:cNvSpPr/>
          <p:nvPr/>
        </p:nvSpPr>
        <p:spPr>
          <a:xfrm>
            <a:off x="2760700" y="3790725"/>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5"/>
          <p:cNvSpPr txBox="1"/>
          <p:nvPr/>
        </p:nvSpPr>
        <p:spPr>
          <a:xfrm>
            <a:off x="3300775" y="1766825"/>
            <a:ext cx="33852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Friedemann Pulvermuller &gt; experimento em que  os participantes mexessem os dedos, movessem os pés ou franzissem os lábios durante o escaneamento do fMRI. </a:t>
            </a:r>
            <a:endParaRPr sz="1200">
              <a:latin typeface="Fira Sans"/>
              <a:ea typeface="Fira Sans"/>
              <a:cs typeface="Fira Sans"/>
              <a:sym typeface="Fira Sans"/>
            </a:endParaRPr>
          </a:p>
        </p:txBody>
      </p:sp>
      <p:sp>
        <p:nvSpPr>
          <p:cNvPr id="404" name="Google Shape;404;p35"/>
          <p:cNvSpPr txBox="1"/>
          <p:nvPr/>
        </p:nvSpPr>
        <p:spPr>
          <a:xfrm>
            <a:off x="681850" y="923425"/>
            <a:ext cx="7906200" cy="552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a:latin typeface="Fira Sans"/>
                <a:ea typeface="Fira Sans"/>
                <a:cs typeface="Fira Sans"/>
                <a:sym typeface="Fira Sans"/>
              </a:rPr>
              <a:t>Evidências a favor da hipótese dos conceitos corporificados</a:t>
            </a:r>
            <a:r>
              <a:rPr lang="en">
                <a:latin typeface="Fira Sans"/>
                <a:ea typeface="Fira Sans"/>
                <a:cs typeface="Fira Sans"/>
                <a:sym typeface="Fira Sans"/>
              </a:rPr>
              <a:t> </a:t>
            </a:r>
            <a:r>
              <a:rPr b="1" lang="en">
                <a:latin typeface="Fira Sans"/>
                <a:ea typeface="Fira Sans"/>
                <a:cs typeface="Fira Sans"/>
                <a:sym typeface="Fira Sans"/>
              </a:rPr>
              <a:t>com fMRI</a:t>
            </a:r>
            <a:endParaRPr b="1">
              <a:latin typeface="Fira Sans"/>
              <a:ea typeface="Fira Sans"/>
              <a:cs typeface="Fira Sans"/>
              <a:sym typeface="Fira Sans"/>
            </a:endParaRPr>
          </a:p>
        </p:txBody>
      </p:sp>
      <p:sp>
        <p:nvSpPr>
          <p:cNvPr id="405" name="Google Shape;405;p35"/>
          <p:cNvSpPr txBox="1"/>
          <p:nvPr/>
        </p:nvSpPr>
        <p:spPr>
          <a:xfrm>
            <a:off x="7513025" y="1862500"/>
            <a:ext cx="15468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Fira Sans"/>
                <a:ea typeface="Fira Sans"/>
                <a:cs typeface="Fira Sans"/>
                <a:sym typeface="Fira Sans"/>
              </a:rPr>
              <a:t>ativação áreas do córtex motor. </a:t>
            </a:r>
            <a:endParaRPr>
              <a:latin typeface="Fira Sans"/>
              <a:ea typeface="Fira Sans"/>
              <a:cs typeface="Fira Sans"/>
              <a:sym typeface="Fira Sans"/>
            </a:endParaRPr>
          </a:p>
        </p:txBody>
      </p:sp>
      <p:sp>
        <p:nvSpPr>
          <p:cNvPr id="406" name="Google Shape;406;p35"/>
          <p:cNvSpPr/>
          <p:nvPr/>
        </p:nvSpPr>
        <p:spPr>
          <a:xfrm>
            <a:off x="6906300" y="2172175"/>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5"/>
          <p:cNvSpPr txBox="1"/>
          <p:nvPr/>
        </p:nvSpPr>
        <p:spPr>
          <a:xfrm>
            <a:off x="222500" y="3459525"/>
            <a:ext cx="2272500" cy="79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Participantes lessem palavras </a:t>
            </a:r>
            <a:r>
              <a:rPr lang="en" sz="1200">
                <a:latin typeface="Fira Sans"/>
                <a:ea typeface="Fira Sans"/>
                <a:cs typeface="Fira Sans"/>
                <a:sym typeface="Fira Sans"/>
              </a:rPr>
              <a:t>de ação, como “chutar”, “arremessar”,  “beijo”.</a:t>
            </a:r>
            <a:endParaRPr>
              <a:latin typeface="Fira Sans"/>
              <a:ea typeface="Fira Sans"/>
              <a:cs typeface="Fira Sans"/>
              <a:sym typeface="Fira Sans"/>
            </a:endParaRPr>
          </a:p>
        </p:txBody>
      </p:sp>
      <p:sp>
        <p:nvSpPr>
          <p:cNvPr id="408" name="Google Shape;408;p35"/>
          <p:cNvSpPr/>
          <p:nvPr/>
        </p:nvSpPr>
        <p:spPr>
          <a:xfrm>
            <a:off x="2760700" y="2215175"/>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5"/>
          <p:cNvSpPr txBox="1"/>
          <p:nvPr/>
        </p:nvSpPr>
        <p:spPr>
          <a:xfrm>
            <a:off x="3412800" y="3243850"/>
            <a:ext cx="5358900" cy="164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Ativação no córtex motor enquanto os participantes simplesmente visualizavam as palavras de ação na tela. Além disso, o padrão de ativação, embora não idêntico ao padrão observado quando eles realizaram ações relacionadas, mostrou uma distribuição espacial semelhante: ações relacionadas à perna, como “chutar”, ativaram uma região semelhante ao movimento real do pé, palavras relacionadas ao braço ativou uma região semelhante a realmente mover o braço.</a:t>
            </a:r>
            <a:endParaRPr>
              <a:latin typeface="Fira Sans"/>
              <a:ea typeface="Fira Sans"/>
              <a:cs typeface="Fira Sans"/>
              <a:sym typeface="Fira Sans"/>
            </a:endParaRPr>
          </a:p>
        </p:txBody>
      </p:sp>
      <p:cxnSp>
        <p:nvCxnSpPr>
          <p:cNvPr id="410" name="Google Shape;410;p35"/>
          <p:cNvCxnSpPr/>
          <p:nvPr/>
        </p:nvCxnSpPr>
        <p:spPr>
          <a:xfrm flipH="1" rot="10800000">
            <a:off x="681850" y="1333125"/>
            <a:ext cx="5813400" cy="24000"/>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6"/>
          <p:cNvSpPr/>
          <p:nvPr/>
        </p:nvSpPr>
        <p:spPr>
          <a:xfrm>
            <a:off x="6600831" y="2608652"/>
            <a:ext cx="126"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16" name="Google Shape;416;p36"/>
          <p:cNvSpPr txBox="1"/>
          <p:nvPr/>
        </p:nvSpPr>
        <p:spPr>
          <a:xfrm>
            <a:off x="527525" y="1850072"/>
            <a:ext cx="2636400" cy="489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br>
              <a:rPr lang="en" sz="1200">
                <a:latin typeface="Fira Sans"/>
                <a:ea typeface="Fira Sans"/>
                <a:cs typeface="Fira Sans"/>
                <a:sym typeface="Fira Sans"/>
              </a:rPr>
            </a:br>
            <a:br>
              <a:rPr lang="en" sz="1200">
                <a:latin typeface="Fira Sans"/>
                <a:ea typeface="Fira Sans"/>
                <a:cs typeface="Fira Sans"/>
                <a:sym typeface="Fira Sans"/>
              </a:rPr>
            </a:br>
            <a:r>
              <a:rPr lang="en" sz="1200">
                <a:latin typeface="Fira Sans"/>
                <a:ea typeface="Fira Sans"/>
                <a:cs typeface="Fira Sans"/>
                <a:sym typeface="Fira Sans"/>
              </a:rPr>
              <a:t>O sistema motor é necessário para entender as palavras relacionadas à realização de ações. </a:t>
            </a:r>
            <a:br>
              <a:rPr b="1" lang="en" sz="1200">
                <a:latin typeface="Fira Sans"/>
                <a:ea typeface="Fira Sans"/>
                <a:cs typeface="Fira Sans"/>
                <a:sym typeface="Fira Sans"/>
              </a:rPr>
            </a:br>
            <a:br>
              <a:rPr b="1" lang="en" sz="1200">
                <a:latin typeface="Fira Sans"/>
                <a:ea typeface="Fira Sans"/>
                <a:cs typeface="Fira Sans"/>
                <a:sym typeface="Fira Sans"/>
              </a:rPr>
            </a:br>
            <a:endParaRPr b="1" sz="1200">
              <a:solidFill>
                <a:schemeClr val="dk2"/>
              </a:solidFill>
              <a:latin typeface="Fira Sans"/>
              <a:ea typeface="Fira Sans"/>
              <a:cs typeface="Fira Sans"/>
              <a:sym typeface="Fira Sans"/>
            </a:endParaRPr>
          </a:p>
        </p:txBody>
      </p:sp>
      <p:sp>
        <p:nvSpPr>
          <p:cNvPr id="417" name="Google Shape;417;p36"/>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As representações conceituais são corporificadas? </a:t>
            </a:r>
            <a:endParaRPr sz="1600">
              <a:solidFill>
                <a:schemeClr val="lt2"/>
              </a:solidFill>
            </a:endParaRPr>
          </a:p>
        </p:txBody>
      </p:sp>
      <p:cxnSp>
        <p:nvCxnSpPr>
          <p:cNvPr id="418" name="Google Shape;418;p36"/>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419" name="Google Shape;419;p36"/>
          <p:cNvSpPr txBox="1"/>
          <p:nvPr/>
        </p:nvSpPr>
        <p:spPr>
          <a:xfrm>
            <a:off x="4311168" y="1696875"/>
            <a:ext cx="4122900" cy="79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Pulvermüller et al., 2005</a:t>
            </a:r>
            <a:r>
              <a:rPr lang="en" sz="1200">
                <a:latin typeface="Fira Sans"/>
                <a:ea typeface="Fira Sans"/>
                <a:cs typeface="Fira Sans"/>
                <a:sym typeface="Fira Sans"/>
              </a:rPr>
              <a:t> &gt; </a:t>
            </a:r>
            <a:r>
              <a:rPr lang="en" sz="1200">
                <a:latin typeface="Fira Sans"/>
                <a:ea typeface="Fira Sans"/>
                <a:cs typeface="Fira Sans"/>
                <a:sym typeface="Fira Sans"/>
              </a:rPr>
              <a:t>a ativação do córtex motor e a semântica de ação usaram TMS para estimular, e não interromper, o processamento do córtex motor.</a:t>
            </a:r>
            <a:endParaRPr sz="1200">
              <a:latin typeface="Fira Sans"/>
              <a:ea typeface="Fira Sans"/>
              <a:cs typeface="Fira Sans"/>
              <a:sym typeface="Fira Sans"/>
            </a:endParaRPr>
          </a:p>
        </p:txBody>
      </p:sp>
      <p:sp>
        <p:nvSpPr>
          <p:cNvPr id="420" name="Google Shape;420;p36"/>
          <p:cNvSpPr txBox="1"/>
          <p:nvPr/>
        </p:nvSpPr>
        <p:spPr>
          <a:xfrm>
            <a:off x="681850" y="923425"/>
            <a:ext cx="7906200" cy="552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a:latin typeface="Fira Sans"/>
                <a:ea typeface="Fira Sans"/>
                <a:cs typeface="Fira Sans"/>
                <a:sym typeface="Fira Sans"/>
              </a:rPr>
              <a:t>Evidências a favor da hipótese dos conceitos corporificados</a:t>
            </a:r>
            <a:r>
              <a:rPr lang="en">
                <a:latin typeface="Fira Sans"/>
                <a:ea typeface="Fira Sans"/>
                <a:cs typeface="Fira Sans"/>
                <a:sym typeface="Fira Sans"/>
              </a:rPr>
              <a:t> </a:t>
            </a:r>
            <a:r>
              <a:rPr b="1" lang="en">
                <a:latin typeface="Fira Sans"/>
                <a:ea typeface="Fira Sans"/>
                <a:cs typeface="Fira Sans"/>
                <a:sym typeface="Fira Sans"/>
              </a:rPr>
              <a:t>com </a:t>
            </a:r>
            <a:r>
              <a:rPr b="1" lang="en" sz="1200">
                <a:latin typeface="Fira Sans"/>
                <a:ea typeface="Fira Sans"/>
                <a:cs typeface="Fira Sans"/>
                <a:sym typeface="Fira Sans"/>
              </a:rPr>
              <a:t>rTMS </a:t>
            </a:r>
            <a:endParaRPr b="1">
              <a:latin typeface="Fira Sans"/>
              <a:ea typeface="Fira Sans"/>
              <a:cs typeface="Fira Sans"/>
              <a:sym typeface="Fira Sans"/>
            </a:endParaRPr>
          </a:p>
        </p:txBody>
      </p:sp>
      <p:sp>
        <p:nvSpPr>
          <p:cNvPr id="421" name="Google Shape;421;p36"/>
          <p:cNvSpPr txBox="1"/>
          <p:nvPr/>
        </p:nvSpPr>
        <p:spPr>
          <a:xfrm>
            <a:off x="527525" y="3266325"/>
            <a:ext cx="2636400" cy="164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Enquanto pulsos repetidos de estimulação magnética de rTMS inibem brevemente a ativação neural, um único pulso magnético pode aumentar a excitabilidade neuronal dentro de uma pequena área do córtex. </a:t>
            </a:r>
            <a:endParaRPr>
              <a:latin typeface="Fira Sans"/>
              <a:ea typeface="Fira Sans"/>
              <a:cs typeface="Fira Sans"/>
              <a:sym typeface="Fira Sans"/>
            </a:endParaRPr>
          </a:p>
        </p:txBody>
      </p:sp>
      <p:cxnSp>
        <p:nvCxnSpPr>
          <p:cNvPr id="422" name="Google Shape;422;p36"/>
          <p:cNvCxnSpPr/>
          <p:nvPr/>
        </p:nvCxnSpPr>
        <p:spPr>
          <a:xfrm flipH="1" rot="10800000">
            <a:off x="681850" y="1333125"/>
            <a:ext cx="5813400" cy="24000"/>
          </a:xfrm>
          <a:prstGeom prst="straightConnector1">
            <a:avLst/>
          </a:prstGeom>
          <a:noFill/>
          <a:ln cap="flat" cmpd="sng" w="19050">
            <a:solidFill>
              <a:schemeClr val="lt2"/>
            </a:solidFill>
            <a:prstDash val="solid"/>
            <a:round/>
            <a:headEnd len="med" w="med" type="none"/>
            <a:tailEnd len="med" w="med" type="none"/>
          </a:ln>
        </p:spPr>
      </p:cxnSp>
      <p:sp>
        <p:nvSpPr>
          <p:cNvPr id="423" name="Google Shape;423;p36"/>
          <p:cNvSpPr/>
          <p:nvPr/>
        </p:nvSpPr>
        <p:spPr>
          <a:xfrm>
            <a:off x="3544350" y="3668400"/>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6"/>
          <p:cNvSpPr/>
          <p:nvPr/>
        </p:nvSpPr>
        <p:spPr>
          <a:xfrm>
            <a:off x="3502341" y="2029021"/>
            <a:ext cx="470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txBox="1"/>
          <p:nvPr/>
        </p:nvSpPr>
        <p:spPr>
          <a:xfrm>
            <a:off x="4311175" y="3264425"/>
            <a:ext cx="39795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As condições de controle envolviam pulsos TMS para o hemisfério direito. Os participantes fizeram julgamentos de decisão lexical sobre uma série de palavras com significados relacionados a ações envolvendo os braços (“dobrar”, “agarrar”) ou pernas (“chutar”, “caminhar”).</a:t>
            </a:r>
            <a:endParaRPr>
              <a:latin typeface="Fira Sans"/>
              <a:ea typeface="Fira Sans"/>
              <a:cs typeface="Fira Sans"/>
              <a:sym typeface="Fir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7"/>
          <p:cNvSpPr/>
          <p:nvPr/>
        </p:nvSpPr>
        <p:spPr>
          <a:xfrm>
            <a:off x="6495121" y="2608663"/>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31" name="Google Shape;431;p37"/>
          <p:cNvSpPr txBox="1"/>
          <p:nvPr/>
        </p:nvSpPr>
        <p:spPr>
          <a:xfrm>
            <a:off x="123700" y="2434125"/>
            <a:ext cx="3731700" cy="14127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br>
              <a:rPr b="1" lang="en" sz="1200">
                <a:latin typeface="Fira Sans"/>
                <a:ea typeface="Fira Sans"/>
                <a:cs typeface="Fira Sans"/>
                <a:sym typeface="Fira Sans"/>
              </a:rPr>
            </a:br>
            <a:br>
              <a:rPr b="1" lang="en" sz="1200">
                <a:latin typeface="Fira Sans"/>
                <a:ea typeface="Fira Sans"/>
                <a:cs typeface="Fira Sans"/>
                <a:sym typeface="Fira Sans"/>
              </a:rPr>
            </a:br>
            <a:r>
              <a:rPr lang="en" sz="1200">
                <a:latin typeface="Fira Sans"/>
                <a:ea typeface="Fira Sans"/>
                <a:cs typeface="Fira Sans"/>
                <a:sym typeface="Fira Sans"/>
              </a:rPr>
              <a:t>Os participantes foram mais rápidos em fazer decisões lexicais quando a semântica de uma palavra correspondia ao local do cérebro que foi estimulado. Então, quando a estimulação foi aplicada na região do braço do córtex motor, os participantes foram cerca de 15 milissegundos mais rápidos em tomar uma decisão sobre palavras relacionadas ao braço, como "agarrar". Quando a estimulação foi aplicada na região relacionada à perna, os participantes foram mais rápidos para fazer julgamentos sobre palavras relacionadas a pernas, como “caminhar” por cerca de 30 milissegundos.</a:t>
            </a:r>
            <a:br>
              <a:rPr lang="en" sz="1200">
                <a:latin typeface="Fira Sans"/>
                <a:ea typeface="Fira Sans"/>
                <a:cs typeface="Fira Sans"/>
                <a:sym typeface="Fira Sans"/>
              </a:rPr>
            </a:br>
            <a:br>
              <a:rPr b="1" lang="en" sz="1200">
                <a:latin typeface="Fira Sans"/>
                <a:ea typeface="Fira Sans"/>
                <a:cs typeface="Fira Sans"/>
                <a:sym typeface="Fira Sans"/>
              </a:rPr>
            </a:br>
            <a:endParaRPr b="1" sz="1200">
              <a:solidFill>
                <a:schemeClr val="dk2"/>
              </a:solidFill>
              <a:latin typeface="Fira Sans"/>
              <a:ea typeface="Fira Sans"/>
              <a:cs typeface="Fira Sans"/>
              <a:sym typeface="Fira Sans"/>
            </a:endParaRPr>
          </a:p>
        </p:txBody>
      </p:sp>
      <p:sp>
        <p:nvSpPr>
          <p:cNvPr id="432" name="Google Shape;432;p37"/>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As representações conceituais são corporificadas? </a:t>
            </a:r>
            <a:endParaRPr sz="1600">
              <a:solidFill>
                <a:schemeClr val="lt2"/>
              </a:solidFill>
            </a:endParaRPr>
          </a:p>
        </p:txBody>
      </p:sp>
      <p:cxnSp>
        <p:nvCxnSpPr>
          <p:cNvPr id="433" name="Google Shape;433;p37"/>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434" name="Google Shape;434;p37"/>
          <p:cNvSpPr txBox="1"/>
          <p:nvPr/>
        </p:nvSpPr>
        <p:spPr>
          <a:xfrm>
            <a:off x="681850" y="923425"/>
            <a:ext cx="7906200" cy="552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a:latin typeface="Fira Sans"/>
                <a:ea typeface="Fira Sans"/>
                <a:cs typeface="Fira Sans"/>
                <a:sym typeface="Fira Sans"/>
              </a:rPr>
              <a:t>Evidências a favor da hipóte</a:t>
            </a:r>
            <a:r>
              <a:rPr b="1" lang="en">
                <a:latin typeface="Fira Sans"/>
                <a:ea typeface="Fira Sans"/>
                <a:cs typeface="Fira Sans"/>
                <a:sym typeface="Fira Sans"/>
              </a:rPr>
              <a:t>s</a:t>
            </a:r>
            <a:r>
              <a:rPr b="1" lang="en">
                <a:latin typeface="Fira Sans"/>
                <a:ea typeface="Fira Sans"/>
                <a:cs typeface="Fira Sans"/>
                <a:sym typeface="Fira Sans"/>
              </a:rPr>
              <a:t>e dos conceitos corporificados</a:t>
            </a:r>
            <a:r>
              <a:rPr lang="en">
                <a:latin typeface="Fira Sans"/>
                <a:ea typeface="Fira Sans"/>
                <a:cs typeface="Fira Sans"/>
                <a:sym typeface="Fira Sans"/>
              </a:rPr>
              <a:t> </a:t>
            </a:r>
            <a:r>
              <a:rPr b="1" lang="en">
                <a:latin typeface="Fira Sans"/>
                <a:ea typeface="Fira Sans"/>
                <a:cs typeface="Fira Sans"/>
                <a:sym typeface="Fira Sans"/>
              </a:rPr>
              <a:t>com </a:t>
            </a:r>
            <a:r>
              <a:rPr b="1" lang="en" sz="1200">
                <a:latin typeface="Fira Sans"/>
                <a:ea typeface="Fira Sans"/>
                <a:cs typeface="Fira Sans"/>
                <a:sym typeface="Fira Sans"/>
              </a:rPr>
              <a:t>rTMS </a:t>
            </a:r>
            <a:endParaRPr b="1">
              <a:latin typeface="Fira Sans"/>
              <a:ea typeface="Fira Sans"/>
              <a:cs typeface="Fira Sans"/>
              <a:sym typeface="Fira Sans"/>
            </a:endParaRPr>
          </a:p>
        </p:txBody>
      </p:sp>
      <p:cxnSp>
        <p:nvCxnSpPr>
          <p:cNvPr id="435" name="Google Shape;435;p37"/>
          <p:cNvCxnSpPr/>
          <p:nvPr/>
        </p:nvCxnSpPr>
        <p:spPr>
          <a:xfrm flipH="1" rot="10800000">
            <a:off x="681850" y="1333125"/>
            <a:ext cx="5813400" cy="24000"/>
          </a:xfrm>
          <a:prstGeom prst="straightConnector1">
            <a:avLst/>
          </a:prstGeom>
          <a:noFill/>
          <a:ln cap="flat" cmpd="sng" w="19050">
            <a:solidFill>
              <a:schemeClr val="lt2"/>
            </a:solidFill>
            <a:prstDash val="solid"/>
            <a:round/>
            <a:headEnd len="med" w="med" type="none"/>
            <a:tailEnd len="med" w="med" type="none"/>
          </a:ln>
        </p:spPr>
      </p:cxnSp>
      <p:sp>
        <p:nvSpPr>
          <p:cNvPr id="436" name="Google Shape;436;p37"/>
          <p:cNvSpPr/>
          <p:nvPr/>
        </p:nvSpPr>
        <p:spPr>
          <a:xfrm>
            <a:off x="3931450" y="2505900"/>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7"/>
          <p:cNvSpPr txBox="1"/>
          <p:nvPr/>
        </p:nvSpPr>
        <p:spPr>
          <a:xfrm>
            <a:off x="4393900" y="1703125"/>
            <a:ext cx="1799400" cy="2281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Esses estudos com rTMS indicam que a compreensão de palavras de ação pode ser momentaneamente prejudicado ou aumentado estimulando áreas específicas do córtex motor.</a:t>
            </a:r>
            <a:endParaRPr sz="1200">
              <a:latin typeface="Fira Sans"/>
              <a:ea typeface="Fira Sans"/>
              <a:cs typeface="Fira Sans"/>
              <a:sym typeface="Fira Sans"/>
            </a:endParaRPr>
          </a:p>
        </p:txBody>
      </p:sp>
      <p:sp>
        <p:nvSpPr>
          <p:cNvPr id="438" name="Google Shape;438;p37"/>
          <p:cNvSpPr txBox="1"/>
          <p:nvPr/>
        </p:nvSpPr>
        <p:spPr>
          <a:xfrm>
            <a:off x="6731800" y="1643325"/>
            <a:ext cx="2264100" cy="3555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Evidências como essa sugerem que uma perturbação mais severa no sistema motor deveria levar a um prejuízo mais grave no processamento de significados relacionados à ação. No entanto, interrupções graves no sistema motor do cérebro não têm, ao que parece, consequências igualmente severas para a compreensão de conceitos relacionados à ação, como na DA ou na Apraxia. </a:t>
            </a:r>
            <a:endParaRPr>
              <a:latin typeface="Fira Sans"/>
              <a:ea typeface="Fira Sans"/>
              <a:cs typeface="Fira Sans"/>
              <a:sym typeface="Fira Sans"/>
            </a:endParaRPr>
          </a:p>
        </p:txBody>
      </p:sp>
      <p:sp>
        <p:nvSpPr>
          <p:cNvPr id="439" name="Google Shape;439;p37"/>
          <p:cNvSpPr/>
          <p:nvPr/>
        </p:nvSpPr>
        <p:spPr>
          <a:xfrm>
            <a:off x="6269338" y="2505900"/>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8"/>
          <p:cNvSpPr/>
          <p:nvPr/>
        </p:nvSpPr>
        <p:spPr>
          <a:xfrm>
            <a:off x="6495121" y="2608663"/>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45" name="Google Shape;445;p38"/>
          <p:cNvSpPr txBox="1"/>
          <p:nvPr/>
        </p:nvSpPr>
        <p:spPr>
          <a:xfrm>
            <a:off x="123700" y="2434125"/>
            <a:ext cx="3731700" cy="14127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br>
              <a:rPr b="1" lang="en" sz="1200">
                <a:latin typeface="Fira Sans"/>
                <a:ea typeface="Fira Sans"/>
                <a:cs typeface="Fira Sans"/>
                <a:sym typeface="Fira Sans"/>
              </a:rPr>
            </a:br>
            <a:r>
              <a:rPr lang="en" sz="1200">
                <a:latin typeface="Fira Sans"/>
                <a:ea typeface="Fira Sans"/>
                <a:cs typeface="Fira Sans"/>
                <a:sym typeface="Fira Sans"/>
              </a:rPr>
              <a:t>David Kemmerer et al (2013) investigaram a compreensão semântica em uma amostra de pacientes com doença de Parkinson, bem como participantes de controle da mesma idade. Nenhum dos participantes apresentou evidência de demência semântica. </a:t>
            </a:r>
            <a:endParaRPr sz="1200">
              <a:latin typeface="Fira Sans"/>
              <a:ea typeface="Fira Sans"/>
              <a:cs typeface="Fira Sans"/>
              <a:sym typeface="Fira Sans"/>
            </a:endParaRPr>
          </a:p>
          <a:p>
            <a:pPr indent="0" lvl="0" marL="0" rtl="0" algn="just">
              <a:lnSpc>
                <a:spcPct val="115000"/>
              </a:lnSpc>
              <a:spcBef>
                <a:spcPts val="0"/>
              </a:spcBef>
              <a:spcAft>
                <a:spcPts val="0"/>
              </a:spcAft>
              <a:buNone/>
            </a:pPr>
            <a:br>
              <a:rPr b="1" lang="en" sz="1200">
                <a:latin typeface="Fira Sans"/>
                <a:ea typeface="Fira Sans"/>
                <a:cs typeface="Fira Sans"/>
                <a:sym typeface="Fira Sans"/>
              </a:rPr>
            </a:br>
            <a:br>
              <a:rPr b="1" lang="en" sz="1200">
                <a:latin typeface="Fira Sans"/>
                <a:ea typeface="Fira Sans"/>
                <a:cs typeface="Fira Sans"/>
                <a:sym typeface="Fira Sans"/>
              </a:rPr>
            </a:br>
            <a:endParaRPr b="1" sz="1200">
              <a:solidFill>
                <a:schemeClr val="dk2"/>
              </a:solidFill>
              <a:latin typeface="Fira Sans"/>
              <a:ea typeface="Fira Sans"/>
              <a:cs typeface="Fira Sans"/>
              <a:sym typeface="Fira Sans"/>
            </a:endParaRPr>
          </a:p>
        </p:txBody>
      </p:sp>
      <p:sp>
        <p:nvSpPr>
          <p:cNvPr id="446" name="Google Shape;446;p38"/>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As representações conceituais são corporificadas? </a:t>
            </a:r>
            <a:endParaRPr sz="1600">
              <a:solidFill>
                <a:schemeClr val="lt2"/>
              </a:solidFill>
            </a:endParaRPr>
          </a:p>
        </p:txBody>
      </p:sp>
      <p:cxnSp>
        <p:nvCxnSpPr>
          <p:cNvPr id="447" name="Google Shape;447;p38"/>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448" name="Google Shape;448;p38"/>
          <p:cNvSpPr txBox="1"/>
          <p:nvPr/>
        </p:nvSpPr>
        <p:spPr>
          <a:xfrm>
            <a:off x="216425" y="923425"/>
            <a:ext cx="8540700" cy="552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a:latin typeface="Fira Sans"/>
                <a:ea typeface="Fira Sans"/>
                <a:cs typeface="Fira Sans"/>
                <a:sym typeface="Fira Sans"/>
              </a:rPr>
              <a:t>Evidências a favor da hipótese dos conceitos simbólicos fundamentados: A doença de Parkinson</a:t>
            </a:r>
            <a:endParaRPr b="1">
              <a:latin typeface="Fira Sans"/>
              <a:ea typeface="Fira Sans"/>
              <a:cs typeface="Fira Sans"/>
              <a:sym typeface="Fira Sans"/>
            </a:endParaRPr>
          </a:p>
        </p:txBody>
      </p:sp>
      <p:cxnSp>
        <p:nvCxnSpPr>
          <p:cNvPr id="449" name="Google Shape;449;p38"/>
          <p:cNvCxnSpPr/>
          <p:nvPr/>
        </p:nvCxnSpPr>
        <p:spPr>
          <a:xfrm flipH="1" rot="10800000">
            <a:off x="216425" y="1341825"/>
            <a:ext cx="7858800" cy="15300"/>
          </a:xfrm>
          <a:prstGeom prst="straightConnector1">
            <a:avLst/>
          </a:prstGeom>
          <a:noFill/>
          <a:ln cap="flat" cmpd="sng" w="19050">
            <a:solidFill>
              <a:schemeClr val="lt2"/>
            </a:solidFill>
            <a:prstDash val="solid"/>
            <a:round/>
            <a:headEnd len="med" w="med" type="none"/>
            <a:tailEnd len="med" w="med" type="none"/>
          </a:ln>
        </p:spPr>
      </p:cxnSp>
      <p:sp>
        <p:nvSpPr>
          <p:cNvPr id="450" name="Google Shape;450;p38"/>
          <p:cNvSpPr/>
          <p:nvPr/>
        </p:nvSpPr>
        <p:spPr>
          <a:xfrm>
            <a:off x="3931450" y="2505900"/>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8"/>
          <p:cNvSpPr txBox="1"/>
          <p:nvPr/>
        </p:nvSpPr>
        <p:spPr>
          <a:xfrm>
            <a:off x="4393900" y="2257500"/>
            <a:ext cx="1799400" cy="2706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Participantes fizeram tarefas de julgamento que requeriam  um conhecimento semântico relativamente sutil, sobre vários tipos de palavras de ação, bem como palavras que descrevem estados mentais (“feliz”, “medo” etc.). </a:t>
            </a:r>
            <a:endParaRPr sz="1200">
              <a:latin typeface="Fira Sans"/>
              <a:ea typeface="Fira Sans"/>
              <a:cs typeface="Fira Sans"/>
              <a:sym typeface="Fira Sans"/>
            </a:endParaRPr>
          </a:p>
        </p:txBody>
      </p:sp>
      <p:sp>
        <p:nvSpPr>
          <p:cNvPr id="452" name="Google Shape;452;p38"/>
          <p:cNvSpPr txBox="1"/>
          <p:nvPr/>
        </p:nvSpPr>
        <p:spPr>
          <a:xfrm>
            <a:off x="6797075" y="2386275"/>
            <a:ext cx="22641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Este resultado não é consistente com a teoria dos conceitos incorporados.</a:t>
            </a:r>
            <a:endParaRPr sz="1200">
              <a:latin typeface="Fira Sans"/>
              <a:ea typeface="Fira Sans"/>
              <a:cs typeface="Fira Sans"/>
              <a:sym typeface="Fira Sans"/>
            </a:endParaRPr>
          </a:p>
          <a:p>
            <a:pPr indent="0" lvl="0" marL="0" rtl="0" algn="just">
              <a:lnSpc>
                <a:spcPct val="115000"/>
              </a:lnSpc>
              <a:spcBef>
                <a:spcPts val="0"/>
              </a:spcBef>
              <a:spcAft>
                <a:spcPts val="0"/>
              </a:spcAft>
              <a:buNone/>
            </a:pPr>
            <a:r>
              <a:t/>
            </a:r>
            <a:endParaRPr b="1" sz="1200">
              <a:latin typeface="Fira Sans"/>
              <a:ea typeface="Fira Sans"/>
              <a:cs typeface="Fira Sans"/>
              <a:sym typeface="Fira Sans"/>
            </a:endParaRPr>
          </a:p>
        </p:txBody>
      </p:sp>
      <p:sp>
        <p:nvSpPr>
          <p:cNvPr id="453" name="Google Shape;453;p38"/>
          <p:cNvSpPr/>
          <p:nvPr/>
        </p:nvSpPr>
        <p:spPr>
          <a:xfrm>
            <a:off x="6269338" y="2505900"/>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9"/>
          <p:cNvSpPr/>
          <p:nvPr/>
        </p:nvSpPr>
        <p:spPr>
          <a:xfrm>
            <a:off x="6495121" y="2473238"/>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59" name="Google Shape;459;p39"/>
          <p:cNvSpPr txBox="1"/>
          <p:nvPr/>
        </p:nvSpPr>
        <p:spPr>
          <a:xfrm>
            <a:off x="123700" y="1567700"/>
            <a:ext cx="3731700" cy="14127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Rafaella Rumiati </a:t>
            </a:r>
            <a:r>
              <a:rPr lang="en" sz="1200">
                <a:latin typeface="Fira Sans"/>
                <a:ea typeface="Fira Sans"/>
                <a:cs typeface="Fira Sans"/>
                <a:sym typeface="Fira Sans"/>
              </a:rPr>
              <a:t>et al (2013) </a:t>
            </a:r>
            <a:r>
              <a:rPr lang="en" sz="1200">
                <a:latin typeface="Fira Sans"/>
                <a:ea typeface="Fira Sans"/>
                <a:cs typeface="Fira Sans"/>
                <a:sym typeface="Fira Sans"/>
              </a:rPr>
              <a:t>estudos de caso que mostram uma dupla dissociação entre apraxia afetando certos tipos de ações e compreensão dessas ações. </a:t>
            </a:r>
            <a:br>
              <a:rPr b="1" lang="en" sz="1200">
                <a:latin typeface="Fira Sans"/>
                <a:ea typeface="Fira Sans"/>
                <a:cs typeface="Fira Sans"/>
                <a:sym typeface="Fira Sans"/>
              </a:rPr>
            </a:br>
            <a:endParaRPr b="1" sz="1200">
              <a:solidFill>
                <a:schemeClr val="dk2"/>
              </a:solidFill>
              <a:latin typeface="Fira Sans"/>
              <a:ea typeface="Fira Sans"/>
              <a:cs typeface="Fira Sans"/>
              <a:sym typeface="Fira Sans"/>
            </a:endParaRPr>
          </a:p>
        </p:txBody>
      </p:sp>
      <p:sp>
        <p:nvSpPr>
          <p:cNvPr id="460" name="Google Shape;460;p39"/>
          <p:cNvSpPr txBox="1"/>
          <p:nvPr>
            <p:ph type="title"/>
          </p:nvPr>
        </p:nvSpPr>
        <p:spPr>
          <a:xfrm>
            <a:off x="0" y="231325"/>
            <a:ext cx="8964000" cy="69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As representações conceituais são corporificadas? </a:t>
            </a:r>
            <a:endParaRPr sz="1600">
              <a:solidFill>
                <a:schemeClr val="lt2"/>
              </a:solidFill>
            </a:endParaRPr>
          </a:p>
        </p:txBody>
      </p:sp>
      <p:cxnSp>
        <p:nvCxnSpPr>
          <p:cNvPr id="461" name="Google Shape;461;p39"/>
          <p:cNvCxnSpPr/>
          <p:nvPr/>
        </p:nvCxnSpPr>
        <p:spPr>
          <a:xfrm flipH="1" rot="10800000">
            <a:off x="216425" y="672025"/>
            <a:ext cx="8457000" cy="24000"/>
          </a:xfrm>
          <a:prstGeom prst="straightConnector1">
            <a:avLst/>
          </a:prstGeom>
          <a:noFill/>
          <a:ln cap="flat" cmpd="sng" w="19050">
            <a:solidFill>
              <a:schemeClr val="accent2"/>
            </a:solidFill>
            <a:prstDash val="solid"/>
            <a:round/>
            <a:headEnd len="med" w="med" type="none"/>
            <a:tailEnd len="med" w="med" type="none"/>
          </a:ln>
        </p:spPr>
      </p:cxnSp>
      <p:sp>
        <p:nvSpPr>
          <p:cNvPr id="462" name="Google Shape;462;p39"/>
          <p:cNvSpPr txBox="1"/>
          <p:nvPr/>
        </p:nvSpPr>
        <p:spPr>
          <a:xfrm>
            <a:off x="216425" y="923425"/>
            <a:ext cx="8540700" cy="5523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a:latin typeface="Fira Sans"/>
                <a:ea typeface="Fira Sans"/>
                <a:cs typeface="Fira Sans"/>
                <a:sym typeface="Fira Sans"/>
              </a:rPr>
              <a:t>Evidências a favor da hipótese dos conceitos simbólicos fundamentados: A Apraxia</a:t>
            </a:r>
            <a:endParaRPr b="1">
              <a:latin typeface="Fira Sans"/>
              <a:ea typeface="Fira Sans"/>
              <a:cs typeface="Fira Sans"/>
              <a:sym typeface="Fira Sans"/>
            </a:endParaRPr>
          </a:p>
        </p:txBody>
      </p:sp>
      <p:cxnSp>
        <p:nvCxnSpPr>
          <p:cNvPr id="463" name="Google Shape;463;p39"/>
          <p:cNvCxnSpPr/>
          <p:nvPr/>
        </p:nvCxnSpPr>
        <p:spPr>
          <a:xfrm flipH="1" rot="10800000">
            <a:off x="216425" y="1341825"/>
            <a:ext cx="7858800" cy="15300"/>
          </a:xfrm>
          <a:prstGeom prst="straightConnector1">
            <a:avLst/>
          </a:prstGeom>
          <a:noFill/>
          <a:ln cap="flat" cmpd="sng" w="19050">
            <a:solidFill>
              <a:schemeClr val="lt2"/>
            </a:solidFill>
            <a:prstDash val="solid"/>
            <a:round/>
            <a:headEnd len="med" w="med" type="none"/>
            <a:tailEnd len="med" w="med" type="none"/>
          </a:ln>
        </p:spPr>
      </p:cxnSp>
      <p:sp>
        <p:nvSpPr>
          <p:cNvPr id="464" name="Google Shape;464;p39"/>
          <p:cNvSpPr/>
          <p:nvPr/>
        </p:nvSpPr>
        <p:spPr>
          <a:xfrm>
            <a:off x="3936788" y="2166025"/>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9"/>
          <p:cNvSpPr txBox="1"/>
          <p:nvPr/>
        </p:nvSpPr>
        <p:spPr>
          <a:xfrm>
            <a:off x="4591798" y="1625938"/>
            <a:ext cx="43524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O paciente DR e o paciente FG sofreram derrames que danificaram partes significativas do hemisfério esquerdo, incluindo o córtex motor. Ambos apresentavam indícios de apraxia: tinham dificuldade em imitar ações que foram demonstradas a eles e também tiveram dificuldade em demonstrar como os objetos podem ser usados</a:t>
            </a:r>
            <a:endParaRPr sz="1200">
              <a:latin typeface="Fira Sans"/>
              <a:ea typeface="Fira Sans"/>
              <a:cs typeface="Fira Sans"/>
              <a:sym typeface="Fira Sans"/>
            </a:endParaRPr>
          </a:p>
        </p:txBody>
      </p:sp>
      <p:sp>
        <p:nvSpPr>
          <p:cNvPr id="466" name="Google Shape;466;p39"/>
          <p:cNvSpPr txBox="1"/>
          <p:nvPr/>
        </p:nvSpPr>
        <p:spPr>
          <a:xfrm>
            <a:off x="443675" y="4127925"/>
            <a:ext cx="0" cy="5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Fira Sans"/>
              <a:ea typeface="Fira Sans"/>
              <a:cs typeface="Fira Sans"/>
              <a:sym typeface="Fira Sans"/>
            </a:endParaRPr>
          </a:p>
        </p:txBody>
      </p:sp>
      <p:sp>
        <p:nvSpPr>
          <p:cNvPr id="467" name="Google Shape;467;p39"/>
          <p:cNvSpPr txBox="1"/>
          <p:nvPr/>
        </p:nvSpPr>
        <p:spPr>
          <a:xfrm>
            <a:off x="123700" y="3190975"/>
            <a:ext cx="4016100" cy="2068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Esses pacientes receberam então uma avaliação destinada a testar se eles entenderam as ações que não podiam realizar. Eles eram solicitados a organizar na ordem adequada conjuntos de imagens correspondentes aos passos de alguma ação. Ambos os pacientes tiveram um bom desempenho nessa tarefa de sequenciamento de imagens, embora nenhum deles pudesse realizar nem metade das ações que foram retratadas.</a:t>
            </a:r>
            <a:endParaRPr>
              <a:latin typeface="Fira Sans"/>
              <a:ea typeface="Fira Sans"/>
              <a:cs typeface="Fira Sans"/>
              <a:sym typeface="Fira Sans"/>
            </a:endParaRPr>
          </a:p>
        </p:txBody>
      </p:sp>
      <p:sp>
        <p:nvSpPr>
          <p:cNvPr id="468" name="Google Shape;468;p39"/>
          <p:cNvSpPr txBox="1"/>
          <p:nvPr/>
        </p:nvSpPr>
        <p:spPr>
          <a:xfrm>
            <a:off x="4644750" y="3326350"/>
            <a:ext cx="4246500" cy="146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Esses estudos apontaram uma dupla dissociação entre ser capaz de realizar uma ação, afetado na apraxia, e a compreensão semântica da ação. Esta dupla dissociação não é consistente com a teoria dos conceitos corporificados. </a:t>
            </a:r>
            <a:endParaRPr sz="1200">
              <a:latin typeface="Fira Sans"/>
              <a:ea typeface="Fira Sans"/>
              <a:cs typeface="Fira Sans"/>
              <a:sym typeface="Fira Sans"/>
            </a:endParaRPr>
          </a:p>
          <a:p>
            <a:pPr indent="0" lvl="0" marL="0" rtl="0" algn="l">
              <a:spcBef>
                <a:spcPts val="0"/>
              </a:spcBef>
              <a:spcAft>
                <a:spcPts val="0"/>
              </a:spcAft>
              <a:buNone/>
            </a:pPr>
            <a:r>
              <a:t/>
            </a:r>
            <a:endParaRPr>
              <a:latin typeface="Fira Sans"/>
              <a:ea typeface="Fira Sans"/>
              <a:cs typeface="Fira Sans"/>
              <a:sym typeface="Fira Sans"/>
            </a:endParaRPr>
          </a:p>
        </p:txBody>
      </p:sp>
      <p:sp>
        <p:nvSpPr>
          <p:cNvPr id="469" name="Google Shape;469;p39"/>
          <p:cNvSpPr/>
          <p:nvPr/>
        </p:nvSpPr>
        <p:spPr>
          <a:xfrm>
            <a:off x="4139788" y="3885400"/>
            <a:ext cx="386400" cy="13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0"/>
          <p:cNvSpPr txBox="1"/>
          <p:nvPr>
            <p:ph type="title"/>
          </p:nvPr>
        </p:nvSpPr>
        <p:spPr>
          <a:xfrm>
            <a:off x="114725" y="516325"/>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Referência Bibliográfica</a:t>
            </a:r>
            <a:endParaRPr/>
          </a:p>
          <a:p>
            <a:pPr indent="0" lvl="0" marL="0" rtl="0" algn="ctr">
              <a:spcBef>
                <a:spcPts val="0"/>
              </a:spcBef>
              <a:spcAft>
                <a:spcPts val="0"/>
              </a:spcAft>
              <a:buNone/>
            </a:pPr>
            <a:r>
              <a:t/>
            </a:r>
            <a:endParaRPr/>
          </a:p>
        </p:txBody>
      </p:sp>
      <p:sp>
        <p:nvSpPr>
          <p:cNvPr id="475" name="Google Shape;475;p40"/>
          <p:cNvSpPr txBox="1"/>
          <p:nvPr/>
        </p:nvSpPr>
        <p:spPr>
          <a:xfrm>
            <a:off x="512931" y="1328175"/>
            <a:ext cx="8116200" cy="85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highlight>
                  <a:srgbClr val="FFFFFF"/>
                </a:highlight>
                <a:uFill>
                  <a:noFill/>
                </a:uFill>
                <a:latin typeface="Fira Sans"/>
                <a:ea typeface="Fira Sans"/>
                <a:cs typeface="Fira Sans"/>
                <a:sym typeface="Fira Sans"/>
                <a:hlinkClick r:id="rId3">
                  <a:extLst>
                    <a:ext uri="{A12FA001-AC4F-418D-AE19-62706E023703}">
                      <ahyp:hlinkClr val="tx"/>
                    </a:ext>
                  </a:extLst>
                </a:hlinkClick>
              </a:rPr>
              <a:t>BRENNAN, J.R</a:t>
            </a:r>
            <a:r>
              <a:rPr lang="en" sz="1600">
                <a:solidFill>
                  <a:schemeClr val="dk1"/>
                </a:solidFill>
                <a:highlight>
                  <a:srgbClr val="FFFFFF"/>
                </a:highlight>
                <a:latin typeface="Fira Sans"/>
                <a:ea typeface="Fira Sans"/>
                <a:cs typeface="Fira Sans"/>
                <a:sym typeface="Fira Sans"/>
              </a:rPr>
              <a:t>. </a:t>
            </a:r>
            <a:r>
              <a:rPr lang="en" sz="1600">
                <a:solidFill>
                  <a:schemeClr val="dk1"/>
                </a:solidFill>
                <a:latin typeface="Fira Sans"/>
                <a:ea typeface="Fira Sans"/>
                <a:cs typeface="Fira Sans"/>
                <a:sym typeface="Fira Sans"/>
              </a:rPr>
              <a:t>Representing meaning</a:t>
            </a:r>
            <a:r>
              <a:rPr lang="en" sz="1600">
                <a:solidFill>
                  <a:schemeClr val="dk1"/>
                </a:solidFill>
                <a:highlight>
                  <a:srgbClr val="FFFFFF"/>
                </a:highlight>
                <a:latin typeface="Fira Sans"/>
                <a:ea typeface="Fira Sans"/>
                <a:cs typeface="Fira Sans"/>
                <a:sym typeface="Fira Sans"/>
              </a:rPr>
              <a:t>. In: </a:t>
            </a:r>
            <a:r>
              <a:rPr lang="en" sz="1600">
                <a:solidFill>
                  <a:schemeClr val="dk1"/>
                </a:solidFill>
                <a:highlight>
                  <a:srgbClr val="FFFFFF"/>
                </a:highlight>
                <a:uFill>
                  <a:noFill/>
                </a:uFill>
                <a:latin typeface="Fira Sans"/>
                <a:ea typeface="Fira Sans"/>
                <a:cs typeface="Fira Sans"/>
                <a:sym typeface="Fira Sans"/>
                <a:hlinkClick r:id="rId4">
                  <a:extLst>
                    <a:ext uri="{A12FA001-AC4F-418D-AE19-62706E023703}">
                      <ahyp:hlinkClr val="tx"/>
                    </a:ext>
                  </a:extLst>
                </a:hlinkClick>
              </a:rPr>
              <a:t>BRENNAN, J.R. </a:t>
            </a:r>
            <a:r>
              <a:rPr i="1" lang="en" sz="1600">
                <a:solidFill>
                  <a:schemeClr val="dk1"/>
                </a:solidFill>
                <a:highlight>
                  <a:srgbClr val="FFFFFF"/>
                </a:highlight>
                <a:uFill>
                  <a:noFill/>
                </a:uFill>
                <a:latin typeface="Fira Sans"/>
                <a:ea typeface="Fira Sans"/>
                <a:cs typeface="Fira Sans"/>
                <a:sym typeface="Fira Sans"/>
                <a:hlinkClick r:id="rId5">
                  <a:extLst>
                    <a:ext uri="{A12FA001-AC4F-418D-AE19-62706E023703}">
                      <ahyp:hlinkClr val="tx"/>
                    </a:ext>
                  </a:extLst>
                </a:hlinkClick>
              </a:rPr>
              <a:t>Language and the brain: a slim guide to neurolinguistics</a:t>
            </a:r>
            <a:r>
              <a:rPr lang="en" sz="1600">
                <a:solidFill>
                  <a:schemeClr val="dk1"/>
                </a:solidFill>
                <a:highlight>
                  <a:srgbClr val="FFFFFF"/>
                </a:highlight>
                <a:uFill>
                  <a:noFill/>
                </a:uFill>
                <a:latin typeface="Fira Sans"/>
                <a:ea typeface="Fira Sans"/>
                <a:cs typeface="Fira Sans"/>
                <a:sym typeface="Fira Sans"/>
                <a:hlinkClick r:id="rId6">
                  <a:extLst>
                    <a:ext uri="{A12FA001-AC4F-418D-AE19-62706E023703}">
                      <ahyp:hlinkClr val="tx"/>
                    </a:ext>
                  </a:extLst>
                </a:hlinkClick>
              </a:rPr>
              <a:t>. Oxford, University Press: 2022.</a:t>
            </a:r>
            <a:endParaRPr sz="1600">
              <a:solidFill>
                <a:schemeClr val="dk1"/>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180000" y="379225"/>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REPRESENTAÇÕES CONCEITUAIS DISTRIBUÍDAS E NÃO DISTRIBUÍDAS</a:t>
            </a:r>
            <a:br>
              <a:rPr lang="en" sz="1800">
                <a:solidFill>
                  <a:srgbClr val="000000"/>
                </a:solidFill>
              </a:rPr>
            </a:br>
            <a:endParaRPr sz="3000"/>
          </a:p>
        </p:txBody>
      </p:sp>
      <p:sp>
        <p:nvSpPr>
          <p:cNvPr id="90" name="Google Shape;90;p15"/>
          <p:cNvSpPr txBox="1"/>
          <p:nvPr/>
        </p:nvSpPr>
        <p:spPr>
          <a:xfrm>
            <a:off x="789800" y="1094325"/>
            <a:ext cx="7840800" cy="69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Fira Sans"/>
                <a:ea typeface="Fira Sans"/>
                <a:cs typeface="Fira Sans"/>
                <a:sym typeface="Fira Sans"/>
              </a:rPr>
              <a:t>Há muitos anos, busca-se o "significado". </a:t>
            </a:r>
            <a:br>
              <a:rPr lang="en" sz="1200">
                <a:latin typeface="Fira Sans"/>
                <a:ea typeface="Fira Sans"/>
                <a:cs typeface="Fira Sans"/>
                <a:sym typeface="Fira Sans"/>
              </a:rPr>
            </a:br>
            <a:r>
              <a:rPr lang="en" sz="1200">
                <a:latin typeface="Fira Sans"/>
                <a:ea typeface="Fira Sans"/>
                <a:cs typeface="Fira Sans"/>
                <a:sym typeface="Fira Sans"/>
              </a:rPr>
              <a:t>Neurocientistas concordam que o “significado” só surge quando várias partes do cérebro trabalham juntas. </a:t>
            </a:r>
            <a:endParaRPr sz="1200">
              <a:latin typeface="Fira Sans"/>
              <a:ea typeface="Fira Sans"/>
              <a:cs typeface="Fira Sans"/>
              <a:sym typeface="Fira Sans"/>
            </a:endParaRPr>
          </a:p>
        </p:txBody>
      </p:sp>
      <p:cxnSp>
        <p:nvCxnSpPr>
          <p:cNvPr id="91" name="Google Shape;91;p15"/>
          <p:cNvCxnSpPr/>
          <p:nvPr/>
        </p:nvCxnSpPr>
        <p:spPr>
          <a:xfrm flipH="1" rot="10800000">
            <a:off x="789788" y="872057"/>
            <a:ext cx="7632000" cy="8100"/>
          </a:xfrm>
          <a:prstGeom prst="straightConnector1">
            <a:avLst/>
          </a:prstGeom>
          <a:noFill/>
          <a:ln cap="flat" cmpd="sng" w="19050">
            <a:solidFill>
              <a:schemeClr val="accent1"/>
            </a:solidFill>
            <a:prstDash val="solid"/>
            <a:round/>
            <a:headEnd len="med" w="med" type="none"/>
            <a:tailEnd len="med" w="med" type="none"/>
          </a:ln>
        </p:spPr>
      </p:cxnSp>
      <p:pic>
        <p:nvPicPr>
          <p:cNvPr id="92" name="Google Shape;92;p15"/>
          <p:cNvPicPr preferRelativeResize="0"/>
          <p:nvPr/>
        </p:nvPicPr>
        <p:blipFill rotWithShape="1">
          <a:blip r:embed="rId3">
            <a:alphaModFix/>
          </a:blip>
          <a:srcRect b="26981" l="5270" r="5998" t="8314"/>
          <a:stretch/>
        </p:blipFill>
        <p:spPr>
          <a:xfrm>
            <a:off x="1582950" y="2794675"/>
            <a:ext cx="1894974" cy="2266875"/>
          </a:xfrm>
          <a:prstGeom prst="rect">
            <a:avLst/>
          </a:prstGeom>
          <a:noFill/>
          <a:ln>
            <a:noFill/>
          </a:ln>
        </p:spPr>
      </p:pic>
      <p:sp>
        <p:nvSpPr>
          <p:cNvPr id="93" name="Google Shape;93;p15"/>
          <p:cNvSpPr/>
          <p:nvPr/>
        </p:nvSpPr>
        <p:spPr>
          <a:xfrm>
            <a:off x="4088850" y="2649650"/>
            <a:ext cx="3472200" cy="1749900"/>
          </a:xfrm>
          <a:prstGeom prst="wedgeRoundRectCallout">
            <a:avLst>
              <a:gd fmla="val -61088" name="adj1"/>
              <a:gd fmla="val 70970"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txBox="1"/>
          <p:nvPr/>
        </p:nvSpPr>
        <p:spPr>
          <a:xfrm>
            <a:off x="4244100" y="2666150"/>
            <a:ext cx="3161700" cy="1716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100">
                <a:latin typeface="Times New Roman"/>
                <a:ea typeface="Times New Roman"/>
                <a:cs typeface="Times New Roman"/>
                <a:sym typeface="Times New Roman"/>
              </a:rPr>
              <a:t>as imagens da memória de um sino [...] são depositadas no córtex e localizadas de acordo com os órgãos sensoriais. Estes incluiriam então as imagens acústicas despertadas pelo som do sino, imagens visuais estabelecidas por meio de forma e cor, imagens táteis adquiridas pela sensação cutânea e, finalmente, imagens motoras obtidas por movimentos exploratórios dos dedos e olhos[.]</a:t>
            </a:r>
            <a:endParaRPr b="1" sz="1100">
              <a:latin typeface="Fira Sans"/>
              <a:ea typeface="Fira Sans"/>
              <a:cs typeface="Fira Sans"/>
              <a:sym typeface="Fira Sans"/>
            </a:endParaRPr>
          </a:p>
        </p:txBody>
      </p:sp>
      <p:sp>
        <p:nvSpPr>
          <p:cNvPr id="95" name="Google Shape;95;p15"/>
          <p:cNvSpPr txBox="1"/>
          <p:nvPr/>
        </p:nvSpPr>
        <p:spPr>
          <a:xfrm>
            <a:off x="1503838" y="2265950"/>
            <a:ext cx="205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Fira Sans"/>
                <a:ea typeface="Fira Sans"/>
                <a:cs typeface="Fira Sans"/>
                <a:sym typeface="Fira Sans"/>
              </a:rPr>
              <a:t>Carl Wernicke, em 1874:</a:t>
            </a:r>
            <a:endParaRPr>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16"/>
          <p:cNvGrpSpPr/>
          <p:nvPr/>
        </p:nvGrpSpPr>
        <p:grpSpPr>
          <a:xfrm flipH="1">
            <a:off x="5382075" y="469368"/>
            <a:ext cx="3392730" cy="3642967"/>
            <a:chOff x="400500" y="1028698"/>
            <a:chExt cx="3070900" cy="3297399"/>
          </a:xfrm>
        </p:grpSpPr>
        <p:sp>
          <p:nvSpPr>
            <p:cNvPr id="101" name="Google Shape;101;p16"/>
            <p:cNvSpPr/>
            <p:nvPr/>
          </p:nvSpPr>
          <p:spPr>
            <a:xfrm flipH="1">
              <a:off x="400500" y="1028698"/>
              <a:ext cx="3070900" cy="3297399"/>
            </a:xfrm>
            <a:custGeom>
              <a:rect b="b" l="l" r="r" t="t"/>
              <a:pathLst>
                <a:path extrusionOk="0" h="27704" w="25801">
                  <a:moveTo>
                    <a:pt x="13762" y="493"/>
                  </a:moveTo>
                  <a:cubicBezTo>
                    <a:pt x="13992" y="493"/>
                    <a:pt x="14222" y="500"/>
                    <a:pt x="14452" y="515"/>
                  </a:cubicBezTo>
                  <a:cubicBezTo>
                    <a:pt x="15977" y="626"/>
                    <a:pt x="17446" y="1074"/>
                    <a:pt x="18710" y="1822"/>
                  </a:cubicBezTo>
                  <a:cubicBezTo>
                    <a:pt x="20059" y="2599"/>
                    <a:pt x="21133" y="3686"/>
                    <a:pt x="21924" y="5019"/>
                  </a:cubicBezTo>
                  <a:cubicBezTo>
                    <a:pt x="25229" y="10695"/>
                    <a:pt x="22221" y="15878"/>
                    <a:pt x="20235" y="19307"/>
                  </a:cubicBezTo>
                  <a:cubicBezTo>
                    <a:pt x="19664" y="20286"/>
                    <a:pt x="19174" y="21145"/>
                    <a:pt x="18929" y="21838"/>
                  </a:cubicBezTo>
                  <a:lnTo>
                    <a:pt x="18903" y="21893"/>
                  </a:lnTo>
                  <a:lnTo>
                    <a:pt x="19474" y="27213"/>
                  </a:lnTo>
                  <a:lnTo>
                    <a:pt x="9595" y="27213"/>
                  </a:lnTo>
                  <a:lnTo>
                    <a:pt x="9226" y="25365"/>
                  </a:lnTo>
                  <a:lnTo>
                    <a:pt x="8981" y="25430"/>
                  </a:lnTo>
                  <a:cubicBezTo>
                    <a:pt x="8950" y="25430"/>
                    <a:pt x="6753" y="25968"/>
                    <a:pt x="5178" y="25968"/>
                  </a:cubicBezTo>
                  <a:cubicBezTo>
                    <a:pt x="4747" y="25968"/>
                    <a:pt x="4363" y="25928"/>
                    <a:pt x="4083" y="25825"/>
                  </a:cubicBezTo>
                  <a:cubicBezTo>
                    <a:pt x="3485" y="25610"/>
                    <a:pt x="3309" y="24832"/>
                    <a:pt x="3253" y="24235"/>
                  </a:cubicBezTo>
                  <a:cubicBezTo>
                    <a:pt x="3197" y="23513"/>
                    <a:pt x="3309" y="22847"/>
                    <a:pt x="3309" y="22847"/>
                  </a:cubicBezTo>
                  <a:lnTo>
                    <a:pt x="3322" y="22736"/>
                  </a:lnTo>
                  <a:lnTo>
                    <a:pt x="2776" y="22070"/>
                  </a:lnTo>
                  <a:cubicBezTo>
                    <a:pt x="2737" y="22001"/>
                    <a:pt x="2708" y="21919"/>
                    <a:pt x="2737" y="21838"/>
                  </a:cubicBezTo>
                  <a:cubicBezTo>
                    <a:pt x="2763" y="21756"/>
                    <a:pt x="2819" y="21704"/>
                    <a:pt x="2900" y="21674"/>
                  </a:cubicBezTo>
                  <a:lnTo>
                    <a:pt x="3606" y="21446"/>
                  </a:lnTo>
                  <a:lnTo>
                    <a:pt x="2355" y="20874"/>
                  </a:lnTo>
                  <a:cubicBezTo>
                    <a:pt x="2179" y="20776"/>
                    <a:pt x="2110" y="20574"/>
                    <a:pt x="2192" y="20398"/>
                  </a:cubicBezTo>
                  <a:cubicBezTo>
                    <a:pt x="2355" y="20028"/>
                    <a:pt x="2544" y="19457"/>
                    <a:pt x="2544" y="18833"/>
                  </a:cubicBezTo>
                  <a:lnTo>
                    <a:pt x="2544" y="18627"/>
                  </a:lnTo>
                  <a:lnTo>
                    <a:pt x="804" y="18245"/>
                  </a:lnTo>
                  <a:cubicBezTo>
                    <a:pt x="696" y="18219"/>
                    <a:pt x="614" y="18138"/>
                    <a:pt x="559" y="18043"/>
                  </a:cubicBezTo>
                  <a:cubicBezTo>
                    <a:pt x="520" y="17935"/>
                    <a:pt x="520" y="17824"/>
                    <a:pt x="572" y="17729"/>
                  </a:cubicBezTo>
                  <a:lnTo>
                    <a:pt x="2789" y="13853"/>
                  </a:lnTo>
                  <a:cubicBezTo>
                    <a:pt x="3103" y="13294"/>
                    <a:pt x="3158" y="12641"/>
                    <a:pt x="2926" y="12040"/>
                  </a:cubicBezTo>
                  <a:cubicBezTo>
                    <a:pt x="2845" y="11795"/>
                    <a:pt x="2737" y="11511"/>
                    <a:pt x="2626" y="11211"/>
                  </a:cubicBezTo>
                  <a:cubicBezTo>
                    <a:pt x="2205" y="9999"/>
                    <a:pt x="3390" y="7060"/>
                    <a:pt x="5281" y="4666"/>
                  </a:cubicBezTo>
                  <a:cubicBezTo>
                    <a:pt x="6437" y="3196"/>
                    <a:pt x="7868" y="2096"/>
                    <a:pt x="9540" y="1374"/>
                  </a:cubicBezTo>
                  <a:cubicBezTo>
                    <a:pt x="10878" y="785"/>
                    <a:pt x="12318" y="493"/>
                    <a:pt x="13762" y="493"/>
                  </a:cubicBezTo>
                  <a:close/>
                  <a:moveTo>
                    <a:pt x="13747" y="0"/>
                  </a:moveTo>
                  <a:cubicBezTo>
                    <a:pt x="12245" y="0"/>
                    <a:pt x="10741" y="317"/>
                    <a:pt x="9337" y="923"/>
                  </a:cubicBezTo>
                  <a:cubicBezTo>
                    <a:pt x="7593" y="1671"/>
                    <a:pt x="6098" y="2831"/>
                    <a:pt x="4899" y="4366"/>
                  </a:cubicBezTo>
                  <a:cubicBezTo>
                    <a:pt x="3132" y="6613"/>
                    <a:pt x="1633" y="9836"/>
                    <a:pt x="2165" y="11374"/>
                  </a:cubicBezTo>
                  <a:cubicBezTo>
                    <a:pt x="2273" y="11675"/>
                    <a:pt x="2381" y="11959"/>
                    <a:pt x="2479" y="12204"/>
                  </a:cubicBezTo>
                  <a:cubicBezTo>
                    <a:pt x="2642" y="12667"/>
                    <a:pt x="2600" y="13183"/>
                    <a:pt x="2355" y="13608"/>
                  </a:cubicBezTo>
                  <a:lnTo>
                    <a:pt x="150" y="17484"/>
                  </a:lnTo>
                  <a:cubicBezTo>
                    <a:pt x="13" y="17716"/>
                    <a:pt x="0" y="17987"/>
                    <a:pt x="111" y="18232"/>
                  </a:cubicBezTo>
                  <a:cubicBezTo>
                    <a:pt x="219" y="18490"/>
                    <a:pt x="438" y="18670"/>
                    <a:pt x="696" y="18722"/>
                  </a:cubicBezTo>
                  <a:lnTo>
                    <a:pt x="2054" y="19023"/>
                  </a:lnTo>
                  <a:cubicBezTo>
                    <a:pt x="2015" y="19486"/>
                    <a:pt x="1865" y="19908"/>
                    <a:pt x="1744" y="20192"/>
                  </a:cubicBezTo>
                  <a:cubicBezTo>
                    <a:pt x="1552" y="20613"/>
                    <a:pt x="1728" y="21119"/>
                    <a:pt x="2152" y="21309"/>
                  </a:cubicBezTo>
                  <a:lnTo>
                    <a:pt x="2410" y="21430"/>
                  </a:lnTo>
                  <a:cubicBezTo>
                    <a:pt x="2355" y="21511"/>
                    <a:pt x="2299" y="21593"/>
                    <a:pt x="2273" y="21704"/>
                  </a:cubicBezTo>
                  <a:cubicBezTo>
                    <a:pt x="2205" y="21936"/>
                    <a:pt x="2247" y="22194"/>
                    <a:pt x="2410" y="22370"/>
                  </a:cubicBezTo>
                  <a:lnTo>
                    <a:pt x="2806" y="22873"/>
                  </a:lnTo>
                  <a:cubicBezTo>
                    <a:pt x="2737" y="23418"/>
                    <a:pt x="2505" y="25773"/>
                    <a:pt x="3906" y="26289"/>
                  </a:cubicBezTo>
                  <a:cubicBezTo>
                    <a:pt x="4238" y="26408"/>
                    <a:pt x="4682" y="26454"/>
                    <a:pt x="5170" y="26454"/>
                  </a:cubicBezTo>
                  <a:cubicBezTo>
                    <a:pt x="6522" y="26454"/>
                    <a:pt x="8217" y="26102"/>
                    <a:pt x="8847" y="25962"/>
                  </a:cubicBezTo>
                  <a:lnTo>
                    <a:pt x="9200" y="27703"/>
                  </a:lnTo>
                  <a:lnTo>
                    <a:pt x="20016" y="27703"/>
                  </a:lnTo>
                  <a:lnTo>
                    <a:pt x="19406" y="21949"/>
                  </a:lnTo>
                  <a:cubicBezTo>
                    <a:pt x="19638" y="21309"/>
                    <a:pt x="20114" y="20492"/>
                    <a:pt x="20657" y="19552"/>
                  </a:cubicBezTo>
                  <a:cubicBezTo>
                    <a:pt x="22711" y="16028"/>
                    <a:pt x="25800" y="10695"/>
                    <a:pt x="22345" y="4774"/>
                  </a:cubicBezTo>
                  <a:cubicBezTo>
                    <a:pt x="21516" y="3360"/>
                    <a:pt x="20386" y="2230"/>
                    <a:pt x="18971" y="1400"/>
                  </a:cubicBezTo>
                  <a:cubicBezTo>
                    <a:pt x="17636" y="610"/>
                    <a:pt x="16084" y="136"/>
                    <a:pt x="14481" y="25"/>
                  </a:cubicBezTo>
                  <a:cubicBezTo>
                    <a:pt x="14237" y="8"/>
                    <a:pt x="13992" y="0"/>
                    <a:pt x="137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flipH="1">
              <a:off x="927587" y="1279893"/>
              <a:ext cx="1929036" cy="1666954"/>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ACEAD9">
                <a:alpha val="48660"/>
              </a:srgbClr>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flipH="1">
              <a:off x="1423975" y="2353232"/>
              <a:ext cx="112" cy="112"/>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flipH="1">
              <a:off x="927585" y="1884939"/>
              <a:ext cx="1545058" cy="1063161"/>
            </a:xfrm>
            <a:custGeom>
              <a:rect b="b" l="l" r="r" t="t"/>
              <a:pathLst>
                <a:path extrusionOk="0" h="9533" w="13854">
                  <a:moveTo>
                    <a:pt x="10365" y="0"/>
                  </a:moveTo>
                  <a:cubicBezTo>
                    <a:pt x="9396" y="0"/>
                    <a:pt x="8509" y="338"/>
                    <a:pt x="7894" y="1028"/>
                  </a:cubicBezTo>
                  <a:cubicBezTo>
                    <a:pt x="7374" y="1600"/>
                    <a:pt x="7129" y="2335"/>
                    <a:pt x="7129" y="3122"/>
                  </a:cubicBezTo>
                  <a:cubicBezTo>
                    <a:pt x="7035" y="3095"/>
                    <a:pt x="6953" y="3069"/>
                    <a:pt x="6871" y="3056"/>
                  </a:cubicBezTo>
                  <a:cubicBezTo>
                    <a:pt x="6220" y="2898"/>
                    <a:pt x="5573" y="2823"/>
                    <a:pt x="4949" y="2823"/>
                  </a:cubicBezTo>
                  <a:cubicBezTo>
                    <a:pt x="2821" y="2823"/>
                    <a:pt x="947" y="3695"/>
                    <a:pt x="0" y="5137"/>
                  </a:cubicBezTo>
                  <a:cubicBezTo>
                    <a:pt x="301" y="5110"/>
                    <a:pt x="598" y="5029"/>
                    <a:pt x="898" y="4905"/>
                  </a:cubicBezTo>
                  <a:cubicBezTo>
                    <a:pt x="1006" y="4852"/>
                    <a:pt x="1130" y="4797"/>
                    <a:pt x="1238" y="4728"/>
                  </a:cubicBezTo>
                  <a:cubicBezTo>
                    <a:pt x="1251" y="4797"/>
                    <a:pt x="1280" y="4866"/>
                    <a:pt x="1306" y="4934"/>
                  </a:cubicBezTo>
                  <a:cubicBezTo>
                    <a:pt x="1743" y="5958"/>
                    <a:pt x="2776" y="6560"/>
                    <a:pt x="3886" y="6560"/>
                  </a:cubicBezTo>
                  <a:cubicBezTo>
                    <a:pt x="4295" y="6560"/>
                    <a:pt x="4714" y="6478"/>
                    <a:pt x="5118" y="6306"/>
                  </a:cubicBezTo>
                  <a:cubicBezTo>
                    <a:pt x="5170" y="6293"/>
                    <a:pt x="5225" y="6267"/>
                    <a:pt x="5281" y="6240"/>
                  </a:cubicBezTo>
                  <a:cubicBezTo>
                    <a:pt x="5579" y="6567"/>
                    <a:pt x="6020" y="6756"/>
                    <a:pt x="6486" y="6756"/>
                  </a:cubicBezTo>
                  <a:cubicBezTo>
                    <a:pt x="6659" y="6756"/>
                    <a:pt x="6835" y="6730"/>
                    <a:pt x="7009" y="6675"/>
                  </a:cubicBezTo>
                  <a:cubicBezTo>
                    <a:pt x="7077" y="6920"/>
                    <a:pt x="7185" y="7165"/>
                    <a:pt x="7306" y="7410"/>
                  </a:cubicBezTo>
                  <a:cubicBezTo>
                    <a:pt x="7946" y="8621"/>
                    <a:pt x="9050" y="9382"/>
                    <a:pt x="10163" y="9532"/>
                  </a:cubicBezTo>
                  <a:lnTo>
                    <a:pt x="10670" y="9069"/>
                  </a:lnTo>
                  <a:cubicBezTo>
                    <a:pt x="10653" y="9069"/>
                    <a:pt x="10653" y="9056"/>
                    <a:pt x="10640" y="9056"/>
                  </a:cubicBezTo>
                  <a:cubicBezTo>
                    <a:pt x="9634" y="8742"/>
                    <a:pt x="8886" y="7792"/>
                    <a:pt x="8886" y="6675"/>
                  </a:cubicBezTo>
                  <a:lnTo>
                    <a:pt x="8886" y="6567"/>
                  </a:lnTo>
                  <a:cubicBezTo>
                    <a:pt x="9325" y="6828"/>
                    <a:pt x="9839" y="6967"/>
                    <a:pt x="10372" y="6967"/>
                  </a:cubicBezTo>
                  <a:cubicBezTo>
                    <a:pt x="10780" y="6967"/>
                    <a:pt x="11200" y="6885"/>
                    <a:pt x="11607" y="6714"/>
                  </a:cubicBezTo>
                  <a:cubicBezTo>
                    <a:pt x="13119" y="6077"/>
                    <a:pt x="13854" y="4415"/>
                    <a:pt x="13253" y="3001"/>
                  </a:cubicBezTo>
                  <a:cubicBezTo>
                    <a:pt x="13158" y="2769"/>
                    <a:pt x="13021" y="2550"/>
                    <a:pt x="12874" y="2374"/>
                  </a:cubicBezTo>
                  <a:cubicBezTo>
                    <a:pt x="13184" y="2034"/>
                    <a:pt x="13403" y="1600"/>
                    <a:pt x="13485" y="1110"/>
                  </a:cubicBezTo>
                  <a:cubicBezTo>
                    <a:pt x="12501" y="376"/>
                    <a:pt x="11387" y="0"/>
                    <a:pt x="10365" y="0"/>
                  </a:cubicBezTo>
                  <a:close/>
                </a:path>
              </a:pathLst>
            </a:custGeom>
            <a:solidFill>
              <a:schemeClr val="accent4"/>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flipH="1">
              <a:off x="941413" y="1279848"/>
              <a:ext cx="1141228" cy="1161860"/>
            </a:xfrm>
            <a:custGeom>
              <a:rect b="b" l="l" r="r" t="t"/>
              <a:pathLst>
                <a:path extrusionOk="0" h="10418" w="10233">
                  <a:moveTo>
                    <a:pt x="3470" y="1"/>
                  </a:moveTo>
                  <a:cubicBezTo>
                    <a:pt x="2582" y="1"/>
                    <a:pt x="1787" y="232"/>
                    <a:pt x="1252" y="630"/>
                  </a:cubicBezTo>
                  <a:cubicBezTo>
                    <a:pt x="1239" y="630"/>
                    <a:pt x="625" y="1352"/>
                    <a:pt x="491" y="1829"/>
                  </a:cubicBezTo>
                  <a:cubicBezTo>
                    <a:pt x="1" y="3556"/>
                    <a:pt x="1196" y="5408"/>
                    <a:pt x="3172" y="5966"/>
                  </a:cubicBezTo>
                  <a:cubicBezTo>
                    <a:pt x="3554" y="6071"/>
                    <a:pt x="3936" y="6119"/>
                    <a:pt x="4307" y="6119"/>
                  </a:cubicBezTo>
                  <a:cubicBezTo>
                    <a:pt x="4517" y="6119"/>
                    <a:pt x="4724" y="6104"/>
                    <a:pt x="4926" y="6074"/>
                  </a:cubicBezTo>
                  <a:lnTo>
                    <a:pt x="4926" y="6074"/>
                  </a:lnTo>
                  <a:cubicBezTo>
                    <a:pt x="4818" y="6851"/>
                    <a:pt x="5007" y="7612"/>
                    <a:pt x="5510" y="8184"/>
                  </a:cubicBezTo>
                  <a:cubicBezTo>
                    <a:pt x="5824" y="8537"/>
                    <a:pt x="6219" y="8781"/>
                    <a:pt x="6640" y="8919"/>
                  </a:cubicBezTo>
                  <a:cubicBezTo>
                    <a:pt x="6533" y="9774"/>
                    <a:pt x="7130" y="10375"/>
                    <a:pt x="8015" y="10414"/>
                  </a:cubicBezTo>
                  <a:cubicBezTo>
                    <a:pt x="8056" y="10416"/>
                    <a:pt x="8096" y="10417"/>
                    <a:pt x="8135" y="10417"/>
                  </a:cubicBezTo>
                  <a:cubicBezTo>
                    <a:pt x="9572" y="10417"/>
                    <a:pt x="9920" y="9219"/>
                    <a:pt x="9962" y="9203"/>
                  </a:cubicBezTo>
                  <a:cubicBezTo>
                    <a:pt x="9932" y="8945"/>
                    <a:pt x="9867" y="8687"/>
                    <a:pt x="9756" y="8429"/>
                  </a:cubicBezTo>
                  <a:cubicBezTo>
                    <a:pt x="9661" y="8197"/>
                    <a:pt x="9524" y="7978"/>
                    <a:pt x="9377" y="7802"/>
                  </a:cubicBezTo>
                  <a:cubicBezTo>
                    <a:pt x="10043" y="7096"/>
                    <a:pt x="10233" y="5911"/>
                    <a:pt x="9769" y="4794"/>
                  </a:cubicBezTo>
                  <a:cubicBezTo>
                    <a:pt x="9348" y="3801"/>
                    <a:pt x="8492" y="3148"/>
                    <a:pt x="7620" y="3027"/>
                  </a:cubicBezTo>
                  <a:cubicBezTo>
                    <a:pt x="7796" y="1802"/>
                    <a:pt x="6451" y="509"/>
                    <a:pt x="4560" y="114"/>
                  </a:cubicBezTo>
                  <a:cubicBezTo>
                    <a:pt x="4189" y="37"/>
                    <a:pt x="3823" y="1"/>
                    <a:pt x="3470" y="1"/>
                  </a:cubicBezTo>
                  <a:close/>
                </a:path>
              </a:pathLst>
            </a:custGeom>
            <a:solidFill>
              <a:schemeClr val="accent3"/>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flipH="1">
              <a:off x="2228184" y="1736946"/>
              <a:ext cx="628440" cy="723347"/>
            </a:xfrm>
            <a:custGeom>
              <a:rect b="b" l="l" r="r" t="t"/>
              <a:pathLst>
                <a:path extrusionOk="0" h="6486" w="5635">
                  <a:moveTo>
                    <a:pt x="1797" y="1"/>
                  </a:moveTo>
                  <a:cubicBezTo>
                    <a:pt x="1686" y="1"/>
                    <a:pt x="1458" y="40"/>
                    <a:pt x="1458" y="56"/>
                  </a:cubicBezTo>
                  <a:cubicBezTo>
                    <a:pt x="736" y="245"/>
                    <a:pt x="164" y="843"/>
                    <a:pt x="53" y="1620"/>
                  </a:cubicBezTo>
                  <a:cubicBezTo>
                    <a:pt x="1" y="2136"/>
                    <a:pt x="151" y="2626"/>
                    <a:pt x="448" y="3008"/>
                  </a:cubicBezTo>
                  <a:cubicBezTo>
                    <a:pt x="259" y="3606"/>
                    <a:pt x="259" y="4246"/>
                    <a:pt x="517" y="4844"/>
                  </a:cubicBezTo>
                  <a:cubicBezTo>
                    <a:pt x="954" y="5880"/>
                    <a:pt x="1988" y="6485"/>
                    <a:pt x="3104" y="6485"/>
                  </a:cubicBezTo>
                  <a:cubicBezTo>
                    <a:pt x="3514" y="6485"/>
                    <a:pt x="3935" y="6404"/>
                    <a:pt x="4341" y="6232"/>
                  </a:cubicBezTo>
                  <a:cubicBezTo>
                    <a:pt x="4449" y="6179"/>
                    <a:pt x="4573" y="6124"/>
                    <a:pt x="4681" y="6055"/>
                  </a:cubicBezTo>
                  <a:cubicBezTo>
                    <a:pt x="4681" y="6055"/>
                    <a:pt x="4681" y="6056"/>
                    <a:pt x="4681" y="6056"/>
                  </a:cubicBezTo>
                  <a:cubicBezTo>
                    <a:pt x="4695" y="6056"/>
                    <a:pt x="5497" y="5311"/>
                    <a:pt x="5416" y="4178"/>
                  </a:cubicBezTo>
                  <a:cubicBezTo>
                    <a:pt x="5390" y="3730"/>
                    <a:pt x="5308" y="3292"/>
                    <a:pt x="5132" y="2914"/>
                  </a:cubicBezTo>
                  <a:cubicBezTo>
                    <a:pt x="5635" y="2368"/>
                    <a:pt x="5621" y="1496"/>
                    <a:pt x="5089" y="954"/>
                  </a:cubicBezTo>
                  <a:cubicBezTo>
                    <a:pt x="4799" y="656"/>
                    <a:pt x="4419" y="507"/>
                    <a:pt x="4039" y="507"/>
                  </a:cubicBezTo>
                  <a:cubicBezTo>
                    <a:pt x="3812" y="507"/>
                    <a:pt x="3584" y="560"/>
                    <a:pt x="3375" y="667"/>
                  </a:cubicBezTo>
                  <a:cubicBezTo>
                    <a:pt x="2966" y="259"/>
                    <a:pt x="2408" y="1"/>
                    <a:pt x="1797" y="1"/>
                  </a:cubicBezTo>
                  <a:close/>
                </a:path>
              </a:pathLst>
            </a:custGeom>
            <a:solidFill>
              <a:schemeClr val="accent1"/>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16"/>
          <p:cNvSpPr/>
          <p:nvPr/>
        </p:nvSpPr>
        <p:spPr>
          <a:xfrm>
            <a:off x="577700" y="959151"/>
            <a:ext cx="3458700" cy="567600"/>
          </a:xfrm>
          <a:prstGeom prst="rect">
            <a:avLst/>
          </a:prstGeom>
          <a:solidFill>
            <a:schemeClr val="accent6"/>
          </a:solidFill>
          <a:ln>
            <a:noFill/>
          </a:ln>
        </p:spPr>
        <p:txBody>
          <a:bodyPr anchorCtr="0" anchor="ctr" bIns="91425" lIns="274300" spcFirstLastPara="1" rIns="274300" wrap="square" tIns="91425">
            <a:noAutofit/>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Diferentes tipos de conhecimento compõem um conceito</a:t>
            </a:r>
            <a:endParaRPr sz="1200">
              <a:latin typeface="Fira Sans"/>
              <a:ea typeface="Fira Sans"/>
              <a:cs typeface="Fira Sans"/>
              <a:sym typeface="Fira Sans"/>
            </a:endParaRPr>
          </a:p>
        </p:txBody>
      </p:sp>
      <p:sp>
        <p:nvSpPr>
          <p:cNvPr id="108" name="Google Shape;108;p16"/>
          <p:cNvSpPr/>
          <p:nvPr/>
        </p:nvSpPr>
        <p:spPr>
          <a:xfrm>
            <a:off x="577575" y="2033000"/>
            <a:ext cx="3458700" cy="501900"/>
          </a:xfrm>
          <a:prstGeom prst="rect">
            <a:avLst/>
          </a:prstGeom>
          <a:solidFill>
            <a:schemeClr val="accent6"/>
          </a:solidFill>
          <a:ln>
            <a:noFill/>
          </a:ln>
        </p:spPr>
        <p:txBody>
          <a:bodyPr anchorCtr="0" anchor="ctr" bIns="91425" lIns="274300" spcFirstLastPara="1" rIns="274300" wrap="square" tIns="91425">
            <a:noAutofit/>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“Sino”, p ex. - diferentes de conhecimento -  soam, parecem, sentem</a:t>
            </a:r>
            <a:endParaRPr sz="1200">
              <a:latin typeface="Fira Sans"/>
              <a:ea typeface="Fira Sans"/>
              <a:cs typeface="Fira Sans"/>
              <a:sym typeface="Fira Sans"/>
            </a:endParaRPr>
          </a:p>
        </p:txBody>
      </p:sp>
      <p:sp>
        <p:nvSpPr>
          <p:cNvPr id="109" name="Google Shape;109;p16"/>
          <p:cNvSpPr/>
          <p:nvPr/>
        </p:nvSpPr>
        <p:spPr>
          <a:xfrm>
            <a:off x="577575" y="2961750"/>
            <a:ext cx="3594000" cy="685200"/>
          </a:xfrm>
          <a:prstGeom prst="rect">
            <a:avLst/>
          </a:prstGeom>
          <a:solidFill>
            <a:schemeClr val="accent6"/>
          </a:solidFill>
          <a:ln>
            <a:noFill/>
          </a:ln>
        </p:spPr>
        <p:txBody>
          <a:bodyPr anchorCtr="0" anchor="ctr" bIns="91425" lIns="274300" spcFirstLastPara="1" rIns="274300" wrap="square" tIns="91425">
            <a:noAutofit/>
          </a:bodyPr>
          <a:lstStyle/>
          <a:p>
            <a:pPr indent="0" lvl="0" marL="0" rtl="0" algn="ctr">
              <a:lnSpc>
                <a:spcPct val="115000"/>
              </a:lnSpc>
              <a:spcBef>
                <a:spcPts val="0"/>
              </a:spcBef>
              <a:spcAft>
                <a:spcPts val="0"/>
              </a:spcAft>
              <a:buNone/>
            </a:pPr>
            <a:r>
              <a:rPr lang="en" sz="1200">
                <a:latin typeface="Times New Roman"/>
                <a:ea typeface="Times New Roman"/>
                <a:cs typeface="Times New Roman"/>
                <a:sym typeface="Times New Roman"/>
              </a:rPr>
              <a:t>Conceitos e palavras abstratas “feliz” ou ideias abstratas, como “justo” ou “suficiente” - ainda mais complexo.</a:t>
            </a:r>
            <a:endParaRPr sz="1200">
              <a:latin typeface="Fira Sans"/>
              <a:ea typeface="Fira Sans"/>
              <a:cs typeface="Fira Sans"/>
              <a:sym typeface="Fira Sans"/>
            </a:endParaRPr>
          </a:p>
        </p:txBody>
      </p:sp>
      <p:cxnSp>
        <p:nvCxnSpPr>
          <p:cNvPr id="110" name="Google Shape;110;p16"/>
          <p:cNvCxnSpPr/>
          <p:nvPr/>
        </p:nvCxnSpPr>
        <p:spPr>
          <a:xfrm>
            <a:off x="4171575" y="1242950"/>
            <a:ext cx="1287300" cy="0"/>
          </a:xfrm>
          <a:prstGeom prst="straightConnector1">
            <a:avLst/>
          </a:prstGeom>
          <a:noFill/>
          <a:ln cap="flat" cmpd="sng" w="19050">
            <a:solidFill>
              <a:schemeClr val="accent2"/>
            </a:solidFill>
            <a:prstDash val="solid"/>
            <a:round/>
            <a:headEnd len="med" w="med" type="oval"/>
            <a:tailEnd len="med" w="med" type="oval"/>
          </a:ln>
        </p:spPr>
      </p:cxnSp>
      <p:sp>
        <p:nvSpPr>
          <p:cNvPr id="111" name="Google Shape;111;p16"/>
          <p:cNvSpPr txBox="1"/>
          <p:nvPr/>
        </p:nvSpPr>
        <p:spPr>
          <a:xfrm>
            <a:off x="635075" y="4463125"/>
            <a:ext cx="7469700" cy="400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S</a:t>
            </a:r>
            <a:r>
              <a:rPr b="1" lang="en" sz="1200">
                <a:latin typeface="Times New Roman"/>
                <a:ea typeface="Times New Roman"/>
                <a:cs typeface="Times New Roman"/>
                <a:sym typeface="Times New Roman"/>
              </a:rPr>
              <a:t>emântica lexical</a:t>
            </a:r>
            <a:r>
              <a:rPr b="1" lang="en">
                <a:latin typeface="Fira Sans"/>
                <a:ea typeface="Fira Sans"/>
                <a:cs typeface="Fira Sans"/>
                <a:sym typeface="Fira Sans"/>
              </a:rPr>
              <a:t> - </a:t>
            </a:r>
            <a:r>
              <a:rPr b="1" lang="en" sz="1200">
                <a:latin typeface="Times New Roman"/>
                <a:ea typeface="Times New Roman"/>
                <a:cs typeface="Times New Roman"/>
                <a:sym typeface="Times New Roman"/>
              </a:rPr>
              <a:t>disciplina que se concentra nos significados das palavras </a:t>
            </a:r>
            <a:endParaRPr b="1">
              <a:latin typeface="Fira Sans"/>
              <a:ea typeface="Fira Sans"/>
              <a:cs typeface="Fira Sans"/>
              <a:sym typeface="Fira Sans"/>
            </a:endParaRPr>
          </a:p>
        </p:txBody>
      </p:sp>
      <p:cxnSp>
        <p:nvCxnSpPr>
          <p:cNvPr id="112" name="Google Shape;112;p16"/>
          <p:cNvCxnSpPr/>
          <p:nvPr/>
        </p:nvCxnSpPr>
        <p:spPr>
          <a:xfrm>
            <a:off x="4339275" y="3375400"/>
            <a:ext cx="1119600" cy="6300"/>
          </a:xfrm>
          <a:prstGeom prst="straightConnector1">
            <a:avLst/>
          </a:prstGeom>
          <a:noFill/>
          <a:ln cap="flat" cmpd="sng" w="19050">
            <a:solidFill>
              <a:schemeClr val="accent2"/>
            </a:solidFill>
            <a:prstDash val="solid"/>
            <a:round/>
            <a:headEnd len="med" w="med" type="oval"/>
            <a:tailEnd len="med" w="med" type="oval"/>
          </a:ln>
        </p:spPr>
      </p:cxnSp>
      <p:cxnSp>
        <p:nvCxnSpPr>
          <p:cNvPr id="113" name="Google Shape;113;p16"/>
          <p:cNvCxnSpPr/>
          <p:nvPr/>
        </p:nvCxnSpPr>
        <p:spPr>
          <a:xfrm>
            <a:off x="4255425" y="2287700"/>
            <a:ext cx="1119600" cy="6300"/>
          </a:xfrm>
          <a:prstGeom prst="straightConnector1">
            <a:avLst/>
          </a:prstGeom>
          <a:noFill/>
          <a:ln cap="flat" cmpd="sng" w="19050">
            <a:solidFill>
              <a:schemeClr val="accent2"/>
            </a:solidFill>
            <a:prstDash val="solid"/>
            <a:round/>
            <a:headEnd len="med" w="med" type="oval"/>
            <a:tailEnd len="med" w="med" type="oval"/>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400">
                <a:solidFill>
                  <a:srgbClr val="000000"/>
                </a:solidFill>
              </a:rPr>
              <a:t> 	</a:t>
            </a:r>
            <a:r>
              <a:rPr lang="en" sz="1300">
                <a:solidFill>
                  <a:srgbClr val="000000"/>
                </a:solidFill>
              </a:rPr>
              <a:t>DOIS ASPECTOS DO SIGNIFICADO CONCEITUAL QUE SE CONECTAM COM NOSSA COMPREENSÃO DO CÉREBRO</a:t>
            </a:r>
            <a:endParaRPr sz="2500"/>
          </a:p>
        </p:txBody>
      </p:sp>
      <p:sp>
        <p:nvSpPr>
          <p:cNvPr id="119" name="Google Shape;119;p17"/>
          <p:cNvSpPr/>
          <p:nvPr/>
        </p:nvSpPr>
        <p:spPr>
          <a:xfrm>
            <a:off x="5121077" y="2940470"/>
            <a:ext cx="149" cy="172"/>
          </a:xfrm>
          <a:custGeom>
            <a:rect b="b" l="l" r="r" t="t"/>
            <a:pathLst>
              <a:path extrusionOk="0" h="1" w="1">
                <a:moveTo>
                  <a:pt x="0" y="0"/>
                </a:moveTo>
                <a:close/>
              </a:path>
            </a:pathLst>
          </a:custGeom>
          <a:solidFill>
            <a:srgbClr val="009688"/>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17"/>
          <p:cNvGrpSpPr/>
          <p:nvPr/>
        </p:nvGrpSpPr>
        <p:grpSpPr>
          <a:xfrm>
            <a:off x="3514940" y="1498245"/>
            <a:ext cx="2575075" cy="2571119"/>
            <a:chOff x="2607501" y="1161199"/>
            <a:chExt cx="3929014" cy="3397805"/>
          </a:xfrm>
        </p:grpSpPr>
        <p:sp>
          <p:nvSpPr>
            <p:cNvPr id="121" name="Google Shape;121;p17"/>
            <p:cNvSpPr/>
            <p:nvPr/>
          </p:nvSpPr>
          <p:spPr>
            <a:xfrm>
              <a:off x="2607501" y="1161292"/>
              <a:ext cx="3929014" cy="3395174"/>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rgbClr val="9CE4D0">
                <a:alpha val="62949"/>
              </a:srgbClr>
            </a:solid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3389574" y="2393608"/>
              <a:ext cx="3146936" cy="2165397"/>
            </a:xfrm>
            <a:custGeom>
              <a:rect b="b" l="l" r="r" t="t"/>
              <a:pathLst>
                <a:path extrusionOk="0" h="9533" w="13854">
                  <a:moveTo>
                    <a:pt x="10365" y="0"/>
                  </a:moveTo>
                  <a:cubicBezTo>
                    <a:pt x="9396" y="0"/>
                    <a:pt x="8509" y="338"/>
                    <a:pt x="7894" y="1028"/>
                  </a:cubicBezTo>
                  <a:cubicBezTo>
                    <a:pt x="7374" y="1600"/>
                    <a:pt x="7129" y="2335"/>
                    <a:pt x="7129" y="3122"/>
                  </a:cubicBezTo>
                  <a:cubicBezTo>
                    <a:pt x="7035" y="3095"/>
                    <a:pt x="6953" y="3069"/>
                    <a:pt x="6871" y="3056"/>
                  </a:cubicBezTo>
                  <a:cubicBezTo>
                    <a:pt x="6220" y="2898"/>
                    <a:pt x="5573" y="2823"/>
                    <a:pt x="4949" y="2823"/>
                  </a:cubicBezTo>
                  <a:cubicBezTo>
                    <a:pt x="2821" y="2823"/>
                    <a:pt x="947" y="3695"/>
                    <a:pt x="0" y="5137"/>
                  </a:cubicBezTo>
                  <a:cubicBezTo>
                    <a:pt x="301" y="5110"/>
                    <a:pt x="598" y="5029"/>
                    <a:pt x="898" y="4905"/>
                  </a:cubicBezTo>
                  <a:cubicBezTo>
                    <a:pt x="1006" y="4852"/>
                    <a:pt x="1130" y="4797"/>
                    <a:pt x="1238" y="4728"/>
                  </a:cubicBezTo>
                  <a:cubicBezTo>
                    <a:pt x="1251" y="4797"/>
                    <a:pt x="1280" y="4866"/>
                    <a:pt x="1306" y="4934"/>
                  </a:cubicBezTo>
                  <a:cubicBezTo>
                    <a:pt x="1743" y="5958"/>
                    <a:pt x="2776" y="6560"/>
                    <a:pt x="3886" y="6560"/>
                  </a:cubicBezTo>
                  <a:cubicBezTo>
                    <a:pt x="4295" y="6560"/>
                    <a:pt x="4714" y="6478"/>
                    <a:pt x="5118" y="6306"/>
                  </a:cubicBezTo>
                  <a:cubicBezTo>
                    <a:pt x="5170" y="6293"/>
                    <a:pt x="5225" y="6267"/>
                    <a:pt x="5281" y="6240"/>
                  </a:cubicBezTo>
                  <a:cubicBezTo>
                    <a:pt x="5579" y="6567"/>
                    <a:pt x="6020" y="6756"/>
                    <a:pt x="6486" y="6756"/>
                  </a:cubicBezTo>
                  <a:cubicBezTo>
                    <a:pt x="6659" y="6756"/>
                    <a:pt x="6835" y="6730"/>
                    <a:pt x="7009" y="6675"/>
                  </a:cubicBezTo>
                  <a:cubicBezTo>
                    <a:pt x="7077" y="6920"/>
                    <a:pt x="7185" y="7165"/>
                    <a:pt x="7306" y="7410"/>
                  </a:cubicBezTo>
                  <a:cubicBezTo>
                    <a:pt x="7946" y="8621"/>
                    <a:pt x="9050" y="9382"/>
                    <a:pt x="10163" y="9532"/>
                  </a:cubicBezTo>
                  <a:lnTo>
                    <a:pt x="10670" y="9069"/>
                  </a:lnTo>
                  <a:cubicBezTo>
                    <a:pt x="10653" y="9069"/>
                    <a:pt x="10653" y="9056"/>
                    <a:pt x="10640" y="9056"/>
                  </a:cubicBezTo>
                  <a:cubicBezTo>
                    <a:pt x="9634" y="8742"/>
                    <a:pt x="8886" y="7792"/>
                    <a:pt x="8886" y="6675"/>
                  </a:cubicBezTo>
                  <a:lnTo>
                    <a:pt x="8886" y="6567"/>
                  </a:lnTo>
                  <a:cubicBezTo>
                    <a:pt x="9325" y="6828"/>
                    <a:pt x="9839" y="6967"/>
                    <a:pt x="10372" y="6967"/>
                  </a:cubicBezTo>
                  <a:cubicBezTo>
                    <a:pt x="10780" y="6967"/>
                    <a:pt x="11200" y="6885"/>
                    <a:pt x="11607" y="6714"/>
                  </a:cubicBezTo>
                  <a:cubicBezTo>
                    <a:pt x="13119" y="6077"/>
                    <a:pt x="13854" y="4415"/>
                    <a:pt x="13253" y="3001"/>
                  </a:cubicBezTo>
                  <a:cubicBezTo>
                    <a:pt x="13158" y="2769"/>
                    <a:pt x="13021" y="2550"/>
                    <a:pt x="12874" y="2374"/>
                  </a:cubicBezTo>
                  <a:cubicBezTo>
                    <a:pt x="13184" y="2034"/>
                    <a:pt x="13403" y="1600"/>
                    <a:pt x="13485" y="1110"/>
                  </a:cubicBezTo>
                  <a:cubicBezTo>
                    <a:pt x="12501" y="376"/>
                    <a:pt x="11387" y="0"/>
                    <a:pt x="10365" y="0"/>
                  </a:cubicBezTo>
                  <a:close/>
                </a:path>
              </a:pathLst>
            </a:custGeom>
            <a:solidFill>
              <a:schemeClr val="accent3"/>
            </a:solid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4183912" y="1161199"/>
              <a:ext cx="2324426" cy="2366423"/>
            </a:xfrm>
            <a:custGeom>
              <a:rect b="b" l="l" r="r" t="t"/>
              <a:pathLst>
                <a:path extrusionOk="0" h="10418" w="10233">
                  <a:moveTo>
                    <a:pt x="3470" y="1"/>
                  </a:moveTo>
                  <a:cubicBezTo>
                    <a:pt x="2582" y="1"/>
                    <a:pt x="1787" y="232"/>
                    <a:pt x="1252" y="630"/>
                  </a:cubicBezTo>
                  <a:cubicBezTo>
                    <a:pt x="1239" y="630"/>
                    <a:pt x="625" y="1352"/>
                    <a:pt x="491" y="1829"/>
                  </a:cubicBezTo>
                  <a:cubicBezTo>
                    <a:pt x="1" y="3556"/>
                    <a:pt x="1196" y="5408"/>
                    <a:pt x="3172" y="5966"/>
                  </a:cubicBezTo>
                  <a:cubicBezTo>
                    <a:pt x="3554" y="6071"/>
                    <a:pt x="3936" y="6119"/>
                    <a:pt x="4307" y="6119"/>
                  </a:cubicBezTo>
                  <a:cubicBezTo>
                    <a:pt x="4517" y="6119"/>
                    <a:pt x="4724" y="6104"/>
                    <a:pt x="4926" y="6074"/>
                  </a:cubicBezTo>
                  <a:lnTo>
                    <a:pt x="4926" y="6074"/>
                  </a:lnTo>
                  <a:cubicBezTo>
                    <a:pt x="4818" y="6851"/>
                    <a:pt x="5007" y="7612"/>
                    <a:pt x="5510" y="8184"/>
                  </a:cubicBezTo>
                  <a:cubicBezTo>
                    <a:pt x="5824" y="8537"/>
                    <a:pt x="6219" y="8781"/>
                    <a:pt x="6640" y="8919"/>
                  </a:cubicBezTo>
                  <a:cubicBezTo>
                    <a:pt x="6533" y="9774"/>
                    <a:pt x="7130" y="10375"/>
                    <a:pt x="8015" y="10414"/>
                  </a:cubicBezTo>
                  <a:cubicBezTo>
                    <a:pt x="8056" y="10416"/>
                    <a:pt x="8096" y="10417"/>
                    <a:pt x="8135" y="10417"/>
                  </a:cubicBezTo>
                  <a:cubicBezTo>
                    <a:pt x="9572" y="10417"/>
                    <a:pt x="9920" y="9219"/>
                    <a:pt x="9962" y="9203"/>
                  </a:cubicBezTo>
                  <a:cubicBezTo>
                    <a:pt x="9932" y="8945"/>
                    <a:pt x="9867" y="8687"/>
                    <a:pt x="9756" y="8429"/>
                  </a:cubicBezTo>
                  <a:cubicBezTo>
                    <a:pt x="9661" y="8197"/>
                    <a:pt x="9524" y="7978"/>
                    <a:pt x="9377" y="7802"/>
                  </a:cubicBezTo>
                  <a:cubicBezTo>
                    <a:pt x="10043" y="7096"/>
                    <a:pt x="10233" y="5911"/>
                    <a:pt x="9769" y="4794"/>
                  </a:cubicBezTo>
                  <a:cubicBezTo>
                    <a:pt x="9348" y="3801"/>
                    <a:pt x="8492" y="3148"/>
                    <a:pt x="7620" y="3027"/>
                  </a:cubicBezTo>
                  <a:cubicBezTo>
                    <a:pt x="7796" y="1802"/>
                    <a:pt x="6451" y="509"/>
                    <a:pt x="4560" y="114"/>
                  </a:cubicBezTo>
                  <a:cubicBezTo>
                    <a:pt x="4189" y="37"/>
                    <a:pt x="3823" y="1"/>
                    <a:pt x="3470" y="1"/>
                  </a:cubicBezTo>
                  <a:close/>
                </a:path>
              </a:pathLst>
            </a:custGeom>
            <a:solidFill>
              <a:schemeClr val="accent4"/>
            </a:solid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2607501" y="2092185"/>
              <a:ext cx="1279990" cy="1473279"/>
            </a:xfrm>
            <a:custGeom>
              <a:rect b="b" l="l" r="r" t="t"/>
              <a:pathLst>
                <a:path extrusionOk="0" h="6486" w="5635">
                  <a:moveTo>
                    <a:pt x="1797" y="1"/>
                  </a:moveTo>
                  <a:cubicBezTo>
                    <a:pt x="1686" y="1"/>
                    <a:pt x="1458" y="40"/>
                    <a:pt x="1458" y="56"/>
                  </a:cubicBezTo>
                  <a:cubicBezTo>
                    <a:pt x="736" y="245"/>
                    <a:pt x="164" y="843"/>
                    <a:pt x="53" y="1620"/>
                  </a:cubicBezTo>
                  <a:cubicBezTo>
                    <a:pt x="1" y="2136"/>
                    <a:pt x="151" y="2626"/>
                    <a:pt x="448" y="3008"/>
                  </a:cubicBezTo>
                  <a:cubicBezTo>
                    <a:pt x="259" y="3606"/>
                    <a:pt x="259" y="4246"/>
                    <a:pt x="517" y="4844"/>
                  </a:cubicBezTo>
                  <a:cubicBezTo>
                    <a:pt x="954" y="5880"/>
                    <a:pt x="1988" y="6485"/>
                    <a:pt x="3104" y="6485"/>
                  </a:cubicBezTo>
                  <a:cubicBezTo>
                    <a:pt x="3514" y="6485"/>
                    <a:pt x="3935" y="6404"/>
                    <a:pt x="4341" y="6232"/>
                  </a:cubicBezTo>
                  <a:cubicBezTo>
                    <a:pt x="4449" y="6179"/>
                    <a:pt x="4573" y="6124"/>
                    <a:pt x="4681" y="6055"/>
                  </a:cubicBezTo>
                  <a:cubicBezTo>
                    <a:pt x="4681" y="6055"/>
                    <a:pt x="4681" y="6056"/>
                    <a:pt x="4681" y="6056"/>
                  </a:cubicBezTo>
                  <a:cubicBezTo>
                    <a:pt x="4695" y="6056"/>
                    <a:pt x="5497" y="5311"/>
                    <a:pt x="5416" y="4178"/>
                  </a:cubicBezTo>
                  <a:cubicBezTo>
                    <a:pt x="5390" y="3730"/>
                    <a:pt x="5308" y="3292"/>
                    <a:pt x="5132" y="2914"/>
                  </a:cubicBezTo>
                  <a:cubicBezTo>
                    <a:pt x="5635" y="2368"/>
                    <a:pt x="5621" y="1496"/>
                    <a:pt x="5089" y="954"/>
                  </a:cubicBezTo>
                  <a:cubicBezTo>
                    <a:pt x="4799" y="656"/>
                    <a:pt x="4419" y="507"/>
                    <a:pt x="4039" y="507"/>
                  </a:cubicBezTo>
                  <a:cubicBezTo>
                    <a:pt x="3812" y="507"/>
                    <a:pt x="3584" y="560"/>
                    <a:pt x="3375" y="667"/>
                  </a:cubicBezTo>
                  <a:cubicBezTo>
                    <a:pt x="2966" y="259"/>
                    <a:pt x="2408" y="1"/>
                    <a:pt x="1797" y="1"/>
                  </a:cubicBezTo>
                  <a:close/>
                </a:path>
              </a:pathLst>
            </a:custGeom>
            <a:solidFill>
              <a:schemeClr val="accent1"/>
            </a:solid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7"/>
          <p:cNvSpPr/>
          <p:nvPr/>
        </p:nvSpPr>
        <p:spPr>
          <a:xfrm>
            <a:off x="682150" y="1977388"/>
            <a:ext cx="2400900" cy="2112900"/>
          </a:xfrm>
          <a:prstGeom prst="rect">
            <a:avLst/>
          </a:prstGeom>
          <a:noFill/>
          <a:ln>
            <a:noFill/>
          </a:ln>
        </p:spPr>
        <p:txBody>
          <a:bodyPr anchorCtr="0" anchor="ctr" bIns="91425" lIns="270000" spcFirstLastPara="1" rIns="274300" wrap="square" tIns="91425">
            <a:noAutofit/>
          </a:bodyPr>
          <a:lstStyle/>
          <a:p>
            <a:pPr indent="0" lvl="0" marL="0" rtl="0" algn="l">
              <a:lnSpc>
                <a:spcPct val="115000"/>
              </a:lnSpc>
              <a:spcBef>
                <a:spcPts val="0"/>
              </a:spcBef>
              <a:spcAft>
                <a:spcPts val="0"/>
              </a:spcAft>
              <a:buNone/>
            </a:pPr>
            <a:r>
              <a:rPr b="1" lang="en" sz="1300">
                <a:latin typeface="Times New Roman"/>
                <a:ea typeface="Times New Roman"/>
                <a:cs typeface="Times New Roman"/>
                <a:sym typeface="Times New Roman"/>
              </a:rPr>
              <a:t>A</a:t>
            </a:r>
            <a:r>
              <a:rPr b="1" lang="en" sz="1300">
                <a:latin typeface="Times New Roman"/>
                <a:ea typeface="Times New Roman"/>
                <a:cs typeface="Times New Roman"/>
                <a:sym typeface="Times New Roman"/>
              </a:rPr>
              <a:t> ideia de que o significado conceitual é distribuído por todo o cérebro. </a:t>
            </a:r>
            <a:br>
              <a:rPr b="1" lang="en" sz="1300">
                <a:latin typeface="Times New Roman"/>
                <a:ea typeface="Times New Roman"/>
                <a:cs typeface="Times New Roman"/>
                <a:sym typeface="Times New Roman"/>
              </a:rPr>
            </a:br>
            <a:br>
              <a:rPr b="1" lang="en" sz="1300">
                <a:latin typeface="Times New Roman"/>
                <a:ea typeface="Times New Roman"/>
                <a:cs typeface="Times New Roman"/>
                <a:sym typeface="Times New Roman"/>
              </a:rPr>
            </a:br>
            <a:r>
              <a:rPr b="1" lang="en" sz="1300">
                <a:latin typeface="Times New Roman"/>
                <a:ea typeface="Times New Roman"/>
                <a:cs typeface="Times New Roman"/>
                <a:sym typeface="Times New Roman"/>
              </a:rPr>
              <a:t>Investigar se essas representações distribuídas são suficientes para capturar como o cérebro representa conceitos. </a:t>
            </a:r>
            <a:endParaRPr b="1" sz="1300">
              <a:latin typeface="Fira Sans"/>
              <a:ea typeface="Fira Sans"/>
              <a:cs typeface="Fira Sans"/>
              <a:sym typeface="Fira Sans"/>
            </a:endParaRPr>
          </a:p>
        </p:txBody>
      </p:sp>
      <p:sp>
        <p:nvSpPr>
          <p:cNvPr id="126" name="Google Shape;126;p17"/>
          <p:cNvSpPr/>
          <p:nvPr/>
        </p:nvSpPr>
        <p:spPr>
          <a:xfrm>
            <a:off x="6521925" y="2612625"/>
            <a:ext cx="2400900" cy="501900"/>
          </a:xfrm>
          <a:prstGeom prst="rect">
            <a:avLst/>
          </a:prstGeom>
          <a:noFill/>
          <a:ln>
            <a:noFill/>
          </a:ln>
        </p:spPr>
        <p:txBody>
          <a:bodyPr anchorCtr="0" anchor="ctr" bIns="91425" lIns="274300" spcFirstLastPara="1" rIns="274300" wrap="square" tIns="91425">
            <a:noAutofit/>
          </a:bodyPr>
          <a:lstStyle/>
          <a:p>
            <a:pPr indent="0" lvl="0" marL="0" rtl="0" algn="just">
              <a:lnSpc>
                <a:spcPct val="115000"/>
              </a:lnSpc>
              <a:spcBef>
                <a:spcPts val="0"/>
              </a:spcBef>
              <a:spcAft>
                <a:spcPts val="0"/>
              </a:spcAft>
              <a:buNone/>
            </a:pPr>
            <a:r>
              <a:rPr b="1" lang="en" sz="1300">
                <a:solidFill>
                  <a:schemeClr val="dk1"/>
                </a:solidFill>
                <a:latin typeface="Times New Roman"/>
                <a:ea typeface="Times New Roman"/>
                <a:cs typeface="Times New Roman"/>
                <a:sym typeface="Times New Roman"/>
              </a:rPr>
              <a:t>O significado conceitual é corporificado em nossos sistemas perceptivos e de ação (os conceitos são “depositados [...] de acordo com os órgãos sensoriais”), ou se o significado é mais abstrato.</a:t>
            </a:r>
            <a:endParaRPr b="1" sz="1300">
              <a:solidFill>
                <a:schemeClr val="dk1"/>
              </a:solidFill>
              <a:latin typeface="Fira Sans"/>
              <a:ea typeface="Fira Sans"/>
              <a:cs typeface="Fira Sans"/>
              <a:sym typeface="Fira Sans"/>
            </a:endParaRPr>
          </a:p>
        </p:txBody>
      </p:sp>
      <p:cxnSp>
        <p:nvCxnSpPr>
          <p:cNvPr id="127" name="Google Shape;127;p17"/>
          <p:cNvCxnSpPr/>
          <p:nvPr/>
        </p:nvCxnSpPr>
        <p:spPr>
          <a:xfrm>
            <a:off x="3269338" y="1710304"/>
            <a:ext cx="1259100" cy="583800"/>
          </a:xfrm>
          <a:prstGeom prst="curvedConnector3">
            <a:avLst>
              <a:gd fmla="val 50000" name="adj1"/>
            </a:avLst>
          </a:prstGeom>
          <a:noFill/>
          <a:ln cap="flat" cmpd="sng" w="19050">
            <a:solidFill>
              <a:schemeClr val="dk2"/>
            </a:solidFill>
            <a:prstDash val="solid"/>
            <a:round/>
            <a:headEnd len="med" w="med" type="oval"/>
            <a:tailEnd len="med" w="med" type="oval"/>
          </a:ln>
        </p:spPr>
      </p:cxnSp>
      <p:cxnSp>
        <p:nvCxnSpPr>
          <p:cNvPr id="128" name="Google Shape;128;p17"/>
          <p:cNvCxnSpPr/>
          <p:nvPr/>
        </p:nvCxnSpPr>
        <p:spPr>
          <a:xfrm flipH="1" rot="10800000">
            <a:off x="3686545" y="3114527"/>
            <a:ext cx="535500" cy="431700"/>
          </a:xfrm>
          <a:prstGeom prst="curvedConnector3">
            <a:avLst>
              <a:gd fmla="val 50000" name="adj1"/>
            </a:avLst>
          </a:prstGeom>
          <a:noFill/>
          <a:ln cap="flat" cmpd="sng" w="19050">
            <a:solidFill>
              <a:schemeClr val="dk2"/>
            </a:solidFill>
            <a:prstDash val="solid"/>
            <a:round/>
            <a:headEnd len="med" w="med" type="oval"/>
            <a:tailEnd len="med" w="med" type="oval"/>
          </a:ln>
        </p:spPr>
      </p:cxnSp>
      <p:cxnSp>
        <p:nvCxnSpPr>
          <p:cNvPr id="129" name="Google Shape;129;p17"/>
          <p:cNvCxnSpPr/>
          <p:nvPr/>
        </p:nvCxnSpPr>
        <p:spPr>
          <a:xfrm flipH="1">
            <a:off x="5159198" y="1834480"/>
            <a:ext cx="776400" cy="300000"/>
          </a:xfrm>
          <a:prstGeom prst="curvedConnector3">
            <a:avLst>
              <a:gd fmla="val 50000" name="adj1"/>
            </a:avLst>
          </a:prstGeom>
          <a:noFill/>
          <a:ln cap="flat" cmpd="sng" w="19050">
            <a:solidFill>
              <a:schemeClr val="dk2"/>
            </a:solidFill>
            <a:prstDash val="solid"/>
            <a:round/>
            <a:headEnd len="med" w="med" type="oval"/>
            <a:tailEnd len="med" w="med" type="oval"/>
          </a:ln>
        </p:spPr>
      </p:cxnSp>
      <p:cxnSp>
        <p:nvCxnSpPr>
          <p:cNvPr id="130" name="Google Shape;130;p17"/>
          <p:cNvCxnSpPr/>
          <p:nvPr/>
        </p:nvCxnSpPr>
        <p:spPr>
          <a:xfrm rot="10800000">
            <a:off x="5195950" y="3114505"/>
            <a:ext cx="984900" cy="236400"/>
          </a:xfrm>
          <a:prstGeom prst="curvedConnector3">
            <a:avLst>
              <a:gd fmla="val 50000" name="adj1"/>
            </a:avLst>
          </a:prstGeom>
          <a:noFill/>
          <a:ln cap="flat" cmpd="sng" w="19050">
            <a:solidFill>
              <a:schemeClr val="dk2"/>
            </a:solidFill>
            <a:prstDash val="solid"/>
            <a:round/>
            <a:headEnd len="med" w="med" type="oval"/>
            <a:tailEnd len="med" w="med" type="oval"/>
          </a:ln>
        </p:spPr>
      </p:cxnSp>
      <p:sp>
        <p:nvSpPr>
          <p:cNvPr id="131" name="Google Shape;131;p17"/>
          <p:cNvSpPr txBox="1"/>
          <p:nvPr/>
        </p:nvSpPr>
        <p:spPr>
          <a:xfrm>
            <a:off x="862325" y="1280688"/>
            <a:ext cx="19209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Fira Sans Extra Condensed Medium"/>
                <a:ea typeface="Fira Sans Extra Condensed Medium"/>
                <a:cs typeface="Fira Sans Extra Condensed Medium"/>
                <a:sym typeface="Fira Sans Extra Condensed Medium"/>
              </a:rPr>
              <a:t>Primeira:</a:t>
            </a:r>
            <a:endParaRPr sz="1700">
              <a:solidFill>
                <a:schemeClr val="dk2"/>
              </a:solidFill>
              <a:latin typeface="Fira Sans Extra Condensed Medium"/>
              <a:ea typeface="Fira Sans Extra Condensed Medium"/>
              <a:cs typeface="Fira Sans Extra Condensed Medium"/>
              <a:sym typeface="Fira Sans Extra Condensed Medium"/>
            </a:endParaRPr>
          </a:p>
        </p:txBody>
      </p:sp>
      <p:sp>
        <p:nvSpPr>
          <p:cNvPr id="132" name="Google Shape;132;p17"/>
          <p:cNvSpPr txBox="1"/>
          <p:nvPr/>
        </p:nvSpPr>
        <p:spPr>
          <a:xfrm>
            <a:off x="6761925" y="1313223"/>
            <a:ext cx="19209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Segunda:</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cxnSp>
        <p:nvCxnSpPr>
          <p:cNvPr id="133" name="Google Shape;133;p17"/>
          <p:cNvCxnSpPr/>
          <p:nvPr/>
        </p:nvCxnSpPr>
        <p:spPr>
          <a:xfrm flipH="1" rot="10800000">
            <a:off x="682138" y="753982"/>
            <a:ext cx="8051100" cy="48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p:nvPr/>
        </p:nvSpPr>
        <p:spPr>
          <a:xfrm>
            <a:off x="3295825" y="1437650"/>
            <a:ext cx="2604409" cy="2437407"/>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chemeClr val="accent1"/>
          </a:solid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6345750" y="1202850"/>
            <a:ext cx="2496534" cy="1633024"/>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554100" y="3219875"/>
            <a:ext cx="2418010" cy="1078324"/>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6345750" y="3557750"/>
            <a:ext cx="2496534" cy="1078324"/>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638425" y="1332175"/>
            <a:ext cx="2268290" cy="939425"/>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000000"/>
                </a:solidFill>
              </a:rPr>
              <a:t>Evidências clínicas de que o significado é distribuído por diferentes sistemas corticais</a:t>
            </a:r>
            <a:endParaRPr sz="1600">
              <a:solidFill>
                <a:srgbClr val="000000"/>
              </a:solidFill>
            </a:endParaRPr>
          </a:p>
          <a:p>
            <a:pPr indent="0" lvl="0" marL="0" rtl="0" algn="ctr">
              <a:spcBef>
                <a:spcPts val="0"/>
              </a:spcBef>
              <a:spcAft>
                <a:spcPts val="0"/>
              </a:spcAft>
              <a:buNone/>
            </a:pPr>
            <a:r>
              <a:t/>
            </a:r>
            <a:endParaRPr/>
          </a:p>
        </p:txBody>
      </p:sp>
      <p:sp>
        <p:nvSpPr>
          <p:cNvPr id="144" name="Google Shape;144;p18"/>
          <p:cNvSpPr/>
          <p:nvPr/>
        </p:nvSpPr>
        <p:spPr>
          <a:xfrm>
            <a:off x="6785059" y="1674638"/>
            <a:ext cx="123" cy="12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nvSpPr>
        <p:spPr>
          <a:xfrm>
            <a:off x="794300" y="3649472"/>
            <a:ext cx="20403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Elizabeth Warrington -  University College London.</a:t>
            </a:r>
            <a:endParaRPr b="1" sz="1200">
              <a:latin typeface="Fira Sans"/>
              <a:ea typeface="Fira Sans"/>
              <a:cs typeface="Fira Sans"/>
              <a:sym typeface="Fira Sans"/>
            </a:endParaRPr>
          </a:p>
        </p:txBody>
      </p:sp>
      <p:sp>
        <p:nvSpPr>
          <p:cNvPr id="146" name="Google Shape;146;p18"/>
          <p:cNvSpPr/>
          <p:nvPr/>
        </p:nvSpPr>
        <p:spPr>
          <a:xfrm>
            <a:off x="4048904" y="2835876"/>
            <a:ext cx="354900" cy="384000"/>
          </a:xfrm>
          <a:prstGeom prst="ellipse">
            <a:avLst/>
          </a:prstGeom>
          <a:solidFill>
            <a:schemeClr val="accent1"/>
          </a:solidFill>
          <a:ln cap="flat" cmpd="sng" w="19050">
            <a:solidFill>
              <a:schemeClr val="accent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t/>
            </a:r>
            <a:endParaRPr>
              <a:solidFill>
                <a:srgbClr val="FFFFFF"/>
              </a:solidFill>
            </a:endParaRPr>
          </a:p>
        </p:txBody>
      </p:sp>
      <p:sp>
        <p:nvSpPr>
          <p:cNvPr id="147" name="Google Shape;147;p18"/>
          <p:cNvSpPr txBox="1"/>
          <p:nvPr/>
        </p:nvSpPr>
        <p:spPr>
          <a:xfrm>
            <a:off x="644425" y="1298550"/>
            <a:ext cx="20403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2"/>
                </a:solidFill>
                <a:latin typeface="Fira Sans Extra Condensed Medium"/>
                <a:ea typeface="Fira Sans Extra Condensed Medium"/>
                <a:cs typeface="Fira Sans Extra Condensed Medium"/>
                <a:sym typeface="Fira Sans Extra Condensed Medium"/>
              </a:rPr>
              <a:t>Agnosia</a:t>
            </a:r>
            <a:endParaRPr sz="1700">
              <a:solidFill>
                <a:schemeClr val="dk2"/>
              </a:solidFill>
              <a:latin typeface="Fira Sans Extra Condensed Medium"/>
              <a:ea typeface="Fira Sans Extra Condensed Medium"/>
              <a:cs typeface="Fira Sans Extra Condensed Medium"/>
              <a:sym typeface="Fira Sans Extra Condensed Medium"/>
            </a:endParaRPr>
          </a:p>
        </p:txBody>
      </p:sp>
      <p:sp>
        <p:nvSpPr>
          <p:cNvPr id="148" name="Google Shape;148;p18"/>
          <p:cNvSpPr/>
          <p:nvPr/>
        </p:nvSpPr>
        <p:spPr>
          <a:xfrm>
            <a:off x="4048904" y="1723514"/>
            <a:ext cx="354900" cy="384000"/>
          </a:xfrm>
          <a:prstGeom prst="ellipse">
            <a:avLst/>
          </a:prstGeom>
          <a:solidFill>
            <a:schemeClr val="dk2"/>
          </a:solidFill>
          <a:ln cap="flat" cmpd="sng" w="19050">
            <a:solidFill>
              <a:schemeClr val="accent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t/>
            </a:r>
            <a:endParaRPr>
              <a:solidFill>
                <a:srgbClr val="FFFFFF"/>
              </a:solidFill>
            </a:endParaRPr>
          </a:p>
        </p:txBody>
      </p:sp>
      <p:sp>
        <p:nvSpPr>
          <p:cNvPr id="149" name="Google Shape;149;p18"/>
          <p:cNvSpPr txBox="1"/>
          <p:nvPr/>
        </p:nvSpPr>
        <p:spPr>
          <a:xfrm>
            <a:off x="635925" y="1711375"/>
            <a:ext cx="2268300" cy="408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Times New Roman"/>
                <a:ea typeface="Times New Roman"/>
                <a:cs typeface="Times New Roman"/>
                <a:sym typeface="Times New Roman"/>
              </a:rPr>
              <a:t>Déficit no reconhecimento de objetos ou conceitos</a:t>
            </a:r>
            <a:endParaRPr b="1" sz="1200">
              <a:latin typeface="Fira Sans"/>
              <a:ea typeface="Fira Sans"/>
              <a:cs typeface="Fira Sans"/>
              <a:sym typeface="Fira Sans"/>
            </a:endParaRPr>
          </a:p>
        </p:txBody>
      </p:sp>
      <p:sp>
        <p:nvSpPr>
          <p:cNvPr id="150" name="Google Shape;150;p18"/>
          <p:cNvSpPr/>
          <p:nvPr/>
        </p:nvSpPr>
        <p:spPr>
          <a:xfrm>
            <a:off x="3618800" y="2311967"/>
            <a:ext cx="354900" cy="384000"/>
          </a:xfrm>
          <a:prstGeom prst="ellipse">
            <a:avLst/>
          </a:prstGeom>
          <a:solidFill>
            <a:schemeClr val="lt2"/>
          </a:solidFill>
          <a:ln cap="flat" cmpd="sng" w="19050">
            <a:solidFill>
              <a:schemeClr val="accent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t/>
            </a:r>
            <a:endParaRPr>
              <a:solidFill>
                <a:srgbClr val="FFFFFF"/>
              </a:solidFill>
            </a:endParaRPr>
          </a:p>
        </p:txBody>
      </p:sp>
      <p:sp>
        <p:nvSpPr>
          <p:cNvPr id="151" name="Google Shape;151;p18"/>
          <p:cNvSpPr txBox="1"/>
          <p:nvPr/>
        </p:nvSpPr>
        <p:spPr>
          <a:xfrm>
            <a:off x="6459875" y="3829450"/>
            <a:ext cx="22683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Pacientes com agnosia de categoria específica têm dificuldade com certas classes específicas de objetos.</a:t>
            </a:r>
            <a:endParaRPr b="1" sz="1200">
              <a:latin typeface="Fira Sans"/>
              <a:ea typeface="Fira Sans"/>
              <a:cs typeface="Fira Sans"/>
              <a:sym typeface="Fira Sans"/>
            </a:endParaRPr>
          </a:p>
        </p:txBody>
      </p:sp>
      <p:sp>
        <p:nvSpPr>
          <p:cNvPr id="152" name="Google Shape;152;p18"/>
          <p:cNvSpPr/>
          <p:nvPr/>
        </p:nvSpPr>
        <p:spPr>
          <a:xfrm>
            <a:off x="4794609" y="1723526"/>
            <a:ext cx="354900" cy="384000"/>
          </a:xfrm>
          <a:prstGeom prst="ellipse">
            <a:avLst/>
          </a:prstGeom>
          <a:solidFill>
            <a:schemeClr val="accent2"/>
          </a:solidFill>
          <a:ln cap="flat" cmpd="sng" w="19050">
            <a:solidFill>
              <a:schemeClr val="accent3"/>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t/>
            </a:r>
            <a:endParaRPr>
              <a:solidFill>
                <a:srgbClr val="FFFFFF"/>
              </a:solidFill>
            </a:endParaRPr>
          </a:p>
        </p:txBody>
      </p:sp>
      <p:sp>
        <p:nvSpPr>
          <p:cNvPr id="153" name="Google Shape;153;p18"/>
          <p:cNvSpPr/>
          <p:nvPr/>
        </p:nvSpPr>
        <p:spPr>
          <a:xfrm>
            <a:off x="5222520" y="2311967"/>
            <a:ext cx="354900" cy="384000"/>
          </a:xfrm>
          <a:prstGeom prst="ellipse">
            <a:avLst/>
          </a:prstGeom>
          <a:solidFill>
            <a:schemeClr val="accent3"/>
          </a:solidFill>
          <a:ln cap="flat" cmpd="sng" w="19050">
            <a:solidFill>
              <a:schemeClr val="lt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t/>
            </a:r>
            <a:endParaRPr>
              <a:solidFill>
                <a:srgbClr val="FFFFFF"/>
              </a:solidFill>
            </a:endParaRPr>
          </a:p>
        </p:txBody>
      </p:sp>
      <p:sp>
        <p:nvSpPr>
          <p:cNvPr id="154" name="Google Shape;154;p18"/>
          <p:cNvSpPr/>
          <p:nvPr/>
        </p:nvSpPr>
        <p:spPr>
          <a:xfrm>
            <a:off x="4794620" y="2835923"/>
            <a:ext cx="354900" cy="384000"/>
          </a:xfrm>
          <a:prstGeom prst="ellipse">
            <a:avLst/>
          </a:prstGeom>
          <a:solidFill>
            <a:schemeClr val="accent4"/>
          </a:solidFill>
          <a:ln cap="flat" cmpd="sng" w="19050">
            <a:solidFill>
              <a:schemeClr val="lt2"/>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Clr>
                <a:schemeClr val="dk1"/>
              </a:buClr>
              <a:buSzPts val="1100"/>
              <a:buFont typeface="Arial"/>
              <a:buNone/>
            </a:pPr>
            <a:r>
              <a:t/>
            </a:r>
            <a:endParaRPr>
              <a:solidFill>
                <a:srgbClr val="FFFFFF"/>
              </a:solidFill>
            </a:endParaRPr>
          </a:p>
        </p:txBody>
      </p:sp>
      <p:cxnSp>
        <p:nvCxnSpPr>
          <p:cNvPr id="155" name="Google Shape;155;p18"/>
          <p:cNvCxnSpPr/>
          <p:nvPr/>
        </p:nvCxnSpPr>
        <p:spPr>
          <a:xfrm flipH="1" rot="10800000">
            <a:off x="563300" y="754000"/>
            <a:ext cx="8169900" cy="13800"/>
          </a:xfrm>
          <a:prstGeom prst="straightConnector1">
            <a:avLst/>
          </a:prstGeom>
          <a:noFill/>
          <a:ln cap="flat" cmpd="sng" w="19050">
            <a:solidFill>
              <a:schemeClr val="accent1"/>
            </a:solidFill>
            <a:prstDash val="solid"/>
            <a:round/>
            <a:headEnd len="med" w="med" type="none"/>
            <a:tailEnd len="med" w="med" type="none"/>
          </a:ln>
        </p:spPr>
      </p:cxnSp>
      <p:sp>
        <p:nvSpPr>
          <p:cNvPr id="156" name="Google Shape;156;p18"/>
          <p:cNvSpPr txBox="1"/>
          <p:nvPr/>
        </p:nvSpPr>
        <p:spPr>
          <a:xfrm>
            <a:off x="6706213" y="1715700"/>
            <a:ext cx="1854000" cy="10065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0"/>
              </a:spcBef>
              <a:spcAft>
                <a:spcPts val="0"/>
              </a:spcAft>
              <a:buNone/>
            </a:pPr>
            <a:r>
              <a:rPr b="1" lang="en" sz="1200">
                <a:latin typeface="Times New Roman"/>
                <a:ea typeface="Times New Roman"/>
                <a:cs typeface="Times New Roman"/>
                <a:sym typeface="Times New Roman"/>
              </a:rPr>
              <a:t>Tarefa de nomeação de figuras é uma ferramenta útil para testar déficits específicos de categoria.</a:t>
            </a:r>
            <a:endParaRPr>
              <a:latin typeface="Fira Sans"/>
              <a:ea typeface="Fira Sans"/>
              <a:cs typeface="Fira Sans"/>
              <a:sym typeface="Fira Sans"/>
            </a:endParaRPr>
          </a:p>
        </p:txBody>
      </p:sp>
      <p:sp>
        <p:nvSpPr>
          <p:cNvPr id="157" name="Google Shape;157;p18"/>
          <p:cNvSpPr txBox="1"/>
          <p:nvPr/>
        </p:nvSpPr>
        <p:spPr>
          <a:xfrm>
            <a:off x="6424213" y="1298550"/>
            <a:ext cx="24180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ira Sans Extra Condensed Medium"/>
                <a:ea typeface="Fira Sans Extra Condensed Medium"/>
                <a:cs typeface="Fira Sans Extra Condensed Medium"/>
                <a:sym typeface="Fira Sans Extra Condensed Medium"/>
              </a:rPr>
              <a:t>Déficits Específicos de Categoria</a:t>
            </a:r>
            <a:endParaRPr>
              <a:solidFill>
                <a:schemeClr val="dk2"/>
              </a:solidFill>
              <a:latin typeface="Fira Sans Extra Condensed Medium"/>
              <a:ea typeface="Fira Sans Extra Condensed Medium"/>
              <a:cs typeface="Fira Sans Extra Condensed Medium"/>
              <a:sym typeface="Fira Sans Extra Condensed Medium"/>
            </a:endParaRPr>
          </a:p>
        </p:txBody>
      </p:sp>
      <p:sp>
        <p:nvSpPr>
          <p:cNvPr id="158" name="Google Shape;158;p18"/>
          <p:cNvSpPr txBox="1"/>
          <p:nvPr/>
        </p:nvSpPr>
        <p:spPr>
          <a:xfrm>
            <a:off x="524275" y="3219863"/>
            <a:ext cx="2496600" cy="4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Fira Sans Extra Condensed Medium"/>
                <a:ea typeface="Fira Sans Extra Condensed Medium"/>
                <a:cs typeface="Fira Sans Extra Condensed Medium"/>
                <a:sym typeface="Fira Sans Extra Condensed Medium"/>
              </a:rPr>
              <a:t>Pesquisadores </a:t>
            </a:r>
            <a:endParaRPr>
              <a:solidFill>
                <a:schemeClr val="dk2"/>
              </a:solidFill>
              <a:latin typeface="Fira Sans Extra Condensed Medium"/>
              <a:ea typeface="Fira Sans Extra Condensed Medium"/>
              <a:cs typeface="Fira Sans Extra Condensed Medium"/>
              <a:sym typeface="Fira Sans Extra Condensed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179988" y="207075"/>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Estudo de caso - paciente </a:t>
            </a:r>
            <a:r>
              <a:rPr lang="en">
                <a:solidFill>
                  <a:srgbClr val="000000"/>
                </a:solidFill>
              </a:rPr>
              <a:t>SBY</a:t>
            </a:r>
            <a:endParaRPr sz="3600"/>
          </a:p>
          <a:p>
            <a:pPr indent="0" lvl="0" marL="0" rtl="0" algn="ctr">
              <a:spcBef>
                <a:spcPts val="0"/>
              </a:spcBef>
              <a:spcAft>
                <a:spcPts val="0"/>
              </a:spcAft>
              <a:buNone/>
            </a:pPr>
            <a:r>
              <a:t/>
            </a:r>
            <a:endParaRPr/>
          </a:p>
        </p:txBody>
      </p:sp>
      <p:grpSp>
        <p:nvGrpSpPr>
          <p:cNvPr id="164" name="Google Shape;164;p19"/>
          <p:cNvGrpSpPr/>
          <p:nvPr/>
        </p:nvGrpSpPr>
        <p:grpSpPr>
          <a:xfrm flipH="1">
            <a:off x="3979643" y="2035680"/>
            <a:ext cx="1408929" cy="1649029"/>
            <a:chOff x="400500" y="1028698"/>
            <a:chExt cx="3070900" cy="3297399"/>
          </a:xfrm>
        </p:grpSpPr>
        <p:sp>
          <p:nvSpPr>
            <p:cNvPr id="165" name="Google Shape;165;p19"/>
            <p:cNvSpPr/>
            <p:nvPr/>
          </p:nvSpPr>
          <p:spPr>
            <a:xfrm flipH="1">
              <a:off x="400500" y="1028698"/>
              <a:ext cx="3070900" cy="3297399"/>
            </a:xfrm>
            <a:custGeom>
              <a:rect b="b" l="l" r="r" t="t"/>
              <a:pathLst>
                <a:path extrusionOk="0" h="27704" w="25801">
                  <a:moveTo>
                    <a:pt x="13762" y="493"/>
                  </a:moveTo>
                  <a:cubicBezTo>
                    <a:pt x="13992" y="493"/>
                    <a:pt x="14222" y="500"/>
                    <a:pt x="14452" y="515"/>
                  </a:cubicBezTo>
                  <a:cubicBezTo>
                    <a:pt x="15977" y="626"/>
                    <a:pt x="17446" y="1074"/>
                    <a:pt x="18710" y="1822"/>
                  </a:cubicBezTo>
                  <a:cubicBezTo>
                    <a:pt x="20059" y="2599"/>
                    <a:pt x="21133" y="3686"/>
                    <a:pt x="21924" y="5019"/>
                  </a:cubicBezTo>
                  <a:cubicBezTo>
                    <a:pt x="25229" y="10695"/>
                    <a:pt x="22221" y="15878"/>
                    <a:pt x="20235" y="19307"/>
                  </a:cubicBezTo>
                  <a:cubicBezTo>
                    <a:pt x="19664" y="20286"/>
                    <a:pt x="19174" y="21145"/>
                    <a:pt x="18929" y="21838"/>
                  </a:cubicBezTo>
                  <a:lnTo>
                    <a:pt x="18903" y="21893"/>
                  </a:lnTo>
                  <a:lnTo>
                    <a:pt x="19474" y="27213"/>
                  </a:lnTo>
                  <a:lnTo>
                    <a:pt x="9595" y="27213"/>
                  </a:lnTo>
                  <a:lnTo>
                    <a:pt x="9226" y="25365"/>
                  </a:lnTo>
                  <a:lnTo>
                    <a:pt x="8981" y="25430"/>
                  </a:lnTo>
                  <a:cubicBezTo>
                    <a:pt x="8950" y="25430"/>
                    <a:pt x="6753" y="25968"/>
                    <a:pt x="5178" y="25968"/>
                  </a:cubicBezTo>
                  <a:cubicBezTo>
                    <a:pt x="4747" y="25968"/>
                    <a:pt x="4363" y="25928"/>
                    <a:pt x="4083" y="25825"/>
                  </a:cubicBezTo>
                  <a:cubicBezTo>
                    <a:pt x="3485" y="25610"/>
                    <a:pt x="3309" y="24832"/>
                    <a:pt x="3253" y="24235"/>
                  </a:cubicBezTo>
                  <a:cubicBezTo>
                    <a:pt x="3197" y="23513"/>
                    <a:pt x="3309" y="22847"/>
                    <a:pt x="3309" y="22847"/>
                  </a:cubicBezTo>
                  <a:lnTo>
                    <a:pt x="3322" y="22736"/>
                  </a:lnTo>
                  <a:lnTo>
                    <a:pt x="2776" y="22070"/>
                  </a:lnTo>
                  <a:cubicBezTo>
                    <a:pt x="2737" y="22001"/>
                    <a:pt x="2708" y="21919"/>
                    <a:pt x="2737" y="21838"/>
                  </a:cubicBezTo>
                  <a:cubicBezTo>
                    <a:pt x="2763" y="21756"/>
                    <a:pt x="2819" y="21704"/>
                    <a:pt x="2900" y="21674"/>
                  </a:cubicBezTo>
                  <a:lnTo>
                    <a:pt x="3606" y="21446"/>
                  </a:lnTo>
                  <a:lnTo>
                    <a:pt x="2355" y="20874"/>
                  </a:lnTo>
                  <a:cubicBezTo>
                    <a:pt x="2179" y="20776"/>
                    <a:pt x="2110" y="20574"/>
                    <a:pt x="2192" y="20398"/>
                  </a:cubicBezTo>
                  <a:cubicBezTo>
                    <a:pt x="2355" y="20028"/>
                    <a:pt x="2544" y="19457"/>
                    <a:pt x="2544" y="18833"/>
                  </a:cubicBezTo>
                  <a:lnTo>
                    <a:pt x="2544" y="18627"/>
                  </a:lnTo>
                  <a:lnTo>
                    <a:pt x="804" y="18245"/>
                  </a:lnTo>
                  <a:cubicBezTo>
                    <a:pt x="696" y="18219"/>
                    <a:pt x="614" y="18138"/>
                    <a:pt x="559" y="18043"/>
                  </a:cubicBezTo>
                  <a:cubicBezTo>
                    <a:pt x="520" y="17935"/>
                    <a:pt x="520" y="17824"/>
                    <a:pt x="572" y="17729"/>
                  </a:cubicBezTo>
                  <a:lnTo>
                    <a:pt x="2789" y="13853"/>
                  </a:lnTo>
                  <a:cubicBezTo>
                    <a:pt x="3103" y="13294"/>
                    <a:pt x="3158" y="12641"/>
                    <a:pt x="2926" y="12040"/>
                  </a:cubicBezTo>
                  <a:cubicBezTo>
                    <a:pt x="2845" y="11795"/>
                    <a:pt x="2737" y="11511"/>
                    <a:pt x="2626" y="11211"/>
                  </a:cubicBezTo>
                  <a:cubicBezTo>
                    <a:pt x="2205" y="9999"/>
                    <a:pt x="3390" y="7060"/>
                    <a:pt x="5281" y="4666"/>
                  </a:cubicBezTo>
                  <a:cubicBezTo>
                    <a:pt x="6437" y="3196"/>
                    <a:pt x="7868" y="2096"/>
                    <a:pt x="9540" y="1374"/>
                  </a:cubicBezTo>
                  <a:cubicBezTo>
                    <a:pt x="10878" y="785"/>
                    <a:pt x="12318" y="493"/>
                    <a:pt x="13762" y="493"/>
                  </a:cubicBezTo>
                  <a:close/>
                  <a:moveTo>
                    <a:pt x="13747" y="0"/>
                  </a:moveTo>
                  <a:cubicBezTo>
                    <a:pt x="12245" y="0"/>
                    <a:pt x="10741" y="317"/>
                    <a:pt x="9337" y="923"/>
                  </a:cubicBezTo>
                  <a:cubicBezTo>
                    <a:pt x="7593" y="1671"/>
                    <a:pt x="6098" y="2831"/>
                    <a:pt x="4899" y="4366"/>
                  </a:cubicBezTo>
                  <a:cubicBezTo>
                    <a:pt x="3132" y="6613"/>
                    <a:pt x="1633" y="9836"/>
                    <a:pt x="2165" y="11374"/>
                  </a:cubicBezTo>
                  <a:cubicBezTo>
                    <a:pt x="2273" y="11675"/>
                    <a:pt x="2381" y="11959"/>
                    <a:pt x="2479" y="12204"/>
                  </a:cubicBezTo>
                  <a:cubicBezTo>
                    <a:pt x="2642" y="12667"/>
                    <a:pt x="2600" y="13183"/>
                    <a:pt x="2355" y="13608"/>
                  </a:cubicBezTo>
                  <a:lnTo>
                    <a:pt x="150" y="17484"/>
                  </a:lnTo>
                  <a:cubicBezTo>
                    <a:pt x="13" y="17716"/>
                    <a:pt x="0" y="17987"/>
                    <a:pt x="111" y="18232"/>
                  </a:cubicBezTo>
                  <a:cubicBezTo>
                    <a:pt x="219" y="18490"/>
                    <a:pt x="438" y="18670"/>
                    <a:pt x="696" y="18722"/>
                  </a:cubicBezTo>
                  <a:lnTo>
                    <a:pt x="2054" y="19023"/>
                  </a:lnTo>
                  <a:cubicBezTo>
                    <a:pt x="2015" y="19486"/>
                    <a:pt x="1865" y="19908"/>
                    <a:pt x="1744" y="20192"/>
                  </a:cubicBezTo>
                  <a:cubicBezTo>
                    <a:pt x="1552" y="20613"/>
                    <a:pt x="1728" y="21119"/>
                    <a:pt x="2152" y="21309"/>
                  </a:cubicBezTo>
                  <a:lnTo>
                    <a:pt x="2410" y="21430"/>
                  </a:lnTo>
                  <a:cubicBezTo>
                    <a:pt x="2355" y="21511"/>
                    <a:pt x="2299" y="21593"/>
                    <a:pt x="2273" y="21704"/>
                  </a:cubicBezTo>
                  <a:cubicBezTo>
                    <a:pt x="2205" y="21936"/>
                    <a:pt x="2247" y="22194"/>
                    <a:pt x="2410" y="22370"/>
                  </a:cubicBezTo>
                  <a:lnTo>
                    <a:pt x="2806" y="22873"/>
                  </a:lnTo>
                  <a:cubicBezTo>
                    <a:pt x="2737" y="23418"/>
                    <a:pt x="2505" y="25773"/>
                    <a:pt x="3906" y="26289"/>
                  </a:cubicBezTo>
                  <a:cubicBezTo>
                    <a:pt x="4238" y="26408"/>
                    <a:pt x="4682" y="26454"/>
                    <a:pt x="5170" y="26454"/>
                  </a:cubicBezTo>
                  <a:cubicBezTo>
                    <a:pt x="6522" y="26454"/>
                    <a:pt x="8217" y="26102"/>
                    <a:pt x="8847" y="25962"/>
                  </a:cubicBezTo>
                  <a:lnTo>
                    <a:pt x="9200" y="27703"/>
                  </a:lnTo>
                  <a:lnTo>
                    <a:pt x="20016" y="27703"/>
                  </a:lnTo>
                  <a:lnTo>
                    <a:pt x="19406" y="21949"/>
                  </a:lnTo>
                  <a:cubicBezTo>
                    <a:pt x="19638" y="21309"/>
                    <a:pt x="20114" y="20492"/>
                    <a:pt x="20657" y="19552"/>
                  </a:cubicBezTo>
                  <a:cubicBezTo>
                    <a:pt x="22711" y="16028"/>
                    <a:pt x="25800" y="10695"/>
                    <a:pt x="22345" y="4774"/>
                  </a:cubicBezTo>
                  <a:cubicBezTo>
                    <a:pt x="21516" y="3360"/>
                    <a:pt x="20386" y="2230"/>
                    <a:pt x="18971" y="1400"/>
                  </a:cubicBezTo>
                  <a:cubicBezTo>
                    <a:pt x="17636" y="610"/>
                    <a:pt x="16084" y="136"/>
                    <a:pt x="14481" y="25"/>
                  </a:cubicBezTo>
                  <a:cubicBezTo>
                    <a:pt x="14237" y="8"/>
                    <a:pt x="13992" y="0"/>
                    <a:pt x="137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flipH="1">
              <a:off x="927575" y="1279893"/>
              <a:ext cx="1929048" cy="1666964"/>
            </a:xfrm>
            <a:custGeom>
              <a:rect b="b" l="l" r="r" t="t"/>
              <a:pathLst>
                <a:path extrusionOk="0" h="14947" w="17297">
                  <a:moveTo>
                    <a:pt x="10412" y="0"/>
                  </a:moveTo>
                  <a:cubicBezTo>
                    <a:pt x="9523" y="0"/>
                    <a:pt x="8727" y="233"/>
                    <a:pt x="8192" y="633"/>
                  </a:cubicBezTo>
                  <a:cubicBezTo>
                    <a:pt x="7863" y="454"/>
                    <a:pt x="7486" y="355"/>
                    <a:pt x="7094" y="355"/>
                  </a:cubicBezTo>
                  <a:cubicBezTo>
                    <a:pt x="6855" y="355"/>
                    <a:pt x="6611" y="392"/>
                    <a:pt x="6369" y="469"/>
                  </a:cubicBezTo>
                  <a:cubicBezTo>
                    <a:pt x="5866" y="633"/>
                    <a:pt x="5458" y="943"/>
                    <a:pt x="5184" y="1351"/>
                  </a:cubicBezTo>
                  <a:cubicBezTo>
                    <a:pt x="5017" y="1316"/>
                    <a:pt x="4843" y="1299"/>
                    <a:pt x="4665" y="1299"/>
                  </a:cubicBezTo>
                  <a:cubicBezTo>
                    <a:pt x="4005" y="1299"/>
                    <a:pt x="3292" y="1540"/>
                    <a:pt x="2682" y="2034"/>
                  </a:cubicBezTo>
                  <a:cubicBezTo>
                    <a:pt x="1960" y="2605"/>
                    <a:pt x="1539" y="3392"/>
                    <a:pt x="1458" y="4156"/>
                  </a:cubicBezTo>
                  <a:cubicBezTo>
                    <a:pt x="736" y="4346"/>
                    <a:pt x="164" y="4944"/>
                    <a:pt x="53" y="5721"/>
                  </a:cubicBezTo>
                  <a:cubicBezTo>
                    <a:pt x="1" y="6237"/>
                    <a:pt x="151" y="6727"/>
                    <a:pt x="448" y="7096"/>
                  </a:cubicBezTo>
                  <a:cubicBezTo>
                    <a:pt x="259" y="7693"/>
                    <a:pt x="259" y="8347"/>
                    <a:pt x="517" y="8944"/>
                  </a:cubicBezTo>
                  <a:cubicBezTo>
                    <a:pt x="955" y="9974"/>
                    <a:pt x="1994" y="10584"/>
                    <a:pt x="3113" y="10584"/>
                  </a:cubicBezTo>
                  <a:cubicBezTo>
                    <a:pt x="3520" y="10584"/>
                    <a:pt x="3938" y="10503"/>
                    <a:pt x="4341" y="10332"/>
                  </a:cubicBezTo>
                  <a:cubicBezTo>
                    <a:pt x="4449" y="10280"/>
                    <a:pt x="4573" y="10224"/>
                    <a:pt x="4681" y="10156"/>
                  </a:cubicBezTo>
                  <a:cubicBezTo>
                    <a:pt x="4694" y="10224"/>
                    <a:pt x="4723" y="10293"/>
                    <a:pt x="4749" y="10348"/>
                  </a:cubicBezTo>
                  <a:cubicBezTo>
                    <a:pt x="5188" y="11377"/>
                    <a:pt x="6228" y="11986"/>
                    <a:pt x="7343" y="11986"/>
                  </a:cubicBezTo>
                  <a:cubicBezTo>
                    <a:pt x="7747" y="11986"/>
                    <a:pt x="8162" y="11906"/>
                    <a:pt x="8561" y="11736"/>
                  </a:cubicBezTo>
                  <a:cubicBezTo>
                    <a:pt x="8613" y="11707"/>
                    <a:pt x="8668" y="11681"/>
                    <a:pt x="8724" y="11668"/>
                  </a:cubicBezTo>
                  <a:cubicBezTo>
                    <a:pt x="9023" y="11995"/>
                    <a:pt x="9467" y="12178"/>
                    <a:pt x="9934" y="12178"/>
                  </a:cubicBezTo>
                  <a:cubicBezTo>
                    <a:pt x="10105" y="12178"/>
                    <a:pt x="10280" y="12153"/>
                    <a:pt x="10452" y="12102"/>
                  </a:cubicBezTo>
                  <a:cubicBezTo>
                    <a:pt x="10520" y="12347"/>
                    <a:pt x="10628" y="12592"/>
                    <a:pt x="10749" y="12837"/>
                  </a:cubicBezTo>
                  <a:cubicBezTo>
                    <a:pt x="11389" y="14049"/>
                    <a:pt x="12493" y="14810"/>
                    <a:pt x="13606" y="14947"/>
                  </a:cubicBezTo>
                  <a:lnTo>
                    <a:pt x="14113" y="14496"/>
                  </a:lnTo>
                  <a:cubicBezTo>
                    <a:pt x="14096" y="14483"/>
                    <a:pt x="14096" y="14483"/>
                    <a:pt x="14083" y="14470"/>
                  </a:cubicBezTo>
                  <a:cubicBezTo>
                    <a:pt x="13077" y="14156"/>
                    <a:pt x="12329" y="13219"/>
                    <a:pt x="12329" y="12089"/>
                  </a:cubicBezTo>
                  <a:lnTo>
                    <a:pt x="12329" y="11994"/>
                  </a:lnTo>
                  <a:cubicBezTo>
                    <a:pt x="12768" y="12248"/>
                    <a:pt x="13281" y="12388"/>
                    <a:pt x="13814" y="12388"/>
                  </a:cubicBezTo>
                  <a:cubicBezTo>
                    <a:pt x="14223" y="12388"/>
                    <a:pt x="14643" y="12305"/>
                    <a:pt x="15050" y="12128"/>
                  </a:cubicBezTo>
                  <a:cubicBezTo>
                    <a:pt x="16562" y="11491"/>
                    <a:pt x="17297" y="9829"/>
                    <a:pt x="16696" y="8428"/>
                  </a:cubicBezTo>
                  <a:cubicBezTo>
                    <a:pt x="16601" y="8196"/>
                    <a:pt x="16464" y="7981"/>
                    <a:pt x="16317" y="7788"/>
                  </a:cubicBezTo>
                  <a:cubicBezTo>
                    <a:pt x="16983" y="7096"/>
                    <a:pt x="17173" y="5897"/>
                    <a:pt x="16709" y="4797"/>
                  </a:cubicBezTo>
                  <a:cubicBezTo>
                    <a:pt x="16288" y="3801"/>
                    <a:pt x="15432" y="3134"/>
                    <a:pt x="14560" y="3027"/>
                  </a:cubicBezTo>
                  <a:cubicBezTo>
                    <a:pt x="14736" y="1789"/>
                    <a:pt x="13391" y="509"/>
                    <a:pt x="11500" y="113"/>
                  </a:cubicBezTo>
                  <a:cubicBezTo>
                    <a:pt x="11130" y="37"/>
                    <a:pt x="10763" y="0"/>
                    <a:pt x="104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flipH="1">
              <a:off x="1423975" y="2353232"/>
              <a:ext cx="112" cy="112"/>
            </a:xfrm>
            <a:custGeom>
              <a:rect b="b" l="l" r="r" t="t"/>
              <a:pathLst>
                <a:path extrusionOk="0" h="1" w="1">
                  <a:moveTo>
                    <a:pt x="0" y="0"/>
                  </a:move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flipH="1">
              <a:off x="927576" y="1884939"/>
              <a:ext cx="1545067" cy="1063168"/>
            </a:xfrm>
            <a:custGeom>
              <a:rect b="b" l="l" r="r" t="t"/>
              <a:pathLst>
                <a:path extrusionOk="0" h="9533" w="13854">
                  <a:moveTo>
                    <a:pt x="10365" y="0"/>
                  </a:moveTo>
                  <a:cubicBezTo>
                    <a:pt x="9396" y="0"/>
                    <a:pt x="8509" y="338"/>
                    <a:pt x="7894" y="1028"/>
                  </a:cubicBezTo>
                  <a:cubicBezTo>
                    <a:pt x="7374" y="1600"/>
                    <a:pt x="7129" y="2335"/>
                    <a:pt x="7129" y="3122"/>
                  </a:cubicBezTo>
                  <a:cubicBezTo>
                    <a:pt x="7035" y="3095"/>
                    <a:pt x="6953" y="3069"/>
                    <a:pt x="6871" y="3056"/>
                  </a:cubicBezTo>
                  <a:cubicBezTo>
                    <a:pt x="6220" y="2898"/>
                    <a:pt x="5573" y="2823"/>
                    <a:pt x="4949" y="2823"/>
                  </a:cubicBezTo>
                  <a:cubicBezTo>
                    <a:pt x="2821" y="2823"/>
                    <a:pt x="947" y="3695"/>
                    <a:pt x="0" y="5137"/>
                  </a:cubicBezTo>
                  <a:cubicBezTo>
                    <a:pt x="301" y="5110"/>
                    <a:pt x="598" y="5029"/>
                    <a:pt x="898" y="4905"/>
                  </a:cubicBezTo>
                  <a:cubicBezTo>
                    <a:pt x="1006" y="4852"/>
                    <a:pt x="1130" y="4797"/>
                    <a:pt x="1238" y="4728"/>
                  </a:cubicBezTo>
                  <a:cubicBezTo>
                    <a:pt x="1251" y="4797"/>
                    <a:pt x="1280" y="4866"/>
                    <a:pt x="1306" y="4934"/>
                  </a:cubicBezTo>
                  <a:cubicBezTo>
                    <a:pt x="1743" y="5958"/>
                    <a:pt x="2776" y="6560"/>
                    <a:pt x="3886" y="6560"/>
                  </a:cubicBezTo>
                  <a:cubicBezTo>
                    <a:pt x="4295" y="6560"/>
                    <a:pt x="4714" y="6478"/>
                    <a:pt x="5118" y="6306"/>
                  </a:cubicBezTo>
                  <a:cubicBezTo>
                    <a:pt x="5170" y="6293"/>
                    <a:pt x="5225" y="6267"/>
                    <a:pt x="5281" y="6240"/>
                  </a:cubicBezTo>
                  <a:cubicBezTo>
                    <a:pt x="5579" y="6567"/>
                    <a:pt x="6020" y="6756"/>
                    <a:pt x="6486" y="6756"/>
                  </a:cubicBezTo>
                  <a:cubicBezTo>
                    <a:pt x="6659" y="6756"/>
                    <a:pt x="6835" y="6730"/>
                    <a:pt x="7009" y="6675"/>
                  </a:cubicBezTo>
                  <a:cubicBezTo>
                    <a:pt x="7077" y="6920"/>
                    <a:pt x="7185" y="7165"/>
                    <a:pt x="7306" y="7410"/>
                  </a:cubicBezTo>
                  <a:cubicBezTo>
                    <a:pt x="7946" y="8621"/>
                    <a:pt x="9050" y="9382"/>
                    <a:pt x="10163" y="9532"/>
                  </a:cubicBezTo>
                  <a:lnTo>
                    <a:pt x="10670" y="9069"/>
                  </a:lnTo>
                  <a:cubicBezTo>
                    <a:pt x="10653" y="9069"/>
                    <a:pt x="10653" y="9056"/>
                    <a:pt x="10640" y="9056"/>
                  </a:cubicBezTo>
                  <a:cubicBezTo>
                    <a:pt x="9634" y="8742"/>
                    <a:pt x="8886" y="7792"/>
                    <a:pt x="8886" y="6675"/>
                  </a:cubicBezTo>
                  <a:lnTo>
                    <a:pt x="8886" y="6567"/>
                  </a:lnTo>
                  <a:cubicBezTo>
                    <a:pt x="9325" y="6828"/>
                    <a:pt x="9839" y="6967"/>
                    <a:pt x="10372" y="6967"/>
                  </a:cubicBezTo>
                  <a:cubicBezTo>
                    <a:pt x="10780" y="6967"/>
                    <a:pt x="11200" y="6885"/>
                    <a:pt x="11607" y="6714"/>
                  </a:cubicBezTo>
                  <a:cubicBezTo>
                    <a:pt x="13119" y="6077"/>
                    <a:pt x="13854" y="4415"/>
                    <a:pt x="13253" y="3001"/>
                  </a:cubicBezTo>
                  <a:cubicBezTo>
                    <a:pt x="13158" y="2769"/>
                    <a:pt x="13021" y="2550"/>
                    <a:pt x="12874" y="2374"/>
                  </a:cubicBezTo>
                  <a:cubicBezTo>
                    <a:pt x="13184" y="2034"/>
                    <a:pt x="13403" y="1600"/>
                    <a:pt x="13485" y="1110"/>
                  </a:cubicBezTo>
                  <a:cubicBezTo>
                    <a:pt x="12501" y="376"/>
                    <a:pt x="11387" y="0"/>
                    <a:pt x="103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flipH="1">
              <a:off x="941406" y="1279848"/>
              <a:ext cx="1141235" cy="1161867"/>
            </a:xfrm>
            <a:custGeom>
              <a:rect b="b" l="l" r="r" t="t"/>
              <a:pathLst>
                <a:path extrusionOk="0" h="10418" w="10233">
                  <a:moveTo>
                    <a:pt x="3470" y="1"/>
                  </a:moveTo>
                  <a:cubicBezTo>
                    <a:pt x="2582" y="1"/>
                    <a:pt x="1787" y="232"/>
                    <a:pt x="1252" y="630"/>
                  </a:cubicBezTo>
                  <a:cubicBezTo>
                    <a:pt x="1239" y="630"/>
                    <a:pt x="625" y="1352"/>
                    <a:pt x="491" y="1829"/>
                  </a:cubicBezTo>
                  <a:cubicBezTo>
                    <a:pt x="1" y="3556"/>
                    <a:pt x="1196" y="5408"/>
                    <a:pt x="3172" y="5966"/>
                  </a:cubicBezTo>
                  <a:cubicBezTo>
                    <a:pt x="3554" y="6071"/>
                    <a:pt x="3936" y="6119"/>
                    <a:pt x="4307" y="6119"/>
                  </a:cubicBezTo>
                  <a:cubicBezTo>
                    <a:pt x="4517" y="6119"/>
                    <a:pt x="4724" y="6104"/>
                    <a:pt x="4926" y="6074"/>
                  </a:cubicBezTo>
                  <a:lnTo>
                    <a:pt x="4926" y="6074"/>
                  </a:lnTo>
                  <a:cubicBezTo>
                    <a:pt x="4818" y="6851"/>
                    <a:pt x="5007" y="7612"/>
                    <a:pt x="5510" y="8184"/>
                  </a:cubicBezTo>
                  <a:cubicBezTo>
                    <a:pt x="5824" y="8537"/>
                    <a:pt x="6219" y="8781"/>
                    <a:pt x="6640" y="8919"/>
                  </a:cubicBezTo>
                  <a:cubicBezTo>
                    <a:pt x="6533" y="9774"/>
                    <a:pt x="7130" y="10375"/>
                    <a:pt x="8015" y="10414"/>
                  </a:cubicBezTo>
                  <a:cubicBezTo>
                    <a:pt x="8056" y="10416"/>
                    <a:pt x="8096" y="10417"/>
                    <a:pt x="8135" y="10417"/>
                  </a:cubicBezTo>
                  <a:cubicBezTo>
                    <a:pt x="9572" y="10417"/>
                    <a:pt x="9920" y="9219"/>
                    <a:pt x="9962" y="9203"/>
                  </a:cubicBezTo>
                  <a:cubicBezTo>
                    <a:pt x="9932" y="8945"/>
                    <a:pt x="9867" y="8687"/>
                    <a:pt x="9756" y="8429"/>
                  </a:cubicBezTo>
                  <a:cubicBezTo>
                    <a:pt x="9661" y="8197"/>
                    <a:pt x="9524" y="7978"/>
                    <a:pt x="9377" y="7802"/>
                  </a:cubicBezTo>
                  <a:cubicBezTo>
                    <a:pt x="10043" y="7096"/>
                    <a:pt x="10233" y="5911"/>
                    <a:pt x="9769" y="4794"/>
                  </a:cubicBezTo>
                  <a:cubicBezTo>
                    <a:pt x="9348" y="3801"/>
                    <a:pt x="8492" y="3148"/>
                    <a:pt x="7620" y="3027"/>
                  </a:cubicBezTo>
                  <a:cubicBezTo>
                    <a:pt x="7796" y="1802"/>
                    <a:pt x="6451" y="509"/>
                    <a:pt x="4560" y="114"/>
                  </a:cubicBezTo>
                  <a:cubicBezTo>
                    <a:pt x="4189" y="37"/>
                    <a:pt x="3823" y="1"/>
                    <a:pt x="34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flipH="1">
              <a:off x="2228180" y="1736946"/>
              <a:ext cx="628443" cy="723351"/>
            </a:xfrm>
            <a:custGeom>
              <a:rect b="b" l="l" r="r" t="t"/>
              <a:pathLst>
                <a:path extrusionOk="0" h="6486" w="5635">
                  <a:moveTo>
                    <a:pt x="1797" y="1"/>
                  </a:moveTo>
                  <a:cubicBezTo>
                    <a:pt x="1686" y="1"/>
                    <a:pt x="1458" y="40"/>
                    <a:pt x="1458" y="56"/>
                  </a:cubicBezTo>
                  <a:cubicBezTo>
                    <a:pt x="736" y="245"/>
                    <a:pt x="164" y="843"/>
                    <a:pt x="53" y="1620"/>
                  </a:cubicBezTo>
                  <a:cubicBezTo>
                    <a:pt x="1" y="2136"/>
                    <a:pt x="151" y="2626"/>
                    <a:pt x="448" y="3008"/>
                  </a:cubicBezTo>
                  <a:cubicBezTo>
                    <a:pt x="259" y="3606"/>
                    <a:pt x="259" y="4246"/>
                    <a:pt x="517" y="4844"/>
                  </a:cubicBezTo>
                  <a:cubicBezTo>
                    <a:pt x="954" y="5880"/>
                    <a:pt x="1988" y="6485"/>
                    <a:pt x="3104" y="6485"/>
                  </a:cubicBezTo>
                  <a:cubicBezTo>
                    <a:pt x="3514" y="6485"/>
                    <a:pt x="3935" y="6404"/>
                    <a:pt x="4341" y="6232"/>
                  </a:cubicBezTo>
                  <a:cubicBezTo>
                    <a:pt x="4449" y="6179"/>
                    <a:pt x="4573" y="6124"/>
                    <a:pt x="4681" y="6055"/>
                  </a:cubicBezTo>
                  <a:cubicBezTo>
                    <a:pt x="4681" y="6055"/>
                    <a:pt x="4681" y="6056"/>
                    <a:pt x="4681" y="6056"/>
                  </a:cubicBezTo>
                  <a:cubicBezTo>
                    <a:pt x="4695" y="6056"/>
                    <a:pt x="5497" y="5311"/>
                    <a:pt x="5416" y="4178"/>
                  </a:cubicBezTo>
                  <a:cubicBezTo>
                    <a:pt x="5390" y="3730"/>
                    <a:pt x="5308" y="3292"/>
                    <a:pt x="5132" y="2914"/>
                  </a:cubicBezTo>
                  <a:cubicBezTo>
                    <a:pt x="5635" y="2368"/>
                    <a:pt x="5621" y="1496"/>
                    <a:pt x="5089" y="954"/>
                  </a:cubicBezTo>
                  <a:cubicBezTo>
                    <a:pt x="4799" y="656"/>
                    <a:pt x="4419" y="507"/>
                    <a:pt x="4039" y="507"/>
                  </a:cubicBezTo>
                  <a:cubicBezTo>
                    <a:pt x="3812" y="507"/>
                    <a:pt x="3584" y="560"/>
                    <a:pt x="3375" y="667"/>
                  </a:cubicBezTo>
                  <a:cubicBezTo>
                    <a:pt x="2966" y="259"/>
                    <a:pt x="2408" y="1"/>
                    <a:pt x="17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19"/>
          <p:cNvSpPr txBox="1"/>
          <p:nvPr/>
        </p:nvSpPr>
        <p:spPr>
          <a:xfrm>
            <a:off x="5670750" y="1413725"/>
            <a:ext cx="3158100" cy="3374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latin typeface="Times New Roman"/>
                <a:ea typeface="Times New Roman"/>
                <a:cs typeface="Times New Roman"/>
                <a:sym typeface="Times New Roman"/>
              </a:rPr>
              <a:t>Desempenho muito bom na identificação de fotos de objetos domésticos e outros itens inanimados, tanto quando os nomes dos itens eram falados quanto quando eram escritos. </a:t>
            </a:r>
            <a:br>
              <a:rPr lang="en">
                <a:latin typeface="Times New Roman"/>
                <a:ea typeface="Times New Roman"/>
                <a:cs typeface="Times New Roman"/>
                <a:sym typeface="Times New Roman"/>
              </a:rPr>
            </a:br>
            <a:br>
              <a:rPr lang="en">
                <a:latin typeface="Times New Roman"/>
                <a:ea typeface="Times New Roman"/>
                <a:cs typeface="Times New Roman"/>
                <a:sym typeface="Times New Roman"/>
              </a:rPr>
            </a:br>
            <a:r>
              <a:rPr lang="en">
                <a:latin typeface="Times New Roman"/>
                <a:ea typeface="Times New Roman"/>
                <a:cs typeface="Times New Roman"/>
                <a:sym typeface="Times New Roman"/>
              </a:rPr>
              <a:t>Imagens de seres vivos, como animais, SBY não conseguiu identificar corretamente um único. </a:t>
            </a:r>
            <a:br>
              <a:rPr lang="en">
                <a:latin typeface="Times New Roman"/>
                <a:ea typeface="Times New Roman"/>
                <a:cs typeface="Times New Roman"/>
                <a:sym typeface="Times New Roman"/>
              </a:rPr>
            </a:br>
            <a:br>
              <a:rPr lang="en">
                <a:latin typeface="Times New Roman"/>
                <a:ea typeface="Times New Roman"/>
                <a:cs typeface="Times New Roman"/>
                <a:sym typeface="Times New Roman"/>
              </a:rPr>
            </a:br>
            <a:r>
              <a:rPr lang="en">
                <a:latin typeface="Times New Roman"/>
                <a:ea typeface="Times New Roman"/>
                <a:cs typeface="Times New Roman"/>
                <a:sym typeface="Times New Roman"/>
              </a:rPr>
              <a:t>Dificuldade de SBY não parecia estar relacionada à complexidade ou abstração dos conceitos testados. </a:t>
            </a:r>
            <a:endParaRPr sz="1600">
              <a:latin typeface="Fira Sans"/>
              <a:ea typeface="Fira Sans"/>
              <a:cs typeface="Fira Sans"/>
              <a:sym typeface="Fira Sans"/>
            </a:endParaRPr>
          </a:p>
        </p:txBody>
      </p:sp>
      <p:cxnSp>
        <p:nvCxnSpPr>
          <p:cNvPr id="172" name="Google Shape;172;p19"/>
          <p:cNvCxnSpPr/>
          <p:nvPr/>
        </p:nvCxnSpPr>
        <p:spPr>
          <a:xfrm>
            <a:off x="1891050" y="779775"/>
            <a:ext cx="5215200" cy="0"/>
          </a:xfrm>
          <a:prstGeom prst="straightConnector1">
            <a:avLst/>
          </a:prstGeom>
          <a:noFill/>
          <a:ln cap="flat" cmpd="sng" w="19050">
            <a:solidFill>
              <a:schemeClr val="lt2"/>
            </a:solidFill>
            <a:prstDash val="solid"/>
            <a:round/>
            <a:headEnd len="med" w="med" type="none"/>
            <a:tailEnd len="med" w="med" type="none"/>
          </a:ln>
        </p:spPr>
      </p:cxnSp>
      <p:sp>
        <p:nvSpPr>
          <p:cNvPr id="173" name="Google Shape;173;p19"/>
          <p:cNvSpPr txBox="1"/>
          <p:nvPr/>
        </p:nvSpPr>
        <p:spPr>
          <a:xfrm>
            <a:off x="359950" y="1413725"/>
            <a:ext cx="3337500" cy="3637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submarino:</a:t>
            </a:r>
            <a:r>
              <a:rPr lang="en">
                <a:latin typeface="Times New Roman"/>
                <a:ea typeface="Times New Roman"/>
                <a:cs typeface="Times New Roman"/>
                <a:sym typeface="Times New Roman"/>
              </a:rPr>
              <a:t> “navio que vai por baixo do mar”</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vespa:</a:t>
            </a:r>
            <a:r>
              <a:rPr lang="en">
                <a:latin typeface="Times New Roman"/>
                <a:ea typeface="Times New Roman"/>
                <a:cs typeface="Times New Roman"/>
                <a:sym typeface="Times New Roman"/>
              </a:rPr>
              <a:t> “pássaro que voa”</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carrinho de mão:</a:t>
            </a:r>
            <a:r>
              <a:rPr lang="en">
                <a:latin typeface="Times New Roman"/>
                <a:ea typeface="Times New Roman"/>
                <a:cs typeface="Times New Roman"/>
                <a:sym typeface="Times New Roman"/>
              </a:rPr>
              <a:t> “objeto usado [...] para levar material sobre”</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pato:</a:t>
            </a:r>
            <a:r>
              <a:rPr lang="en">
                <a:latin typeface="Times New Roman"/>
                <a:ea typeface="Times New Roman"/>
                <a:cs typeface="Times New Roman"/>
                <a:sym typeface="Times New Roman"/>
              </a:rPr>
              <a:t> “um animal”</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malícia:</a:t>
            </a:r>
            <a:r>
              <a:rPr lang="en">
                <a:latin typeface="Times New Roman"/>
                <a:ea typeface="Times New Roman"/>
                <a:cs typeface="Times New Roman"/>
                <a:sym typeface="Times New Roman"/>
              </a:rPr>
              <a:t> “para mostrar má vontade entre as pessoas”</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sapo:</a:t>
            </a:r>
            <a:r>
              <a:rPr lang="en">
                <a:latin typeface="Times New Roman"/>
                <a:ea typeface="Times New Roman"/>
                <a:cs typeface="Times New Roman"/>
                <a:sym typeface="Times New Roman"/>
              </a:rPr>
              <a:t> “um animal, não treinado”</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cautela:</a:t>
            </a:r>
            <a:r>
              <a:rPr lang="en">
                <a:latin typeface="Times New Roman"/>
                <a:ea typeface="Times New Roman"/>
                <a:cs typeface="Times New Roman"/>
                <a:sym typeface="Times New Roman"/>
              </a:rPr>
              <a:t> “tomar cuidado como você faz algo”</a:t>
            </a:r>
            <a:endParaRPr>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b="1" lang="en">
                <a:latin typeface="Times New Roman"/>
                <a:ea typeface="Times New Roman"/>
                <a:cs typeface="Times New Roman"/>
                <a:sym typeface="Times New Roman"/>
              </a:rPr>
              <a:t>tabaco:</a:t>
            </a:r>
            <a:r>
              <a:rPr lang="en">
                <a:latin typeface="Times New Roman"/>
                <a:ea typeface="Times New Roman"/>
                <a:cs typeface="Times New Roman"/>
                <a:sym typeface="Times New Roman"/>
              </a:rPr>
              <a:t> “um dos alimentos que você pode comer”</a:t>
            </a:r>
            <a:br>
              <a:rPr lang="en" sz="1300">
                <a:latin typeface="Times New Roman"/>
                <a:ea typeface="Times New Roman"/>
                <a:cs typeface="Times New Roman"/>
                <a:sym typeface="Times New Roman"/>
              </a:rPr>
            </a:br>
            <a:endParaRPr sz="1500">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p:nvPr/>
        </p:nvSpPr>
        <p:spPr>
          <a:xfrm>
            <a:off x="5212505" y="1387800"/>
            <a:ext cx="3105896" cy="901598"/>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1024788" y="3029050"/>
            <a:ext cx="2832081" cy="901598"/>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1024775" y="1447625"/>
            <a:ext cx="2832081" cy="901598"/>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Quais regiões do cérebro estão envolvidas na representação desses tipos de conceito?</a:t>
            </a:r>
            <a:endParaRPr sz="1600"/>
          </a:p>
        </p:txBody>
      </p:sp>
      <p:sp>
        <p:nvSpPr>
          <p:cNvPr id="182" name="Google Shape;182;p20"/>
          <p:cNvSpPr/>
          <p:nvPr/>
        </p:nvSpPr>
        <p:spPr>
          <a:xfrm>
            <a:off x="6833098" y="3445490"/>
            <a:ext cx="171" cy="103"/>
          </a:xfrm>
          <a:custGeom>
            <a:rect b="b" l="l" r="r" t="t"/>
            <a:pathLst>
              <a:path extrusionOk="0" h="1" w="1">
                <a:moveTo>
                  <a:pt x="0" y="0"/>
                </a:moveTo>
                <a:close/>
              </a:path>
            </a:pathLst>
          </a:custGeom>
          <a:solidFill>
            <a:srgbClr val="009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txBox="1"/>
          <p:nvPr/>
        </p:nvSpPr>
        <p:spPr>
          <a:xfrm>
            <a:off x="1283125" y="3283675"/>
            <a:ext cx="2315400" cy="5349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200">
                <a:latin typeface="Fira Sans"/>
                <a:ea typeface="Fira Sans"/>
                <a:cs typeface="Fira Sans"/>
                <a:sym typeface="Fira Sans"/>
              </a:rPr>
              <a:t>Onde o significado conceitual é armazenado no cérebro?</a:t>
            </a:r>
            <a:endParaRPr b="1" sz="1200">
              <a:latin typeface="Fira Sans"/>
              <a:ea typeface="Fira Sans"/>
              <a:cs typeface="Fira Sans"/>
              <a:sym typeface="Fira Sans"/>
            </a:endParaRPr>
          </a:p>
          <a:p>
            <a:pPr indent="0" lvl="0" marL="0" rtl="0" algn="l">
              <a:spcBef>
                <a:spcPts val="0"/>
              </a:spcBef>
              <a:spcAft>
                <a:spcPts val="0"/>
              </a:spcAft>
              <a:buNone/>
            </a:pPr>
            <a:r>
              <a:t/>
            </a:r>
            <a:endParaRPr sz="1200">
              <a:latin typeface="Fira Sans"/>
              <a:ea typeface="Fira Sans"/>
              <a:cs typeface="Fira Sans"/>
              <a:sym typeface="Fira Sans"/>
            </a:endParaRPr>
          </a:p>
        </p:txBody>
      </p:sp>
      <p:sp>
        <p:nvSpPr>
          <p:cNvPr id="184" name="Google Shape;184;p20"/>
          <p:cNvSpPr txBox="1"/>
          <p:nvPr/>
        </p:nvSpPr>
        <p:spPr>
          <a:xfrm>
            <a:off x="1250250" y="1447625"/>
            <a:ext cx="2477100" cy="4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dk2"/>
                </a:solidFill>
                <a:latin typeface="Fira Sans"/>
                <a:ea typeface="Fira Sans"/>
                <a:cs typeface="Fira Sans"/>
                <a:sym typeface="Fira Sans"/>
              </a:rPr>
              <a:t>Jeffrey Binder et al (2009) </a:t>
            </a:r>
            <a:endParaRPr sz="1500">
              <a:solidFill>
                <a:schemeClr val="dk2"/>
              </a:solidFill>
              <a:latin typeface="Fira Sans"/>
              <a:ea typeface="Fira Sans"/>
              <a:cs typeface="Fira Sans"/>
              <a:sym typeface="Fira Sans"/>
            </a:endParaRPr>
          </a:p>
        </p:txBody>
      </p:sp>
      <p:sp>
        <p:nvSpPr>
          <p:cNvPr id="185" name="Google Shape;185;p20"/>
          <p:cNvSpPr txBox="1"/>
          <p:nvPr/>
        </p:nvSpPr>
        <p:spPr>
          <a:xfrm>
            <a:off x="1202265" y="1814325"/>
            <a:ext cx="2477100" cy="534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Fira Sans"/>
                <a:ea typeface="Fira Sans"/>
                <a:cs typeface="Fira Sans"/>
                <a:sym typeface="Fira Sans"/>
              </a:rPr>
              <a:t>Medical College of Wisconson</a:t>
            </a:r>
            <a:endParaRPr b="1" sz="1200">
              <a:latin typeface="Fira Sans"/>
              <a:ea typeface="Fira Sans"/>
              <a:cs typeface="Fira Sans"/>
              <a:sym typeface="Fira Sans"/>
            </a:endParaRPr>
          </a:p>
        </p:txBody>
      </p:sp>
      <p:sp>
        <p:nvSpPr>
          <p:cNvPr id="186" name="Google Shape;186;p20"/>
          <p:cNvSpPr txBox="1"/>
          <p:nvPr/>
        </p:nvSpPr>
        <p:spPr>
          <a:xfrm>
            <a:off x="5562101" y="1571137"/>
            <a:ext cx="2331900" cy="534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Fira Sans"/>
                <a:ea typeface="Fira Sans"/>
                <a:cs typeface="Fira Sans"/>
                <a:sym typeface="Fira Sans"/>
              </a:rPr>
              <a:t>Meta-análise de 120 estudos de fMRI </a:t>
            </a:r>
            <a:endParaRPr b="1" sz="1200">
              <a:latin typeface="Fira Sans"/>
              <a:ea typeface="Fira Sans"/>
              <a:cs typeface="Fira Sans"/>
              <a:sym typeface="Fira Sans"/>
            </a:endParaRPr>
          </a:p>
        </p:txBody>
      </p:sp>
      <p:sp>
        <p:nvSpPr>
          <p:cNvPr id="187" name="Google Shape;187;p20"/>
          <p:cNvSpPr/>
          <p:nvPr/>
        </p:nvSpPr>
        <p:spPr>
          <a:xfrm>
            <a:off x="4797725" y="2693625"/>
            <a:ext cx="3935450" cy="2200946"/>
          </a:xfrm>
          <a:custGeom>
            <a:rect b="b" l="l" r="r" t="t"/>
            <a:pathLst>
              <a:path extrusionOk="0" h="3388" w="12016">
                <a:moveTo>
                  <a:pt x="1702" y="1"/>
                </a:moveTo>
                <a:cubicBezTo>
                  <a:pt x="761" y="1"/>
                  <a:pt x="0" y="761"/>
                  <a:pt x="0" y="1689"/>
                </a:cubicBezTo>
                <a:cubicBezTo>
                  <a:pt x="0" y="2626"/>
                  <a:pt x="761" y="3387"/>
                  <a:pt x="1702" y="3387"/>
                </a:cubicBezTo>
                <a:lnTo>
                  <a:pt x="10327" y="3387"/>
                </a:lnTo>
                <a:cubicBezTo>
                  <a:pt x="11267" y="3387"/>
                  <a:pt x="12015" y="2626"/>
                  <a:pt x="12015" y="1689"/>
                </a:cubicBezTo>
                <a:cubicBezTo>
                  <a:pt x="12015" y="761"/>
                  <a:pt x="11267" y="1"/>
                  <a:pt x="10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txBox="1"/>
          <p:nvPr/>
        </p:nvSpPr>
        <p:spPr>
          <a:xfrm>
            <a:off x="5060875" y="3519350"/>
            <a:ext cx="3552900" cy="5814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200">
                <a:latin typeface="Fira Sans"/>
                <a:ea typeface="Fira Sans"/>
                <a:cs typeface="Fira Sans"/>
                <a:sym typeface="Fira Sans"/>
              </a:rPr>
              <a:t>Nesta análise, três tipos diferentes de experimentos foram agrupados: experimentos comparando palavras reais com pseudopalavras, experimentos em que os participantes focaram no significado ou focaram na forma fonológica e experimentos comparando significado semântico (por exemplo, se as palavras são semanticamente relacionadas entre si ou não). </a:t>
            </a:r>
            <a:endParaRPr sz="1200">
              <a:latin typeface="Fira Sans"/>
              <a:ea typeface="Fira Sans"/>
              <a:cs typeface="Fira Sans"/>
              <a:sym typeface="Fira Sans"/>
            </a:endParaRPr>
          </a:p>
        </p:txBody>
      </p:sp>
      <p:cxnSp>
        <p:nvCxnSpPr>
          <p:cNvPr id="189" name="Google Shape;189;p20"/>
          <p:cNvCxnSpPr/>
          <p:nvPr/>
        </p:nvCxnSpPr>
        <p:spPr>
          <a:xfrm flipH="1" rot="10800000">
            <a:off x="383875" y="754000"/>
            <a:ext cx="8349300" cy="138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1"/>
          <p:cNvPicPr preferRelativeResize="0"/>
          <p:nvPr/>
        </p:nvPicPr>
        <p:blipFill>
          <a:blip r:embed="rId3">
            <a:alphaModFix/>
          </a:blip>
          <a:stretch>
            <a:fillRect/>
          </a:stretch>
        </p:blipFill>
        <p:spPr>
          <a:xfrm>
            <a:off x="1750475" y="1090613"/>
            <a:ext cx="5762625" cy="2962275"/>
          </a:xfrm>
          <a:prstGeom prst="rect">
            <a:avLst/>
          </a:prstGeom>
          <a:noFill/>
          <a:ln>
            <a:noFill/>
          </a:ln>
        </p:spPr>
      </p:pic>
      <p:sp>
        <p:nvSpPr>
          <p:cNvPr id="195" name="Google Shape;195;p21"/>
          <p:cNvSpPr txBox="1"/>
          <p:nvPr>
            <p:ph type="title"/>
          </p:nvPr>
        </p:nvSpPr>
        <p:spPr>
          <a:xfrm>
            <a:off x="180000" y="307450"/>
            <a:ext cx="878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Quais regiões do cérebro estão envolvidas na representação desses tipos de conceito?</a:t>
            </a:r>
            <a:endParaRPr sz="1600"/>
          </a:p>
        </p:txBody>
      </p:sp>
      <p:cxnSp>
        <p:nvCxnSpPr>
          <p:cNvPr id="196" name="Google Shape;196;p21"/>
          <p:cNvCxnSpPr/>
          <p:nvPr/>
        </p:nvCxnSpPr>
        <p:spPr>
          <a:xfrm flipH="1" rot="10800000">
            <a:off x="383875" y="754000"/>
            <a:ext cx="8349300" cy="13800"/>
          </a:xfrm>
          <a:prstGeom prst="straightConnector1">
            <a:avLst/>
          </a:prstGeom>
          <a:noFill/>
          <a:ln cap="flat" cmpd="sng" w="19050">
            <a:solidFill>
              <a:schemeClr val="accent1"/>
            </a:solidFill>
            <a:prstDash val="solid"/>
            <a:round/>
            <a:headEnd len="med" w="med" type="none"/>
            <a:tailEnd len="med" w="med" type="none"/>
          </a:ln>
        </p:spPr>
      </p:cxnSp>
      <p:sp>
        <p:nvSpPr>
          <p:cNvPr id="197" name="Google Shape;197;p21"/>
          <p:cNvSpPr txBox="1"/>
          <p:nvPr/>
        </p:nvSpPr>
        <p:spPr>
          <a:xfrm>
            <a:off x="383825" y="4440025"/>
            <a:ext cx="8349300" cy="86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300">
                <a:latin typeface="Fira Sans"/>
                <a:ea typeface="Fira Sans"/>
                <a:cs typeface="Fira Sans"/>
                <a:sym typeface="Fira Sans"/>
              </a:rPr>
              <a:t>As regiões associadas ao “sistema semântico” distribuído do cérebro são encontradas nos lobos temporal, frontal e parietal em uma meta-análise de 120 estudos.</a:t>
            </a:r>
            <a:endParaRPr sz="1300">
              <a:latin typeface="Fira Sans"/>
              <a:ea typeface="Fira Sans"/>
              <a:cs typeface="Fira Sans"/>
              <a:sym typeface="Fira Sans"/>
            </a:endParaRPr>
          </a:p>
          <a:p>
            <a:pPr indent="0" lvl="0" marL="0" rtl="0" algn="l">
              <a:spcBef>
                <a:spcPts val="0"/>
              </a:spcBef>
              <a:spcAft>
                <a:spcPts val="0"/>
              </a:spcAft>
              <a:buNone/>
            </a:pPr>
            <a:r>
              <a:t/>
            </a:r>
            <a:endParaRPr>
              <a:latin typeface="Fira Sans"/>
              <a:ea typeface="Fira Sans"/>
              <a:cs typeface="Fira Sans"/>
              <a:sym typeface="Fira Sans"/>
            </a:endParaRPr>
          </a:p>
        </p:txBody>
      </p:sp>
      <p:sp>
        <p:nvSpPr>
          <p:cNvPr id="198" name="Google Shape;198;p21"/>
          <p:cNvSpPr/>
          <p:nvPr/>
        </p:nvSpPr>
        <p:spPr>
          <a:xfrm>
            <a:off x="457138" y="4375725"/>
            <a:ext cx="8349300" cy="693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rain Infographics">
  <a:themeElements>
    <a:clrScheme name="Simple Light">
      <a:dk1>
        <a:srgbClr val="080808"/>
      </a:dk1>
      <a:lt1>
        <a:srgbClr val="FFFFFF"/>
      </a:lt1>
      <a:dk2>
        <a:srgbClr val="337291"/>
      </a:dk2>
      <a:lt2>
        <a:srgbClr val="67BCD6"/>
      </a:lt2>
      <a:accent1>
        <a:srgbClr val="9CE4D0"/>
      </a:accent1>
      <a:accent2>
        <a:srgbClr val="64DEAE"/>
      </a:accent2>
      <a:accent3>
        <a:srgbClr val="009688"/>
      </a:accent3>
      <a:accent4>
        <a:srgbClr val="0C343D"/>
      </a:accent4>
      <a:accent5>
        <a:srgbClr val="0C343D"/>
      </a:accent5>
      <a:accent6>
        <a:srgbClr val="EFEFEF"/>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