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249-4373-D7FC-9832-00E6DF54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BBBC-88E2-B5AE-675B-78B0A015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D08C-7DAA-D31F-3FB2-79702D3B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6CE20-0458-C762-A04A-F2CE6786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9760E-96B6-4EB8-9021-F03EA2F2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3D18-4613-EAAF-0042-E97C45CC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5EF7E-CD02-23F7-36D0-DAFD5F130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A6F4-74E3-7AFE-4949-184D1CDE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301A-BD73-BFD0-84B7-863D8B1B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B1BA-458D-DB93-2483-2525C77C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14FA5-BB64-3D3E-1A94-E43A7EFF6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12836-4444-7EB7-A91E-6F9EEF16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827D-0551-75A2-D3C3-A6899C1E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898FC-1D74-AFFE-F647-2E236C6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E65A-3080-801E-2AEF-C39E09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9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6D8A-DE6F-1E24-A82A-EA6D49BE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0650-C100-16ED-2134-FAD3E01C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5160-FDA2-BB8D-8183-ADB01F63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538E-30B1-0700-695E-69C1DC4F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BE35-F292-1CB8-F5BA-9F33375F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6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CBC1-865F-9B8E-4667-E7612A0D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40551-682F-53D9-A342-4E14197AF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D2AE3-2211-66C3-FDFB-39FAD9FB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78E3F-9842-83D8-99A5-DBF507C0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20D6-568F-2F0A-B54D-69BCB309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D256-9307-0C3A-F824-4296DDD7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5240-77ED-DCE7-752A-748C792E6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3796-AEDF-7CC3-FBB1-F27DAA3D5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A7821-29DB-69C5-E8F3-5117F25C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B6105-23C1-DEA8-73DD-EFFE77F2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5A7A1-1783-66BF-139E-72ED1545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7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7440-E838-9967-6242-E23477D9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C9BDD-061B-EAF3-543F-ED5C73A7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96622-472C-1757-040A-9AD60EF88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61E71-6E2C-E500-978A-BE0D2458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F52AB-0073-3E92-5FAF-09814C7DD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BDA82-5BEF-4D49-5AFF-0507A7FD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A0EA3-FB4B-1416-DE48-B4AB690B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71678-798A-F4BF-AAEA-EEB4237D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8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1046-4C8B-D673-9794-A72989F9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53972-17D4-B362-B30B-2FB8E0CB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79914-2C4B-6648-E9B0-7DDA84DF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6AD32-A4A9-D3A8-7E55-EC59495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CFCBB-9EFC-D0C5-F3A6-E0A2912F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FF63E-4B14-C9E2-6B86-4DB7AF29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E0461-8831-F1EC-AD8F-BD54210C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29D3-66D1-B76B-EB22-1CCE2182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A952-E1A4-20BB-EC79-85DB6C35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B5FB9-D0B5-6B27-EC0A-900AD4D79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4922C-C4FC-C7DB-66FD-3D309E3D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ECAA2-86DE-A76E-3A55-123689D9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1012B-AE30-EFD3-28FF-98F682D6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D6D3-D2BC-ACCA-3025-C79FF47A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A8C20-92A3-04C4-27CE-D0C5819C6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FF6F5-B8E2-C559-E735-C5007392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26843-D46C-C95C-8322-E5FF32C9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E9EFB-E1D9-255E-8CD3-6DA62CEA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A87DA-2620-E15A-B051-52371DE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0C1F5-B312-2839-4847-E36D4902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FD2BC-515A-79FE-90DB-C99F33E43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AAB8C-D58E-CBE8-AC74-99F7D55B1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6EC5B-AF8C-45E1-82D2-D463BA69DF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E06F-3799-E646-FEA1-956F0E31E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D3D5-6DAD-2DBC-C8B5-28465ACA3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018C-612D-4232-B26B-9E7550989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2BA2-E597-4BEE-416D-2924C149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35"/>
            <a:ext cx="9144000" cy="1934382"/>
          </a:xfrm>
        </p:spPr>
        <p:txBody>
          <a:bodyPr/>
          <a:lstStyle/>
          <a:p>
            <a:r>
              <a:rPr lang="pt-BR" dirty="0"/>
              <a:t>Capítulo 9 – Construindo Dependências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9D970-202F-1E80-E8E5-EDA8A3C4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2818" y="-14068"/>
            <a:ext cx="5556739" cy="74488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03/05/2023</a:t>
            </a:r>
          </a:p>
          <a:p>
            <a:r>
              <a:rPr lang="pt-BR" dirty="0"/>
              <a:t>Bernardo Timm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C715E7-964B-9F52-A281-FAC84D79CA04}"/>
              </a:ext>
            </a:extLst>
          </p:cNvPr>
          <p:cNvSpPr txBox="1">
            <a:spLocks/>
          </p:cNvSpPr>
          <p:nvPr/>
        </p:nvSpPr>
        <p:spPr>
          <a:xfrm>
            <a:off x="1788941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 err="1"/>
              <a:t>Language</a:t>
            </a:r>
            <a:r>
              <a:rPr lang="pt-BR" sz="3600" dirty="0"/>
              <a:t> </a:t>
            </a:r>
            <a:r>
              <a:rPr lang="pt-BR" sz="3600" dirty="0" err="1"/>
              <a:t>and</a:t>
            </a:r>
            <a:r>
              <a:rPr lang="pt-BR" sz="3600" dirty="0"/>
              <a:t> The </a:t>
            </a:r>
            <a:r>
              <a:rPr lang="pt-BR" sz="3600" dirty="0" err="1"/>
              <a:t>Brain</a:t>
            </a:r>
            <a:r>
              <a:rPr lang="pt-BR" sz="3600" dirty="0"/>
              <a:t>: a </a:t>
            </a:r>
            <a:r>
              <a:rPr lang="pt-BR" sz="3600" dirty="0" err="1"/>
              <a:t>slim</a:t>
            </a:r>
            <a:r>
              <a:rPr lang="pt-BR" sz="3600" dirty="0"/>
              <a:t> </a:t>
            </a:r>
            <a:r>
              <a:rPr lang="pt-BR" sz="3600" dirty="0" err="1"/>
              <a:t>guide</a:t>
            </a:r>
            <a:r>
              <a:rPr lang="pt-BR" sz="3600" dirty="0"/>
              <a:t> </a:t>
            </a:r>
            <a:r>
              <a:rPr lang="pt-BR" sz="3600" dirty="0" err="1"/>
              <a:t>to</a:t>
            </a:r>
            <a:r>
              <a:rPr lang="pt-BR" sz="3600" dirty="0"/>
              <a:t> </a:t>
            </a:r>
            <a:r>
              <a:rPr lang="pt-BR" sz="3600" dirty="0" err="1"/>
              <a:t>neurolinguistics</a:t>
            </a:r>
            <a:endParaRPr lang="pt-BR" sz="3600" dirty="0"/>
          </a:p>
          <a:p>
            <a:r>
              <a:rPr lang="pt-BR" sz="3600" dirty="0"/>
              <a:t>Brennan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624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462B9-BDCE-56C4-4485-065B8041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5" y="1200276"/>
            <a:ext cx="4291589" cy="393253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E5B156A-562E-8B80-24BA-4BD94786D020}"/>
              </a:ext>
            </a:extLst>
          </p:cNvPr>
          <p:cNvSpPr txBox="1">
            <a:spLocks/>
          </p:cNvSpPr>
          <p:nvPr/>
        </p:nvSpPr>
        <p:spPr>
          <a:xfrm>
            <a:off x="5847008" y="2108814"/>
            <a:ext cx="4855336" cy="3120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i="1" dirty="0" err="1"/>
              <a:t>Neurodegenração</a:t>
            </a:r>
            <a:r>
              <a:rPr lang="pt-BR" i="1" dirty="0"/>
              <a:t> </a:t>
            </a:r>
            <a:r>
              <a:rPr lang="pt-BR" i="1" dirty="0" err="1"/>
              <a:t>dimui</a:t>
            </a:r>
            <a:r>
              <a:rPr lang="pt-BR" i="1" dirty="0"/>
              <a:t> a </a:t>
            </a:r>
          </a:p>
          <a:p>
            <a:pPr algn="just"/>
            <a:r>
              <a:rPr lang="pt-BR" i="1" dirty="0"/>
              <a:t>densidade de matéria cinza</a:t>
            </a:r>
          </a:p>
          <a:p>
            <a:pPr algn="just"/>
            <a:r>
              <a:rPr lang="pt-BR" dirty="0" err="1"/>
              <a:t>Correlão</a:t>
            </a:r>
            <a:r>
              <a:rPr lang="pt-BR" dirty="0"/>
              <a:t> do IFG (</a:t>
            </a:r>
            <a:r>
              <a:rPr lang="pt-BR" dirty="0" err="1"/>
              <a:t>pars</a:t>
            </a:r>
            <a:r>
              <a:rPr lang="pt-BR" dirty="0"/>
              <a:t> </a:t>
            </a:r>
            <a:r>
              <a:rPr lang="pt-BR" dirty="0" err="1"/>
              <a:t>triangularis</a:t>
            </a:r>
            <a:r>
              <a:rPr lang="pt-BR" dirty="0"/>
              <a:t>) com e interpretação semântica de sentenças -&gt; pior desempenho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0" y="218049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85" y="29454"/>
            <a:ext cx="2892296" cy="16659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21E38EE-0CCA-D7EE-3AC2-26DA39F5E250}"/>
              </a:ext>
            </a:extLst>
          </p:cNvPr>
          <p:cNvSpPr txBox="1">
            <a:spLocks/>
          </p:cNvSpPr>
          <p:nvPr/>
        </p:nvSpPr>
        <p:spPr>
          <a:xfrm>
            <a:off x="-93181" y="1804974"/>
            <a:ext cx="12378361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Link entre LIFG e dependências de longa distância </a:t>
            </a:r>
          </a:p>
          <a:p>
            <a:r>
              <a:rPr lang="pt-BR" sz="3600" dirty="0"/>
              <a:t>estabelecido</a:t>
            </a:r>
            <a:endParaRPr lang="en-US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076E38-B825-6DD8-78AE-182BCB35C5D7}"/>
              </a:ext>
            </a:extLst>
          </p:cNvPr>
          <p:cNvSpPr txBox="1">
            <a:spLocks/>
          </p:cNvSpPr>
          <p:nvPr/>
        </p:nvSpPr>
        <p:spPr>
          <a:xfrm>
            <a:off x="-186361" y="3838592"/>
            <a:ext cx="12378361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Mas qual seria a função do LIFG?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96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DDDDA1-5AAF-713C-25E1-E0D21DB1B6F2}"/>
              </a:ext>
            </a:extLst>
          </p:cNvPr>
          <p:cNvSpPr txBox="1">
            <a:spLocks/>
          </p:cNvSpPr>
          <p:nvPr/>
        </p:nvSpPr>
        <p:spPr>
          <a:xfrm>
            <a:off x="450758" y="1742668"/>
            <a:ext cx="4572002" cy="154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Domain-</a:t>
            </a:r>
            <a:r>
              <a:rPr lang="pt-BR" b="1" u="sng" dirty="0" err="1"/>
              <a:t>Specif</a:t>
            </a:r>
            <a:endParaRPr lang="pt-BR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Conhecimento só linguístico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2420CB-9766-ED4E-D419-F0A3CEE40CDE}"/>
              </a:ext>
            </a:extLst>
          </p:cNvPr>
          <p:cNvSpPr txBox="1">
            <a:spLocks/>
          </p:cNvSpPr>
          <p:nvPr/>
        </p:nvSpPr>
        <p:spPr>
          <a:xfrm>
            <a:off x="6723204" y="1695470"/>
            <a:ext cx="4572002" cy="159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Domain-General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Conhecimento não só linguístico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4B7266D-CF8F-3199-2A1C-32904D423BB6}"/>
              </a:ext>
            </a:extLst>
          </p:cNvPr>
          <p:cNvSpPr txBox="1">
            <a:spLocks/>
          </p:cNvSpPr>
          <p:nvPr/>
        </p:nvSpPr>
        <p:spPr>
          <a:xfrm>
            <a:off x="4767459" y="1654348"/>
            <a:ext cx="2385620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x</a:t>
            </a:r>
            <a:endParaRPr lang="en-US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EBC027-5384-FDDB-1D1B-8DB6BF2F32C8}"/>
              </a:ext>
            </a:extLst>
          </p:cNvPr>
          <p:cNvSpPr txBox="1">
            <a:spLocks/>
          </p:cNvSpPr>
          <p:nvPr/>
        </p:nvSpPr>
        <p:spPr>
          <a:xfrm>
            <a:off x="-228912" y="2616794"/>
            <a:ext cx="12378361" cy="258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2 exemplos</a:t>
            </a:r>
          </a:p>
          <a:p>
            <a:r>
              <a:rPr lang="pt-BR" sz="3600" dirty="0"/>
              <a:t>Olhar para os dados e explicar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864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257EB9-A94B-93D0-BC1B-D5F4D51CD2DA}"/>
              </a:ext>
            </a:extLst>
          </p:cNvPr>
          <p:cNvSpPr txBox="1">
            <a:spLocks/>
          </p:cNvSpPr>
          <p:nvPr/>
        </p:nvSpPr>
        <p:spPr>
          <a:xfrm>
            <a:off x="450758" y="2375441"/>
            <a:ext cx="11741242" cy="1826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/>
              <a:t>Ex. Domain-</a:t>
            </a:r>
            <a:r>
              <a:rPr lang="pt-BR" b="1" u="sng" dirty="0" err="1"/>
              <a:t>Specif</a:t>
            </a:r>
            <a:r>
              <a:rPr lang="pt-BR" b="1" u="sng" dirty="0"/>
              <a:t>: </a:t>
            </a:r>
            <a:r>
              <a:rPr lang="pt-BR" b="1" dirty="0"/>
              <a:t>Trace-</a:t>
            </a:r>
            <a:r>
              <a:rPr lang="pt-BR" b="1" dirty="0" err="1"/>
              <a:t>deletion</a:t>
            </a:r>
            <a:r>
              <a:rPr lang="pt-BR" b="1" dirty="0"/>
              <a:t> </a:t>
            </a:r>
            <a:r>
              <a:rPr lang="pt-BR" b="1" dirty="0" err="1"/>
              <a:t>Hypotheses</a:t>
            </a:r>
            <a:endParaRPr lang="pt-BR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(</a:t>
            </a:r>
            <a:r>
              <a:rPr lang="pt-BR" dirty="0" err="1"/>
              <a:t>Grodzinsky</a:t>
            </a:r>
            <a:r>
              <a:rPr lang="pt-BR" dirty="0"/>
              <a:t>, 2000); (</a:t>
            </a:r>
            <a:r>
              <a:rPr lang="pt-BR" dirty="0" err="1"/>
              <a:t>Grodzinsky</a:t>
            </a:r>
            <a:r>
              <a:rPr lang="pt-BR" dirty="0"/>
              <a:t> et Santi, 2008)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O tigre era caçado ____ pelo leão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LIFG </a:t>
            </a:r>
            <a:r>
              <a:rPr lang="en-US" dirty="0" err="1"/>
              <a:t>representa</a:t>
            </a:r>
            <a:r>
              <a:rPr lang="en-US" dirty="0"/>
              <a:t> a </a:t>
            </a:r>
            <a:r>
              <a:rPr lang="en-US" dirty="0" err="1"/>
              <a:t>estrutura</a:t>
            </a:r>
            <a:r>
              <a:rPr lang="en-US" dirty="0"/>
              <a:t> da </a:t>
            </a:r>
            <a:r>
              <a:rPr lang="en-US" dirty="0" err="1"/>
              <a:t>estrutura</a:t>
            </a:r>
            <a:r>
              <a:rPr lang="en-US" dirty="0"/>
              <a:t> de longa </a:t>
            </a:r>
            <a:r>
              <a:rPr lang="en-US" dirty="0" err="1"/>
              <a:t>dependência</a:t>
            </a:r>
            <a:r>
              <a:rPr lang="en-US" dirty="0"/>
              <a:t> 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B12161-78FA-0BDE-1039-89302FC67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10" y="776769"/>
            <a:ext cx="4296375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257EB9-A94B-93D0-BC1B-D5F4D51CD2DA}"/>
              </a:ext>
            </a:extLst>
          </p:cNvPr>
          <p:cNvSpPr txBox="1">
            <a:spLocks/>
          </p:cNvSpPr>
          <p:nvPr/>
        </p:nvSpPr>
        <p:spPr>
          <a:xfrm>
            <a:off x="388474" y="2682420"/>
            <a:ext cx="11741242" cy="325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/>
              <a:t>Domain-General</a:t>
            </a:r>
          </a:p>
          <a:p>
            <a:pPr algn="just"/>
            <a:r>
              <a:rPr lang="pt-BR" dirty="0"/>
              <a:t>Conhecimento não só linguístico</a:t>
            </a:r>
          </a:p>
          <a:p>
            <a:pPr algn="just"/>
            <a:r>
              <a:rPr lang="pt-BR" dirty="0"/>
              <a:t>LIFG envolvido em manter a representação na memória de trabalho para o processo subsequente</a:t>
            </a:r>
          </a:p>
          <a:p>
            <a:pPr algn="just"/>
            <a:r>
              <a:rPr lang="pt-BR" dirty="0"/>
              <a:t>Manter o tigre em mente.</a:t>
            </a:r>
          </a:p>
          <a:p>
            <a:pPr algn="just"/>
            <a:r>
              <a:rPr lang="pt-BR" dirty="0"/>
              <a:t>*predição no capítulo 8 e 7.</a:t>
            </a:r>
          </a:p>
          <a:p>
            <a:pPr algn="just"/>
            <a:endParaRPr lang="en-US" dirty="0"/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71F69-8E1E-2B26-396C-54E79400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7827"/>
            <a:ext cx="5087060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F820A-8226-DBF1-A391-EC3A963DB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044" y="1523638"/>
            <a:ext cx="8351942" cy="3122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70226-CF19-0870-EDDF-18DE47BA4199}"/>
              </a:ext>
            </a:extLst>
          </p:cNvPr>
          <p:cNvSpPr txBox="1"/>
          <p:nvPr/>
        </p:nvSpPr>
        <p:spPr>
          <a:xfrm>
            <a:off x="1226711" y="4965664"/>
            <a:ext cx="9321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Outra estrutura de longa dependência, wh-</a:t>
            </a:r>
            <a:r>
              <a:rPr lang="pt-BR" sz="2400" dirty="0" err="1"/>
              <a:t>questions</a:t>
            </a:r>
            <a:r>
              <a:rPr lang="pt-BR" sz="2400" dirty="0"/>
              <a:t>, movimento wh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15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F820A-8226-DBF1-A391-EC3A963DB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953" y="1190691"/>
            <a:ext cx="5657079" cy="2114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70226-CF19-0870-EDDF-18DE47BA4199}"/>
              </a:ext>
            </a:extLst>
          </p:cNvPr>
          <p:cNvSpPr txBox="1"/>
          <p:nvPr/>
        </p:nvSpPr>
        <p:spPr>
          <a:xfrm>
            <a:off x="6481489" y="406915"/>
            <a:ext cx="932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Qual é a diferença?</a:t>
            </a:r>
            <a:endParaRPr lang="en-US" sz="36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 4ª gramática</a:t>
            </a:r>
          </a:p>
          <a:p>
            <a:pPr algn="just"/>
            <a:r>
              <a:rPr lang="pt-BR" dirty="0"/>
              <a:t>4b </a:t>
            </a:r>
            <a:r>
              <a:rPr lang="pt-BR" dirty="0" err="1"/>
              <a:t>parsing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2800" u="sng" dirty="0"/>
              <a:t>Leveis de descrição diferentes</a:t>
            </a:r>
          </a:p>
        </p:txBody>
      </p:sp>
    </p:spTree>
    <p:extLst>
      <p:ext uri="{BB962C8B-B14F-4D97-AF65-F5344CB8AC3E}">
        <p14:creationId xmlns:p14="http://schemas.microsoft.com/office/powerpoint/2010/main" val="320720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F820A-8226-DBF1-A391-EC3A963DB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270" y="848608"/>
            <a:ext cx="5657079" cy="2114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70226-CF19-0870-EDDF-18DE47BA4199}"/>
              </a:ext>
            </a:extLst>
          </p:cNvPr>
          <p:cNvSpPr txBox="1"/>
          <p:nvPr/>
        </p:nvSpPr>
        <p:spPr>
          <a:xfrm>
            <a:off x="6481489" y="190351"/>
            <a:ext cx="932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Qual é a diferença?</a:t>
            </a:r>
            <a:endParaRPr lang="en-US" sz="36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10A91-62EC-D1CD-BB38-9FB7B63A5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48" y="3368051"/>
            <a:ext cx="7182852" cy="1895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7346700" y="3513092"/>
            <a:ext cx="7951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u="sng" dirty="0"/>
              <a:t>4ª É COMPUTACIONAL</a:t>
            </a:r>
          </a:p>
          <a:p>
            <a:pPr algn="just"/>
            <a:endParaRPr lang="pt-BR" b="1" u="sng" dirty="0"/>
          </a:p>
          <a:p>
            <a:pPr algn="just"/>
            <a:r>
              <a:rPr lang="pt-BR" b="1" u="sng" dirty="0"/>
              <a:t>4b É ALGORÍTMICA  </a:t>
            </a:r>
          </a:p>
        </p:txBody>
      </p:sp>
    </p:spTree>
    <p:extLst>
      <p:ext uri="{BB962C8B-B14F-4D97-AF65-F5344CB8AC3E}">
        <p14:creationId xmlns:p14="http://schemas.microsoft.com/office/powerpoint/2010/main" val="2809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3872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Anáfora invertida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B462B-B436-56DC-1AF4-AB6C7AE7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8" y="1053304"/>
            <a:ext cx="7709291" cy="316461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307708" y="4266920"/>
            <a:ext cx="11884292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Por que </a:t>
            </a:r>
            <a:r>
              <a:rPr lang="pt-BR" u="sng" dirty="0"/>
              <a:t>ela</a:t>
            </a:r>
            <a:r>
              <a:rPr lang="pt-BR" dirty="0"/>
              <a:t> estava apagando as chamas, </a:t>
            </a:r>
            <a:r>
              <a:rPr lang="pt-BR" u="sng" dirty="0"/>
              <a:t>a bombeira</a:t>
            </a:r>
            <a:r>
              <a:rPr lang="pt-BR" dirty="0"/>
              <a:t> os salvou.</a:t>
            </a:r>
          </a:p>
          <a:p>
            <a:pPr algn="just"/>
            <a:r>
              <a:rPr lang="pt-BR" dirty="0"/>
              <a:t>Cf. Dom. Esp. – a LIFG representa traces; só wh-</a:t>
            </a:r>
            <a:r>
              <a:rPr lang="pt-BR" dirty="0" err="1"/>
              <a:t>questions</a:t>
            </a:r>
            <a:endParaRPr lang="pt-BR" dirty="0"/>
          </a:p>
          <a:p>
            <a:pPr algn="just"/>
            <a:r>
              <a:rPr lang="pt-BR" dirty="0"/>
              <a:t>Cf. Dom. Ger. – a LIFG realiza o </a:t>
            </a:r>
            <a:r>
              <a:rPr lang="pt-BR" dirty="0" err="1"/>
              <a:t>parsing</a:t>
            </a:r>
            <a:r>
              <a:rPr lang="pt-BR" dirty="0"/>
              <a:t>, através da memória de trabalho, não necessariamente de traces; wh-</a:t>
            </a:r>
            <a:r>
              <a:rPr lang="pt-BR" dirty="0" err="1"/>
              <a:t>questions</a:t>
            </a:r>
            <a:r>
              <a:rPr lang="pt-BR" dirty="0"/>
              <a:t> e anáfora invertida (estruturas sintáticas diferentes, porém demandas similares à memória de trabalho) </a:t>
            </a:r>
          </a:p>
          <a:p>
            <a:pPr algn="just"/>
            <a:endParaRPr lang="pt-BR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C460843-A7B6-486C-A5EC-DD6B35F6EC6E}"/>
              </a:ext>
            </a:extLst>
          </p:cNvPr>
          <p:cNvSpPr txBox="1">
            <a:spLocks/>
          </p:cNvSpPr>
          <p:nvPr/>
        </p:nvSpPr>
        <p:spPr>
          <a:xfrm>
            <a:off x="8016999" y="1345176"/>
            <a:ext cx="3073788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/>
              <a:t>Estrutura sem trace</a:t>
            </a:r>
          </a:p>
        </p:txBody>
      </p:sp>
    </p:spTree>
    <p:extLst>
      <p:ext uri="{BB962C8B-B14F-4D97-AF65-F5344CB8AC3E}">
        <p14:creationId xmlns:p14="http://schemas.microsoft.com/office/powerpoint/2010/main" val="128414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3872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Anáfora invertida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1B462B-B436-56DC-1AF4-AB6C7AE7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8" y="1053304"/>
            <a:ext cx="7709291" cy="316461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307708" y="4266920"/>
            <a:ext cx="11884292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Por que </a:t>
            </a:r>
            <a:r>
              <a:rPr lang="pt-BR" u="sng" dirty="0"/>
              <a:t>ela</a:t>
            </a:r>
            <a:r>
              <a:rPr lang="pt-BR" dirty="0"/>
              <a:t> estava apagando as chamas, </a:t>
            </a:r>
            <a:r>
              <a:rPr lang="pt-BR" u="sng" dirty="0"/>
              <a:t>a bombeira</a:t>
            </a:r>
            <a:r>
              <a:rPr lang="pt-BR" dirty="0"/>
              <a:t> os salvou.</a:t>
            </a:r>
          </a:p>
          <a:p>
            <a:pPr algn="just"/>
            <a:r>
              <a:rPr lang="pt-BR" dirty="0"/>
              <a:t>Cf. Dom. Esp. – a LIFG representa traces; só wh-</a:t>
            </a:r>
            <a:r>
              <a:rPr lang="pt-BR" dirty="0" err="1"/>
              <a:t>questions</a:t>
            </a:r>
            <a:endParaRPr lang="pt-BR" dirty="0"/>
          </a:p>
          <a:p>
            <a:pPr algn="just"/>
            <a:r>
              <a:rPr lang="pt-BR" dirty="0"/>
              <a:t>Cf. Dom. Ger. – a LIFG realiza o </a:t>
            </a:r>
            <a:r>
              <a:rPr lang="pt-BR" dirty="0" err="1"/>
              <a:t>parsing</a:t>
            </a:r>
            <a:r>
              <a:rPr lang="pt-BR" dirty="0"/>
              <a:t>, através da memória de trabalho, não necessariamente de traces; wh-</a:t>
            </a:r>
            <a:r>
              <a:rPr lang="pt-BR" dirty="0" err="1"/>
              <a:t>questions</a:t>
            </a:r>
            <a:r>
              <a:rPr lang="pt-BR" dirty="0"/>
              <a:t> e anáfora invertida (estruturas sintáticas diferentes, porém demandas similares à memória de trabalho) </a:t>
            </a:r>
          </a:p>
          <a:p>
            <a:pPr algn="just"/>
            <a:endParaRPr lang="pt-BR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C460843-A7B6-486C-A5EC-DD6B35F6EC6E}"/>
              </a:ext>
            </a:extLst>
          </p:cNvPr>
          <p:cNvSpPr txBox="1">
            <a:spLocks/>
          </p:cNvSpPr>
          <p:nvPr/>
        </p:nvSpPr>
        <p:spPr>
          <a:xfrm>
            <a:off x="8016999" y="1345176"/>
            <a:ext cx="3073788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/>
              <a:t>Estrutura sem trace</a:t>
            </a:r>
          </a:p>
        </p:txBody>
      </p:sp>
    </p:spTree>
    <p:extLst>
      <p:ext uri="{BB962C8B-B14F-4D97-AF65-F5344CB8AC3E}">
        <p14:creationId xmlns:p14="http://schemas.microsoft.com/office/powerpoint/2010/main" val="156804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20A5F12-085A-7B0F-39C9-14FBBEE45F64}"/>
              </a:ext>
            </a:extLst>
          </p:cNvPr>
          <p:cNvSpPr txBox="1">
            <a:spLocks/>
          </p:cNvSpPr>
          <p:nvPr/>
        </p:nvSpPr>
        <p:spPr>
          <a:xfrm>
            <a:off x="464232" y="2121877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L.P.T.C.</a:t>
            </a:r>
          </a:p>
          <a:p>
            <a:r>
              <a:rPr lang="pt-BR" dirty="0" err="1"/>
              <a:t>Left</a:t>
            </a:r>
            <a:r>
              <a:rPr lang="pt-BR" dirty="0"/>
              <a:t> posterior temporal </a:t>
            </a:r>
            <a:r>
              <a:rPr lang="pt-BR" dirty="0" err="1"/>
              <a:t>lobe</a:t>
            </a:r>
            <a:r>
              <a:rPr lang="pt-BR" dirty="0"/>
              <a:t> </a:t>
            </a:r>
          </a:p>
          <a:p>
            <a:r>
              <a:rPr lang="pt-BR" dirty="0"/>
              <a:t>(lobo temporal posterior esquerdo)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D7B2A9B-F9E3-37F2-8C47-C9DEB4CD0084}"/>
              </a:ext>
            </a:extLst>
          </p:cNvPr>
          <p:cNvSpPr txBox="1">
            <a:spLocks/>
          </p:cNvSpPr>
          <p:nvPr/>
        </p:nvSpPr>
        <p:spPr>
          <a:xfrm>
            <a:off x="672904" y="772086"/>
            <a:ext cx="10311620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“Modelo Clássico de Linguagem” -&gt; método de lesão/déficit (cap. I)</a:t>
            </a:r>
          </a:p>
          <a:p>
            <a:r>
              <a:rPr lang="pt-BR" sz="2800" dirty="0"/>
              <a:t>Wernick e Broca</a:t>
            </a:r>
          </a:p>
          <a:p>
            <a:pPr algn="just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7003364" y="2147668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r>
              <a:rPr lang="pt-BR" dirty="0"/>
              <a:t>(</a:t>
            </a:r>
            <a:r>
              <a:rPr lang="pt-BR" dirty="0" err="1"/>
              <a:t>gyro</a:t>
            </a:r>
            <a:r>
              <a:rPr lang="pt-BR" dirty="0"/>
              <a:t> frontal inferior esquerdo)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93" y="3833446"/>
            <a:ext cx="3376232" cy="1944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C96D9-47EC-0E1E-6E31-33C836D9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75" y="3906770"/>
            <a:ext cx="2540221" cy="19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713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Anáfora invertida x  WH-</a:t>
            </a:r>
            <a:r>
              <a:rPr lang="pt-BR" sz="2800" b="1" u="sng" dirty="0" err="1"/>
              <a:t>Questions</a:t>
            </a:r>
            <a:endParaRPr lang="pt-BR" sz="2800" b="1" u="sng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163848" y="1124221"/>
            <a:ext cx="11884292" cy="3563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William </a:t>
            </a:r>
            <a:r>
              <a:rPr lang="en-US" dirty="0" err="1"/>
              <a:t>Matchin</a:t>
            </a:r>
            <a:r>
              <a:rPr lang="en-US" dirty="0"/>
              <a:t>, Jon Sprouse, and Gregory Hickok (2014)</a:t>
            </a:r>
          </a:p>
          <a:p>
            <a:pPr algn="just"/>
            <a:r>
              <a:rPr lang="pt-BR" dirty="0" err="1"/>
              <a:t>fMRI</a:t>
            </a:r>
            <a:endParaRPr lang="pt-BR" dirty="0"/>
          </a:p>
          <a:p>
            <a:pPr algn="just"/>
            <a:r>
              <a:rPr lang="pt-BR" dirty="0"/>
              <a:t>*sentenças variavam de tamanho -&gt; maior a sentença, maior a demanda na mem. de trab.</a:t>
            </a:r>
          </a:p>
          <a:p>
            <a:pPr algn="just"/>
            <a:r>
              <a:rPr lang="pt-BR" dirty="0"/>
              <a:t>Apenas a </a:t>
            </a:r>
            <a:r>
              <a:rPr lang="pt-BR" dirty="0" err="1"/>
              <a:t>pars</a:t>
            </a:r>
            <a:r>
              <a:rPr lang="pt-BR" dirty="0"/>
              <a:t> </a:t>
            </a:r>
            <a:r>
              <a:rPr lang="pt-BR" dirty="0" err="1"/>
              <a:t>triangularis</a:t>
            </a:r>
            <a:r>
              <a:rPr lang="pt-BR" dirty="0"/>
              <a:t> apresentou efeito de maior demanda de mem. de trab. Em ambas</a:t>
            </a:r>
          </a:p>
          <a:p>
            <a:pPr algn="just"/>
            <a:r>
              <a:rPr lang="pt-BR" dirty="0"/>
              <a:t>Suporta a domínio-geral</a:t>
            </a:r>
          </a:p>
          <a:p>
            <a:pPr algn="just"/>
            <a:r>
              <a:rPr lang="pt-BR" dirty="0"/>
              <a:t>*Até agora só linguagem.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BD899-B0B2-A502-A2EB-9C4CD8B9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493" y="3515673"/>
            <a:ext cx="6182108" cy="29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713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LIFG SÓ LINGUÍSTICO?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153854" y="1086256"/>
            <a:ext cx="11884292" cy="529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 err="1"/>
              <a:t>Amici</a:t>
            </a:r>
            <a:r>
              <a:rPr lang="pt-BR" sz="3600" dirty="0"/>
              <a:t> et al. (2007)</a:t>
            </a:r>
          </a:p>
          <a:p>
            <a:pPr algn="just"/>
            <a:r>
              <a:rPr lang="pt-BR" sz="3600" dirty="0"/>
              <a:t>158 participantes, </a:t>
            </a:r>
            <a:r>
              <a:rPr lang="pt-BR" sz="3600" dirty="0" err="1"/>
              <a:t>fMRI</a:t>
            </a:r>
            <a:endParaRPr lang="pt-BR" sz="3600" dirty="0"/>
          </a:p>
          <a:p>
            <a:pPr algn="just"/>
            <a:r>
              <a:rPr lang="pt-BR" sz="3600" dirty="0"/>
              <a:t>*Bateria de testes, </a:t>
            </a:r>
          </a:p>
          <a:p>
            <a:pPr algn="just"/>
            <a:r>
              <a:rPr lang="pt-BR" sz="3600" dirty="0"/>
              <a:t>Teste com memória de trabalho não-linguísticos: </a:t>
            </a:r>
          </a:p>
          <a:p>
            <a:pPr algn="just"/>
            <a:r>
              <a:rPr lang="pt-BR" sz="3600" dirty="0"/>
              <a:t>Repetir números em ordem contrária</a:t>
            </a:r>
          </a:p>
          <a:p>
            <a:pPr algn="just"/>
            <a:r>
              <a:rPr lang="pt-BR" sz="3600" dirty="0"/>
              <a:t>*(número enquanto palavra?)</a:t>
            </a:r>
          </a:p>
          <a:p>
            <a:pPr algn="just"/>
            <a:r>
              <a:rPr lang="pt-BR" sz="3600" dirty="0"/>
              <a:t>Correlação entre pior desempenho e volume cortical no LIFG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055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713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LIFG SÓ LINGUÍSTICO?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153854" y="1086256"/>
            <a:ext cx="11884292" cy="529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 err="1"/>
              <a:t>Extenções</a:t>
            </a:r>
            <a:r>
              <a:rPr lang="pt-BR" sz="3600" dirty="0"/>
              <a:t>: </a:t>
            </a:r>
          </a:p>
          <a:p>
            <a:pPr algn="just"/>
            <a:r>
              <a:rPr lang="pt-BR" sz="3600" dirty="0"/>
              <a:t>Concordância, agramaticalidade...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791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713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Onde, Quando e o que vem aí?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483307" y="5303125"/>
            <a:ext cx="8409905" cy="182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/>
              <a:t>*Delimitar a parte neural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18B11-EC31-B773-811A-678C32C4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62" y="1005347"/>
            <a:ext cx="9259175" cy="39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713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Onde, Quando e o que vem aí?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585090" y="1245141"/>
            <a:ext cx="10619529" cy="182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/>
              <a:t>LATL a área Lobo temporal anterior esquerdo parece estar relacionada a compor conceitos complexos entre 200-300 </a:t>
            </a:r>
            <a:r>
              <a:rPr lang="pt-BR" sz="2800" dirty="0" err="1"/>
              <a:t>ms</a:t>
            </a:r>
            <a:r>
              <a:rPr lang="pt-BR" sz="2800" dirty="0"/>
              <a:t> depois de encontrar uma palavra</a:t>
            </a:r>
          </a:p>
          <a:p>
            <a:pPr algn="just"/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F0F67-A733-C3EC-BFD2-1BF46D5F7F52}"/>
              </a:ext>
            </a:extLst>
          </p:cNvPr>
          <p:cNvSpPr txBox="1">
            <a:spLocks/>
          </p:cNvSpPr>
          <p:nvPr/>
        </p:nvSpPr>
        <p:spPr>
          <a:xfrm>
            <a:off x="585090" y="2733538"/>
            <a:ext cx="10437978" cy="182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/>
              <a:t>LPTL A área lobo temporal posterior esquerdo é empregada em prever a estrutura computacional argumental</a:t>
            </a:r>
            <a:endParaRPr lang="en-US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8E2226-8EE6-D9AA-D5B1-0C7940520804}"/>
              </a:ext>
            </a:extLst>
          </p:cNvPr>
          <p:cNvSpPr txBox="1">
            <a:spLocks/>
          </p:cNvSpPr>
          <p:nvPr/>
        </p:nvSpPr>
        <p:spPr>
          <a:xfrm>
            <a:off x="585091" y="4124462"/>
            <a:ext cx="10437978" cy="182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/>
              <a:t>LIFG é associado com processamento de sentenças complexas, talvez pelo aumento de demanda da memória de trabalho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232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63848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1121162" y="436099"/>
            <a:ext cx="7134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/>
              <a:t>Onde, Quando e o que vem aí?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C1C568-BD31-5058-1B5B-F050A5F1655D}"/>
              </a:ext>
            </a:extLst>
          </p:cNvPr>
          <p:cNvSpPr txBox="1">
            <a:spLocks/>
          </p:cNvSpPr>
          <p:nvPr/>
        </p:nvSpPr>
        <p:spPr>
          <a:xfrm>
            <a:off x="650732" y="3000485"/>
            <a:ext cx="8409905" cy="342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/>
              <a:t>Como -&gt; onde e quando</a:t>
            </a:r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6C8D7-EE2F-F571-9C91-DFF8A73B7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9319"/>
            <a:ext cx="4881093" cy="58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222523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1913667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080580C-BED6-BA08-92D6-22EDBBE33652}"/>
              </a:ext>
            </a:extLst>
          </p:cNvPr>
          <p:cNvSpPr txBox="1">
            <a:spLocks/>
          </p:cNvSpPr>
          <p:nvPr/>
        </p:nvSpPr>
        <p:spPr>
          <a:xfrm>
            <a:off x="18482" y="2356614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8456-62AA-EAE1-3FBD-7E78EAF4CE0D}"/>
              </a:ext>
            </a:extLst>
          </p:cNvPr>
          <p:cNvSpPr txBox="1"/>
          <p:nvPr/>
        </p:nvSpPr>
        <p:spPr>
          <a:xfrm>
            <a:off x="2005836" y="2660165"/>
            <a:ext cx="7765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u="sng" dirty="0"/>
              <a:t>Obrigado pela atenção!</a:t>
            </a:r>
          </a:p>
        </p:txBody>
      </p:sp>
    </p:spTree>
    <p:extLst>
      <p:ext uri="{BB962C8B-B14F-4D97-AF65-F5344CB8AC3E}">
        <p14:creationId xmlns:p14="http://schemas.microsoft.com/office/powerpoint/2010/main" val="414553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20A5F12-085A-7B0F-39C9-14FBBEE45F64}"/>
              </a:ext>
            </a:extLst>
          </p:cNvPr>
          <p:cNvSpPr txBox="1">
            <a:spLocks/>
          </p:cNvSpPr>
          <p:nvPr/>
        </p:nvSpPr>
        <p:spPr>
          <a:xfrm>
            <a:off x="464232" y="410308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L.P.T.C.</a:t>
            </a:r>
          </a:p>
          <a:p>
            <a:r>
              <a:rPr lang="pt-BR" dirty="0" err="1"/>
              <a:t>Left</a:t>
            </a:r>
            <a:r>
              <a:rPr lang="pt-BR" dirty="0"/>
              <a:t> posterior temporal </a:t>
            </a:r>
            <a:r>
              <a:rPr lang="pt-BR" dirty="0" err="1"/>
              <a:t>lobe</a:t>
            </a:r>
            <a:r>
              <a:rPr lang="pt-BR" dirty="0"/>
              <a:t> </a:t>
            </a:r>
          </a:p>
          <a:p>
            <a:r>
              <a:rPr lang="pt-BR" dirty="0"/>
              <a:t>(lobo temporal posterior esquerdo)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7003364" y="436099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r>
              <a:rPr lang="pt-BR" dirty="0"/>
              <a:t>(</a:t>
            </a:r>
            <a:r>
              <a:rPr lang="pt-BR" dirty="0" err="1"/>
              <a:t>gyro</a:t>
            </a:r>
            <a:r>
              <a:rPr lang="pt-BR" dirty="0"/>
              <a:t> frontal inferior esquerdo)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20" y="1998254"/>
            <a:ext cx="2892296" cy="1665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C96D9-47EC-0E1E-6E31-33C836D9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94" y="1998254"/>
            <a:ext cx="2106410" cy="15807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F247F7-8A8B-1B31-3EF5-33FAB15D397E}"/>
              </a:ext>
            </a:extLst>
          </p:cNvPr>
          <p:cNvSpPr txBox="1">
            <a:spLocks/>
          </p:cNvSpPr>
          <p:nvPr/>
        </p:nvSpPr>
        <p:spPr>
          <a:xfrm>
            <a:off x="360598" y="3984623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COMPREENDER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1E38EE-0CCA-D7EE-3AC2-26DA39F5E250}"/>
              </a:ext>
            </a:extLst>
          </p:cNvPr>
          <p:cNvSpPr txBox="1">
            <a:spLocks/>
          </p:cNvSpPr>
          <p:nvPr/>
        </p:nvSpPr>
        <p:spPr>
          <a:xfrm>
            <a:off x="7213663" y="3984623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PRODUÇÃO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101236" y="3328607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/>
              <a:t>&gt;</a:t>
            </a:r>
            <a:endParaRPr lang="en-US" sz="6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7C36C0-4244-DC76-EE0A-24376C2408AE}"/>
              </a:ext>
            </a:extLst>
          </p:cNvPr>
          <p:cNvSpPr txBox="1">
            <a:spLocks/>
          </p:cNvSpPr>
          <p:nvPr/>
        </p:nvSpPr>
        <p:spPr>
          <a:xfrm rot="5400000">
            <a:off x="8879521" y="3328606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/>
              <a:t>&gt;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654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0" y="218049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</a:t>
            </a:r>
            <a:r>
              <a:rPr lang="pt-BR" dirty="0" err="1"/>
              <a:t>gyro</a:t>
            </a:r>
            <a:r>
              <a:rPr lang="pt-BR" dirty="0"/>
              <a:t> frontal inferior esquerdo)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49"/>
            <a:ext cx="2892296" cy="16659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21E38EE-0CCA-D7EE-3AC2-26DA39F5E250}"/>
              </a:ext>
            </a:extLst>
          </p:cNvPr>
          <p:cNvSpPr txBox="1">
            <a:spLocks/>
          </p:cNvSpPr>
          <p:nvPr/>
        </p:nvSpPr>
        <p:spPr>
          <a:xfrm>
            <a:off x="268694" y="3159230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u="sng" dirty="0"/>
              <a:t>PRODUÇÃO</a:t>
            </a:r>
            <a:endParaRPr lang="en-US" sz="36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7C36C0-4244-DC76-EE0A-24376C2408AE}"/>
              </a:ext>
            </a:extLst>
          </p:cNvPr>
          <p:cNvSpPr txBox="1">
            <a:spLocks/>
          </p:cNvSpPr>
          <p:nvPr/>
        </p:nvSpPr>
        <p:spPr>
          <a:xfrm>
            <a:off x="4798495" y="2975807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 err="1"/>
              <a:t>vs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2567FD-7A49-DC7A-E28B-7E364BB269C6}"/>
              </a:ext>
            </a:extLst>
          </p:cNvPr>
          <p:cNvSpPr txBox="1">
            <a:spLocks/>
          </p:cNvSpPr>
          <p:nvPr/>
        </p:nvSpPr>
        <p:spPr>
          <a:xfrm>
            <a:off x="6135856" y="2234545"/>
            <a:ext cx="6290826" cy="345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b="1" u="sng" dirty="0"/>
              <a:t>Fonemas;</a:t>
            </a:r>
          </a:p>
          <a:p>
            <a:pPr algn="just"/>
            <a:r>
              <a:rPr lang="pt-BR" sz="3600" b="1" u="sng" dirty="0" err="1"/>
              <a:t>Intens</a:t>
            </a:r>
            <a:r>
              <a:rPr lang="pt-BR" sz="3600" b="1" u="sng" dirty="0"/>
              <a:t> lexicais;</a:t>
            </a:r>
          </a:p>
          <a:p>
            <a:pPr algn="just"/>
            <a:r>
              <a:rPr lang="pt-BR" sz="3600" b="1" u="sng" dirty="0"/>
              <a:t>Sintagmas;</a:t>
            </a:r>
          </a:p>
          <a:p>
            <a:pPr algn="just"/>
            <a:r>
              <a:rPr lang="pt-BR" sz="3600" b="1" u="sng" dirty="0"/>
              <a:t>Frases</a:t>
            </a:r>
          </a:p>
          <a:p>
            <a:pPr algn="just"/>
            <a:r>
              <a:rPr lang="pt-BR" sz="3600" b="1" u="sng" dirty="0"/>
              <a:t>(...)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411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2B383D3-CF30-FF3C-6431-66F92337A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12382" y="0"/>
            <a:ext cx="7298027" cy="529816"/>
          </a:xfrm>
        </p:spPr>
        <p:txBody>
          <a:bodyPr/>
          <a:lstStyle/>
          <a:p>
            <a:r>
              <a:rPr lang="pt-BR" dirty="0"/>
              <a:t>Dependências, Predição, Memória</a:t>
            </a:r>
            <a:endParaRPr lang="en-US" dirty="0"/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B11B4DEB-633A-0422-7234-BFFB7980DFCF}"/>
              </a:ext>
            </a:extLst>
          </p:cNvPr>
          <p:cNvSpPr txBox="1">
            <a:spLocks/>
          </p:cNvSpPr>
          <p:nvPr/>
        </p:nvSpPr>
        <p:spPr>
          <a:xfrm>
            <a:off x="0" y="529816"/>
            <a:ext cx="99017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Norman </a:t>
            </a:r>
            <a:r>
              <a:rPr lang="pt-BR" dirty="0" err="1"/>
              <a:t>Geschwind</a:t>
            </a:r>
            <a:r>
              <a:rPr lang="pt-BR" dirty="0"/>
              <a:t> (1970) e (1972)</a:t>
            </a:r>
          </a:p>
          <a:p>
            <a:pPr algn="just"/>
            <a:r>
              <a:rPr lang="en-US" dirty="0" err="1"/>
              <a:t>Pacientes</a:t>
            </a:r>
            <a:r>
              <a:rPr lang="en-US" dirty="0"/>
              <a:t> com non-</a:t>
            </a:r>
            <a:r>
              <a:rPr lang="en-US" dirty="0" err="1"/>
              <a:t>fluente</a:t>
            </a:r>
            <a:r>
              <a:rPr lang="en-US" dirty="0"/>
              <a:t> </a:t>
            </a:r>
            <a:r>
              <a:rPr lang="en-US" dirty="0" err="1"/>
              <a:t>afasia</a:t>
            </a:r>
            <a:r>
              <a:rPr lang="en-US" dirty="0"/>
              <a:t>/</a:t>
            </a:r>
            <a:r>
              <a:rPr lang="en-US" dirty="0" err="1"/>
              <a:t>afasia</a:t>
            </a:r>
            <a:r>
              <a:rPr lang="en-US" dirty="0"/>
              <a:t> de Broca </a:t>
            </a:r>
            <a:r>
              <a:rPr lang="en-US" dirty="0" err="1"/>
              <a:t>tinham</a:t>
            </a:r>
            <a:r>
              <a:rPr lang="en-US" dirty="0"/>
              <a:t> </a:t>
            </a:r>
            <a:r>
              <a:rPr lang="en-US" dirty="0" err="1"/>
              <a:t>dificuldade</a:t>
            </a:r>
            <a:endParaRPr lang="en-US" dirty="0"/>
          </a:p>
          <a:p>
            <a:pPr algn="just"/>
            <a:r>
              <a:rPr lang="en-US" dirty="0"/>
              <a:t>com </a:t>
            </a:r>
            <a:r>
              <a:rPr lang="en-US" u="sng" dirty="0" err="1"/>
              <a:t>sentenças</a:t>
            </a:r>
            <a:r>
              <a:rPr lang="en-US" u="sng" dirty="0"/>
              <a:t> </a:t>
            </a:r>
            <a:r>
              <a:rPr lang="en-US" u="sng" dirty="0" err="1"/>
              <a:t>complexas</a:t>
            </a:r>
            <a:r>
              <a:rPr lang="en-US" dirty="0"/>
              <a:t>: </a:t>
            </a:r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sujeito</a:t>
            </a:r>
            <a:r>
              <a:rPr lang="en-US" dirty="0"/>
              <a:t> e o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err="1"/>
              <a:t>eram</a:t>
            </a:r>
            <a:r>
              <a:rPr lang="en-US" dirty="0"/>
              <a:t> </a:t>
            </a:r>
            <a:r>
              <a:rPr lang="en-US" dirty="0" err="1"/>
              <a:t>intercambiáveis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820C35-B205-D09E-0F3C-DE7CC3D4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14" y="436099"/>
            <a:ext cx="3744184" cy="2617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03B35-1E72-6C65-8F34-0F9CE5CCD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76" y="2185578"/>
            <a:ext cx="5555745" cy="3124320"/>
          </a:xfrm>
          <a:prstGeom prst="rect">
            <a:avLst/>
          </a:prstGeom>
        </p:spPr>
      </p:pic>
      <p:sp>
        <p:nvSpPr>
          <p:cNvPr id="2" name="Subtitle 7">
            <a:extLst>
              <a:ext uri="{FF2B5EF4-FFF2-40B4-BE49-F238E27FC236}">
                <a16:creationId xmlns:a16="http://schemas.microsoft.com/office/drawing/2014/main" id="{2B9BFBE5-1CD1-5633-13E0-AD52B42211ED}"/>
              </a:ext>
            </a:extLst>
          </p:cNvPr>
          <p:cNvSpPr txBox="1">
            <a:spLocks/>
          </p:cNvSpPr>
          <p:nvPr/>
        </p:nvSpPr>
        <p:spPr>
          <a:xfrm>
            <a:off x="7242192" y="3429000"/>
            <a:ext cx="729802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1a O cervo foi casado pelo leão</a:t>
            </a:r>
          </a:p>
          <a:p>
            <a:pPr algn="l"/>
            <a:r>
              <a:rPr lang="pt-BR" dirty="0"/>
              <a:t>1b o tigre foi casado pelo leão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Perda da pista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2B383D3-CF30-FF3C-6431-66F92337A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12382" y="0"/>
            <a:ext cx="7298027" cy="529816"/>
          </a:xfrm>
        </p:spPr>
        <p:txBody>
          <a:bodyPr/>
          <a:lstStyle/>
          <a:p>
            <a:r>
              <a:rPr lang="pt-BR" dirty="0"/>
              <a:t>Dependências, Predição, Memória</a:t>
            </a:r>
            <a:endParaRPr lang="en-US" dirty="0"/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B11B4DEB-633A-0422-7234-BFFB7980DFCF}"/>
              </a:ext>
            </a:extLst>
          </p:cNvPr>
          <p:cNvSpPr txBox="1">
            <a:spLocks/>
          </p:cNvSpPr>
          <p:nvPr/>
        </p:nvSpPr>
        <p:spPr>
          <a:xfrm>
            <a:off x="0" y="279569"/>
            <a:ext cx="9901705" cy="2524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Norman </a:t>
            </a:r>
            <a:r>
              <a:rPr lang="pt-BR" dirty="0" err="1"/>
              <a:t>Geschwind</a:t>
            </a:r>
            <a:r>
              <a:rPr lang="pt-BR" dirty="0"/>
              <a:t> (1970) e (1972)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Semanticamente</a:t>
            </a:r>
            <a:r>
              <a:rPr lang="en-US" dirty="0"/>
              <a:t> </a:t>
            </a:r>
            <a:r>
              <a:rPr lang="en-US" dirty="0" err="1"/>
              <a:t>intercambiáveis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Dependência</a:t>
            </a:r>
            <a:r>
              <a:rPr lang="en-US" dirty="0"/>
              <a:t> de longa </a:t>
            </a:r>
            <a:r>
              <a:rPr lang="en-US" dirty="0" err="1"/>
              <a:t>distânica</a:t>
            </a:r>
            <a:r>
              <a:rPr lang="en-US" dirty="0"/>
              <a:t>/Trace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traço</a:t>
            </a:r>
            <a:r>
              <a:rPr lang="en-US" dirty="0"/>
              <a:t> (</a:t>
            </a:r>
            <a:r>
              <a:rPr lang="en-US" dirty="0" err="1"/>
              <a:t>mais</a:t>
            </a:r>
            <a:r>
              <a:rPr lang="en-US" dirty="0"/>
              <a:t> à </a:t>
            </a:r>
            <a:r>
              <a:rPr lang="en-US" dirty="0" err="1"/>
              <a:t>frente</a:t>
            </a:r>
            <a:r>
              <a:rPr lang="en-US" dirty="0"/>
              <a:t>) 	“</a:t>
            </a:r>
            <a:r>
              <a:rPr lang="en-US" u="sng" dirty="0"/>
              <a:t>MAIS COMPLEXAS”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820C35-B205-D09E-0F3C-DE7CC3D4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14" y="436099"/>
            <a:ext cx="3744184" cy="2617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03B35-1E72-6C65-8F34-0F9CE5CCD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75" y="2021604"/>
            <a:ext cx="5555745" cy="3124320"/>
          </a:xfrm>
          <a:prstGeom prst="rect">
            <a:avLst/>
          </a:prstGeom>
        </p:spPr>
      </p:pic>
      <p:sp>
        <p:nvSpPr>
          <p:cNvPr id="14" name="Subtitle 7">
            <a:extLst>
              <a:ext uri="{FF2B5EF4-FFF2-40B4-BE49-F238E27FC236}">
                <a16:creationId xmlns:a16="http://schemas.microsoft.com/office/drawing/2014/main" id="{A0FCA412-834B-D59C-2C11-8E0C982A7458}"/>
              </a:ext>
            </a:extLst>
          </p:cNvPr>
          <p:cNvSpPr txBox="1">
            <a:spLocks/>
          </p:cNvSpPr>
          <p:nvPr/>
        </p:nvSpPr>
        <p:spPr>
          <a:xfrm>
            <a:off x="286808" y="5259327"/>
            <a:ext cx="729802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1a O cervo foi casado pelo leão</a:t>
            </a:r>
          </a:p>
          <a:p>
            <a:pPr algn="l"/>
            <a:r>
              <a:rPr lang="pt-BR" dirty="0"/>
              <a:t>1b o tigre foi casado pelo leão</a:t>
            </a:r>
          </a:p>
          <a:p>
            <a:pPr algn="l"/>
            <a:r>
              <a:rPr lang="pt-BR" dirty="0"/>
              <a:t>Perda da pista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E0B1C0-B41A-A07E-F775-A631FCB40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645" y="3429000"/>
            <a:ext cx="5716388" cy="11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0" y="218049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49"/>
            <a:ext cx="2892296" cy="16659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21E38EE-0CCA-D7EE-3AC2-26DA39F5E250}"/>
              </a:ext>
            </a:extLst>
          </p:cNvPr>
          <p:cNvSpPr txBox="1">
            <a:spLocks/>
          </p:cNvSpPr>
          <p:nvPr/>
        </p:nvSpPr>
        <p:spPr>
          <a:xfrm>
            <a:off x="577785" y="1951528"/>
            <a:ext cx="12378361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Afasia de Broca     </a:t>
            </a:r>
            <a:r>
              <a:rPr lang="pt-BR" sz="3600" dirty="0" err="1"/>
              <a:t>Défict</a:t>
            </a:r>
            <a:r>
              <a:rPr lang="pt-BR" sz="3600" dirty="0"/>
              <a:t> de compreensão sintática       </a:t>
            </a:r>
            <a:endParaRPr lang="en-US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FFF91F0-BF66-E40D-8F5F-AC8C525EE839}"/>
              </a:ext>
            </a:extLst>
          </p:cNvPr>
          <p:cNvSpPr txBox="1">
            <a:spLocks/>
          </p:cNvSpPr>
          <p:nvPr/>
        </p:nvSpPr>
        <p:spPr>
          <a:xfrm>
            <a:off x="3506751" y="1951528"/>
            <a:ext cx="3496613" cy="754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-&gt;</a:t>
            </a:r>
          </a:p>
          <a:p>
            <a:r>
              <a:rPr lang="pt-BR" sz="2800" dirty="0"/>
              <a:t>&lt;-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D66B5-0ACF-23C2-7AFE-BE7C0F2F6E4F}"/>
              </a:ext>
            </a:extLst>
          </p:cNvPr>
          <p:cNvSpPr txBox="1">
            <a:spLocks/>
          </p:cNvSpPr>
          <p:nvPr/>
        </p:nvSpPr>
        <p:spPr>
          <a:xfrm>
            <a:off x="419536" y="3391899"/>
            <a:ext cx="10275359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/>
              <a:t>Link agora entre LIFG c/ sintaxe?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076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  <a:p>
            <a:pPr algn="just"/>
            <a:r>
              <a:rPr lang="pt-BR" dirty="0"/>
              <a:t>Problemas?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D66B5-0ACF-23C2-7AFE-BE7C0F2F6E4F}"/>
              </a:ext>
            </a:extLst>
          </p:cNvPr>
          <p:cNvSpPr txBox="1">
            <a:spLocks/>
          </p:cNvSpPr>
          <p:nvPr/>
        </p:nvSpPr>
        <p:spPr>
          <a:xfrm>
            <a:off x="0" y="2240924"/>
            <a:ext cx="11860570" cy="2550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/>
              <a:t>Comparando Lesões</a:t>
            </a:r>
          </a:p>
          <a:p>
            <a:pPr algn="just"/>
            <a:r>
              <a:rPr lang="pt-BR" sz="3200" dirty="0"/>
              <a:t>Desafios de comparação entre lesões (</a:t>
            </a:r>
            <a:r>
              <a:rPr lang="pt-BR" sz="3200" dirty="0" err="1"/>
              <a:t>overlapping</a:t>
            </a:r>
            <a:r>
              <a:rPr lang="pt-BR" sz="3200" dirty="0"/>
              <a:t>) [sobrepostas?]</a:t>
            </a:r>
          </a:p>
          <a:p>
            <a:pPr algn="just"/>
            <a:r>
              <a:rPr lang="pt-BR" sz="3200" dirty="0"/>
              <a:t> </a:t>
            </a:r>
          </a:p>
          <a:p>
            <a:r>
              <a:rPr lang="pt-BR" sz="3200" dirty="0"/>
              <a:t>2 Jeitos</a:t>
            </a:r>
          </a:p>
          <a:p>
            <a:r>
              <a:rPr lang="pt-BR" sz="3200" dirty="0" err="1"/>
              <a:t>Donkers</a:t>
            </a:r>
            <a:r>
              <a:rPr lang="pt-BR" sz="3200" dirty="0"/>
              <a:t> et al. 2004               &amp;                   </a:t>
            </a:r>
            <a:r>
              <a:rPr lang="pt-BR" sz="3200" dirty="0" err="1"/>
              <a:t>Amici</a:t>
            </a:r>
            <a:r>
              <a:rPr lang="pt-BR" sz="3200" dirty="0"/>
              <a:t> et al. 2007</a:t>
            </a:r>
            <a:endParaRPr lang="en-US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DDDDA1-5AAF-713C-25E1-E0D21DB1B6F2}"/>
              </a:ext>
            </a:extLst>
          </p:cNvPr>
          <p:cNvSpPr txBox="1">
            <a:spLocks/>
          </p:cNvSpPr>
          <p:nvPr/>
        </p:nvSpPr>
        <p:spPr>
          <a:xfrm>
            <a:off x="-1" y="4752433"/>
            <a:ext cx="4572002" cy="134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Estatística avançada com 70 participantes com infarto</a:t>
            </a:r>
          </a:p>
          <a:p>
            <a:r>
              <a:rPr lang="pt-BR" dirty="0"/>
              <a:t>- </a:t>
            </a:r>
            <a:r>
              <a:rPr lang="pt-BR" dirty="0" err="1"/>
              <a:t>homegêneo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2420CB-9766-ED4E-D419-F0A3CEE40CDE}"/>
              </a:ext>
            </a:extLst>
          </p:cNvPr>
          <p:cNvSpPr txBox="1">
            <a:spLocks/>
          </p:cNvSpPr>
          <p:nvPr/>
        </p:nvSpPr>
        <p:spPr>
          <a:xfrm>
            <a:off x="6711939" y="4534512"/>
            <a:ext cx="4572002" cy="213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PPA</a:t>
            </a:r>
          </a:p>
          <a:p>
            <a:r>
              <a:rPr lang="pt-BR" dirty="0"/>
              <a:t>Desordens </a:t>
            </a:r>
            <a:r>
              <a:rPr lang="pt-BR" dirty="0" err="1"/>
              <a:t>neurogenerativas</a:t>
            </a:r>
            <a:endParaRPr lang="pt-BR" dirty="0"/>
          </a:p>
          <a:p>
            <a:r>
              <a:rPr lang="pt-BR" dirty="0"/>
              <a:t>+ </a:t>
            </a:r>
            <a:r>
              <a:rPr lang="pt-BR" dirty="0" err="1"/>
              <a:t>homegêneo</a:t>
            </a:r>
            <a:endParaRPr lang="pt-BR" dirty="0"/>
          </a:p>
          <a:p>
            <a:r>
              <a:rPr lang="pt-BR" dirty="0"/>
              <a:t>Regiões do cérebro de forma sistemática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9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5B06327-DB2A-1F59-83BE-C1B38548346E}"/>
              </a:ext>
            </a:extLst>
          </p:cNvPr>
          <p:cNvSpPr txBox="1">
            <a:spLocks/>
          </p:cNvSpPr>
          <p:nvPr/>
        </p:nvSpPr>
        <p:spPr>
          <a:xfrm>
            <a:off x="10367889" y="0"/>
            <a:ext cx="1969477" cy="43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03/05/2023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8FD4CE-89ED-4BCE-9D54-1DDBAD013626}"/>
              </a:ext>
            </a:extLst>
          </p:cNvPr>
          <p:cNvSpPr txBox="1">
            <a:spLocks/>
          </p:cNvSpPr>
          <p:nvPr/>
        </p:nvSpPr>
        <p:spPr>
          <a:xfrm>
            <a:off x="-1" y="218049"/>
            <a:ext cx="4881093" cy="20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L.I.F.G.</a:t>
            </a:r>
          </a:p>
          <a:p>
            <a:pPr algn="just"/>
            <a:r>
              <a:rPr lang="pt-BR" dirty="0" err="1"/>
              <a:t>Left</a:t>
            </a:r>
            <a:r>
              <a:rPr lang="pt-BR" dirty="0"/>
              <a:t> inferior frontal </a:t>
            </a:r>
            <a:r>
              <a:rPr lang="pt-BR" dirty="0" err="1"/>
              <a:t>gyrus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(giro frontal inferior esquerdo)</a:t>
            </a:r>
          </a:p>
          <a:p>
            <a:pPr algn="just"/>
            <a:r>
              <a:rPr lang="pt-BR" dirty="0"/>
              <a:t>Problemas?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82A78-0F99-217E-F276-A14B4A9C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68" y="218050"/>
            <a:ext cx="2148027" cy="1237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3FDBAE0-299E-B9E4-827E-25A40001C79C}"/>
              </a:ext>
            </a:extLst>
          </p:cNvPr>
          <p:cNvSpPr txBox="1">
            <a:spLocks/>
          </p:cNvSpPr>
          <p:nvPr/>
        </p:nvSpPr>
        <p:spPr>
          <a:xfrm rot="5400000">
            <a:off x="2059033" y="3380934"/>
            <a:ext cx="1090724" cy="906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D66B5-0ACF-23C2-7AFE-BE7C0F2F6E4F}"/>
              </a:ext>
            </a:extLst>
          </p:cNvPr>
          <p:cNvSpPr txBox="1">
            <a:spLocks/>
          </p:cNvSpPr>
          <p:nvPr/>
        </p:nvSpPr>
        <p:spPr>
          <a:xfrm>
            <a:off x="0" y="2067059"/>
            <a:ext cx="11860570" cy="514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/>
              <a:t>(</a:t>
            </a:r>
            <a:r>
              <a:rPr lang="pt-BR" sz="3200" dirty="0" err="1"/>
              <a:t>Amici</a:t>
            </a:r>
            <a:r>
              <a:rPr lang="pt-BR" sz="3200" dirty="0"/>
              <a:t> et al. 2007) – Primary </a:t>
            </a:r>
            <a:r>
              <a:rPr lang="pt-BR" sz="3200" dirty="0" err="1"/>
              <a:t>Progressive</a:t>
            </a:r>
            <a:r>
              <a:rPr lang="pt-BR" sz="3200" dirty="0"/>
              <a:t> </a:t>
            </a:r>
            <a:r>
              <a:rPr lang="pt-BR" sz="3200" dirty="0" err="1"/>
              <a:t>Aphasias</a:t>
            </a:r>
            <a:r>
              <a:rPr lang="pt-BR" sz="3200" dirty="0"/>
              <a:t> (PPA) afasias progressivas primárias.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Coletaram data de </a:t>
            </a:r>
            <a:r>
              <a:rPr lang="pt-BR" sz="3200" dirty="0" err="1"/>
              <a:t>fMRI</a:t>
            </a:r>
            <a:r>
              <a:rPr lang="pt-BR" sz="3200" dirty="0"/>
              <a:t>-&gt; morfometria de </a:t>
            </a:r>
            <a:r>
              <a:rPr lang="pt-BR" sz="3200" dirty="0" err="1"/>
              <a:t>voxels</a:t>
            </a:r>
            <a:r>
              <a:rPr lang="pt-BR" sz="3200" dirty="0"/>
              <a:t>; a densidade de matéria cinza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/>
              <a:t>Bateria</a:t>
            </a:r>
            <a:r>
              <a:rPr lang="en-US" sz="3200" dirty="0"/>
              <a:t> de testes </a:t>
            </a:r>
            <a:r>
              <a:rPr lang="en-US" sz="3200" dirty="0" err="1"/>
              <a:t>linguísticos</a:t>
            </a:r>
            <a:r>
              <a:rPr lang="en-US" sz="3200" dirty="0"/>
              <a:t> (</a:t>
            </a:r>
            <a:r>
              <a:rPr lang="en-US" sz="3200" dirty="0" err="1"/>
              <a:t>mais</a:t>
            </a:r>
            <a:r>
              <a:rPr lang="en-US" sz="3200" dirty="0"/>
              <a:t> a </a:t>
            </a:r>
            <a:r>
              <a:rPr lang="en-US" sz="3200" dirty="0" err="1"/>
              <a:t>frente</a:t>
            </a:r>
            <a:r>
              <a:rPr lang="en-US" sz="3200" dirty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2420CB-9766-ED4E-D419-F0A3CEE40CDE}"/>
              </a:ext>
            </a:extLst>
          </p:cNvPr>
          <p:cNvSpPr txBox="1">
            <a:spLocks/>
          </p:cNvSpPr>
          <p:nvPr/>
        </p:nvSpPr>
        <p:spPr>
          <a:xfrm>
            <a:off x="6381911" y="243807"/>
            <a:ext cx="4572002" cy="213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Desordens </a:t>
            </a:r>
            <a:r>
              <a:rPr lang="pt-BR" dirty="0" err="1"/>
              <a:t>neurogenerativas</a:t>
            </a:r>
            <a:endParaRPr lang="pt-BR" dirty="0"/>
          </a:p>
          <a:p>
            <a:r>
              <a:rPr lang="pt-BR" dirty="0"/>
              <a:t>+ </a:t>
            </a:r>
            <a:r>
              <a:rPr lang="pt-BR" dirty="0" err="1"/>
              <a:t>homegêneo</a:t>
            </a:r>
            <a:endParaRPr lang="pt-BR" dirty="0"/>
          </a:p>
          <a:p>
            <a:r>
              <a:rPr lang="pt-BR" dirty="0"/>
              <a:t>Regiões do cérebro de forma sistemática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1BAC0D-5DD6-7883-4FC8-81D3590C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311" y="4681248"/>
            <a:ext cx="7011378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1092</Words>
  <Application>Microsoft Office PowerPoint</Application>
  <PresentationFormat>Widescreen</PresentationFormat>
  <Paragraphs>198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Capítulo 9 – Construindo Dependências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9 – Construindo Dependências</dc:title>
  <dc:creator>Bernardo Timm</dc:creator>
  <cp:lastModifiedBy>Bernardo Timm</cp:lastModifiedBy>
  <cp:revision>2</cp:revision>
  <dcterms:created xsi:type="dcterms:W3CDTF">2023-05-01T17:00:42Z</dcterms:created>
  <dcterms:modified xsi:type="dcterms:W3CDTF">2023-05-03T02:10:11Z</dcterms:modified>
</cp:coreProperties>
</file>