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6" r:id="rId2"/>
    <p:sldId id="437" r:id="rId3"/>
    <p:sldId id="399" r:id="rId4"/>
    <p:sldId id="391" r:id="rId5"/>
    <p:sldId id="436" r:id="rId6"/>
    <p:sldId id="441" r:id="rId7"/>
    <p:sldId id="448" r:id="rId8"/>
    <p:sldId id="440" r:id="rId9"/>
    <p:sldId id="442" r:id="rId10"/>
    <p:sldId id="398" r:id="rId11"/>
    <p:sldId id="438" r:id="rId12"/>
    <p:sldId id="401" r:id="rId13"/>
    <p:sldId id="402" r:id="rId14"/>
    <p:sldId id="405" r:id="rId15"/>
    <p:sldId id="334" r:id="rId16"/>
    <p:sldId id="335" r:id="rId17"/>
    <p:sldId id="409" r:id="rId18"/>
    <p:sldId id="414" r:id="rId19"/>
    <p:sldId id="443" r:id="rId20"/>
    <p:sldId id="415" r:id="rId21"/>
    <p:sldId id="421" r:id="rId22"/>
    <p:sldId id="417" r:id="rId23"/>
    <p:sldId id="419" r:id="rId24"/>
    <p:sldId id="420" r:id="rId25"/>
    <p:sldId id="451" r:id="rId26"/>
    <p:sldId id="450" r:id="rId27"/>
    <p:sldId id="452" r:id="rId28"/>
    <p:sldId id="446" r:id="rId29"/>
    <p:sldId id="449" r:id="rId30"/>
    <p:sldId id="445" r:id="rId31"/>
    <p:sldId id="447" r:id="rId32"/>
    <p:sldId id="309" r:id="rId33"/>
    <p:sldId id="312" r:id="rId34"/>
    <p:sldId id="273" r:id="rId35"/>
    <p:sldId id="454" r:id="rId36"/>
    <p:sldId id="274" r:id="rId37"/>
    <p:sldId id="276" r:id="rId38"/>
    <p:sldId id="278" r:id="rId39"/>
    <p:sldId id="280" r:id="rId40"/>
    <p:sldId id="301" r:id="rId41"/>
    <p:sldId id="281" r:id="rId42"/>
    <p:sldId id="302" r:id="rId43"/>
    <p:sldId id="282" r:id="rId44"/>
    <p:sldId id="283" r:id="rId45"/>
    <p:sldId id="298" r:id="rId46"/>
    <p:sldId id="284" r:id="rId47"/>
    <p:sldId id="285" r:id="rId48"/>
    <p:sldId id="286" r:id="rId49"/>
    <p:sldId id="303" r:id="rId50"/>
    <p:sldId id="300" r:id="rId51"/>
    <p:sldId id="444" r:id="rId52"/>
    <p:sldId id="426"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286"/>
    <a:srgbClr val="E13A0D"/>
    <a:srgbClr val="413692"/>
    <a:srgbClr val="584ABC"/>
    <a:srgbClr val="FD96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11" d="100"/>
          <a:sy n="111" d="100"/>
        </p:scale>
        <p:origin x="139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92A26B5-238C-4AB2-8F2B-F3691FB032A5}" type="datetimeFigureOut">
              <a:rPr lang="en-US"/>
              <a:pPr>
                <a:defRPr/>
              </a:pPr>
              <a:t>11/8/2021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62D1FB5-1186-470E-A3A9-F022692AE081}" type="slidenum">
              <a:rPr lang="en-US"/>
              <a:pPr>
                <a:defRPr/>
              </a:pPr>
              <a:t>‹nº›</a:t>
            </a:fld>
            <a:endParaRPr lang="en-US"/>
          </a:p>
        </p:txBody>
      </p:sp>
    </p:spTree>
    <p:extLst>
      <p:ext uri="{BB962C8B-B14F-4D97-AF65-F5344CB8AC3E}">
        <p14:creationId xmlns:p14="http://schemas.microsoft.com/office/powerpoint/2010/main" val="370643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94EC62-E3D2-4EF9-B0E7-1931A23C047D}" type="datetimeFigureOut">
              <a:rPr lang="en-US"/>
              <a:pPr>
                <a:defRPr/>
              </a:pPr>
              <a:t>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C87AA24-AF79-4DD6-B0FA-4408FF6BAD92}" type="slidenum">
              <a:rPr lang="en-US"/>
              <a:pPr>
                <a:defRPr/>
              </a:pPr>
              <a:t>‹nº›</a:t>
            </a:fld>
            <a:endParaRPr lang="en-US"/>
          </a:p>
        </p:txBody>
      </p:sp>
    </p:spTree>
    <p:extLst>
      <p:ext uri="{BB962C8B-B14F-4D97-AF65-F5344CB8AC3E}">
        <p14:creationId xmlns:p14="http://schemas.microsoft.com/office/powerpoint/2010/main" val="19165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167FC9-F9E1-454E-98D3-6A10A32D444A}" type="slidenum">
              <a:rPr lang="en-US" smtClean="0"/>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C42BE9C3-D879-4F3A-8AC4-D00D29E562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248C5B0D-3B06-4194-B78B-B350D33EE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29700" name="Slide Number Placeholder 3">
            <a:extLst>
              <a:ext uri="{FF2B5EF4-FFF2-40B4-BE49-F238E27FC236}">
                <a16:creationId xmlns:a16="http://schemas.microsoft.com/office/drawing/2014/main" id="{C1DD624D-8B38-4592-A7E0-C3BD3C73EA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78A1C7-0387-4693-8637-32C808363EDE}" type="slidenum">
              <a:rPr lang="en-US" altLang="pt-BR">
                <a:latin typeface="Calibri" panose="020F0502020204030204" pitchFamily="34" charset="0"/>
              </a:rPr>
              <a:pPr eaLnBrk="1" hangingPunct="1"/>
              <a:t>15</a:t>
            </a:fld>
            <a:endParaRPr lang="en-US" altLang="pt-BR">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E3EAE58-994B-49CB-B60C-BCD197D2CF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45DFE0CE-E7EF-42E7-90B2-A6A15DCA91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a:p>
        </p:txBody>
      </p:sp>
      <p:sp>
        <p:nvSpPr>
          <p:cNvPr id="29700" name="Slide Number Placeholder 3">
            <a:extLst>
              <a:ext uri="{FF2B5EF4-FFF2-40B4-BE49-F238E27FC236}">
                <a16:creationId xmlns:a16="http://schemas.microsoft.com/office/drawing/2014/main" id="{9E7B90C4-B2AE-416D-B517-94B5ED40A55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2A00D7-1FF7-4055-9AC0-994745FBBEA0}" type="slidenum">
              <a:rPr lang="en-US" altLang="pt-BR">
                <a:latin typeface="Calibri" panose="020F0502020204030204" pitchFamily="34" charset="0"/>
              </a:rPr>
              <a:pPr eaLnBrk="1" hangingPunct="1"/>
              <a:t>16</a:t>
            </a:fld>
            <a:endParaRPr lang="en-US" altLang="pt-BR">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2C1D92-E7AB-4860-845C-8BB0D06041F0}" type="slidenum">
              <a:rPr lang="en-US" smtClean="0"/>
              <a:pPr fontAlgn="base">
                <a:spcBef>
                  <a:spcPct val="0"/>
                </a:spcBef>
                <a:spcAft>
                  <a:spcPct val="0"/>
                </a:spcAft>
                <a:defRPr/>
              </a:pPr>
              <a:t>17</a:t>
            </a:fld>
            <a:endParaRPr lang="en-US"/>
          </a:p>
        </p:txBody>
      </p:sp>
    </p:spTree>
    <p:extLst>
      <p:ext uri="{BB962C8B-B14F-4D97-AF65-F5344CB8AC3E}">
        <p14:creationId xmlns:p14="http://schemas.microsoft.com/office/powerpoint/2010/main" val="312492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18</a:t>
            </a:fld>
            <a:endParaRPr lang="en-US"/>
          </a:p>
        </p:txBody>
      </p:sp>
    </p:spTree>
    <p:extLst>
      <p:ext uri="{BB962C8B-B14F-4D97-AF65-F5344CB8AC3E}">
        <p14:creationId xmlns:p14="http://schemas.microsoft.com/office/powerpoint/2010/main" val="86986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20</a:t>
            </a:fld>
            <a:endParaRPr lang="en-US"/>
          </a:p>
        </p:txBody>
      </p:sp>
    </p:spTree>
    <p:extLst>
      <p:ext uri="{BB962C8B-B14F-4D97-AF65-F5344CB8AC3E}">
        <p14:creationId xmlns:p14="http://schemas.microsoft.com/office/powerpoint/2010/main" val="3614182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21</a:t>
            </a:fld>
            <a:endParaRPr lang="en-US"/>
          </a:p>
        </p:txBody>
      </p:sp>
    </p:spTree>
    <p:extLst>
      <p:ext uri="{BB962C8B-B14F-4D97-AF65-F5344CB8AC3E}">
        <p14:creationId xmlns:p14="http://schemas.microsoft.com/office/powerpoint/2010/main" val="2416301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22</a:t>
            </a:fld>
            <a:endParaRPr lang="en-US"/>
          </a:p>
        </p:txBody>
      </p:sp>
    </p:spTree>
    <p:extLst>
      <p:ext uri="{BB962C8B-B14F-4D97-AF65-F5344CB8AC3E}">
        <p14:creationId xmlns:p14="http://schemas.microsoft.com/office/powerpoint/2010/main" val="217359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23</a:t>
            </a:fld>
            <a:endParaRPr lang="en-US"/>
          </a:p>
        </p:txBody>
      </p:sp>
    </p:spTree>
    <p:extLst>
      <p:ext uri="{BB962C8B-B14F-4D97-AF65-F5344CB8AC3E}">
        <p14:creationId xmlns:p14="http://schemas.microsoft.com/office/powerpoint/2010/main" val="2778175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24</a:t>
            </a:fld>
            <a:endParaRPr lang="en-US"/>
          </a:p>
        </p:txBody>
      </p:sp>
    </p:spTree>
    <p:extLst>
      <p:ext uri="{BB962C8B-B14F-4D97-AF65-F5344CB8AC3E}">
        <p14:creationId xmlns:p14="http://schemas.microsoft.com/office/powerpoint/2010/main" val="3478566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34</a:t>
            </a:fld>
            <a:endParaRPr lang="pt-BR"/>
          </a:p>
        </p:txBody>
      </p:sp>
    </p:spTree>
    <p:extLst>
      <p:ext uri="{BB962C8B-B14F-4D97-AF65-F5344CB8AC3E}">
        <p14:creationId xmlns:p14="http://schemas.microsoft.com/office/powerpoint/2010/main" val="87894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3</a:t>
            </a:fld>
            <a:endParaRPr lang="en-US"/>
          </a:p>
        </p:txBody>
      </p:sp>
    </p:spTree>
    <p:extLst>
      <p:ext uri="{BB962C8B-B14F-4D97-AF65-F5344CB8AC3E}">
        <p14:creationId xmlns:p14="http://schemas.microsoft.com/office/powerpoint/2010/main" val="139983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35</a:t>
            </a:fld>
            <a:endParaRPr lang="pt-BR"/>
          </a:p>
        </p:txBody>
      </p:sp>
    </p:spTree>
    <p:extLst>
      <p:ext uri="{BB962C8B-B14F-4D97-AF65-F5344CB8AC3E}">
        <p14:creationId xmlns:p14="http://schemas.microsoft.com/office/powerpoint/2010/main" val="3709998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36</a:t>
            </a:fld>
            <a:endParaRPr lang="pt-BR"/>
          </a:p>
        </p:txBody>
      </p:sp>
    </p:spTree>
    <p:extLst>
      <p:ext uri="{BB962C8B-B14F-4D97-AF65-F5344CB8AC3E}">
        <p14:creationId xmlns:p14="http://schemas.microsoft.com/office/powerpoint/2010/main" val="145318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37</a:t>
            </a:fld>
            <a:endParaRPr lang="pt-BR"/>
          </a:p>
        </p:txBody>
      </p:sp>
    </p:spTree>
    <p:extLst>
      <p:ext uri="{BB962C8B-B14F-4D97-AF65-F5344CB8AC3E}">
        <p14:creationId xmlns:p14="http://schemas.microsoft.com/office/powerpoint/2010/main" val="4011698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38</a:t>
            </a:fld>
            <a:endParaRPr lang="pt-BR"/>
          </a:p>
        </p:txBody>
      </p:sp>
    </p:spTree>
    <p:extLst>
      <p:ext uri="{BB962C8B-B14F-4D97-AF65-F5344CB8AC3E}">
        <p14:creationId xmlns:p14="http://schemas.microsoft.com/office/powerpoint/2010/main" val="124476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39</a:t>
            </a:fld>
            <a:endParaRPr lang="pt-BR"/>
          </a:p>
        </p:txBody>
      </p:sp>
    </p:spTree>
    <p:extLst>
      <p:ext uri="{BB962C8B-B14F-4D97-AF65-F5344CB8AC3E}">
        <p14:creationId xmlns:p14="http://schemas.microsoft.com/office/powerpoint/2010/main" val="1612397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40</a:t>
            </a:fld>
            <a:endParaRPr lang="pt-BR"/>
          </a:p>
        </p:txBody>
      </p:sp>
    </p:spTree>
    <p:extLst>
      <p:ext uri="{BB962C8B-B14F-4D97-AF65-F5344CB8AC3E}">
        <p14:creationId xmlns:p14="http://schemas.microsoft.com/office/powerpoint/2010/main" val="1924513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41</a:t>
            </a:fld>
            <a:endParaRPr lang="pt-BR"/>
          </a:p>
        </p:txBody>
      </p:sp>
    </p:spTree>
    <p:extLst>
      <p:ext uri="{BB962C8B-B14F-4D97-AF65-F5344CB8AC3E}">
        <p14:creationId xmlns:p14="http://schemas.microsoft.com/office/powerpoint/2010/main" val="416785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42</a:t>
            </a:fld>
            <a:endParaRPr lang="pt-BR"/>
          </a:p>
        </p:txBody>
      </p:sp>
    </p:spTree>
    <p:extLst>
      <p:ext uri="{BB962C8B-B14F-4D97-AF65-F5344CB8AC3E}">
        <p14:creationId xmlns:p14="http://schemas.microsoft.com/office/powerpoint/2010/main" val="100984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43</a:t>
            </a:fld>
            <a:endParaRPr lang="pt-BR"/>
          </a:p>
        </p:txBody>
      </p:sp>
    </p:spTree>
    <p:extLst>
      <p:ext uri="{BB962C8B-B14F-4D97-AF65-F5344CB8AC3E}">
        <p14:creationId xmlns:p14="http://schemas.microsoft.com/office/powerpoint/2010/main" val="855673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44</a:t>
            </a:fld>
            <a:endParaRPr lang="pt-BR"/>
          </a:p>
        </p:txBody>
      </p:sp>
    </p:spTree>
    <p:extLst>
      <p:ext uri="{BB962C8B-B14F-4D97-AF65-F5344CB8AC3E}">
        <p14:creationId xmlns:p14="http://schemas.microsoft.com/office/powerpoint/2010/main" val="314098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4</a:t>
            </a:fld>
            <a:endParaRPr lang="en-US"/>
          </a:p>
        </p:txBody>
      </p:sp>
    </p:spTree>
    <p:extLst>
      <p:ext uri="{BB962C8B-B14F-4D97-AF65-F5344CB8AC3E}">
        <p14:creationId xmlns:p14="http://schemas.microsoft.com/office/powerpoint/2010/main" val="254454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45</a:t>
            </a:fld>
            <a:endParaRPr lang="pt-BR"/>
          </a:p>
        </p:txBody>
      </p:sp>
    </p:spTree>
    <p:extLst>
      <p:ext uri="{BB962C8B-B14F-4D97-AF65-F5344CB8AC3E}">
        <p14:creationId xmlns:p14="http://schemas.microsoft.com/office/powerpoint/2010/main" val="1481106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46</a:t>
            </a:fld>
            <a:endParaRPr lang="pt-BR"/>
          </a:p>
        </p:txBody>
      </p:sp>
    </p:spTree>
    <p:extLst>
      <p:ext uri="{BB962C8B-B14F-4D97-AF65-F5344CB8AC3E}">
        <p14:creationId xmlns:p14="http://schemas.microsoft.com/office/powerpoint/2010/main" val="2530928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47</a:t>
            </a:fld>
            <a:endParaRPr lang="pt-BR"/>
          </a:p>
        </p:txBody>
      </p:sp>
    </p:spTree>
    <p:extLst>
      <p:ext uri="{BB962C8B-B14F-4D97-AF65-F5344CB8AC3E}">
        <p14:creationId xmlns:p14="http://schemas.microsoft.com/office/powerpoint/2010/main" val="356935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6FAC524-BCE1-450A-B85D-EBDBBFF7B58D}" type="slidenum">
              <a:rPr lang="pt-BR" smtClean="0"/>
              <a:t>48</a:t>
            </a:fld>
            <a:endParaRPr lang="pt-BR"/>
          </a:p>
        </p:txBody>
      </p:sp>
    </p:spTree>
    <p:extLst>
      <p:ext uri="{BB962C8B-B14F-4D97-AF65-F5344CB8AC3E}">
        <p14:creationId xmlns:p14="http://schemas.microsoft.com/office/powerpoint/2010/main" val="171356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49</a:t>
            </a:fld>
            <a:endParaRPr lang="pt-BR"/>
          </a:p>
        </p:txBody>
      </p:sp>
    </p:spTree>
    <p:extLst>
      <p:ext uri="{BB962C8B-B14F-4D97-AF65-F5344CB8AC3E}">
        <p14:creationId xmlns:p14="http://schemas.microsoft.com/office/powerpoint/2010/main" val="50348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3C8AB461-A0E8-47F6-850A-232AEA592CD3}" type="slidenum">
              <a:rPr lang="pt-BR" smtClean="0"/>
              <a:t>50</a:t>
            </a:fld>
            <a:endParaRPr lang="pt-BR"/>
          </a:p>
        </p:txBody>
      </p:sp>
    </p:spTree>
    <p:extLst>
      <p:ext uri="{BB962C8B-B14F-4D97-AF65-F5344CB8AC3E}">
        <p14:creationId xmlns:p14="http://schemas.microsoft.com/office/powerpoint/2010/main" val="1847266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52</a:t>
            </a:fld>
            <a:endParaRPr lang="en-US"/>
          </a:p>
        </p:txBody>
      </p:sp>
    </p:spTree>
    <p:extLst>
      <p:ext uri="{BB962C8B-B14F-4D97-AF65-F5344CB8AC3E}">
        <p14:creationId xmlns:p14="http://schemas.microsoft.com/office/powerpoint/2010/main" val="57788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8</a:t>
            </a:fld>
            <a:endParaRPr lang="en-US"/>
          </a:p>
        </p:txBody>
      </p:sp>
    </p:spTree>
    <p:extLst>
      <p:ext uri="{BB962C8B-B14F-4D97-AF65-F5344CB8AC3E}">
        <p14:creationId xmlns:p14="http://schemas.microsoft.com/office/powerpoint/2010/main" val="53914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9</a:t>
            </a:fld>
            <a:endParaRPr lang="en-US"/>
          </a:p>
        </p:txBody>
      </p:sp>
    </p:spTree>
    <p:extLst>
      <p:ext uri="{BB962C8B-B14F-4D97-AF65-F5344CB8AC3E}">
        <p14:creationId xmlns:p14="http://schemas.microsoft.com/office/powerpoint/2010/main" val="125137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10</a:t>
            </a:fld>
            <a:endParaRPr lang="en-US"/>
          </a:p>
        </p:txBody>
      </p:sp>
    </p:spTree>
    <p:extLst>
      <p:ext uri="{BB962C8B-B14F-4D97-AF65-F5344CB8AC3E}">
        <p14:creationId xmlns:p14="http://schemas.microsoft.com/office/powerpoint/2010/main" val="269841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12</a:t>
            </a:fld>
            <a:endParaRPr lang="en-US"/>
          </a:p>
        </p:txBody>
      </p:sp>
    </p:spTree>
    <p:extLst>
      <p:ext uri="{BB962C8B-B14F-4D97-AF65-F5344CB8AC3E}">
        <p14:creationId xmlns:p14="http://schemas.microsoft.com/office/powerpoint/2010/main" val="218352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93FC18-AA95-4727-934C-E2492BAA02D9}"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357011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C87AA24-AF79-4DD6-B0FA-4408FF6BAD92}" type="slidenum">
              <a:rPr lang="en-US" smtClean="0"/>
              <a:pPr>
                <a:defRPr/>
              </a:pPr>
              <a:t>14</a:t>
            </a:fld>
            <a:endParaRPr lang="en-US"/>
          </a:p>
        </p:txBody>
      </p:sp>
    </p:spTree>
    <p:extLst>
      <p:ext uri="{BB962C8B-B14F-4D97-AF65-F5344CB8AC3E}">
        <p14:creationId xmlns:p14="http://schemas.microsoft.com/office/powerpoint/2010/main" val="2962315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0"/>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424B43E8-4AE2-424D-B2BB-C577379B5AEB}" type="datetimeFigureOut">
              <a:rPr lang="en-US"/>
              <a:pPr>
                <a:defRPr/>
              </a:pPr>
              <a:t>11/8/2021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8D0869A-4C92-4007-B739-15402B8D775B}" type="slidenum">
              <a:rPr lang="en-US"/>
              <a:pPr>
                <a:defRPr/>
              </a:pPr>
              <a:t>‹nº›</a:t>
            </a:fld>
            <a:endParaRPr lang="en-US"/>
          </a:p>
        </p:txBody>
      </p:sp>
    </p:spTree>
    <p:extLst>
      <p:ext uri="{BB962C8B-B14F-4D97-AF65-F5344CB8AC3E}">
        <p14:creationId xmlns:p14="http://schemas.microsoft.com/office/powerpoint/2010/main" val="28861852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E69753-EA33-4425-8076-5222FD211040}" type="datetimeFigureOut">
              <a:rPr lang="en-US"/>
              <a:pPr>
                <a:defRPr/>
              </a:pPr>
              <a:t>11/8/2021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0F1E03-1A4B-4386-9ECA-DA295955005D}" type="slidenum">
              <a:rPr lang="en-US"/>
              <a:pPr>
                <a:defRPr/>
              </a:pPr>
              <a:t>‹nº›</a:t>
            </a:fld>
            <a:endParaRPr lang="en-US"/>
          </a:p>
        </p:txBody>
      </p:sp>
    </p:spTree>
    <p:extLst>
      <p:ext uri="{BB962C8B-B14F-4D97-AF65-F5344CB8AC3E}">
        <p14:creationId xmlns:p14="http://schemas.microsoft.com/office/powerpoint/2010/main" val="23202187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0"/>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E8F05C3-3E6F-4D41-84DB-5C2E04268C9D}" type="datetimeFigureOut">
              <a:rPr lang="en-US"/>
              <a:pPr>
                <a:defRPr/>
              </a:pPr>
              <a:t>11/8/2021</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5E071C3-82B5-45E9-8D13-53CCB30F33A9}" type="slidenum">
              <a:rPr lang="en-US"/>
              <a:pPr>
                <a:defRPr/>
              </a:pPr>
              <a:t>‹nº›</a:t>
            </a:fld>
            <a:endParaRPr lang="en-US"/>
          </a:p>
        </p:txBody>
      </p:sp>
    </p:spTree>
    <p:extLst>
      <p:ext uri="{BB962C8B-B14F-4D97-AF65-F5344CB8AC3E}">
        <p14:creationId xmlns:p14="http://schemas.microsoft.com/office/powerpoint/2010/main" val="42213549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FEC631-0FB2-46AE-AD87-3F9C72296BEE}" type="datetimeFigureOut">
              <a:rPr lang="en-US"/>
              <a:pPr>
                <a:defRPr/>
              </a:pPr>
              <a:t>11/8/2021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578DB3-CB70-4C20-A821-B6AAE016301F}" type="slidenum">
              <a:rPr lang="en-US"/>
              <a:pPr>
                <a:defRPr/>
              </a:pPr>
              <a:t>‹nº›</a:t>
            </a:fld>
            <a:endParaRPr lang="en-US"/>
          </a:p>
        </p:txBody>
      </p:sp>
    </p:spTree>
    <p:extLst>
      <p:ext uri="{BB962C8B-B14F-4D97-AF65-F5344CB8AC3E}">
        <p14:creationId xmlns:p14="http://schemas.microsoft.com/office/powerpoint/2010/main" val="30567049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10"/>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1F90686B-9D63-441E-BCB0-44D9D2F90429}" type="datetimeFigureOut">
              <a:rPr lang="en-US"/>
              <a:pPr>
                <a:defRPr/>
              </a:pPr>
              <a:t>11/8/2021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2B4167E-293C-4EB6-B57E-197BF89A1CA6}" type="slidenum">
              <a:rPr lang="en-US"/>
              <a:pPr>
                <a:defRPr/>
              </a:pPr>
              <a:t>‹nº›</a:t>
            </a:fld>
            <a:endParaRPr lang="en-US"/>
          </a:p>
        </p:txBody>
      </p:sp>
    </p:spTree>
    <p:extLst>
      <p:ext uri="{BB962C8B-B14F-4D97-AF65-F5344CB8AC3E}">
        <p14:creationId xmlns:p14="http://schemas.microsoft.com/office/powerpoint/2010/main" val="813657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BCB221-5716-41CE-B479-08E4DBDA5C24}" type="datetimeFigureOut">
              <a:rPr lang="en-US"/>
              <a:pPr>
                <a:defRPr/>
              </a:pPr>
              <a:t>11/8/2021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254612-62A7-4A2C-A938-83EB622CBE8D}" type="slidenum">
              <a:rPr lang="en-US"/>
              <a:pPr>
                <a:defRPr/>
              </a:pPr>
              <a:t>‹nº›</a:t>
            </a:fld>
            <a:endParaRPr lang="en-US"/>
          </a:p>
        </p:txBody>
      </p:sp>
    </p:spTree>
    <p:extLst>
      <p:ext uri="{BB962C8B-B14F-4D97-AF65-F5344CB8AC3E}">
        <p14:creationId xmlns:p14="http://schemas.microsoft.com/office/powerpoint/2010/main" val="5950689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8D6108F-76EC-491F-9E3E-58A0B1A2AB96}" type="datetimeFigureOut">
              <a:rPr lang="en-US"/>
              <a:pPr>
                <a:defRPr/>
              </a:pPr>
              <a:t>11/8/2021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70E9E6E-29C2-45F4-AD24-DB260340599F}" type="slidenum">
              <a:rPr lang="en-US"/>
              <a:pPr>
                <a:defRPr/>
              </a:pPr>
              <a:t>‹nº›</a:t>
            </a:fld>
            <a:endParaRPr lang="en-US"/>
          </a:p>
        </p:txBody>
      </p:sp>
    </p:spTree>
    <p:extLst>
      <p:ext uri="{BB962C8B-B14F-4D97-AF65-F5344CB8AC3E}">
        <p14:creationId xmlns:p14="http://schemas.microsoft.com/office/powerpoint/2010/main" val="40599487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26FF1B-6BA7-4C46-8829-DB0A53B2D624}" type="datetimeFigureOut">
              <a:rPr lang="en-US"/>
              <a:pPr>
                <a:defRPr/>
              </a:pPr>
              <a:t>11/8/2021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C63F71-D238-461B-9BD1-2B16F4CCFCB8}" type="slidenum">
              <a:rPr lang="en-US"/>
              <a:pPr>
                <a:defRPr/>
              </a:pPr>
              <a:t>‹nº›</a:t>
            </a:fld>
            <a:endParaRPr lang="en-US"/>
          </a:p>
        </p:txBody>
      </p:sp>
    </p:spTree>
    <p:extLst>
      <p:ext uri="{BB962C8B-B14F-4D97-AF65-F5344CB8AC3E}">
        <p14:creationId xmlns:p14="http://schemas.microsoft.com/office/powerpoint/2010/main" val="13131423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3950882-5A2A-408F-829F-2E9F2C5399DD}" type="datetimeFigureOut">
              <a:rPr lang="en-US"/>
              <a:pPr>
                <a:defRPr/>
              </a:pPr>
              <a:t>11/8/2021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7DA476-0120-43D1-ABEC-A5644A07450E}" type="slidenum">
              <a:rPr lang="en-US"/>
              <a:pPr>
                <a:defRPr/>
              </a:pPr>
              <a:t>‹nº›</a:t>
            </a:fld>
            <a:endParaRPr lang="en-US"/>
          </a:p>
        </p:txBody>
      </p:sp>
    </p:spTree>
    <p:extLst>
      <p:ext uri="{BB962C8B-B14F-4D97-AF65-F5344CB8AC3E}">
        <p14:creationId xmlns:p14="http://schemas.microsoft.com/office/powerpoint/2010/main" val="2552006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10"/>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42F17637-718C-40EB-AAEE-96832A90E7BC}" type="datetimeFigureOut">
              <a:rPr lang="en-US"/>
              <a:pPr>
                <a:defRPr/>
              </a:pPr>
              <a:t>11/8/2021</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7F63451-1031-4EA1-9BFD-020856249FAA}" type="slidenum">
              <a:rPr lang="en-US"/>
              <a:pPr>
                <a:defRPr/>
              </a:pPr>
              <a:t>‹nº›</a:t>
            </a:fld>
            <a:endParaRPr lang="en-US"/>
          </a:p>
        </p:txBody>
      </p:sp>
    </p:spTree>
    <p:extLst>
      <p:ext uri="{BB962C8B-B14F-4D97-AF65-F5344CB8AC3E}">
        <p14:creationId xmlns:p14="http://schemas.microsoft.com/office/powerpoint/2010/main" val="7605434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8"/>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10"/>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BC7A906C-356D-4858-BC80-49D7CBCD8FCC}" type="datetimeFigureOut">
              <a:rPr lang="en-US"/>
              <a:pPr>
                <a:defRPr/>
              </a:pPr>
              <a:t>11/8/2021</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39B62C04-B61C-4A18-82C7-FCEE906B1DBA}" type="slidenum">
              <a:rPr lang="en-US"/>
              <a:pPr>
                <a:defRPr/>
              </a:pPr>
              <a:t>‹nº›</a:t>
            </a:fld>
            <a:endParaRPr lang="en-US"/>
          </a:p>
        </p:txBody>
      </p:sp>
    </p:spTree>
    <p:extLst>
      <p:ext uri="{BB962C8B-B14F-4D97-AF65-F5344CB8AC3E}">
        <p14:creationId xmlns:p14="http://schemas.microsoft.com/office/powerpoint/2010/main" val="178035740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5125"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294F4BD1-73F0-49C8-B25E-A23983F5259F}" type="datetimeFigureOut">
              <a:rPr lang="en-US"/>
              <a:pPr>
                <a:defRPr/>
              </a:pPr>
              <a:t>11/8/2021</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9256D21D-6F2D-42DA-B96F-10D050AD3BED}"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46" r:id="rId2"/>
    <p:sldLayoutId id="2147483752" r:id="rId3"/>
    <p:sldLayoutId id="2147483747" r:id="rId4"/>
    <p:sldLayoutId id="2147483748" r:id="rId5"/>
    <p:sldLayoutId id="2147483749" r:id="rId6"/>
    <p:sldLayoutId id="2147483753" r:id="rId7"/>
    <p:sldLayoutId id="2147483754" r:id="rId8"/>
    <p:sldLayoutId id="2147483755" r:id="rId9"/>
    <p:sldLayoutId id="2147483750" r:id="rId10"/>
    <p:sldLayoutId id="2147483756" r:id="rId11"/>
  </p:sldLayoutIdLst>
  <p:transition>
    <p:fade/>
  </p:transition>
  <p:txStyles>
    <p:titleStyle>
      <a:lvl1pPr algn="l" rtl="0" eaLnBrk="0" fontAlgn="base" hangingPunct="0">
        <a:spcBef>
          <a:spcPct val="0"/>
        </a:spcBef>
        <a:spcAft>
          <a:spcPct val="0"/>
        </a:spcAft>
        <a:defRPr sz="4500" b="1" kern="1200">
          <a:solidFill>
            <a:srgbClr val="347FD8"/>
          </a:solidFill>
          <a:latin typeface="+mj-lt"/>
          <a:ea typeface="+mj-ea"/>
          <a:cs typeface="+mj-cs"/>
        </a:defRPr>
      </a:lvl1pPr>
      <a:lvl2pPr algn="l" rtl="0" eaLnBrk="0" fontAlgn="base" hangingPunct="0">
        <a:spcBef>
          <a:spcPct val="0"/>
        </a:spcBef>
        <a:spcAft>
          <a:spcPct val="0"/>
        </a:spcAft>
        <a:defRPr sz="4500" b="1">
          <a:solidFill>
            <a:srgbClr val="347FD8"/>
          </a:solidFill>
          <a:latin typeface="Corbel" pitchFamily="34" charset="0"/>
        </a:defRPr>
      </a:lvl2pPr>
      <a:lvl3pPr algn="l" rtl="0" eaLnBrk="0" fontAlgn="base" hangingPunct="0">
        <a:spcBef>
          <a:spcPct val="0"/>
        </a:spcBef>
        <a:spcAft>
          <a:spcPct val="0"/>
        </a:spcAft>
        <a:defRPr sz="4500" b="1">
          <a:solidFill>
            <a:srgbClr val="347FD8"/>
          </a:solidFill>
          <a:latin typeface="Corbel" pitchFamily="34" charset="0"/>
        </a:defRPr>
      </a:lvl3pPr>
      <a:lvl4pPr algn="l" rtl="0" eaLnBrk="0" fontAlgn="base" hangingPunct="0">
        <a:spcBef>
          <a:spcPct val="0"/>
        </a:spcBef>
        <a:spcAft>
          <a:spcPct val="0"/>
        </a:spcAft>
        <a:defRPr sz="4500" b="1">
          <a:solidFill>
            <a:srgbClr val="347FD8"/>
          </a:solidFill>
          <a:latin typeface="Corbel" pitchFamily="34" charset="0"/>
        </a:defRPr>
      </a:lvl4pPr>
      <a:lvl5pPr algn="l" rtl="0" eaLnBrk="0" fontAlgn="base" hangingPunct="0">
        <a:spcBef>
          <a:spcPct val="0"/>
        </a:spcBef>
        <a:spcAft>
          <a:spcPct val="0"/>
        </a:spcAft>
        <a:defRPr sz="4500" b="1">
          <a:solidFill>
            <a:srgbClr val="347FD8"/>
          </a:solidFill>
          <a:latin typeface="Corbel"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BBB59"/>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8064A2"/>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youtube.com/watch?v=6CJWo5TDHLE" TargetMode="Externa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3oef68YabD0?feature=oembed"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y_l4kQ5wjiw?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IOHayh06LJ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hyperlink" Target="https://pubmed.ncbi.nlm.nih.gov/19763105" TargetMode="External"/><Relationship Id="rId3" Type="http://schemas.openxmlformats.org/officeDocument/2006/relationships/hyperlink" Target="https://www.ncbi.nlm.nih.gov/pmc/articles/PMC2913577" TargetMode="External"/><Relationship Id="rId7" Type="http://schemas.openxmlformats.org/officeDocument/2006/relationships/hyperlink" Target="https://en.wikipedia.org/wiki/PMID_(identifier)"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en.wikipedia.org/wiki/PMC_(identifier)" TargetMode="External"/><Relationship Id="rId5" Type="http://schemas.openxmlformats.org/officeDocument/2006/relationships/hyperlink" Target="https://doi.org/10.1038%2Fnrn2719" TargetMode="External"/><Relationship Id="rId4" Type="http://schemas.openxmlformats.org/officeDocument/2006/relationships/hyperlink" Target="https://en.wikipedia.org/wiki/Doi_(identifier)"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8.jpg"/><Relationship Id="rId5" Type="http://schemas.openxmlformats.org/officeDocument/2006/relationships/image" Target="../media/image77.w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9.jp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8.jpg"/><Relationship Id="rId5" Type="http://schemas.openxmlformats.org/officeDocument/2006/relationships/image" Target="../media/image77.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189781" y="913352"/>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000" b="1" dirty="0" err="1">
                <a:solidFill>
                  <a:srgbClr val="E13A0D"/>
                </a:solidFill>
                <a:latin typeface="Century Gothic" pitchFamily="34" charset="0"/>
              </a:rPr>
              <a:t>Biolinguística</a:t>
            </a:r>
            <a:endParaRPr lang="en-US" sz="4000" b="1" dirty="0">
              <a:solidFill>
                <a:srgbClr val="E13A0D"/>
              </a:solidFill>
              <a:latin typeface="Century Gothic" pitchFamily="34" charset="0"/>
            </a:endParaRPr>
          </a:p>
        </p:txBody>
      </p:sp>
      <p:pic>
        <p:nvPicPr>
          <p:cNvPr id="8" name="Picture 8" descr="brain2.jpg"/>
          <p:cNvPicPr>
            <a:picLocks noChangeAspect="1"/>
          </p:cNvPicPr>
          <p:nvPr/>
        </p:nvPicPr>
        <p:blipFill>
          <a:blip r:embed="rId3">
            <a:extLst>
              <a:ext uri="{28A0092B-C50C-407E-A947-70E740481C1C}">
                <a14:useLocalDpi xmlns:a14="http://schemas.microsoft.com/office/drawing/2010/main" val="0"/>
              </a:ext>
            </a:extLst>
          </a:blip>
          <a:srcRect l="8665" t="22536" r="6673"/>
          <a:stretch>
            <a:fillRect/>
          </a:stretch>
        </p:blipFill>
        <p:spPr bwMode="auto">
          <a:xfrm>
            <a:off x="4616070" y="3271837"/>
            <a:ext cx="45386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p:nvPr/>
        </p:nvSpPr>
        <p:spPr>
          <a:xfrm>
            <a:off x="-112144" y="2007290"/>
            <a:ext cx="9144000" cy="830997"/>
          </a:xfrm>
          <a:prstGeom prst="rect">
            <a:avLst/>
          </a:prstGeom>
          <a:noFill/>
        </p:spPr>
        <p:txBody>
          <a:bodyPr>
            <a:spAutoFit/>
          </a:bodyPr>
          <a:lstStyle/>
          <a:p>
            <a:pPr algn="ctr">
              <a:defRPr/>
            </a:pPr>
            <a:r>
              <a:rPr lang="en-US" sz="2400" i="1" dirty="0">
                <a:solidFill>
                  <a:schemeClr val="accent6">
                    <a:lumMod val="60000"/>
                    <a:lumOff val="40000"/>
                  </a:schemeClr>
                </a:solidFill>
                <a:latin typeface="Century Gothic" pitchFamily="34" charset="0"/>
              </a:rPr>
              <a:t>Aniela Improta França (</a:t>
            </a:r>
            <a:r>
              <a:rPr lang="en-US" sz="2400" i="1" dirty="0" err="1">
                <a:solidFill>
                  <a:schemeClr val="accent6">
                    <a:lumMod val="60000"/>
                    <a:lumOff val="40000"/>
                  </a:schemeClr>
                </a:solidFill>
                <a:latin typeface="Century Gothic" pitchFamily="34" charset="0"/>
              </a:rPr>
              <a:t>UFRJ</a:t>
            </a:r>
            <a:r>
              <a:rPr lang="en-US" sz="2400" i="1" dirty="0">
                <a:solidFill>
                  <a:schemeClr val="accent6">
                    <a:lumMod val="60000"/>
                    <a:lumOff val="40000"/>
                  </a:schemeClr>
                </a:solidFill>
                <a:latin typeface="Century Gothic" pitchFamily="34" charset="0"/>
              </a:rPr>
              <a:t>/</a:t>
            </a:r>
            <a:r>
              <a:rPr lang="en-US" sz="2400" i="1" dirty="0" err="1">
                <a:solidFill>
                  <a:schemeClr val="accent6">
                    <a:lumMod val="60000"/>
                    <a:lumOff val="40000"/>
                  </a:schemeClr>
                </a:solidFill>
                <a:latin typeface="Century Gothic" pitchFamily="34" charset="0"/>
              </a:rPr>
              <a:t>CNPq</a:t>
            </a:r>
            <a:r>
              <a:rPr lang="en-US" sz="2400" i="1" dirty="0">
                <a:solidFill>
                  <a:schemeClr val="accent6">
                    <a:lumMod val="60000"/>
                    <a:lumOff val="40000"/>
                  </a:schemeClr>
                </a:solidFill>
                <a:latin typeface="Century Gothic" pitchFamily="34" charset="0"/>
              </a:rPr>
              <a:t>)</a:t>
            </a:r>
          </a:p>
          <a:p>
            <a:pPr algn="ctr">
              <a:defRPr/>
            </a:pPr>
            <a:r>
              <a:rPr lang="en-US" sz="2400" i="1" dirty="0">
                <a:solidFill>
                  <a:schemeClr val="accent6">
                    <a:lumMod val="60000"/>
                    <a:lumOff val="40000"/>
                  </a:schemeClr>
                </a:solidFill>
                <a:latin typeface="Century Gothic" pitchFamily="34" charset="0"/>
              </a:rPr>
              <a:t>aniela@gmail.com</a:t>
            </a:r>
          </a:p>
        </p:txBody>
      </p:sp>
      <p:sp>
        <p:nvSpPr>
          <p:cNvPr id="11" name="CaixaDeTexto 10"/>
          <p:cNvSpPr txBox="1"/>
          <p:nvPr/>
        </p:nvSpPr>
        <p:spPr>
          <a:xfrm>
            <a:off x="0" y="5468293"/>
            <a:ext cx="655949" cy="1107996"/>
          </a:xfrm>
          <a:prstGeom prst="rect">
            <a:avLst/>
          </a:prstGeom>
          <a:noFill/>
        </p:spPr>
        <p:txBody>
          <a:bodyPr wrap="none" rtlCol="0">
            <a:spAutoFit/>
          </a:bodyPr>
          <a:lstStyle/>
          <a:p>
            <a:r>
              <a:rPr lang="pt-BR" sz="6600" dirty="0"/>
              <a:t>  </a:t>
            </a:r>
          </a:p>
        </p:txBody>
      </p:sp>
      <p:sp>
        <p:nvSpPr>
          <p:cNvPr id="2" name="CaixaDeTexto 1">
            <a:extLst>
              <a:ext uri="{FF2B5EF4-FFF2-40B4-BE49-F238E27FC236}">
                <a16:creationId xmlns:a16="http://schemas.microsoft.com/office/drawing/2014/main" id="{8E318F49-5A53-44DE-A2DE-0552252B9BE6}"/>
              </a:ext>
            </a:extLst>
          </p:cNvPr>
          <p:cNvSpPr txBox="1"/>
          <p:nvPr/>
        </p:nvSpPr>
        <p:spPr>
          <a:xfrm>
            <a:off x="0" y="5018236"/>
            <a:ext cx="4616070" cy="1569660"/>
          </a:xfrm>
          <a:prstGeom prst="rect">
            <a:avLst/>
          </a:prstGeom>
          <a:solidFill>
            <a:schemeClr val="bg1"/>
          </a:solidFill>
        </p:spPr>
        <p:txBody>
          <a:bodyPr wrap="square" rtlCol="0">
            <a:spAutoFit/>
          </a:bodyPr>
          <a:lstStyle/>
          <a:p>
            <a:pPr algn="ctr"/>
            <a:r>
              <a:rPr lang="pt-BR" sz="4800" dirty="0">
                <a:latin typeface="Bradley Hand ITC" panose="03070402050302030203" pitchFamily="66" charset="0"/>
              </a:rPr>
              <a:t>LEF 878 e 771</a:t>
            </a:r>
          </a:p>
          <a:p>
            <a:pPr algn="ctr"/>
            <a:r>
              <a:rPr lang="pt-BR" sz="4800" dirty="0">
                <a:latin typeface="Bradley Hand ITC" panose="03070402050302030203" pitchFamily="66" charset="0"/>
              </a:rPr>
              <a:t>2021-2</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4400" dirty="0"/>
              <a:t>O advento da dissociação simples</a:t>
            </a:r>
          </a:p>
        </p:txBody>
      </p:sp>
      <p:sp>
        <p:nvSpPr>
          <p:cNvPr id="5" name="Espaço Reservado para Conteúdo 4"/>
          <p:cNvSpPr>
            <a:spLocks noGrp="1"/>
          </p:cNvSpPr>
          <p:nvPr>
            <p:ph idx="1"/>
          </p:nvPr>
        </p:nvSpPr>
        <p:spPr>
          <a:xfrm>
            <a:off x="141006" y="3652660"/>
            <a:ext cx="8763712" cy="3021605"/>
          </a:xfrm>
        </p:spPr>
        <p:txBody>
          <a:bodyPr/>
          <a:lstStyle/>
          <a:p>
            <a:pPr algn="just"/>
            <a:r>
              <a:rPr lang="pt-BR" sz="2300" dirty="0"/>
              <a:t>Nos idos de 1950’s os pesquisadores puderam continuar a procura </a:t>
            </a:r>
            <a:r>
              <a:rPr lang="pt-BR" sz="2300" dirty="0" err="1"/>
              <a:t>localizacionista</a:t>
            </a:r>
            <a:r>
              <a:rPr lang="pt-BR" sz="2300" dirty="0"/>
              <a:t>;</a:t>
            </a:r>
          </a:p>
          <a:p>
            <a:pPr algn="just"/>
            <a:r>
              <a:rPr lang="pt-BR" sz="2200" dirty="0"/>
              <a:t>Ao dissecar tarefas mentais complexas em seus subcomponentes, um pesquisador pode estabelecer uma "dissociação" entre as funções. Isso é uma lesão em uma determinada estrutura cerebral interrompe a função A, mas não a função B. Tal demonstração permite que se infira que a função A e a função B são independentes umas das outras de alguma forma, ou totalmente ou parcialmente. </a:t>
            </a:r>
          </a:p>
          <a:p>
            <a:endParaRPr lang="pt-BR" sz="1800" b="0" dirty="0">
              <a:solidFill>
                <a:srgbClr val="D24726"/>
              </a:solidFill>
              <a:latin typeface="Segoe UI" panose="020B0502040204020203" pitchFamily="34" charset="0"/>
            </a:endParaRPr>
          </a:p>
          <a:p>
            <a:endParaRPr lang="pt-BR" sz="2200" dirty="0"/>
          </a:p>
          <a:p>
            <a:endParaRPr lang="pt-BR" sz="2200" dirty="0"/>
          </a:p>
        </p:txBody>
      </p:sp>
      <p:pic>
        <p:nvPicPr>
          <p:cNvPr id="2050" name="Picture 2" descr="Neural substrates of A and 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6114" y="1668819"/>
            <a:ext cx="2921950" cy="2125719"/>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p:cNvSpPr/>
          <p:nvPr/>
        </p:nvSpPr>
        <p:spPr>
          <a:xfrm>
            <a:off x="4416792" y="1586057"/>
            <a:ext cx="156584" cy="1655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179986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6FD63C-D4F3-456E-A636-FD7A02E26FB4}"/>
              </a:ext>
            </a:extLst>
          </p:cNvPr>
          <p:cNvSpPr>
            <a:spLocks noGrp="1"/>
          </p:cNvSpPr>
          <p:nvPr>
            <p:ph type="title"/>
          </p:nvPr>
        </p:nvSpPr>
        <p:spPr/>
        <p:txBody>
          <a:bodyPr>
            <a:normAutofit fontScale="90000"/>
          </a:bodyPr>
          <a:lstStyle/>
          <a:p>
            <a:br>
              <a:rPr lang="pt-BR" dirty="0"/>
            </a:br>
            <a:r>
              <a:rPr lang="pt-BR" dirty="0"/>
              <a:t>Pierre-Paul Broca  </a:t>
            </a:r>
            <a:r>
              <a:rPr lang="pt-BR" sz="4800" dirty="0">
                <a:solidFill>
                  <a:schemeClr val="tx2">
                    <a:lumMod val="40000"/>
                    <a:lumOff val="60000"/>
                  </a:schemeClr>
                </a:solidFill>
              </a:rPr>
              <a:t>(1824-1880)</a:t>
            </a:r>
            <a:r>
              <a:rPr lang="pt-BR" dirty="0">
                <a:solidFill>
                  <a:schemeClr val="tx2">
                    <a:lumMod val="40000"/>
                    <a:lumOff val="60000"/>
                  </a:schemeClr>
                </a:solidFill>
              </a:rPr>
              <a:t> </a:t>
            </a:r>
            <a:br>
              <a:rPr lang="pt-BR" dirty="0">
                <a:solidFill>
                  <a:schemeClr val="tx2">
                    <a:lumMod val="40000"/>
                    <a:lumOff val="60000"/>
                  </a:schemeClr>
                </a:solidFill>
              </a:rPr>
            </a:br>
            <a:endParaRPr lang="pt-BR" dirty="0">
              <a:solidFill>
                <a:schemeClr val="tx2">
                  <a:lumMod val="40000"/>
                  <a:lumOff val="60000"/>
                </a:schemeClr>
              </a:solidFill>
            </a:endParaRPr>
          </a:p>
        </p:txBody>
      </p:sp>
      <p:pic>
        <p:nvPicPr>
          <p:cNvPr id="4" name="Picture 6" descr="brocaperson">
            <a:extLst>
              <a:ext uri="{FF2B5EF4-FFF2-40B4-BE49-F238E27FC236}">
                <a16:creationId xmlns:a16="http://schemas.microsoft.com/office/drawing/2014/main" id="{71A0E1FD-1B71-4AA6-936F-22B146F5BB0A}"/>
              </a:ext>
            </a:extLst>
          </p:cNvPr>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61158" y="3897050"/>
            <a:ext cx="1566069" cy="235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an">
            <a:extLst>
              <a:ext uri="{FF2B5EF4-FFF2-40B4-BE49-F238E27FC236}">
                <a16:creationId xmlns:a16="http://schemas.microsoft.com/office/drawing/2014/main" id="{F172D5B5-AE7A-47C5-9C34-EB766175583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3465" y="3782825"/>
            <a:ext cx="2971946" cy="281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ôpital Bicêtre | Endo-ERN">
            <a:extLst>
              <a:ext uri="{FF2B5EF4-FFF2-40B4-BE49-F238E27FC236}">
                <a16:creationId xmlns:a16="http://schemas.microsoft.com/office/drawing/2014/main" id="{74C60756-EDEC-4DEE-B6A7-839B6B223EC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166" y="1000664"/>
            <a:ext cx="4425351" cy="25515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artoon france sights on france map Royalty Free Vector">
            <a:extLst>
              <a:ext uri="{FF2B5EF4-FFF2-40B4-BE49-F238E27FC236}">
                <a16:creationId xmlns:a16="http://schemas.microsoft.com/office/drawing/2014/main" id="{2ED147E2-9019-43E8-B223-99E988146B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638"/>
          <a:stretch/>
        </p:blipFill>
        <p:spPr bwMode="auto">
          <a:xfrm>
            <a:off x="5539916" y="1481848"/>
            <a:ext cx="3604083" cy="347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52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lhice | nonnabuka | Página 2">
            <a:extLst>
              <a:ext uri="{FF2B5EF4-FFF2-40B4-BE49-F238E27FC236}">
                <a16:creationId xmlns:a16="http://schemas.microsoft.com/office/drawing/2014/main" id="{2E22E3C2-6E2D-4A24-8B08-7A0736505C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82764" y="4530661"/>
            <a:ext cx="1942947" cy="209760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3098733" y="2334436"/>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3" name="CaixaDeTexto 2"/>
          <p:cNvSpPr txBox="1"/>
          <p:nvPr/>
        </p:nvSpPr>
        <p:spPr>
          <a:xfrm>
            <a:off x="41274" y="4425302"/>
            <a:ext cx="2775448" cy="2308324"/>
          </a:xfrm>
          <a:prstGeom prst="rect">
            <a:avLst/>
          </a:prstGeom>
          <a:noFill/>
        </p:spPr>
        <p:txBody>
          <a:bodyPr wrap="square" rtlCol="0">
            <a:spAutoFit/>
          </a:bodyPr>
          <a:lstStyle/>
          <a:p>
            <a:pPr algn="ctr"/>
            <a:r>
              <a:rPr lang="pt-BR" sz="2400" dirty="0">
                <a:latin typeface="Brush Script Std" panose="03060802040607070404" pitchFamily="66" charset="0"/>
              </a:rPr>
              <a:t>Articula-se linguagem</a:t>
            </a:r>
          </a:p>
          <a:p>
            <a:pPr algn="ctr"/>
            <a:r>
              <a:rPr lang="pt-BR" sz="2400" dirty="0">
                <a:latin typeface="Brush Script Std" panose="03060802040607070404" pitchFamily="66" charset="0"/>
              </a:rPr>
              <a:t>na 3ª circunvolução</a:t>
            </a:r>
          </a:p>
          <a:p>
            <a:pPr algn="ctr"/>
            <a:r>
              <a:rPr lang="pt-BR" sz="2400" dirty="0">
                <a:latin typeface="Brush Script Std" panose="03060802040607070404" pitchFamily="66" charset="0"/>
              </a:rPr>
              <a:t>do lobo frontal anterior esquerdo</a:t>
            </a:r>
          </a:p>
          <a:p>
            <a:pPr algn="ctr"/>
            <a:r>
              <a:rPr lang="pt-BR" sz="2400" dirty="0">
                <a:latin typeface="Brush Script Std" panose="03060802040607070404" pitchFamily="66" charset="0"/>
              </a:rPr>
              <a:t>1860</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cxnSp>
        <p:nvCxnSpPr>
          <p:cNvPr id="17" name="Conector reto 16"/>
          <p:cNvCxnSpPr/>
          <p:nvPr/>
        </p:nvCxnSpPr>
        <p:spPr>
          <a:xfrm>
            <a:off x="6024789" y="2344387"/>
            <a:ext cx="0" cy="418744"/>
          </a:xfrm>
          <a:prstGeom prst="line">
            <a:avLst/>
          </a:prstGeom>
          <a:ln w="57150"/>
        </p:spPr>
        <p:style>
          <a:lnRef idx="1">
            <a:schemeClr val="dk1"/>
          </a:lnRef>
          <a:fillRef idx="0">
            <a:schemeClr val="dk1"/>
          </a:fillRef>
          <a:effectRef idx="0">
            <a:schemeClr val="dk1"/>
          </a:effectRef>
          <a:fontRef idx="minor">
            <a:schemeClr val="tx1"/>
          </a:fontRef>
        </p:style>
      </p:cxnSp>
      <p:pic>
        <p:nvPicPr>
          <p:cNvPr id="25" name="Picture 6" descr="brocaperson"/>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319" y="2553759"/>
            <a:ext cx="1244582" cy="187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ta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721" y="2641196"/>
            <a:ext cx="1793019" cy="169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5"/>
          <p:cNvSpPr>
            <a:spLocks noChangeArrowheads="1"/>
          </p:cNvSpPr>
          <p:nvPr/>
        </p:nvSpPr>
        <p:spPr bwMode="auto">
          <a:xfrm>
            <a:off x="287834" y="1902284"/>
            <a:ext cx="2528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r>
              <a:rPr lang="pt-BR" sz="1600" dirty="0">
                <a:solidFill>
                  <a:srgbClr val="000000"/>
                </a:solidFill>
              </a:rPr>
              <a:t>Pierre Broca (1824-1880)</a:t>
            </a:r>
            <a:r>
              <a:rPr lang="pt-BR" dirty="0"/>
              <a:t> </a:t>
            </a:r>
          </a:p>
        </p:txBody>
      </p:sp>
      <p:sp>
        <p:nvSpPr>
          <p:cNvPr id="13" name="Título 1">
            <a:extLst>
              <a:ext uri="{FF2B5EF4-FFF2-40B4-BE49-F238E27FC236}">
                <a16:creationId xmlns:a16="http://schemas.microsoft.com/office/drawing/2014/main" id="{6F4D7D4B-3724-4C81-A3CA-59D33AE14D9F}"/>
              </a:ext>
            </a:extLst>
          </p:cNvPr>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sp>
        <p:nvSpPr>
          <p:cNvPr id="9" name="CaixaDeTexto 8">
            <a:extLst>
              <a:ext uri="{FF2B5EF4-FFF2-40B4-BE49-F238E27FC236}">
                <a16:creationId xmlns:a16="http://schemas.microsoft.com/office/drawing/2014/main" id="{1692F07D-5F12-4B3B-AF93-D2B21ADDA349}"/>
              </a:ext>
            </a:extLst>
          </p:cNvPr>
          <p:cNvSpPr txBox="1"/>
          <p:nvPr/>
        </p:nvSpPr>
        <p:spPr>
          <a:xfrm>
            <a:off x="3150631" y="2696467"/>
            <a:ext cx="4172937" cy="1477328"/>
          </a:xfrm>
          <a:prstGeom prst="rect">
            <a:avLst/>
          </a:prstGeom>
          <a:noFill/>
        </p:spPr>
        <p:txBody>
          <a:bodyPr wrap="none" rtlCol="0">
            <a:spAutoFit/>
          </a:bodyPr>
          <a:lstStyle/>
          <a:p>
            <a:r>
              <a:rPr lang="pt-BR" dirty="0"/>
              <a:t>Outros pacientes de Broca </a:t>
            </a:r>
          </a:p>
          <a:p>
            <a:r>
              <a:rPr lang="pt-BR" dirty="0"/>
              <a:t>não inseriam uma sílaba com </a:t>
            </a:r>
          </a:p>
          <a:p>
            <a:r>
              <a:rPr lang="pt-BR" dirty="0"/>
              <a:t>o início oclusivo e o final nasal. </a:t>
            </a:r>
          </a:p>
          <a:p>
            <a:r>
              <a:rPr lang="pt-BR" dirty="0"/>
              <a:t>Eles falam assim:</a:t>
            </a:r>
          </a:p>
          <a:p>
            <a:r>
              <a:rPr lang="pt-BR" dirty="0"/>
              <a:t>Filha: Mãe fica mais aqui descansando</a:t>
            </a:r>
          </a:p>
        </p:txBody>
      </p:sp>
      <p:sp>
        <p:nvSpPr>
          <p:cNvPr id="10" name="Balão de Fala: Oval 9">
            <a:extLst>
              <a:ext uri="{FF2B5EF4-FFF2-40B4-BE49-F238E27FC236}">
                <a16:creationId xmlns:a16="http://schemas.microsoft.com/office/drawing/2014/main" id="{738EEFEE-CCB0-4B03-964F-1ADAE1B02C76}"/>
              </a:ext>
            </a:extLst>
          </p:cNvPr>
          <p:cNvSpPr/>
          <p:nvPr/>
        </p:nvSpPr>
        <p:spPr>
          <a:xfrm rot="226086">
            <a:off x="5748169" y="4201527"/>
            <a:ext cx="2922378" cy="1509426"/>
          </a:xfrm>
          <a:prstGeom prst="wedgeEllipseCallout">
            <a:avLst>
              <a:gd name="adj1" fmla="val -61523"/>
              <a:gd name="adj2" fmla="val 751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Não, não, não. Levantar! Cozinha. Massa empadão almoço.</a:t>
            </a:r>
          </a:p>
        </p:txBody>
      </p:sp>
    </p:spTree>
    <p:extLst>
      <p:ext uri="{BB962C8B-B14F-4D97-AF65-F5344CB8AC3E}">
        <p14:creationId xmlns:p14="http://schemas.microsoft.com/office/powerpoint/2010/main" val="560466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0"/>
            <a:ext cx="8229600" cy="1252728"/>
          </a:xfrm>
        </p:spPr>
        <p:txBody>
          <a:bodyPr/>
          <a:lstStyle/>
          <a:p>
            <a:pPr eaLnBrk="1" fontAlgn="auto" hangingPunct="1">
              <a:spcAft>
                <a:spcPts val="0"/>
              </a:spcAft>
              <a:defRPr/>
            </a:pPr>
            <a:r>
              <a:rPr lang="en-US" sz="5400" dirty="0">
                <a:solidFill>
                  <a:schemeClr val="accent1">
                    <a:satMod val="150000"/>
                  </a:schemeClr>
                </a:solidFill>
              </a:rPr>
              <a:t>Area de Broca</a:t>
            </a:r>
          </a:p>
        </p:txBody>
      </p:sp>
      <p:pic>
        <p:nvPicPr>
          <p:cNvPr id="3" name="Picture 9" descr="tan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2409825"/>
            <a:ext cx="41989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broca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100" y="2889250"/>
            <a:ext cx="2894013" cy="2008188"/>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 name="Line 12"/>
          <p:cNvSpPr>
            <a:spLocks noChangeShapeType="1"/>
          </p:cNvSpPr>
          <p:nvPr/>
        </p:nvSpPr>
        <p:spPr bwMode="auto">
          <a:xfrm flipH="1" flipV="1">
            <a:off x="2147888" y="3962400"/>
            <a:ext cx="1538287" cy="2032000"/>
          </a:xfrm>
          <a:prstGeom prst="line">
            <a:avLst/>
          </a:prstGeom>
          <a:noFill/>
          <a:ln w="38100">
            <a:solidFill>
              <a:srgbClr val="CC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pt-BR"/>
          </a:p>
        </p:txBody>
      </p:sp>
      <p:sp>
        <p:nvSpPr>
          <p:cNvPr id="6" name="Line 14"/>
          <p:cNvSpPr>
            <a:spLocks noChangeShapeType="1"/>
          </p:cNvSpPr>
          <p:nvPr/>
        </p:nvSpPr>
        <p:spPr bwMode="auto">
          <a:xfrm flipV="1">
            <a:off x="4557713" y="4340225"/>
            <a:ext cx="1755775" cy="1654175"/>
          </a:xfrm>
          <a:prstGeom prst="line">
            <a:avLst/>
          </a:prstGeom>
          <a:noFill/>
          <a:ln w="38100">
            <a:solidFill>
              <a:srgbClr val="CC3300"/>
            </a:solidFill>
            <a:round/>
            <a:headEnd/>
            <a:tailEnd type="triangle" w="lg" len="lg"/>
          </a:ln>
          <a:extLst>
            <a:ext uri="{909E8E84-426E-40DD-AFC4-6F175D3DCCD1}">
              <a14:hiddenFill xmlns:a14="http://schemas.microsoft.com/office/drawing/2010/main">
                <a:noFill/>
              </a14:hiddenFill>
            </a:ext>
          </a:extLst>
        </p:spPr>
        <p:txBody>
          <a:bodyPr wrap="none">
            <a:spAutoFit/>
          </a:bodyPr>
          <a:lstStyle/>
          <a:p>
            <a:endParaRPr lang="pt-BR"/>
          </a:p>
        </p:txBody>
      </p:sp>
      <p:sp>
        <p:nvSpPr>
          <p:cNvPr id="7" name="Text Box 15"/>
          <p:cNvSpPr txBox="1">
            <a:spLocks noChangeArrowheads="1"/>
          </p:cNvSpPr>
          <p:nvPr/>
        </p:nvSpPr>
        <p:spPr bwMode="auto">
          <a:xfrm>
            <a:off x="1219589" y="6080681"/>
            <a:ext cx="64000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b="1" dirty="0"/>
              <a:t>Terceira circunvolução do lobo frontal anterior esquerdo</a:t>
            </a:r>
            <a:endParaRPr lang="en-US" b="1" dirty="0"/>
          </a:p>
        </p:txBody>
      </p:sp>
      <p:sp>
        <p:nvSpPr>
          <p:cNvPr id="8" name="Text Box 16"/>
          <p:cNvSpPr txBox="1">
            <a:spLocks noChangeArrowheads="1"/>
          </p:cNvSpPr>
          <p:nvPr/>
        </p:nvSpPr>
        <p:spPr bwMode="auto">
          <a:xfrm>
            <a:off x="881063" y="1989138"/>
            <a:ext cx="2283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dirty="0"/>
              <a:t>Mr. </a:t>
            </a:r>
            <a:r>
              <a:rPr lang="pt-BR" dirty="0" err="1"/>
              <a:t>Leborgne’s</a:t>
            </a:r>
            <a:r>
              <a:rPr lang="pt-BR" dirty="0"/>
              <a:t> </a:t>
            </a:r>
            <a:r>
              <a:rPr lang="pt-BR" dirty="0" err="1"/>
              <a:t>brain</a:t>
            </a:r>
            <a:endParaRPr lang="en-US" dirty="0"/>
          </a:p>
        </p:txBody>
      </p:sp>
      <p:sp>
        <p:nvSpPr>
          <p:cNvPr id="2" name="CaixaDeTexto 1">
            <a:extLst>
              <a:ext uri="{FF2B5EF4-FFF2-40B4-BE49-F238E27FC236}">
                <a16:creationId xmlns:a16="http://schemas.microsoft.com/office/drawing/2014/main" id="{4749F3B1-9137-4491-947B-82397B75879B}"/>
              </a:ext>
            </a:extLst>
          </p:cNvPr>
          <p:cNvSpPr txBox="1"/>
          <p:nvPr/>
        </p:nvSpPr>
        <p:spPr>
          <a:xfrm>
            <a:off x="5659097" y="2522944"/>
            <a:ext cx="2828018" cy="215444"/>
          </a:xfrm>
          <a:prstGeom prst="rect">
            <a:avLst/>
          </a:prstGeom>
          <a:noFill/>
        </p:spPr>
        <p:txBody>
          <a:bodyPr wrap="none" rtlCol="0">
            <a:spAutoFit/>
          </a:bodyPr>
          <a:lstStyle/>
          <a:p>
            <a:r>
              <a:rPr lang="pt-BR" sz="800" dirty="0">
                <a:hlinkClick r:id="rId5"/>
              </a:rPr>
              <a:t>Tono: https://www.youtube.com/watch?v=6CJWo5TDHLE</a:t>
            </a:r>
            <a:endParaRPr lang="pt-BR" sz="800" dirty="0"/>
          </a:p>
        </p:txBody>
      </p:sp>
    </p:spTree>
    <p:extLst>
      <p:ext uri="{BB962C8B-B14F-4D97-AF65-F5344CB8AC3E}">
        <p14:creationId xmlns:p14="http://schemas.microsoft.com/office/powerpoint/2010/main" val="9753620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3098733" y="2334436"/>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3" name="CaixaDeTexto 2"/>
          <p:cNvSpPr txBox="1"/>
          <p:nvPr/>
        </p:nvSpPr>
        <p:spPr>
          <a:xfrm>
            <a:off x="117293" y="4530530"/>
            <a:ext cx="2591402" cy="2308324"/>
          </a:xfrm>
          <a:prstGeom prst="rect">
            <a:avLst/>
          </a:prstGeom>
          <a:noFill/>
        </p:spPr>
        <p:txBody>
          <a:bodyPr wrap="square" rtlCol="0">
            <a:spAutoFit/>
          </a:bodyPr>
          <a:lstStyle/>
          <a:p>
            <a:pPr algn="ctr"/>
            <a:r>
              <a:rPr lang="pt-BR" sz="2400" dirty="0">
                <a:latin typeface="Brush Script Std" panose="03060802040607070404" pitchFamily="66" charset="0"/>
              </a:rPr>
              <a:t>O local da articulação de linguagem é</a:t>
            </a:r>
          </a:p>
          <a:p>
            <a:pPr algn="ctr"/>
            <a:r>
              <a:rPr lang="pt-BR" sz="2400" dirty="0">
                <a:latin typeface="Brush Script Std" panose="03060802040607070404" pitchFamily="66" charset="0"/>
              </a:rPr>
              <a:t>na 3ª circunvolução</a:t>
            </a:r>
          </a:p>
          <a:p>
            <a:pPr algn="ctr"/>
            <a:r>
              <a:rPr lang="pt-BR" sz="2400" dirty="0">
                <a:latin typeface="Brush Script Std" panose="03060802040607070404" pitchFamily="66" charset="0"/>
              </a:rPr>
              <a:t>do lobo frontal anterior esquerdo</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cxnSp>
        <p:nvCxnSpPr>
          <p:cNvPr id="17" name="Conector reto 16"/>
          <p:cNvCxnSpPr/>
          <p:nvPr/>
        </p:nvCxnSpPr>
        <p:spPr>
          <a:xfrm>
            <a:off x="6776819" y="2279606"/>
            <a:ext cx="0" cy="418744"/>
          </a:xfrm>
          <a:prstGeom prst="line">
            <a:avLst/>
          </a:prstGeom>
          <a:ln w="57150"/>
        </p:spPr>
        <p:style>
          <a:lnRef idx="1">
            <a:schemeClr val="dk1"/>
          </a:lnRef>
          <a:fillRef idx="0">
            <a:schemeClr val="dk1"/>
          </a:fillRef>
          <a:effectRef idx="0">
            <a:schemeClr val="dk1"/>
          </a:effectRef>
          <a:fontRef idx="minor">
            <a:schemeClr val="tx1"/>
          </a:fontRef>
        </p:style>
      </p:cxnSp>
      <p:pic>
        <p:nvPicPr>
          <p:cNvPr id="25" name="Picture 6" descr="brocaperson"/>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319" y="2553759"/>
            <a:ext cx="1244582" cy="187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ta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721" y="2641196"/>
            <a:ext cx="1793019" cy="169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5"/>
          <p:cNvSpPr>
            <a:spLocks noChangeArrowheads="1"/>
          </p:cNvSpPr>
          <p:nvPr/>
        </p:nvSpPr>
        <p:spPr bwMode="auto">
          <a:xfrm>
            <a:off x="287834" y="1885893"/>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r>
              <a:rPr lang="pt-BR" b="1" dirty="0">
                <a:latin typeface="Arial" panose="020B0604020202020204" pitchFamily="34" charset="0"/>
                <a:cs typeface="Arial" panose="020B0604020202020204" pitchFamily="34" charset="0"/>
              </a:rPr>
              <a:t>Pierre Broca (1824-1880) </a:t>
            </a:r>
          </a:p>
        </p:txBody>
      </p:sp>
      <p:pic>
        <p:nvPicPr>
          <p:cNvPr id="11" name="Picture 14" descr="wernicke"/>
          <p:cNvPicPr>
            <a:picLocks noGrp="1" noChangeAspect="1" noChangeArrowheads="1"/>
          </p:cNvPicPr>
          <p:nvPr>
            <p:ph sz="half" idx="1"/>
          </p:nvPr>
        </p:nvPicPr>
        <p:blipFill>
          <a:blip r:embed="rId5" cstate="print">
            <a:clrChange>
              <a:clrFrom>
                <a:srgbClr val="F5ECED"/>
              </a:clrFrom>
              <a:clrTo>
                <a:srgbClr val="F5ECED">
                  <a:alpha val="0"/>
                </a:srgbClr>
              </a:clrTo>
            </a:clrChange>
            <a:extLst>
              <a:ext uri="{28A0092B-C50C-407E-A947-70E740481C1C}">
                <a14:useLocalDpi xmlns:a14="http://schemas.microsoft.com/office/drawing/2010/main" val="0"/>
              </a:ext>
            </a:extLst>
          </a:blip>
          <a:srcRect/>
          <a:stretch>
            <a:fillRect/>
          </a:stretch>
        </p:blipFill>
        <p:spPr>
          <a:xfrm>
            <a:off x="3552957" y="2334436"/>
            <a:ext cx="2792057" cy="3474560"/>
          </a:xfrm>
          <a:noFill/>
        </p:spPr>
      </p:pic>
      <p:sp>
        <p:nvSpPr>
          <p:cNvPr id="13" name="CaixaDeTexto 12"/>
          <p:cNvSpPr txBox="1"/>
          <p:nvPr/>
        </p:nvSpPr>
        <p:spPr>
          <a:xfrm>
            <a:off x="3340216" y="5638525"/>
            <a:ext cx="2792057" cy="1200329"/>
          </a:xfrm>
          <a:prstGeom prst="rect">
            <a:avLst/>
          </a:prstGeom>
          <a:noFill/>
        </p:spPr>
        <p:txBody>
          <a:bodyPr wrap="square" rtlCol="0">
            <a:spAutoFit/>
          </a:bodyPr>
          <a:lstStyle/>
          <a:p>
            <a:pPr algn="ctr"/>
            <a:r>
              <a:rPr lang="pt-BR" sz="2400" dirty="0">
                <a:latin typeface="Brush Script Std" panose="03060802040607070404" pitchFamily="66" charset="0"/>
              </a:rPr>
              <a:t>Meus pacientes</a:t>
            </a:r>
          </a:p>
          <a:p>
            <a:pPr algn="ctr"/>
            <a:r>
              <a:rPr lang="pt-BR" sz="2400" dirty="0">
                <a:latin typeface="Brush Script Std" panose="03060802040607070404" pitchFamily="66" charset="0"/>
              </a:rPr>
              <a:t>não entendem linguagem</a:t>
            </a:r>
          </a:p>
        </p:txBody>
      </p:sp>
      <p:sp>
        <p:nvSpPr>
          <p:cNvPr id="14" name="Retângulo 13"/>
          <p:cNvSpPr/>
          <p:nvPr/>
        </p:nvSpPr>
        <p:spPr>
          <a:xfrm>
            <a:off x="3428857" y="1564281"/>
            <a:ext cx="3040256" cy="923330"/>
          </a:xfrm>
          <a:prstGeom prst="rect">
            <a:avLst/>
          </a:prstGeom>
        </p:spPr>
        <p:txBody>
          <a:bodyPr wrap="none">
            <a:spAutoFit/>
          </a:bodyPr>
          <a:lstStyle/>
          <a:p>
            <a:pPr algn="ctr">
              <a:defRPr/>
            </a:pPr>
            <a:r>
              <a:rPr lang="pt-BR" b="1" dirty="0">
                <a:latin typeface="Arial" panose="020B0604020202020204" pitchFamily="34" charset="0"/>
                <a:cs typeface="Arial" panose="020B0604020202020204" pitchFamily="34" charset="0"/>
              </a:rPr>
              <a:t>Carl </a:t>
            </a:r>
            <a:r>
              <a:rPr lang="pt-BR" b="1" dirty="0" err="1">
                <a:latin typeface="Arial" panose="020B0604020202020204" pitchFamily="34" charset="0"/>
                <a:cs typeface="Arial" panose="020B0604020202020204" pitchFamily="34" charset="0"/>
              </a:rPr>
              <a:t>Wernicke</a:t>
            </a:r>
            <a:r>
              <a:rPr lang="pt-BR" b="1" dirty="0">
                <a:latin typeface="Arial" panose="020B0604020202020204" pitchFamily="34" charset="0"/>
                <a:cs typeface="Arial" panose="020B0604020202020204" pitchFamily="34" charset="0"/>
              </a:rPr>
              <a:t> (1848-1905)</a:t>
            </a:r>
          </a:p>
          <a:p>
            <a:pPr algn="ctr">
              <a:defRPr/>
            </a:pPr>
            <a:r>
              <a:rPr lang="pt-BR" b="1" dirty="0">
                <a:latin typeface="Arial" panose="020B0604020202020204" pitchFamily="34" charset="0"/>
                <a:cs typeface="Arial" panose="020B0604020202020204" pitchFamily="34" charset="0"/>
              </a:rPr>
              <a:t>The </a:t>
            </a:r>
            <a:r>
              <a:rPr lang="pt-BR" b="1" dirty="0" err="1">
                <a:latin typeface="Arial" panose="020B0604020202020204" pitchFamily="34" charset="0"/>
                <a:cs typeface="Arial" panose="020B0604020202020204" pitchFamily="34" charset="0"/>
              </a:rPr>
              <a:t>connectionist</a:t>
            </a:r>
            <a:endParaRPr lang="pt-BR" b="1" dirty="0">
              <a:latin typeface="Arial" panose="020B0604020202020204" pitchFamily="34" charset="0"/>
              <a:cs typeface="Arial" panose="020B0604020202020204" pitchFamily="34" charset="0"/>
            </a:endParaRPr>
          </a:p>
          <a:p>
            <a:pPr algn="ctr">
              <a:defRPr/>
            </a:pPr>
            <a:r>
              <a:rPr lang="pt-BR" b="1" dirty="0" err="1">
                <a:latin typeface="Arial" panose="020B0604020202020204" pitchFamily="34" charset="0"/>
                <a:cs typeface="Arial" panose="020B0604020202020204" pitchFamily="34" charset="0"/>
              </a:rPr>
              <a:t>Scheme</a:t>
            </a:r>
            <a:endParaRPr lang="en-US" b="1" dirty="0">
              <a:latin typeface="Arial" panose="020B0604020202020204" pitchFamily="34" charset="0"/>
              <a:cs typeface="Arial" panose="020B0604020202020204" pitchFamily="34" charset="0"/>
            </a:endParaRPr>
          </a:p>
        </p:txBody>
      </p:sp>
      <p:sp>
        <p:nvSpPr>
          <p:cNvPr id="16" name="Título 1">
            <a:extLst>
              <a:ext uri="{FF2B5EF4-FFF2-40B4-BE49-F238E27FC236}">
                <a16:creationId xmlns:a16="http://schemas.microsoft.com/office/drawing/2014/main" id="{786A1AB2-0DAE-4D40-A909-33D1E5C35C2F}"/>
              </a:ext>
            </a:extLst>
          </p:cNvPr>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spTree>
    <p:extLst>
      <p:ext uri="{BB962C8B-B14F-4D97-AF65-F5344CB8AC3E}">
        <p14:creationId xmlns:p14="http://schemas.microsoft.com/office/powerpoint/2010/main" val="414084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1340F0D-0389-434A-895A-1D6A0B2393F1}"/>
              </a:ext>
            </a:extLst>
          </p:cNvPr>
          <p:cNvSpPr>
            <a:spLocks noChangeArrowheads="1"/>
          </p:cNvSpPr>
          <p:nvPr/>
        </p:nvSpPr>
        <p:spPr bwMode="auto">
          <a:xfrm>
            <a:off x="319088" y="227013"/>
            <a:ext cx="7921625" cy="923925"/>
          </a:xfrm>
          <a:prstGeom prst="rect">
            <a:avLst/>
          </a:prstGeom>
          <a:noFill/>
          <a:ln w="9525">
            <a:noFill/>
            <a:miter lim="800000"/>
            <a:headEnd/>
            <a:tailEnd/>
          </a:ln>
          <a:effectLst/>
        </p:spPr>
        <p:txBody>
          <a:bodyPr wrap="none">
            <a:spAutoFit/>
          </a:bodyPr>
          <a:lstStyle/>
          <a:p>
            <a:pPr algn="ctr">
              <a:defRPr/>
            </a:pPr>
            <a:r>
              <a:rPr lang="pt-BR" sz="5400" b="1" dirty="0">
                <a:solidFill>
                  <a:schemeClr val="accent1">
                    <a:satMod val="150000"/>
                  </a:schemeClr>
                </a:solidFill>
                <a:latin typeface="+mj-lt"/>
                <a:ea typeface="+mj-ea"/>
                <a:cs typeface="+mj-cs"/>
              </a:rPr>
              <a:t>Carl </a:t>
            </a:r>
            <a:r>
              <a:rPr lang="pt-BR" sz="5400" b="1" dirty="0" err="1">
                <a:solidFill>
                  <a:schemeClr val="accent1">
                    <a:satMod val="150000"/>
                  </a:schemeClr>
                </a:solidFill>
                <a:latin typeface="+mj-lt"/>
                <a:ea typeface="+mj-ea"/>
                <a:cs typeface="+mj-cs"/>
              </a:rPr>
              <a:t>Wernicke</a:t>
            </a:r>
            <a:r>
              <a:rPr lang="pt-BR" sz="5400" b="1" dirty="0">
                <a:solidFill>
                  <a:schemeClr val="accent1">
                    <a:satMod val="150000"/>
                  </a:schemeClr>
                </a:solidFill>
                <a:latin typeface="+mj-lt"/>
                <a:ea typeface="+mj-ea"/>
                <a:cs typeface="+mj-cs"/>
              </a:rPr>
              <a:t> (1848-1905)</a:t>
            </a:r>
            <a:endParaRPr lang="en-US" sz="5400" b="1" dirty="0">
              <a:solidFill>
                <a:schemeClr val="accent1">
                  <a:satMod val="150000"/>
                </a:schemeClr>
              </a:solidFill>
              <a:latin typeface="+mj-lt"/>
              <a:ea typeface="+mj-ea"/>
              <a:cs typeface="+mj-cs"/>
            </a:endParaRPr>
          </a:p>
        </p:txBody>
      </p:sp>
      <p:pic>
        <p:nvPicPr>
          <p:cNvPr id="5" name="Picture 10" descr="balaowernicke">
            <a:extLst>
              <a:ext uri="{FF2B5EF4-FFF2-40B4-BE49-F238E27FC236}">
                <a16:creationId xmlns:a16="http://schemas.microsoft.com/office/drawing/2014/main" id="{399ACF26-2E25-4AC6-A9E9-5BE79214C16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998913" y="2489200"/>
            <a:ext cx="4814887" cy="2387600"/>
          </a:xfrm>
          <a:noFill/>
        </p:spPr>
      </p:pic>
      <p:sp>
        <p:nvSpPr>
          <p:cNvPr id="6" name="Text Box 9">
            <a:extLst>
              <a:ext uri="{FF2B5EF4-FFF2-40B4-BE49-F238E27FC236}">
                <a16:creationId xmlns:a16="http://schemas.microsoft.com/office/drawing/2014/main" id="{009ACC3A-2B6C-45EF-9B5E-744719E8B3B0}"/>
              </a:ext>
            </a:extLst>
          </p:cNvPr>
          <p:cNvSpPr txBox="1">
            <a:spLocks noChangeArrowheads="1"/>
          </p:cNvSpPr>
          <p:nvPr/>
        </p:nvSpPr>
        <p:spPr bwMode="auto">
          <a:xfrm>
            <a:off x="3998913" y="1831565"/>
            <a:ext cx="3392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sz="1600" dirty="0">
                <a:solidFill>
                  <a:srgbClr val="000000"/>
                </a:solidFill>
              </a:rPr>
              <a:t>Em 1874, dois pacientes com AVC</a:t>
            </a:r>
            <a:endParaRPr lang="en-US" altLang="pt-BR" sz="1600" dirty="0">
              <a:solidFill>
                <a:srgbClr val="000000"/>
              </a:solidFill>
            </a:endParaRPr>
          </a:p>
        </p:txBody>
      </p:sp>
      <p:pic>
        <p:nvPicPr>
          <p:cNvPr id="7" name="Picture 14" descr="wernicke">
            <a:extLst>
              <a:ext uri="{FF2B5EF4-FFF2-40B4-BE49-F238E27FC236}">
                <a16:creationId xmlns:a16="http://schemas.microsoft.com/office/drawing/2014/main" id="{80985456-6238-4ABB-9B38-FF33CE66C7D7}"/>
              </a:ext>
            </a:extLst>
          </p:cNvPr>
          <p:cNvPicPr>
            <a:picLocks noGrp="1" noChangeAspect="1" noChangeArrowheads="1"/>
          </p:cNvPicPr>
          <p:nvPr>
            <p:ph sz="half" idx="1"/>
          </p:nvPr>
        </p:nvPicPr>
        <p:blipFill>
          <a:blip r:embed="rId5" cstate="print">
            <a:clrChange>
              <a:clrFrom>
                <a:srgbClr val="F5ECED"/>
              </a:clrFrom>
              <a:clrTo>
                <a:srgbClr val="F5ECED">
                  <a:alpha val="0"/>
                </a:srgbClr>
              </a:clrTo>
            </a:clrChange>
            <a:extLst>
              <a:ext uri="{28A0092B-C50C-407E-A947-70E740481C1C}">
                <a14:useLocalDpi xmlns:a14="http://schemas.microsoft.com/office/drawing/2010/main" val="0"/>
              </a:ext>
            </a:extLst>
          </a:blip>
          <a:srcRect/>
          <a:stretch>
            <a:fillRect/>
          </a:stretch>
        </p:blipFill>
        <p:spPr>
          <a:xfrm>
            <a:off x="1021706" y="1831565"/>
            <a:ext cx="2304302" cy="2867576"/>
          </a:xfrm>
          <a:noFill/>
        </p:spPr>
      </p:pic>
      <p:sp>
        <p:nvSpPr>
          <p:cNvPr id="8" name="Text Box 16">
            <a:extLst>
              <a:ext uri="{FF2B5EF4-FFF2-40B4-BE49-F238E27FC236}">
                <a16:creationId xmlns:a16="http://schemas.microsoft.com/office/drawing/2014/main" id="{5330019A-0C29-4310-BBC4-120B5AF9F4CB}"/>
              </a:ext>
            </a:extLst>
          </p:cNvPr>
          <p:cNvSpPr txBox="1">
            <a:spLocks noChangeArrowheads="1"/>
          </p:cNvSpPr>
          <p:nvPr/>
        </p:nvSpPr>
        <p:spPr bwMode="auto">
          <a:xfrm>
            <a:off x="3918429" y="5404269"/>
            <a:ext cx="4467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dirty="0"/>
              <a:t>Falavam muito, mas sem sentido. </a:t>
            </a:r>
          </a:p>
          <a:p>
            <a:pPr eaLnBrk="1" hangingPunct="1"/>
            <a:r>
              <a:rPr lang="pt-BR" altLang="pt-BR" dirty="0"/>
              <a:t>Não demonstravam entender a linguagem falada.</a:t>
            </a:r>
            <a:endParaRPr lang="en-US" altLang="pt-BR" dirty="0"/>
          </a:p>
        </p:txBody>
      </p:sp>
      <p:pic>
        <p:nvPicPr>
          <p:cNvPr id="2" name="Mídia Online 1" title="Fluent Aphasia (Wernicke's Aphasia)">
            <a:hlinkClick r:id="" action="ppaction://media"/>
            <a:extLst>
              <a:ext uri="{FF2B5EF4-FFF2-40B4-BE49-F238E27FC236}">
                <a16:creationId xmlns:a16="http://schemas.microsoft.com/office/drawing/2014/main" id="{41D60002-2602-423F-ADDC-AFB43ED61643}"/>
              </a:ext>
            </a:extLst>
          </p:cNvPr>
          <p:cNvPicPr>
            <a:picLocks noRot="1" noChangeAspect="1"/>
          </p:cNvPicPr>
          <p:nvPr>
            <a:videoFile r:link="rId1"/>
          </p:nvPr>
        </p:nvPicPr>
        <p:blipFill>
          <a:blip r:embed="rId6"/>
          <a:stretch>
            <a:fillRect/>
          </a:stretch>
        </p:blipFill>
        <p:spPr>
          <a:xfrm>
            <a:off x="903857" y="5086470"/>
            <a:ext cx="2540000" cy="14351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B903B419-BF02-416D-B2AC-23438DF71B65}"/>
              </a:ext>
            </a:extLst>
          </p:cNvPr>
          <p:cNvSpPr>
            <a:spLocks noGrp="1"/>
          </p:cNvSpPr>
          <p:nvPr>
            <p:ph type="title"/>
          </p:nvPr>
        </p:nvSpPr>
        <p:spPr>
          <a:xfrm>
            <a:off x="304800" y="0"/>
            <a:ext cx="8229600" cy="1252728"/>
          </a:xfrm>
        </p:spPr>
        <p:txBody>
          <a:bodyPr/>
          <a:lstStyle/>
          <a:p>
            <a:pPr eaLnBrk="1" fontAlgn="auto" hangingPunct="1">
              <a:spcAft>
                <a:spcPts val="0"/>
              </a:spcAft>
              <a:defRPr/>
            </a:pPr>
            <a:r>
              <a:rPr lang="en-US" sz="5400" dirty="0">
                <a:solidFill>
                  <a:schemeClr val="accent1">
                    <a:satMod val="150000"/>
                  </a:schemeClr>
                </a:solidFill>
              </a:rPr>
              <a:t>A </a:t>
            </a:r>
            <a:r>
              <a:rPr lang="en-US" sz="5400" dirty="0" err="1">
                <a:solidFill>
                  <a:schemeClr val="accent1">
                    <a:satMod val="150000"/>
                  </a:schemeClr>
                </a:solidFill>
              </a:rPr>
              <a:t>Área</a:t>
            </a:r>
            <a:r>
              <a:rPr lang="en-US" sz="5400" dirty="0">
                <a:solidFill>
                  <a:schemeClr val="accent1">
                    <a:satMod val="150000"/>
                  </a:schemeClr>
                </a:solidFill>
              </a:rPr>
              <a:t> de </a:t>
            </a:r>
            <a:r>
              <a:rPr lang="en-US" sz="5400" dirty="0" err="1">
                <a:solidFill>
                  <a:schemeClr val="accent1">
                    <a:satMod val="150000"/>
                  </a:schemeClr>
                </a:solidFill>
              </a:rPr>
              <a:t>Wernicke</a:t>
            </a:r>
            <a:endParaRPr lang="en-US" sz="5400" dirty="0">
              <a:solidFill>
                <a:schemeClr val="accent1">
                  <a:satMod val="150000"/>
                </a:schemeClr>
              </a:solidFill>
            </a:endParaRPr>
          </a:p>
        </p:txBody>
      </p:sp>
      <p:pic>
        <p:nvPicPr>
          <p:cNvPr id="3" name="Picture 5" descr="desenhowernicke">
            <a:extLst>
              <a:ext uri="{FF2B5EF4-FFF2-40B4-BE49-F238E27FC236}">
                <a16:creationId xmlns:a16="http://schemas.microsoft.com/office/drawing/2014/main" id="{028ED8AB-EB09-40B8-A58A-F268FD71391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903788" y="2217738"/>
            <a:ext cx="3949700" cy="3124200"/>
          </a:xfrm>
          <a:noFill/>
        </p:spPr>
      </p:pic>
      <p:pic>
        <p:nvPicPr>
          <p:cNvPr id="4" name="Picture 11" descr="Wernicke-brainlive">
            <a:extLst>
              <a:ext uri="{FF2B5EF4-FFF2-40B4-BE49-F238E27FC236}">
                <a16:creationId xmlns:a16="http://schemas.microsoft.com/office/drawing/2014/main" id="{B7282D3B-83AC-48D2-9288-CB63C403D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319338"/>
            <a:ext cx="3965575"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CD4C37A9-7716-495A-BACB-452D666809A3}"/>
              </a:ext>
            </a:extLst>
          </p:cNvPr>
          <p:cNvSpPr>
            <a:spLocks noChangeShapeType="1"/>
          </p:cNvSpPr>
          <p:nvPr/>
        </p:nvSpPr>
        <p:spPr bwMode="auto">
          <a:xfrm>
            <a:off x="3121025" y="3948113"/>
            <a:ext cx="0" cy="1682750"/>
          </a:xfrm>
          <a:prstGeom prst="line">
            <a:avLst/>
          </a:prstGeom>
          <a:noFill/>
          <a:ln w="28575">
            <a:solidFill>
              <a:srgbClr val="CC33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pt-BR"/>
          </a:p>
        </p:txBody>
      </p:sp>
      <p:sp>
        <p:nvSpPr>
          <p:cNvPr id="6" name="Text Box 15">
            <a:extLst>
              <a:ext uri="{FF2B5EF4-FFF2-40B4-BE49-F238E27FC236}">
                <a16:creationId xmlns:a16="http://schemas.microsoft.com/office/drawing/2014/main" id="{56E7D84A-784C-4710-A2F5-9ED38E20D04E}"/>
              </a:ext>
            </a:extLst>
          </p:cNvPr>
          <p:cNvSpPr txBox="1">
            <a:spLocks noChangeArrowheads="1"/>
          </p:cNvSpPr>
          <p:nvPr/>
        </p:nvSpPr>
        <p:spPr bwMode="auto">
          <a:xfrm>
            <a:off x="2463800" y="5689600"/>
            <a:ext cx="1276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BR" altLang="pt-BR"/>
              <a:t>Área afetada</a:t>
            </a:r>
            <a:endParaRPr lang="en-US" altLang="pt-B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799" y="0"/>
            <a:ext cx="8708571" cy="1252728"/>
          </a:xfrm>
        </p:spPr>
        <p:txBody>
          <a:bodyPr>
            <a:noAutofit/>
          </a:bodyPr>
          <a:lstStyle/>
          <a:p>
            <a:pPr eaLnBrk="1" hangingPunct="1">
              <a:defRPr/>
            </a:pPr>
            <a:r>
              <a:rPr lang="pt-BR" sz="4000" dirty="0">
                <a:solidFill>
                  <a:schemeClr val="accent1">
                    <a:satMod val="150000"/>
                  </a:schemeClr>
                </a:solidFill>
              </a:rPr>
              <a:t>A pesquisa de </a:t>
            </a:r>
            <a:r>
              <a:rPr lang="pt-BR" sz="4000" dirty="0" err="1">
                <a:solidFill>
                  <a:schemeClr val="accent1">
                    <a:satMod val="150000"/>
                  </a:schemeClr>
                </a:solidFill>
              </a:rPr>
              <a:t>Wernicke</a:t>
            </a:r>
            <a:r>
              <a:rPr lang="pt-BR" sz="4000" dirty="0">
                <a:solidFill>
                  <a:schemeClr val="accent1">
                    <a:satMod val="150000"/>
                  </a:schemeClr>
                </a:solidFill>
              </a:rPr>
              <a:t> (1874)</a:t>
            </a:r>
            <a:br>
              <a:rPr lang="pt-BR" sz="4000" dirty="0">
                <a:solidFill>
                  <a:schemeClr val="accent1">
                    <a:satMod val="150000"/>
                  </a:schemeClr>
                </a:solidFill>
              </a:rPr>
            </a:br>
            <a:r>
              <a:rPr lang="pt-BR" sz="4000" dirty="0">
                <a:solidFill>
                  <a:schemeClr val="accent1">
                    <a:satMod val="150000"/>
                  </a:schemeClr>
                </a:solidFill>
              </a:rPr>
              <a:t>“</a:t>
            </a:r>
            <a:r>
              <a:rPr lang="pt-BR" sz="4000" dirty="0" err="1">
                <a:solidFill>
                  <a:schemeClr val="accent1">
                    <a:satMod val="150000"/>
                  </a:schemeClr>
                </a:solidFill>
              </a:rPr>
              <a:t>Wernicke</a:t>
            </a:r>
            <a:r>
              <a:rPr lang="pt-BR" sz="4000" dirty="0">
                <a:solidFill>
                  <a:schemeClr val="accent1">
                    <a:satMod val="150000"/>
                  </a:schemeClr>
                </a:solidFill>
              </a:rPr>
              <a:t> – </a:t>
            </a:r>
            <a:r>
              <a:rPr lang="pt-BR" sz="4000" dirty="0" err="1">
                <a:solidFill>
                  <a:schemeClr val="accent1">
                    <a:satMod val="150000"/>
                  </a:schemeClr>
                </a:solidFill>
              </a:rPr>
              <a:t>Lichtheim’s</a:t>
            </a:r>
            <a:r>
              <a:rPr lang="pt-BR" sz="4000" dirty="0">
                <a:solidFill>
                  <a:schemeClr val="accent1">
                    <a:satMod val="150000"/>
                  </a:schemeClr>
                </a:solidFill>
              </a:rPr>
              <a:t> </a:t>
            </a:r>
            <a:r>
              <a:rPr lang="pt-BR" sz="4000" dirty="0" err="1">
                <a:solidFill>
                  <a:schemeClr val="accent1">
                    <a:satMod val="150000"/>
                  </a:schemeClr>
                </a:solidFill>
              </a:rPr>
              <a:t>House</a:t>
            </a:r>
            <a:r>
              <a:rPr lang="pt-BR" sz="4000" dirty="0">
                <a:solidFill>
                  <a:schemeClr val="accent1">
                    <a:satMod val="150000"/>
                  </a:schemeClr>
                </a:solidFill>
              </a:rPr>
              <a:t> </a:t>
            </a:r>
            <a:r>
              <a:rPr lang="pt-BR" sz="4000" dirty="0" err="1">
                <a:solidFill>
                  <a:schemeClr val="accent1">
                    <a:satMod val="150000"/>
                  </a:schemeClr>
                </a:solidFill>
              </a:rPr>
              <a:t>Model</a:t>
            </a:r>
            <a:r>
              <a:rPr lang="pt-BR" sz="4000" dirty="0">
                <a:solidFill>
                  <a:schemeClr val="accent1">
                    <a:satMod val="150000"/>
                  </a:schemeClr>
                </a:solidFill>
              </a:rPr>
              <a:t>”</a:t>
            </a:r>
            <a:endParaRPr lang="en-US" sz="4000" dirty="0">
              <a:solidFill>
                <a:schemeClr val="accent1">
                  <a:satMod val="150000"/>
                </a:schemeClr>
              </a:solidFill>
            </a:endParaRPr>
          </a:p>
        </p:txBody>
      </p:sp>
      <p:pic>
        <p:nvPicPr>
          <p:cNvPr id="3" name="Picture 10" descr="Wernickeesquema"/>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1807798" y="1915798"/>
            <a:ext cx="4673600" cy="401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105998" y="3528698"/>
            <a:ext cx="1659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dirty="0"/>
              <a:t>Área de Broca</a:t>
            </a:r>
          </a:p>
          <a:p>
            <a:pPr eaLnBrk="1" hangingPunct="1"/>
            <a:r>
              <a:rPr lang="pt-BR" dirty="0"/>
              <a:t>articulação</a:t>
            </a:r>
            <a:endParaRPr lang="en-US" dirty="0"/>
          </a:p>
        </p:txBody>
      </p:sp>
      <p:sp>
        <p:nvSpPr>
          <p:cNvPr id="5" name="Line 14"/>
          <p:cNvSpPr>
            <a:spLocks noChangeShapeType="1"/>
          </p:cNvSpPr>
          <p:nvPr/>
        </p:nvSpPr>
        <p:spPr bwMode="auto">
          <a:xfrm>
            <a:off x="1699404" y="3730311"/>
            <a:ext cx="51479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pt-BR"/>
          </a:p>
        </p:txBody>
      </p:sp>
      <p:sp>
        <p:nvSpPr>
          <p:cNvPr id="6" name="Text Box 15"/>
          <p:cNvSpPr txBox="1">
            <a:spLocks noChangeArrowheads="1"/>
          </p:cNvSpPr>
          <p:nvPr/>
        </p:nvSpPr>
        <p:spPr bwMode="auto">
          <a:xfrm>
            <a:off x="6867160" y="3616011"/>
            <a:ext cx="21210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dirty="0"/>
              <a:t>Área  de </a:t>
            </a:r>
            <a:r>
              <a:rPr lang="pt-BR" dirty="0" err="1"/>
              <a:t>Wernicke</a:t>
            </a:r>
            <a:endParaRPr lang="pt-BR" dirty="0"/>
          </a:p>
          <a:p>
            <a:pPr eaLnBrk="1" hangingPunct="1"/>
            <a:r>
              <a:rPr lang="pt-BR" dirty="0"/>
              <a:t>Percepção de fala </a:t>
            </a:r>
          </a:p>
          <a:p>
            <a:pPr eaLnBrk="1" hangingPunct="1"/>
            <a:endParaRPr lang="en-US" dirty="0"/>
          </a:p>
        </p:txBody>
      </p:sp>
      <p:sp>
        <p:nvSpPr>
          <p:cNvPr id="7" name="Line 17"/>
          <p:cNvSpPr>
            <a:spLocks noChangeShapeType="1"/>
          </p:cNvSpPr>
          <p:nvPr/>
        </p:nvSpPr>
        <p:spPr bwMode="auto">
          <a:xfrm flipH="1">
            <a:off x="6263910" y="3789048"/>
            <a:ext cx="623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8" name="Line 18"/>
          <p:cNvSpPr>
            <a:spLocks noChangeShapeType="1"/>
          </p:cNvSpPr>
          <p:nvPr/>
        </p:nvSpPr>
        <p:spPr bwMode="auto">
          <a:xfrm>
            <a:off x="4276360" y="3919223"/>
            <a:ext cx="2481263" cy="11033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pt-BR"/>
          </a:p>
        </p:txBody>
      </p:sp>
      <p:sp>
        <p:nvSpPr>
          <p:cNvPr id="9" name="Text Box 19"/>
          <p:cNvSpPr txBox="1">
            <a:spLocks noChangeArrowheads="1"/>
          </p:cNvSpPr>
          <p:nvPr/>
        </p:nvSpPr>
        <p:spPr bwMode="auto">
          <a:xfrm>
            <a:off x="6617952" y="4935817"/>
            <a:ext cx="2223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dirty="0"/>
              <a:t>Fascículo Arqueado</a:t>
            </a:r>
          </a:p>
          <a:p>
            <a:pPr eaLnBrk="1" hangingPunct="1"/>
            <a:r>
              <a:rPr lang="pt-BR" b="1" dirty="0">
                <a:solidFill>
                  <a:srgbClr val="FF0000"/>
                </a:solidFill>
              </a:rPr>
              <a:t>conecta</a:t>
            </a:r>
            <a:r>
              <a:rPr lang="pt-BR" dirty="0"/>
              <a:t> </a:t>
            </a:r>
            <a:r>
              <a:rPr lang="pt-BR" dirty="0" err="1"/>
              <a:t>Wernicke</a:t>
            </a:r>
            <a:r>
              <a:rPr lang="pt-BR" dirty="0"/>
              <a:t> </a:t>
            </a:r>
          </a:p>
          <a:p>
            <a:pPr eaLnBrk="1" hangingPunct="1"/>
            <a:r>
              <a:rPr lang="pt-BR" dirty="0"/>
              <a:t>com Broca.</a:t>
            </a:r>
            <a:endParaRPr lang="en-US" dirty="0"/>
          </a:p>
        </p:txBody>
      </p:sp>
      <p:sp>
        <p:nvSpPr>
          <p:cNvPr id="10" name="Line 20"/>
          <p:cNvSpPr>
            <a:spLocks noChangeShapeType="1"/>
          </p:cNvSpPr>
          <p:nvPr/>
        </p:nvSpPr>
        <p:spPr bwMode="auto">
          <a:xfrm flipH="1">
            <a:off x="4682760" y="2453961"/>
            <a:ext cx="20764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pt-BR"/>
          </a:p>
        </p:txBody>
      </p:sp>
      <p:sp>
        <p:nvSpPr>
          <p:cNvPr id="11" name="Text Box 21"/>
          <p:cNvSpPr txBox="1">
            <a:spLocks noChangeArrowheads="1"/>
          </p:cNvSpPr>
          <p:nvPr/>
        </p:nvSpPr>
        <p:spPr bwMode="auto">
          <a:xfrm>
            <a:off x="6865573" y="2293623"/>
            <a:ext cx="11592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i="1" dirty="0" err="1"/>
              <a:t>Begriffe</a:t>
            </a:r>
            <a:endParaRPr lang="pt-BR" i="1" dirty="0"/>
          </a:p>
          <a:p>
            <a:pPr eaLnBrk="1" hangingPunct="1"/>
            <a:r>
              <a:rPr lang="pt-BR" dirty="0"/>
              <a:t>conceitos</a:t>
            </a:r>
            <a:endParaRPr lang="en-US" dirty="0"/>
          </a:p>
        </p:txBody>
      </p:sp>
      <p:sp>
        <p:nvSpPr>
          <p:cNvPr id="2" name="CaixaDeTexto 1"/>
          <p:cNvSpPr txBox="1"/>
          <p:nvPr/>
        </p:nvSpPr>
        <p:spPr>
          <a:xfrm>
            <a:off x="2778360" y="6162637"/>
            <a:ext cx="2800767" cy="369332"/>
          </a:xfrm>
          <a:prstGeom prst="rect">
            <a:avLst/>
          </a:prstGeom>
          <a:noFill/>
        </p:spPr>
        <p:txBody>
          <a:bodyPr wrap="none" rtlCol="0">
            <a:spAutoFit/>
          </a:bodyPr>
          <a:lstStyle/>
          <a:p>
            <a:r>
              <a:rPr lang="pt-BR" dirty="0"/>
              <a:t>O Esquema Conexionista</a:t>
            </a:r>
          </a:p>
        </p:txBody>
      </p:sp>
    </p:spTree>
    <p:extLst>
      <p:ext uri="{BB962C8B-B14F-4D97-AF65-F5344CB8AC3E}">
        <p14:creationId xmlns:p14="http://schemas.microsoft.com/office/powerpoint/2010/main" val="113602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animBg="1"/>
      <p:bldP spid="9"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Dissociação Dupla</a:t>
            </a:r>
          </a:p>
        </p:txBody>
      </p:sp>
      <p:pic>
        <p:nvPicPr>
          <p:cNvPr id="6" name="Imagem 5"/>
          <p:cNvPicPr>
            <a:picLocks noChangeAspect="1"/>
          </p:cNvPicPr>
          <p:nvPr/>
        </p:nvPicPr>
        <p:blipFill rotWithShape="1">
          <a:blip r:embed="rId3"/>
          <a:srcRect l="42150" t="12591" r="50707" b="70976"/>
          <a:stretch/>
        </p:blipFill>
        <p:spPr>
          <a:xfrm>
            <a:off x="3781513" y="4670849"/>
            <a:ext cx="1721677" cy="2228163"/>
          </a:xfrm>
          <a:prstGeom prst="rect">
            <a:avLst/>
          </a:prstGeom>
        </p:spPr>
      </p:pic>
      <p:pic>
        <p:nvPicPr>
          <p:cNvPr id="7" name="Imagem 6"/>
          <p:cNvPicPr>
            <a:picLocks noChangeAspect="1"/>
          </p:cNvPicPr>
          <p:nvPr/>
        </p:nvPicPr>
        <p:blipFill rotWithShape="1">
          <a:blip r:embed="rId3"/>
          <a:srcRect l="49640" t="12758" r="42056" b="73651"/>
          <a:stretch/>
        </p:blipFill>
        <p:spPr>
          <a:xfrm>
            <a:off x="5939651" y="4966242"/>
            <a:ext cx="1721677" cy="1584961"/>
          </a:xfrm>
          <a:prstGeom prst="rect">
            <a:avLst/>
          </a:prstGeom>
        </p:spPr>
      </p:pic>
      <p:sp>
        <p:nvSpPr>
          <p:cNvPr id="3" name="CaixaDeTexto 2">
            <a:extLst>
              <a:ext uri="{FF2B5EF4-FFF2-40B4-BE49-F238E27FC236}">
                <a16:creationId xmlns:a16="http://schemas.microsoft.com/office/drawing/2014/main" id="{2B2E6DD6-7CC6-49B5-98A3-96C8128851DE}"/>
              </a:ext>
            </a:extLst>
          </p:cNvPr>
          <p:cNvSpPr txBox="1"/>
          <p:nvPr/>
        </p:nvSpPr>
        <p:spPr>
          <a:xfrm>
            <a:off x="576974" y="1885350"/>
            <a:ext cx="8270213" cy="2308324"/>
          </a:xfrm>
          <a:prstGeom prst="rect">
            <a:avLst/>
          </a:prstGeom>
          <a:noFill/>
        </p:spPr>
        <p:txBody>
          <a:bodyPr wrap="none" rtlCol="0">
            <a:spAutoFit/>
          </a:bodyPr>
          <a:lstStyle/>
          <a:p>
            <a:pPr marL="285750" indent="-285750">
              <a:buFont typeface="Arial" panose="020B0604020202020204" pitchFamily="34" charset="0"/>
              <a:buChar char="•"/>
            </a:pPr>
            <a:r>
              <a:rPr lang="pt-BR" dirty="0"/>
              <a:t>Dois grupos diferem em formas diferentes em duas tarefas </a:t>
            </a:r>
          </a:p>
          <a:p>
            <a:r>
              <a:rPr lang="pt-BR" dirty="0"/>
              <a:t>     comportamentais;</a:t>
            </a:r>
          </a:p>
          <a:p>
            <a:pPr marL="285750" indent="-285750">
              <a:buFont typeface="Arial" panose="020B0604020202020204" pitchFamily="34" charset="0"/>
              <a:buChar char="•"/>
            </a:pPr>
            <a:r>
              <a:rPr lang="pt-BR" dirty="0"/>
              <a:t>Normalmente os dois grupos têm lesões cerebrais diferentes:</a:t>
            </a:r>
          </a:p>
          <a:p>
            <a:pPr marL="285750" indent="-285750">
              <a:buFont typeface="Arial" panose="020B0604020202020204" pitchFamily="34" charset="0"/>
              <a:buChar char="•"/>
            </a:pPr>
            <a:r>
              <a:rPr lang="pt-BR" dirty="0"/>
              <a:t>Por exemplo: dois pacientes, um tem a área de Broca lesionada </a:t>
            </a:r>
          </a:p>
          <a:p>
            <a:r>
              <a:rPr lang="pt-BR" dirty="0"/>
              <a:t>     e o outro tem a área de </a:t>
            </a:r>
            <a:r>
              <a:rPr lang="pt-BR" dirty="0" err="1"/>
              <a:t>wernicke</a:t>
            </a:r>
            <a:r>
              <a:rPr lang="pt-BR" dirty="0"/>
              <a:t> lesionada.</a:t>
            </a:r>
          </a:p>
          <a:p>
            <a:r>
              <a:rPr lang="pt-BR" dirty="0"/>
              <a:t>     O primeiro paciente tem dificuldade de produzir fala mas entende bem</a:t>
            </a:r>
          </a:p>
          <a:p>
            <a:r>
              <a:rPr lang="pt-BR" dirty="0"/>
              <a:t>     O segundo tem dificuldade de compreender, mas fala fluente</a:t>
            </a:r>
          </a:p>
          <a:p>
            <a:pPr marL="285750" indent="-285750">
              <a:buFont typeface="Arial" panose="020B0604020202020204" pitchFamily="34" charset="0"/>
              <a:buChar char="•"/>
            </a:pPr>
            <a:r>
              <a:rPr lang="pt-BR" dirty="0"/>
              <a:t> A dissociação dupla mostra que cada área é responsável por uma cognição</a:t>
            </a:r>
          </a:p>
        </p:txBody>
      </p:sp>
    </p:spTree>
    <p:extLst>
      <p:ext uri="{BB962C8B-B14F-4D97-AF65-F5344CB8AC3E}">
        <p14:creationId xmlns:p14="http://schemas.microsoft.com/office/powerpoint/2010/main" val="11605123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285414-C06E-4CCB-8340-4618B8CF9F07}"/>
              </a:ext>
            </a:extLst>
          </p:cNvPr>
          <p:cNvSpPr>
            <a:spLocks noGrp="1"/>
          </p:cNvSpPr>
          <p:nvPr>
            <p:ph type="title"/>
          </p:nvPr>
        </p:nvSpPr>
        <p:spPr/>
        <p:txBody>
          <a:bodyPr/>
          <a:lstStyle/>
          <a:p>
            <a:r>
              <a:rPr lang="pt-BR" dirty="0"/>
              <a:t>Charles </a:t>
            </a:r>
            <a:r>
              <a:rPr lang="pt-BR" dirty="0" err="1"/>
              <a:t>Spearman</a:t>
            </a:r>
            <a:endParaRPr lang="pt-BR" dirty="0"/>
          </a:p>
        </p:txBody>
      </p:sp>
      <p:pic>
        <p:nvPicPr>
          <p:cNvPr id="5" name="Espaço Reservado para Conteúdo 4">
            <a:extLst>
              <a:ext uri="{FF2B5EF4-FFF2-40B4-BE49-F238E27FC236}">
                <a16:creationId xmlns:a16="http://schemas.microsoft.com/office/drawing/2014/main" id="{95BC7FC3-DF87-4939-A746-E8BB95BB8B47}"/>
              </a:ext>
            </a:extLst>
          </p:cNvPr>
          <p:cNvPicPr>
            <a:picLocks noGrp="1" noChangeAspect="1"/>
          </p:cNvPicPr>
          <p:nvPr>
            <p:ph idx="1"/>
          </p:nvPr>
        </p:nvPicPr>
        <p:blipFill>
          <a:blip r:embed="rId2"/>
          <a:stretch>
            <a:fillRect/>
          </a:stretch>
        </p:blipFill>
        <p:spPr>
          <a:xfrm>
            <a:off x="6118733" y="1572583"/>
            <a:ext cx="2962275" cy="2390775"/>
          </a:xfrm>
        </p:spPr>
      </p:pic>
      <p:pic>
        <p:nvPicPr>
          <p:cNvPr id="7" name="Imagem 6">
            <a:extLst>
              <a:ext uri="{FF2B5EF4-FFF2-40B4-BE49-F238E27FC236}">
                <a16:creationId xmlns:a16="http://schemas.microsoft.com/office/drawing/2014/main" id="{DCBD50AB-74B0-425F-B7DF-75535C145D8F}"/>
              </a:ext>
            </a:extLst>
          </p:cNvPr>
          <p:cNvPicPr>
            <a:picLocks noChangeAspect="1"/>
          </p:cNvPicPr>
          <p:nvPr/>
        </p:nvPicPr>
        <p:blipFill>
          <a:blip r:embed="rId3"/>
          <a:stretch>
            <a:fillRect/>
          </a:stretch>
        </p:blipFill>
        <p:spPr>
          <a:xfrm>
            <a:off x="629459" y="1572583"/>
            <a:ext cx="5555771" cy="4283824"/>
          </a:xfrm>
          <a:prstGeom prst="rect">
            <a:avLst/>
          </a:prstGeom>
        </p:spPr>
      </p:pic>
      <p:sp>
        <p:nvSpPr>
          <p:cNvPr id="8" name="CaixaDeTexto 7">
            <a:extLst>
              <a:ext uri="{FF2B5EF4-FFF2-40B4-BE49-F238E27FC236}">
                <a16:creationId xmlns:a16="http://schemas.microsoft.com/office/drawing/2014/main" id="{4711198A-1E54-4FC7-99F5-4F3F18B5D706}"/>
              </a:ext>
            </a:extLst>
          </p:cNvPr>
          <p:cNvSpPr txBox="1"/>
          <p:nvPr/>
        </p:nvSpPr>
        <p:spPr>
          <a:xfrm>
            <a:off x="406440" y="1653796"/>
            <a:ext cx="5764142" cy="584775"/>
          </a:xfrm>
          <a:prstGeom prst="rect">
            <a:avLst/>
          </a:prstGeom>
          <a:solidFill>
            <a:schemeClr val="bg1"/>
          </a:solidFill>
        </p:spPr>
        <p:txBody>
          <a:bodyPr wrap="none" rtlCol="0">
            <a:spAutoFit/>
          </a:bodyPr>
          <a:lstStyle/>
          <a:p>
            <a:r>
              <a:rPr lang="pt-BR" sz="3200" dirty="0">
                <a:solidFill>
                  <a:schemeClr val="tx2">
                    <a:lumMod val="75000"/>
                  </a:schemeClr>
                </a:solidFill>
              </a:rPr>
              <a:t>Teoria Bifatorial da Inteligência</a:t>
            </a:r>
          </a:p>
        </p:txBody>
      </p:sp>
      <p:sp>
        <p:nvSpPr>
          <p:cNvPr id="9" name="CaixaDeTexto 8">
            <a:extLst>
              <a:ext uri="{FF2B5EF4-FFF2-40B4-BE49-F238E27FC236}">
                <a16:creationId xmlns:a16="http://schemas.microsoft.com/office/drawing/2014/main" id="{C936E9D2-B4AA-4513-892D-5F9E2919093A}"/>
              </a:ext>
            </a:extLst>
          </p:cNvPr>
          <p:cNvSpPr txBox="1"/>
          <p:nvPr/>
        </p:nvSpPr>
        <p:spPr>
          <a:xfrm>
            <a:off x="966158" y="4063040"/>
            <a:ext cx="5046453" cy="400110"/>
          </a:xfrm>
          <a:prstGeom prst="rect">
            <a:avLst/>
          </a:prstGeom>
          <a:solidFill>
            <a:schemeClr val="bg1"/>
          </a:solidFill>
        </p:spPr>
        <p:txBody>
          <a:bodyPr wrap="square" rtlCol="0">
            <a:spAutoFit/>
          </a:bodyPr>
          <a:lstStyle/>
          <a:p>
            <a:r>
              <a:rPr lang="pt-BR" sz="2000" dirty="0">
                <a:solidFill>
                  <a:schemeClr val="tx2">
                    <a:lumMod val="75000"/>
                  </a:schemeClr>
                </a:solidFill>
              </a:rPr>
              <a:t>atos intelectuais;</a:t>
            </a:r>
          </a:p>
        </p:txBody>
      </p:sp>
      <p:sp>
        <p:nvSpPr>
          <p:cNvPr id="10" name="CaixaDeTexto 9">
            <a:extLst>
              <a:ext uri="{FF2B5EF4-FFF2-40B4-BE49-F238E27FC236}">
                <a16:creationId xmlns:a16="http://schemas.microsoft.com/office/drawing/2014/main" id="{F21A0652-5157-4574-AB5F-03CF328AE462}"/>
              </a:ext>
            </a:extLst>
          </p:cNvPr>
          <p:cNvSpPr txBox="1"/>
          <p:nvPr/>
        </p:nvSpPr>
        <p:spPr>
          <a:xfrm>
            <a:off x="966157" y="5119866"/>
            <a:ext cx="5046453" cy="400110"/>
          </a:xfrm>
          <a:prstGeom prst="rect">
            <a:avLst/>
          </a:prstGeom>
          <a:solidFill>
            <a:schemeClr val="bg1"/>
          </a:solidFill>
        </p:spPr>
        <p:txBody>
          <a:bodyPr wrap="square" rtlCol="0">
            <a:spAutoFit/>
          </a:bodyPr>
          <a:lstStyle/>
          <a:p>
            <a:r>
              <a:rPr lang="pt-BR" sz="2000" dirty="0">
                <a:solidFill>
                  <a:schemeClr val="tx2">
                    <a:lumMod val="75000"/>
                  </a:schemeClr>
                </a:solidFill>
              </a:rPr>
              <a:t>por atividades intelectuais específicas.</a:t>
            </a:r>
          </a:p>
        </p:txBody>
      </p:sp>
    </p:spTree>
    <p:extLst>
      <p:ext uri="{BB962C8B-B14F-4D97-AF65-F5344CB8AC3E}">
        <p14:creationId xmlns:p14="http://schemas.microsoft.com/office/powerpoint/2010/main" val="34682977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B4D398C-E6B9-4F08-90CD-6BD4D970E846}"/>
              </a:ext>
            </a:extLst>
          </p:cNvPr>
          <p:cNvSpPr>
            <a:spLocks noGrp="1"/>
          </p:cNvSpPr>
          <p:nvPr>
            <p:ph idx="1"/>
          </p:nvPr>
        </p:nvSpPr>
        <p:spPr/>
        <p:txBody>
          <a:bodyPr/>
          <a:lstStyle/>
          <a:p>
            <a:endParaRPr lang="pt-BR"/>
          </a:p>
        </p:txBody>
      </p:sp>
      <p:pic>
        <p:nvPicPr>
          <p:cNvPr id="7170" name="Picture 2" descr="Trepanned skull from ancient Peru. The operation has been performed by means of a series of incisions placed at right angles to each other. Credits: cambridge.org">
            <a:extLst>
              <a:ext uri="{FF2B5EF4-FFF2-40B4-BE49-F238E27FC236}">
                <a16:creationId xmlns:a16="http://schemas.microsoft.com/office/drawing/2014/main" id="{27BE325C-BC9A-4D40-99D8-52543E713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9" y="-112143"/>
            <a:ext cx="9169879" cy="744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36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3098733" y="2334436"/>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3" name="CaixaDeTexto 2"/>
          <p:cNvSpPr txBox="1"/>
          <p:nvPr/>
        </p:nvSpPr>
        <p:spPr>
          <a:xfrm>
            <a:off x="-63653" y="4426850"/>
            <a:ext cx="2829621" cy="1938992"/>
          </a:xfrm>
          <a:prstGeom prst="rect">
            <a:avLst/>
          </a:prstGeom>
          <a:noFill/>
        </p:spPr>
        <p:txBody>
          <a:bodyPr wrap="none" rtlCol="0">
            <a:spAutoFit/>
          </a:bodyPr>
          <a:lstStyle/>
          <a:p>
            <a:pPr algn="ctr"/>
            <a:r>
              <a:rPr lang="pt-BR" sz="2400" dirty="0">
                <a:latin typeface="Brush Script Std" panose="03060802040607070404" pitchFamily="66" charset="0"/>
              </a:rPr>
              <a:t>The site </a:t>
            </a:r>
            <a:r>
              <a:rPr lang="pt-BR" sz="2400" dirty="0" err="1">
                <a:latin typeface="Brush Script Std" panose="03060802040607070404" pitchFamily="66" charset="0"/>
              </a:rPr>
              <a:t>of</a:t>
            </a:r>
            <a:r>
              <a:rPr lang="pt-BR" sz="2400" dirty="0">
                <a:latin typeface="Brush Script Std" panose="03060802040607070404" pitchFamily="66" charset="0"/>
              </a:rPr>
              <a:t> </a:t>
            </a:r>
            <a:r>
              <a:rPr lang="pt-BR" sz="2400" dirty="0" err="1">
                <a:latin typeface="Brush Script Std" panose="03060802040607070404" pitchFamily="66" charset="0"/>
              </a:rPr>
              <a:t>language</a:t>
            </a:r>
            <a:r>
              <a:rPr lang="pt-BR" sz="2400" dirty="0">
                <a:latin typeface="Brush Script Std" panose="03060802040607070404" pitchFamily="66" charset="0"/>
              </a:rPr>
              <a:t> </a:t>
            </a:r>
          </a:p>
          <a:p>
            <a:pPr algn="ctr"/>
            <a:r>
              <a:rPr lang="pt-BR" sz="2400" dirty="0" err="1">
                <a:latin typeface="Brush Script Std" panose="03060802040607070404" pitchFamily="66" charset="0"/>
              </a:rPr>
              <a:t>articulation</a:t>
            </a:r>
            <a:r>
              <a:rPr lang="pt-BR" sz="2400" dirty="0">
                <a:latin typeface="Brush Script Std" panose="03060802040607070404" pitchFamily="66" charset="0"/>
              </a:rPr>
              <a:t> </a:t>
            </a:r>
            <a:r>
              <a:rPr lang="pt-BR" sz="2400" dirty="0" err="1">
                <a:latin typeface="Brush Script Std" panose="03060802040607070404" pitchFamily="66" charset="0"/>
              </a:rPr>
              <a:t>is</a:t>
            </a:r>
            <a:endParaRPr lang="pt-BR" sz="2400" dirty="0">
              <a:latin typeface="Brush Script Std" panose="03060802040607070404" pitchFamily="66" charset="0"/>
            </a:endParaRPr>
          </a:p>
          <a:p>
            <a:pPr algn="ctr"/>
            <a:r>
              <a:rPr lang="pt-BR" sz="2400" dirty="0" err="1">
                <a:latin typeface="Brush Script Std" panose="03060802040607070404" pitchFamily="66" charset="0"/>
              </a:rPr>
              <a:t>the</a:t>
            </a:r>
            <a:r>
              <a:rPr lang="pt-BR" sz="2400" dirty="0">
                <a:latin typeface="Brush Script Std" panose="03060802040607070404" pitchFamily="66" charset="0"/>
              </a:rPr>
              <a:t> 3rd </a:t>
            </a:r>
            <a:r>
              <a:rPr lang="pt-BR" sz="2400" dirty="0" err="1">
                <a:latin typeface="Brush Script Std" panose="03060802040607070404" pitchFamily="66" charset="0"/>
              </a:rPr>
              <a:t>convolution</a:t>
            </a:r>
            <a:r>
              <a:rPr lang="pt-BR" sz="2400" dirty="0">
                <a:latin typeface="Brush Script Std" panose="03060802040607070404" pitchFamily="66" charset="0"/>
              </a:rPr>
              <a:t> </a:t>
            </a:r>
          </a:p>
          <a:p>
            <a:pPr algn="ctr"/>
            <a:r>
              <a:rPr lang="pt-BR" sz="2400" dirty="0" err="1">
                <a:latin typeface="Brush Script Std" panose="03060802040607070404" pitchFamily="66" charset="0"/>
              </a:rPr>
              <a:t>of</a:t>
            </a:r>
            <a:r>
              <a:rPr lang="pt-BR" sz="2400" dirty="0">
                <a:latin typeface="Brush Script Std" panose="03060802040607070404" pitchFamily="66" charset="0"/>
              </a:rPr>
              <a:t> </a:t>
            </a:r>
            <a:r>
              <a:rPr lang="pt-BR" sz="2400" dirty="0" err="1">
                <a:latin typeface="Brush Script Std" panose="03060802040607070404" pitchFamily="66" charset="0"/>
              </a:rPr>
              <a:t>the</a:t>
            </a:r>
            <a:r>
              <a:rPr lang="pt-BR" sz="2400" dirty="0">
                <a:latin typeface="Brush Script Std" panose="03060802040607070404" pitchFamily="66" charset="0"/>
              </a:rPr>
              <a:t> frontal </a:t>
            </a:r>
            <a:r>
              <a:rPr lang="pt-BR" sz="2400" dirty="0" err="1">
                <a:latin typeface="Brush Script Std" panose="03060802040607070404" pitchFamily="66" charset="0"/>
              </a:rPr>
              <a:t>lobe</a:t>
            </a:r>
            <a:endParaRPr lang="pt-BR" sz="2400" dirty="0">
              <a:latin typeface="Brush Script Std" panose="03060802040607070404" pitchFamily="66" charset="0"/>
            </a:endParaRPr>
          </a:p>
          <a:p>
            <a:pPr algn="ctr"/>
            <a:r>
              <a:rPr lang="pt-BR" sz="2400" dirty="0">
                <a:latin typeface="Brush Script Std" panose="03060802040607070404" pitchFamily="66" charset="0"/>
              </a:rPr>
              <a:t>in </a:t>
            </a:r>
            <a:r>
              <a:rPr lang="pt-BR" sz="2400" dirty="0" err="1">
                <a:latin typeface="Brush Script Std" panose="03060802040607070404" pitchFamily="66" charset="0"/>
              </a:rPr>
              <a:t>the</a:t>
            </a:r>
            <a:r>
              <a:rPr lang="pt-BR" sz="2400" dirty="0">
                <a:latin typeface="Brush Script Std" panose="03060802040607070404" pitchFamily="66" charset="0"/>
              </a:rPr>
              <a:t> </a:t>
            </a:r>
            <a:r>
              <a:rPr lang="pt-BR" sz="2400" dirty="0" err="1">
                <a:latin typeface="Brush Script Std" panose="03060802040607070404" pitchFamily="66" charset="0"/>
              </a:rPr>
              <a:t>left</a:t>
            </a:r>
            <a:r>
              <a:rPr lang="pt-BR" sz="2400" dirty="0">
                <a:latin typeface="Brush Script Std" panose="03060802040607070404" pitchFamily="66" charset="0"/>
              </a:rPr>
              <a:t> </a:t>
            </a:r>
            <a:r>
              <a:rPr lang="pt-BR" sz="2400" dirty="0" err="1">
                <a:latin typeface="Brush Script Std" panose="03060802040607070404" pitchFamily="66" charset="0"/>
              </a:rPr>
              <a:t>hemisphere</a:t>
            </a:r>
            <a:r>
              <a:rPr lang="pt-BR" sz="2400" dirty="0">
                <a:latin typeface="Brush Script Std" panose="03060802040607070404" pitchFamily="66" charset="0"/>
              </a:rPr>
              <a:t> </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cxnSp>
        <p:nvCxnSpPr>
          <p:cNvPr id="17" name="Conector reto 16"/>
          <p:cNvCxnSpPr/>
          <p:nvPr/>
        </p:nvCxnSpPr>
        <p:spPr>
          <a:xfrm>
            <a:off x="6648632" y="2278239"/>
            <a:ext cx="0" cy="418744"/>
          </a:xfrm>
          <a:prstGeom prst="line">
            <a:avLst/>
          </a:prstGeom>
          <a:ln w="57150"/>
        </p:spPr>
        <p:style>
          <a:lnRef idx="1">
            <a:schemeClr val="dk1"/>
          </a:lnRef>
          <a:fillRef idx="0">
            <a:schemeClr val="dk1"/>
          </a:fillRef>
          <a:effectRef idx="0">
            <a:schemeClr val="dk1"/>
          </a:effectRef>
          <a:fontRef idx="minor">
            <a:schemeClr val="tx1"/>
          </a:fontRef>
        </p:style>
      </p:cxnSp>
      <p:pic>
        <p:nvPicPr>
          <p:cNvPr id="25" name="Picture 6" descr="brocaperson"/>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6319" y="2553759"/>
            <a:ext cx="1244582" cy="187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ta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721" y="2641196"/>
            <a:ext cx="1793019" cy="169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5"/>
          <p:cNvSpPr>
            <a:spLocks noChangeArrowheads="1"/>
          </p:cNvSpPr>
          <p:nvPr/>
        </p:nvSpPr>
        <p:spPr bwMode="auto">
          <a:xfrm>
            <a:off x="287834" y="1885893"/>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r>
              <a:rPr lang="pt-BR" b="1" dirty="0">
                <a:latin typeface="Arial" panose="020B0604020202020204" pitchFamily="34" charset="0"/>
                <a:cs typeface="Arial" panose="020B0604020202020204" pitchFamily="34" charset="0"/>
              </a:rPr>
              <a:t>Pierre Broca (1824-1880) </a:t>
            </a:r>
          </a:p>
        </p:txBody>
      </p:sp>
      <p:pic>
        <p:nvPicPr>
          <p:cNvPr id="11" name="Picture 14" descr="wernicke"/>
          <p:cNvPicPr>
            <a:picLocks noGrp="1" noChangeAspect="1" noChangeArrowheads="1"/>
          </p:cNvPicPr>
          <p:nvPr>
            <p:ph sz="half" idx="1"/>
          </p:nvPr>
        </p:nvPicPr>
        <p:blipFill>
          <a:blip r:embed="rId5" cstate="print">
            <a:clrChange>
              <a:clrFrom>
                <a:srgbClr val="F5ECED"/>
              </a:clrFrom>
              <a:clrTo>
                <a:srgbClr val="F5ECED">
                  <a:alpha val="0"/>
                </a:srgbClr>
              </a:clrTo>
            </a:clrChange>
            <a:extLst>
              <a:ext uri="{28A0092B-C50C-407E-A947-70E740481C1C}">
                <a14:useLocalDpi xmlns:a14="http://schemas.microsoft.com/office/drawing/2010/main" val="0"/>
              </a:ext>
            </a:extLst>
          </a:blip>
          <a:srcRect/>
          <a:stretch>
            <a:fillRect/>
          </a:stretch>
        </p:blipFill>
        <p:spPr>
          <a:xfrm>
            <a:off x="3191981" y="2278239"/>
            <a:ext cx="2792057" cy="3474560"/>
          </a:xfrm>
          <a:noFill/>
        </p:spPr>
      </p:pic>
      <p:sp>
        <p:nvSpPr>
          <p:cNvPr id="4" name="Retângulo 3"/>
          <p:cNvSpPr/>
          <p:nvPr/>
        </p:nvSpPr>
        <p:spPr>
          <a:xfrm>
            <a:off x="3428857" y="1564281"/>
            <a:ext cx="3040256" cy="646331"/>
          </a:xfrm>
          <a:prstGeom prst="rect">
            <a:avLst/>
          </a:prstGeom>
        </p:spPr>
        <p:txBody>
          <a:bodyPr wrap="none">
            <a:spAutoFit/>
          </a:bodyPr>
          <a:lstStyle/>
          <a:p>
            <a:pPr algn="ctr">
              <a:defRPr/>
            </a:pPr>
            <a:r>
              <a:rPr lang="pt-BR" b="1" dirty="0">
                <a:latin typeface="Arial" panose="020B0604020202020204" pitchFamily="34" charset="0"/>
                <a:cs typeface="Arial" panose="020B0604020202020204" pitchFamily="34" charset="0"/>
              </a:rPr>
              <a:t>Carl </a:t>
            </a:r>
            <a:r>
              <a:rPr lang="pt-BR" b="1" dirty="0" err="1">
                <a:latin typeface="Arial" panose="020B0604020202020204" pitchFamily="34" charset="0"/>
                <a:cs typeface="Arial" panose="020B0604020202020204" pitchFamily="34" charset="0"/>
              </a:rPr>
              <a:t>Wernicke</a:t>
            </a:r>
            <a:r>
              <a:rPr lang="pt-BR" b="1" dirty="0">
                <a:latin typeface="Arial" panose="020B0604020202020204" pitchFamily="34" charset="0"/>
                <a:cs typeface="Arial" panose="020B0604020202020204" pitchFamily="34" charset="0"/>
              </a:rPr>
              <a:t> (1848-1905)</a:t>
            </a:r>
          </a:p>
          <a:p>
            <a:pPr algn="ctr">
              <a:defRPr/>
            </a:pPr>
            <a:r>
              <a:rPr lang="pt-BR" b="1" dirty="0">
                <a:latin typeface="Arial" panose="020B0604020202020204" pitchFamily="34" charset="0"/>
                <a:cs typeface="Arial" panose="020B0604020202020204" pitchFamily="34" charset="0"/>
              </a:rPr>
              <a:t>Esquema conexionista</a:t>
            </a:r>
            <a:endParaRPr lang="en-US" b="1" dirty="0">
              <a:latin typeface="Arial" panose="020B0604020202020204" pitchFamily="34" charset="0"/>
              <a:cs typeface="Arial" panose="020B0604020202020204" pitchFamily="34" charset="0"/>
            </a:endParaRPr>
          </a:p>
        </p:txBody>
      </p:sp>
      <p:sp>
        <p:nvSpPr>
          <p:cNvPr id="13" name="CaixaDeTexto 12"/>
          <p:cNvSpPr txBox="1"/>
          <p:nvPr/>
        </p:nvSpPr>
        <p:spPr>
          <a:xfrm>
            <a:off x="3322732" y="5431367"/>
            <a:ext cx="2661306" cy="830997"/>
          </a:xfrm>
          <a:prstGeom prst="rect">
            <a:avLst/>
          </a:prstGeom>
          <a:noFill/>
        </p:spPr>
        <p:txBody>
          <a:bodyPr wrap="none" rtlCol="0">
            <a:spAutoFit/>
          </a:bodyPr>
          <a:lstStyle/>
          <a:p>
            <a:pPr algn="ctr"/>
            <a:r>
              <a:rPr lang="pt-BR" sz="2400" dirty="0" err="1">
                <a:latin typeface="Brush Script Std" panose="03060802040607070404" pitchFamily="66" charset="0"/>
              </a:rPr>
              <a:t>My</a:t>
            </a:r>
            <a:r>
              <a:rPr lang="pt-BR" sz="2400" dirty="0">
                <a:latin typeface="Brush Script Std" panose="03060802040607070404" pitchFamily="66" charset="0"/>
              </a:rPr>
              <a:t> </a:t>
            </a:r>
            <a:r>
              <a:rPr lang="pt-BR" sz="2400" dirty="0" err="1">
                <a:latin typeface="Brush Script Std" panose="03060802040607070404" pitchFamily="66" charset="0"/>
              </a:rPr>
              <a:t>patients</a:t>
            </a:r>
            <a:r>
              <a:rPr lang="pt-BR" sz="2400" dirty="0">
                <a:latin typeface="Brush Script Std" panose="03060802040607070404" pitchFamily="66" charset="0"/>
              </a:rPr>
              <a:t> </a:t>
            </a:r>
            <a:r>
              <a:rPr lang="pt-BR" sz="2400" dirty="0" err="1">
                <a:latin typeface="Brush Script Std" panose="03060802040607070404" pitchFamily="66" charset="0"/>
              </a:rPr>
              <a:t>don’t</a:t>
            </a:r>
            <a:r>
              <a:rPr lang="pt-BR" sz="2400" dirty="0">
                <a:latin typeface="Brush Script Std" panose="03060802040607070404" pitchFamily="66" charset="0"/>
              </a:rPr>
              <a:t> </a:t>
            </a:r>
          </a:p>
          <a:p>
            <a:pPr algn="ctr"/>
            <a:r>
              <a:rPr lang="pt-BR" sz="2400" dirty="0" err="1">
                <a:latin typeface="Brush Script Std" panose="03060802040607070404" pitchFamily="66" charset="0"/>
              </a:rPr>
              <a:t>understand</a:t>
            </a:r>
            <a:r>
              <a:rPr lang="pt-BR" sz="2400" dirty="0">
                <a:latin typeface="Brush Script Std" panose="03060802040607070404" pitchFamily="66" charset="0"/>
              </a:rPr>
              <a:t> </a:t>
            </a:r>
            <a:r>
              <a:rPr lang="pt-BR" sz="2400" dirty="0" err="1">
                <a:latin typeface="Brush Script Std" panose="03060802040607070404" pitchFamily="66" charset="0"/>
              </a:rPr>
              <a:t>language</a:t>
            </a:r>
            <a:endParaRPr lang="pt-BR" sz="2400" dirty="0">
              <a:latin typeface="Brush Script Std" panose="03060802040607070404" pitchFamily="66" charset="0"/>
            </a:endParaRPr>
          </a:p>
        </p:txBody>
      </p:sp>
      <p:sp>
        <p:nvSpPr>
          <p:cNvPr id="6" name="CaixaDeTexto 5"/>
          <p:cNvSpPr txBox="1"/>
          <p:nvPr/>
        </p:nvSpPr>
        <p:spPr>
          <a:xfrm>
            <a:off x="152400" y="6243569"/>
            <a:ext cx="8790648" cy="646331"/>
          </a:xfrm>
          <a:prstGeom prst="rect">
            <a:avLst/>
          </a:prstGeom>
          <a:noFill/>
        </p:spPr>
        <p:txBody>
          <a:bodyPr wrap="square" rtlCol="0">
            <a:spAutoFit/>
          </a:bodyPr>
          <a:lstStyle/>
          <a:p>
            <a:r>
              <a:rPr lang="pt-BR" dirty="0"/>
              <a:t>Single </a:t>
            </a:r>
            <a:r>
              <a:rPr lang="pt-BR" dirty="0" err="1"/>
              <a:t>dissociation</a:t>
            </a:r>
            <a:r>
              <a:rPr lang="pt-BR" dirty="0"/>
              <a:t>                       Double </a:t>
            </a:r>
            <a:r>
              <a:rPr lang="pt-BR" dirty="0" err="1"/>
              <a:t>dissociation</a:t>
            </a:r>
            <a:r>
              <a:rPr lang="pt-BR" dirty="0"/>
              <a:t>                          </a:t>
            </a:r>
            <a:r>
              <a:rPr lang="pt-BR" dirty="0" err="1"/>
              <a:t>Direct</a:t>
            </a:r>
            <a:r>
              <a:rPr lang="pt-BR" dirty="0"/>
              <a:t> </a:t>
            </a:r>
            <a:r>
              <a:rPr lang="pt-BR" dirty="0" err="1"/>
              <a:t>electrical</a:t>
            </a:r>
            <a:r>
              <a:rPr lang="pt-BR" dirty="0"/>
              <a:t> </a:t>
            </a:r>
          </a:p>
          <a:p>
            <a:r>
              <a:rPr lang="pt-BR" dirty="0"/>
              <a:t>                                                                                                                </a:t>
            </a:r>
            <a:r>
              <a:rPr lang="pt-BR" dirty="0" err="1"/>
              <a:t>stimulation</a:t>
            </a:r>
            <a:r>
              <a:rPr lang="pt-BR" dirty="0"/>
              <a:t> </a:t>
            </a:r>
          </a:p>
        </p:txBody>
      </p:sp>
      <p:sp>
        <p:nvSpPr>
          <p:cNvPr id="15" name="Rectangle 5"/>
          <p:cNvSpPr>
            <a:spLocks noChangeArrowheads="1"/>
          </p:cNvSpPr>
          <p:nvPr/>
        </p:nvSpPr>
        <p:spPr bwMode="auto">
          <a:xfrm>
            <a:off x="6843292" y="1629143"/>
            <a:ext cx="1849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r>
              <a:rPr lang="pt-BR" b="1" dirty="0">
                <a:latin typeface="Arial" panose="020B0604020202020204" pitchFamily="34" charset="0"/>
                <a:cs typeface="Arial" panose="020B0604020202020204" pitchFamily="34" charset="0"/>
              </a:rPr>
              <a:t>Wilder </a:t>
            </a:r>
            <a:r>
              <a:rPr lang="pt-BR" b="1" dirty="0" err="1">
                <a:latin typeface="Arial" panose="020B0604020202020204" pitchFamily="34" charset="0"/>
                <a:cs typeface="Arial" panose="020B0604020202020204" pitchFamily="34" charset="0"/>
              </a:rPr>
              <a:t>Penfield</a:t>
            </a:r>
            <a:endParaRPr lang="pt-BR" b="1" dirty="0">
              <a:latin typeface="Arial" panose="020B0604020202020204" pitchFamily="34" charset="0"/>
              <a:cs typeface="Arial" panose="020B0604020202020204" pitchFamily="34" charset="0"/>
            </a:endParaRPr>
          </a:p>
          <a:p>
            <a:r>
              <a:rPr lang="pt-BR" b="1" dirty="0">
                <a:latin typeface="Arial" panose="020B0604020202020204" pitchFamily="34" charset="0"/>
                <a:cs typeface="Arial" panose="020B0604020202020204" pitchFamily="34" charset="0"/>
              </a:rPr>
              <a:t>(1891-1976) </a:t>
            </a:r>
          </a:p>
        </p:txBody>
      </p:sp>
      <p:pic>
        <p:nvPicPr>
          <p:cNvPr id="18" name="Picture 2" descr="https://cdn.psychologytoday.com/sites/default/files/blogs/5040/2011/06/67422-578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8632" y="3064924"/>
            <a:ext cx="2311553" cy="1423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CaixaDeTexto 18"/>
          <p:cNvSpPr txBox="1"/>
          <p:nvPr/>
        </p:nvSpPr>
        <p:spPr>
          <a:xfrm>
            <a:off x="6751422" y="4856094"/>
            <a:ext cx="2191626" cy="830997"/>
          </a:xfrm>
          <a:prstGeom prst="rect">
            <a:avLst/>
          </a:prstGeom>
          <a:noFill/>
        </p:spPr>
        <p:txBody>
          <a:bodyPr wrap="none" rtlCol="0">
            <a:spAutoFit/>
          </a:bodyPr>
          <a:lstStyle/>
          <a:p>
            <a:pPr algn="ctr"/>
            <a:r>
              <a:rPr lang="pt-BR" sz="2400" dirty="0" err="1">
                <a:latin typeface="Brush Script Std" panose="03060802040607070404" pitchFamily="66" charset="0"/>
              </a:rPr>
              <a:t>When</a:t>
            </a:r>
            <a:r>
              <a:rPr lang="pt-BR" sz="2400" dirty="0">
                <a:latin typeface="Brush Script Std" panose="03060802040607070404" pitchFamily="66" charset="0"/>
              </a:rPr>
              <a:t> I </a:t>
            </a:r>
            <a:r>
              <a:rPr lang="pt-BR" sz="2400" dirty="0" err="1">
                <a:latin typeface="Brush Script Std" panose="03060802040607070404" pitchFamily="66" charset="0"/>
              </a:rPr>
              <a:t>say</a:t>
            </a:r>
            <a:r>
              <a:rPr lang="pt-BR" sz="2400" dirty="0">
                <a:latin typeface="Brush Script Std" panose="03060802040607070404" pitchFamily="66" charset="0"/>
              </a:rPr>
              <a:t> go, </a:t>
            </a:r>
          </a:p>
          <a:p>
            <a:pPr algn="ctr"/>
            <a:r>
              <a:rPr lang="pt-BR" sz="2400" dirty="0" err="1">
                <a:latin typeface="Brush Script Std" panose="03060802040607070404" pitchFamily="66" charset="0"/>
              </a:rPr>
              <a:t>you</a:t>
            </a:r>
            <a:r>
              <a:rPr lang="pt-BR" sz="2400" dirty="0">
                <a:latin typeface="Brush Script Std" panose="03060802040607070404" pitchFamily="66" charset="0"/>
              </a:rPr>
              <a:t> </a:t>
            </a:r>
            <a:r>
              <a:rPr lang="pt-BR" sz="2400" dirty="0" err="1">
                <a:latin typeface="Brush Script Std" panose="03060802040607070404" pitchFamily="66" charset="0"/>
              </a:rPr>
              <a:t>count</a:t>
            </a:r>
            <a:r>
              <a:rPr lang="pt-BR" sz="2400" dirty="0">
                <a:latin typeface="Brush Script Std" panose="03060802040607070404" pitchFamily="66" charset="0"/>
              </a:rPr>
              <a:t> </a:t>
            </a:r>
            <a:r>
              <a:rPr lang="pt-BR" sz="2400" dirty="0" err="1">
                <a:latin typeface="Brush Script Std" panose="03060802040607070404" pitchFamily="66" charset="0"/>
              </a:rPr>
              <a:t>to</a:t>
            </a:r>
            <a:r>
              <a:rPr lang="pt-BR" sz="2400" dirty="0">
                <a:latin typeface="Brush Script Std" panose="03060802040607070404" pitchFamily="66" charset="0"/>
              </a:rPr>
              <a:t> 10</a:t>
            </a:r>
          </a:p>
        </p:txBody>
      </p:sp>
      <p:sp>
        <p:nvSpPr>
          <p:cNvPr id="20" name="Título 1">
            <a:extLst>
              <a:ext uri="{FF2B5EF4-FFF2-40B4-BE49-F238E27FC236}">
                <a16:creationId xmlns:a16="http://schemas.microsoft.com/office/drawing/2014/main" id="{976B2BA4-FE94-4791-BF37-1DF57CC9A880}"/>
              </a:ext>
            </a:extLst>
          </p:cNvPr>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spTree>
    <p:extLst>
      <p:ext uri="{BB962C8B-B14F-4D97-AF65-F5344CB8AC3E}">
        <p14:creationId xmlns:p14="http://schemas.microsoft.com/office/powerpoint/2010/main" val="27502328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Wilder </a:t>
            </a:r>
            <a:r>
              <a:rPr lang="pt-BR" dirty="0" err="1"/>
              <a:t>Penfield</a:t>
            </a:r>
            <a:r>
              <a:rPr lang="pt-BR" dirty="0"/>
              <a:t> (1891/1976)</a:t>
            </a:r>
          </a:p>
        </p:txBody>
      </p:sp>
      <p:pic>
        <p:nvPicPr>
          <p:cNvPr id="5" name="Picture 3" descr="BrainRealMedia"/>
          <p:cNvPicPr>
            <a:picLocks noChangeAspect="1" noChangeArrowheads="1"/>
          </p:cNvPicPr>
          <p:nvPr/>
        </p:nvPicPr>
        <p:blipFill>
          <a:blip r:embed="rId3">
            <a:clrChange>
              <a:clrFrom>
                <a:srgbClr val="FEFAFB"/>
              </a:clrFrom>
              <a:clrTo>
                <a:srgbClr val="FEFAFB">
                  <a:alpha val="0"/>
                </a:srgbClr>
              </a:clrTo>
            </a:clrChange>
            <a:extLst>
              <a:ext uri="{28A0092B-C50C-407E-A947-70E740481C1C}">
                <a14:useLocalDpi xmlns:a14="http://schemas.microsoft.com/office/drawing/2010/main" val="0"/>
              </a:ext>
            </a:extLst>
          </a:blip>
          <a:srcRect/>
          <a:stretch>
            <a:fillRect/>
          </a:stretch>
        </p:blipFill>
        <p:spPr bwMode="auto">
          <a:xfrm>
            <a:off x="399256" y="3374407"/>
            <a:ext cx="3657600" cy="35163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muncu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669" y="3771282"/>
            <a:ext cx="4032250" cy="2908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1823244" y="2717182"/>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pt-BR" sz="1800" b="1" dirty="0"/>
              <a:t>Córtex Motor</a:t>
            </a:r>
            <a:endParaRPr lang="en-US" altLang="pt-BR" sz="1800" b="1" dirty="0"/>
          </a:p>
        </p:txBody>
      </p:sp>
      <p:sp>
        <p:nvSpPr>
          <p:cNvPr id="8" name="Text Box 6"/>
          <p:cNvSpPr txBox="1">
            <a:spLocks noChangeArrowheads="1"/>
          </p:cNvSpPr>
          <p:nvPr/>
        </p:nvSpPr>
        <p:spPr bwMode="auto">
          <a:xfrm>
            <a:off x="3366294" y="2718770"/>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pt-BR" sz="1800" b="1">
                <a:solidFill>
                  <a:srgbClr val="CC3300"/>
                </a:solidFill>
              </a:rPr>
              <a:t>Córtex Sensorial</a:t>
            </a:r>
            <a:endParaRPr lang="en-US" altLang="pt-BR" sz="1800" b="1">
              <a:solidFill>
                <a:srgbClr val="CC3300"/>
              </a:solidFill>
            </a:endParaRPr>
          </a:p>
        </p:txBody>
      </p:sp>
      <p:sp>
        <p:nvSpPr>
          <p:cNvPr id="9" name="Text Box 7"/>
          <p:cNvSpPr txBox="1">
            <a:spLocks noChangeArrowheads="1"/>
          </p:cNvSpPr>
          <p:nvPr/>
        </p:nvSpPr>
        <p:spPr bwMode="auto">
          <a:xfrm>
            <a:off x="5295106" y="3545857"/>
            <a:ext cx="351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altLang="pt-BR" sz="1800" b="1" dirty="0"/>
              <a:t>movimento</a:t>
            </a:r>
            <a:r>
              <a:rPr lang="pt-BR" altLang="pt-BR" sz="1800" dirty="0"/>
              <a:t>   </a:t>
            </a:r>
            <a:r>
              <a:rPr lang="pt-BR" altLang="pt-BR" sz="1800" b="1" dirty="0">
                <a:solidFill>
                  <a:srgbClr val="CC3300"/>
                </a:solidFill>
              </a:rPr>
              <a:t>tato, gosto, olfato</a:t>
            </a:r>
            <a:endParaRPr lang="en-US" altLang="pt-BR" sz="1800" b="1" dirty="0">
              <a:solidFill>
                <a:srgbClr val="CC3300"/>
              </a:solidFill>
            </a:endParaRPr>
          </a:p>
        </p:txBody>
      </p:sp>
      <p:pic>
        <p:nvPicPr>
          <p:cNvPr id="10" name="Picture 8" descr="BrainRealMediaHomunculo2"/>
          <p:cNvPicPr>
            <a:picLocks noChangeAspect="1" noChangeArrowheads="1"/>
          </p:cNvPicPr>
          <p:nvPr/>
        </p:nvPicPr>
        <p:blipFill>
          <a:blip r:embed="rId5">
            <a:clrChange>
              <a:clrFrom>
                <a:srgbClr val="FEFAFB"/>
              </a:clrFrom>
              <a:clrTo>
                <a:srgbClr val="FEFAFB">
                  <a:alpha val="0"/>
                </a:srgbClr>
              </a:clrTo>
            </a:clrChange>
            <a:extLst>
              <a:ext uri="{28A0092B-C50C-407E-A947-70E740481C1C}">
                <a14:useLocalDpi xmlns:a14="http://schemas.microsoft.com/office/drawing/2010/main" val="0"/>
              </a:ext>
            </a:extLst>
          </a:blip>
          <a:srcRect/>
          <a:stretch>
            <a:fillRect/>
          </a:stretch>
        </p:blipFill>
        <p:spPr bwMode="auto">
          <a:xfrm>
            <a:off x="399256" y="3303763"/>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1" name="Line 9"/>
          <p:cNvSpPr>
            <a:spLocks noChangeShapeType="1"/>
          </p:cNvSpPr>
          <p:nvPr/>
        </p:nvSpPr>
        <p:spPr bwMode="auto">
          <a:xfrm flipV="1">
            <a:off x="2699544" y="3015632"/>
            <a:ext cx="871537" cy="696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2" name="Line 10"/>
          <p:cNvSpPr>
            <a:spLocks noChangeShapeType="1"/>
          </p:cNvSpPr>
          <p:nvPr/>
        </p:nvSpPr>
        <p:spPr bwMode="auto">
          <a:xfrm>
            <a:off x="2366169" y="3001345"/>
            <a:ext cx="0" cy="6810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13" name="CaixaDeTexto 12"/>
          <p:cNvSpPr txBox="1"/>
          <p:nvPr/>
        </p:nvSpPr>
        <p:spPr>
          <a:xfrm>
            <a:off x="249138" y="1516059"/>
            <a:ext cx="8836714" cy="1200329"/>
          </a:xfrm>
          <a:prstGeom prst="rect">
            <a:avLst/>
          </a:prstGeom>
          <a:noFill/>
        </p:spPr>
        <p:txBody>
          <a:bodyPr wrap="none" rtlCol="0">
            <a:spAutoFit/>
          </a:bodyPr>
          <a:lstStyle/>
          <a:p>
            <a:r>
              <a:rPr lang="pt-BR" dirty="0"/>
              <a:t>Durante o curso de sua carreira, </a:t>
            </a:r>
            <a:r>
              <a:rPr lang="pt-BR" dirty="0" err="1"/>
              <a:t>Penfield</a:t>
            </a:r>
            <a:r>
              <a:rPr lang="pt-BR" dirty="0"/>
              <a:t> operou cerca de 400 pacientes, e acabou </a:t>
            </a:r>
          </a:p>
          <a:p>
            <a:r>
              <a:rPr lang="pt-BR" dirty="0"/>
              <a:t>resumindo suas descobertas em um livro de 1950 chamado The Cerebral </a:t>
            </a:r>
            <a:r>
              <a:rPr lang="pt-BR" dirty="0" err="1"/>
              <a:t>Cortex</a:t>
            </a:r>
            <a:r>
              <a:rPr lang="pt-BR" dirty="0"/>
              <a:t>. O </a:t>
            </a:r>
          </a:p>
          <a:p>
            <a:r>
              <a:rPr lang="pt-BR" dirty="0"/>
              <a:t>livro, que foi escrito com seu colega Theodore </a:t>
            </a:r>
            <a:r>
              <a:rPr lang="pt-BR" dirty="0" err="1"/>
              <a:t>Rasmussen,é</a:t>
            </a:r>
            <a:r>
              <a:rPr lang="pt-BR" dirty="0"/>
              <a:t> um documento notável </a:t>
            </a:r>
          </a:p>
          <a:p>
            <a:r>
              <a:rPr lang="pt-BR" dirty="0"/>
              <a:t>das explorações elétricas de </a:t>
            </a:r>
            <a:r>
              <a:rPr lang="pt-BR" dirty="0" err="1"/>
              <a:t>Penfield</a:t>
            </a:r>
            <a:r>
              <a:rPr lang="pt-BR" dirty="0"/>
              <a:t> no cérebro humano.</a:t>
            </a:r>
          </a:p>
        </p:txBody>
      </p:sp>
      <p:pic>
        <p:nvPicPr>
          <p:cNvPr id="4098" name="Picture 2" descr="Resultado de imagem para penfield homuncul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0084" y="137157"/>
            <a:ext cx="1166716" cy="126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669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Estimulação elétrica</a:t>
            </a:r>
          </a:p>
        </p:txBody>
      </p:sp>
      <p:pic>
        <p:nvPicPr>
          <p:cNvPr id="9218" name="Picture 2" descr="Resultado de imagem para penfield electric stimu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301" y="2744278"/>
            <a:ext cx="474345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CE8F03E-E4B6-44C5-AEFE-A608678C864D}"/>
              </a:ext>
            </a:extLst>
          </p:cNvPr>
          <p:cNvSpPr txBox="1"/>
          <p:nvPr/>
        </p:nvSpPr>
        <p:spPr>
          <a:xfrm>
            <a:off x="303042" y="1647645"/>
            <a:ext cx="8634095" cy="1015663"/>
          </a:xfrm>
          <a:prstGeom prst="rect">
            <a:avLst/>
          </a:prstGeom>
          <a:noFill/>
        </p:spPr>
        <p:txBody>
          <a:bodyPr wrap="none" rtlCol="0">
            <a:spAutoFit/>
          </a:bodyPr>
          <a:lstStyle/>
          <a:p>
            <a:pPr indent="266700" defTabSz="180975">
              <a:buFont typeface="Arial" panose="020B0604020202020204" pitchFamily="34" charset="0"/>
              <a:buChar char="•"/>
            </a:pPr>
            <a:r>
              <a:rPr lang="pt-BR" sz="1200" dirty="0"/>
              <a:t>Os primeiros insights sobre a organização cortical foram feitos estimulando diretamente o córtex de pessoas acordadas </a:t>
            </a:r>
          </a:p>
          <a:p>
            <a:pPr indent="266700" defTabSz="180975"/>
            <a:r>
              <a:rPr lang="pt-BR" sz="1200" dirty="0"/>
              <a:t>enquanto submetidas à neurocirurgia. </a:t>
            </a:r>
          </a:p>
          <a:p>
            <a:pPr indent="266700" defTabSz="180975"/>
            <a:endParaRPr lang="pt-BR" sz="1200" dirty="0"/>
          </a:p>
          <a:p>
            <a:pPr indent="266700" defTabSz="180975">
              <a:buFont typeface="Arial" panose="020B0604020202020204" pitchFamily="34" charset="0"/>
              <a:buChar char="•"/>
            </a:pPr>
            <a:r>
              <a:rPr lang="pt-BR" sz="1200" dirty="0"/>
              <a:t>Os pioneiros </a:t>
            </a:r>
            <a:r>
              <a:rPr lang="pt-BR" sz="1200" dirty="0" err="1"/>
              <a:t>Penfield</a:t>
            </a:r>
            <a:r>
              <a:rPr lang="pt-BR" sz="1200" dirty="0"/>
              <a:t> em </a:t>
            </a:r>
            <a:r>
              <a:rPr lang="pt-BR" sz="1200" dirty="0" err="1"/>
              <a:t>Jasper's</a:t>
            </a:r>
            <a:r>
              <a:rPr lang="pt-BR" sz="1200" dirty="0"/>
              <a:t> 1954 exploraram os efeitos de pequenas correntes</a:t>
            </a:r>
          </a:p>
          <a:p>
            <a:pPr indent="266700" defTabSz="180975"/>
            <a:r>
              <a:rPr lang="pt-BR" sz="1200" dirty="0"/>
              <a:t>elétricas aplicadas à superfície cortical</a:t>
            </a:r>
          </a:p>
        </p:txBody>
      </p:sp>
    </p:spTree>
    <p:extLst>
      <p:ext uri="{BB962C8B-B14F-4D97-AF65-F5344CB8AC3E}">
        <p14:creationId xmlns:p14="http://schemas.microsoft.com/office/powerpoint/2010/main" val="28891225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Wilder </a:t>
            </a:r>
            <a:r>
              <a:rPr lang="pt-BR" dirty="0" err="1"/>
              <a:t>Penfield</a:t>
            </a:r>
            <a:endParaRPr lang="pt-BR" dirty="0"/>
          </a:p>
        </p:txBody>
      </p:sp>
      <p:pic>
        <p:nvPicPr>
          <p:cNvPr id="11268" name="Picture 4" descr="Photograph of exposed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4703"/>
            <a:ext cx="6863938" cy="493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0584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Wilder </a:t>
            </a:r>
            <a:r>
              <a:rPr lang="pt-BR" dirty="0" err="1"/>
              <a:t>Penfield</a:t>
            </a:r>
            <a:endParaRPr lang="pt-BR" dirty="0"/>
          </a:p>
        </p:txBody>
      </p:sp>
      <p:pic>
        <p:nvPicPr>
          <p:cNvPr id="13314" name="Picture 2" descr="https://mikemcclaughry.files.wordpress.com/2014/11/cushing-surgery.jpg"/>
          <p:cNvPicPr>
            <a:picLocks noChangeAspect="1" noChangeArrowheads="1"/>
          </p:cNvPicPr>
          <p:nvPr/>
        </p:nvPicPr>
        <p:blipFill rotWithShape="1">
          <a:blip r:embed="rId3">
            <a:extLst>
              <a:ext uri="{28A0092B-C50C-407E-A947-70E740481C1C}">
                <a14:useLocalDpi xmlns:a14="http://schemas.microsoft.com/office/drawing/2010/main" val="0"/>
              </a:ext>
            </a:extLst>
          </a:blip>
          <a:srcRect t="2798"/>
          <a:stretch/>
        </p:blipFill>
        <p:spPr bwMode="auto">
          <a:xfrm>
            <a:off x="1" y="0"/>
            <a:ext cx="91677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39874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756C4-AFA0-49A8-BE53-E0D26F2827B8}"/>
              </a:ext>
            </a:extLst>
          </p:cNvPr>
          <p:cNvSpPr>
            <a:spLocks noGrp="1"/>
          </p:cNvSpPr>
          <p:nvPr>
            <p:ph type="title"/>
          </p:nvPr>
        </p:nvSpPr>
        <p:spPr/>
        <p:txBody>
          <a:bodyPr>
            <a:normAutofit fontScale="90000"/>
          </a:bodyPr>
          <a:lstStyle/>
          <a:p>
            <a:r>
              <a:rPr lang="pt-BR" dirty="0"/>
              <a:t>Revolução Cognitivista: New </a:t>
            </a:r>
            <a:r>
              <a:rPr lang="pt-BR" dirty="0" err="1"/>
              <a:t>England</a:t>
            </a:r>
            <a:r>
              <a:rPr lang="pt-BR" dirty="0"/>
              <a:t> (MIT e Harvard)</a:t>
            </a:r>
          </a:p>
        </p:txBody>
      </p:sp>
      <p:pic>
        <p:nvPicPr>
          <p:cNvPr id="7" name="Espaço Reservado para Conteúdo 6">
            <a:extLst>
              <a:ext uri="{FF2B5EF4-FFF2-40B4-BE49-F238E27FC236}">
                <a16:creationId xmlns:a16="http://schemas.microsoft.com/office/drawing/2014/main" id="{ECEB0DE1-714B-4067-88A1-8712A9DFC78D}"/>
              </a:ext>
            </a:extLst>
          </p:cNvPr>
          <p:cNvPicPr>
            <a:picLocks noGrp="1" noChangeAspect="1"/>
          </p:cNvPicPr>
          <p:nvPr>
            <p:ph idx="1"/>
          </p:nvPr>
        </p:nvPicPr>
        <p:blipFill rotWithShape="1">
          <a:blip r:embed="rId2"/>
          <a:srcRect t="47667"/>
          <a:stretch/>
        </p:blipFill>
        <p:spPr>
          <a:xfrm>
            <a:off x="5008822" y="2510116"/>
            <a:ext cx="3785555" cy="3290047"/>
          </a:xfrm>
        </p:spPr>
      </p:pic>
      <p:grpSp>
        <p:nvGrpSpPr>
          <p:cNvPr id="4" name="Agrupar 3">
            <a:extLst>
              <a:ext uri="{FF2B5EF4-FFF2-40B4-BE49-F238E27FC236}">
                <a16:creationId xmlns:a16="http://schemas.microsoft.com/office/drawing/2014/main" id="{1E2ADF47-F43A-487B-8FC9-ADE29B13EDCC}"/>
              </a:ext>
            </a:extLst>
          </p:cNvPr>
          <p:cNvGrpSpPr/>
          <p:nvPr/>
        </p:nvGrpSpPr>
        <p:grpSpPr>
          <a:xfrm>
            <a:off x="349623" y="2348753"/>
            <a:ext cx="4563036" cy="3702424"/>
            <a:chOff x="286870" y="1936376"/>
            <a:chExt cx="4563036" cy="3702424"/>
          </a:xfrm>
        </p:grpSpPr>
        <p:pic>
          <p:nvPicPr>
            <p:cNvPr id="5" name="Imagem 4">
              <a:extLst>
                <a:ext uri="{FF2B5EF4-FFF2-40B4-BE49-F238E27FC236}">
                  <a16:creationId xmlns:a16="http://schemas.microsoft.com/office/drawing/2014/main" id="{4739B241-38E3-46FA-BED0-BFA85D5C9F58}"/>
                </a:ext>
              </a:extLst>
            </p:cNvPr>
            <p:cNvPicPr>
              <a:picLocks noChangeAspect="1"/>
            </p:cNvPicPr>
            <p:nvPr/>
          </p:nvPicPr>
          <p:blipFill rotWithShape="1">
            <a:blip r:embed="rId2"/>
            <a:srcRect l="3219" t="1302" r="1460" b="51361"/>
            <a:stretch/>
          </p:blipFill>
          <p:spPr>
            <a:xfrm>
              <a:off x="286870" y="2052917"/>
              <a:ext cx="4347884" cy="3585883"/>
            </a:xfrm>
            <a:prstGeom prst="rect">
              <a:avLst/>
            </a:prstGeom>
          </p:spPr>
        </p:pic>
        <p:sp>
          <p:nvSpPr>
            <p:cNvPr id="3" name="Elipse 2">
              <a:extLst>
                <a:ext uri="{FF2B5EF4-FFF2-40B4-BE49-F238E27FC236}">
                  <a16:creationId xmlns:a16="http://schemas.microsoft.com/office/drawing/2014/main" id="{52CEE433-F4D6-4A4E-A734-4673F58E531E}"/>
                </a:ext>
              </a:extLst>
            </p:cNvPr>
            <p:cNvSpPr/>
            <p:nvPr/>
          </p:nvSpPr>
          <p:spPr>
            <a:xfrm>
              <a:off x="4356847" y="1936376"/>
              <a:ext cx="493059" cy="5827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8" name="Conector reto 7">
            <a:extLst>
              <a:ext uri="{FF2B5EF4-FFF2-40B4-BE49-F238E27FC236}">
                <a16:creationId xmlns:a16="http://schemas.microsoft.com/office/drawing/2014/main" id="{AE6AC201-BA4A-4954-B511-73CB454C35AE}"/>
              </a:ext>
            </a:extLst>
          </p:cNvPr>
          <p:cNvCxnSpPr>
            <a:cxnSpLocks/>
          </p:cNvCxnSpPr>
          <p:nvPr/>
        </p:nvCxnSpPr>
        <p:spPr>
          <a:xfrm>
            <a:off x="5008822" y="2510116"/>
            <a:ext cx="3785555"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721037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706CF-0524-448C-BC6D-E82AB7A4D50F}"/>
              </a:ext>
            </a:extLst>
          </p:cNvPr>
          <p:cNvSpPr>
            <a:spLocks noGrp="1"/>
          </p:cNvSpPr>
          <p:nvPr>
            <p:ph type="title"/>
          </p:nvPr>
        </p:nvSpPr>
        <p:spPr>
          <a:xfrm>
            <a:off x="457200" y="155448"/>
            <a:ext cx="8816196" cy="1252728"/>
          </a:xfrm>
        </p:spPr>
        <p:txBody>
          <a:bodyPr>
            <a:normAutofit fontScale="90000"/>
          </a:bodyPr>
          <a:lstStyle/>
          <a:p>
            <a:r>
              <a:rPr lang="pt-BR" dirty="0"/>
              <a:t>Hubel e Wiesel e o eletrodo de tungstênio (1950 / 1981 Prêmio </a:t>
            </a:r>
            <a:r>
              <a:rPr lang="pt-BR" dirty="0" err="1"/>
              <a:t>nobel</a:t>
            </a:r>
            <a:endParaRPr lang="pt-BR" dirty="0"/>
          </a:p>
        </p:txBody>
      </p:sp>
      <p:pic>
        <p:nvPicPr>
          <p:cNvPr id="6" name="Imagem 5">
            <a:extLst>
              <a:ext uri="{FF2B5EF4-FFF2-40B4-BE49-F238E27FC236}">
                <a16:creationId xmlns:a16="http://schemas.microsoft.com/office/drawing/2014/main" id="{072725C2-3A91-49CA-A255-5DD5557330AF}"/>
              </a:ext>
            </a:extLst>
          </p:cNvPr>
          <p:cNvPicPr>
            <a:picLocks noChangeAspect="1"/>
          </p:cNvPicPr>
          <p:nvPr/>
        </p:nvPicPr>
        <p:blipFill>
          <a:blip r:embed="rId2"/>
          <a:stretch>
            <a:fillRect/>
          </a:stretch>
        </p:blipFill>
        <p:spPr>
          <a:xfrm>
            <a:off x="136301" y="1715319"/>
            <a:ext cx="4117287" cy="2339096"/>
          </a:xfrm>
          <a:prstGeom prst="rect">
            <a:avLst/>
          </a:prstGeom>
        </p:spPr>
      </p:pic>
      <p:pic>
        <p:nvPicPr>
          <p:cNvPr id="5" name="Imagem 4">
            <a:extLst>
              <a:ext uri="{FF2B5EF4-FFF2-40B4-BE49-F238E27FC236}">
                <a16:creationId xmlns:a16="http://schemas.microsoft.com/office/drawing/2014/main" id="{22407B6D-6E51-4427-85C7-C0E00C0329CA}"/>
              </a:ext>
            </a:extLst>
          </p:cNvPr>
          <p:cNvPicPr>
            <a:picLocks noChangeAspect="1"/>
          </p:cNvPicPr>
          <p:nvPr/>
        </p:nvPicPr>
        <p:blipFill>
          <a:blip r:embed="rId3"/>
          <a:stretch>
            <a:fillRect/>
          </a:stretch>
        </p:blipFill>
        <p:spPr>
          <a:xfrm>
            <a:off x="5100215" y="1784330"/>
            <a:ext cx="3907484" cy="2199017"/>
          </a:xfrm>
          <a:prstGeom prst="rect">
            <a:avLst/>
          </a:prstGeom>
        </p:spPr>
      </p:pic>
      <p:sp>
        <p:nvSpPr>
          <p:cNvPr id="16" name="CaixaDeTexto 15">
            <a:extLst>
              <a:ext uri="{FF2B5EF4-FFF2-40B4-BE49-F238E27FC236}">
                <a16:creationId xmlns:a16="http://schemas.microsoft.com/office/drawing/2014/main" id="{926376A8-6D26-4189-BFC1-3FF86D4FD8FD}"/>
              </a:ext>
            </a:extLst>
          </p:cNvPr>
          <p:cNvSpPr txBox="1"/>
          <p:nvPr/>
        </p:nvSpPr>
        <p:spPr>
          <a:xfrm>
            <a:off x="136301" y="4149566"/>
            <a:ext cx="4146045" cy="2400657"/>
          </a:xfrm>
          <a:prstGeom prst="rect">
            <a:avLst/>
          </a:prstGeom>
          <a:noFill/>
        </p:spPr>
        <p:txBody>
          <a:bodyPr wrap="square">
            <a:spAutoFit/>
          </a:bodyPr>
          <a:lstStyle/>
          <a:p>
            <a:pPr algn="just"/>
            <a:r>
              <a:rPr lang="pt-BR" sz="1000" dirty="0"/>
              <a:t>David Hubel e Torsten Wiesel eram pesquisadores em visão em Johns Hopkins </a:t>
            </a:r>
            <a:r>
              <a:rPr lang="pt-BR" sz="1000" dirty="0" err="1"/>
              <a:t>University</a:t>
            </a:r>
            <a:r>
              <a:rPr lang="pt-BR" sz="1000" dirty="0"/>
              <a:t> nos anos 50. Foram para Harvard no início dos anos 1960 para estabelecer o Departamento de Neurobiologia na Harvard Medical </a:t>
            </a:r>
            <a:r>
              <a:rPr lang="pt-BR" sz="1000" dirty="0" err="1"/>
              <a:t>School</a:t>
            </a:r>
            <a:r>
              <a:rPr lang="pt-BR" sz="1000" dirty="0"/>
              <a:t>. Suas descobertas revolucionárias sobre o sistema visual e o processamento visual renderam-lhes o Prêmio Nobel de Fisiologia ou Medicina em 1981.</a:t>
            </a:r>
          </a:p>
          <a:p>
            <a:pPr algn="just"/>
            <a:endParaRPr lang="pt-BR" sz="1000" dirty="0"/>
          </a:p>
          <a:p>
            <a:pPr algn="just"/>
            <a:r>
              <a:rPr lang="pt-BR" sz="1000" dirty="0"/>
              <a:t>Hubel e Wiesel registraram a atividade elétrica de neurônios individuais no cérebro de gatos. Eles usaram um projetor de slides para mostrar padrões específicos aos gatos e observaram que padrões específicos estimulavam a atividade em partes específicas do cérebro. Essas gravações de neurônio único foram uma inovação na época, possibilitadas pela invenção anterior de Hubel de um eletrodo de gravação especial. Eles criaram sistematicamente um mapa do córtex visual com esses experimentos. </a:t>
            </a:r>
          </a:p>
        </p:txBody>
      </p:sp>
      <p:pic>
        <p:nvPicPr>
          <p:cNvPr id="18" name="Imagem 17">
            <a:extLst>
              <a:ext uri="{FF2B5EF4-FFF2-40B4-BE49-F238E27FC236}">
                <a16:creationId xmlns:a16="http://schemas.microsoft.com/office/drawing/2014/main" id="{AC4251D1-E526-4F4F-B05E-65021B2CADF7}"/>
              </a:ext>
            </a:extLst>
          </p:cNvPr>
          <p:cNvPicPr>
            <a:picLocks noChangeAspect="1"/>
          </p:cNvPicPr>
          <p:nvPr/>
        </p:nvPicPr>
        <p:blipFill>
          <a:blip r:embed="rId4"/>
          <a:stretch>
            <a:fillRect/>
          </a:stretch>
        </p:blipFill>
        <p:spPr>
          <a:xfrm>
            <a:off x="5078562" y="4149566"/>
            <a:ext cx="3929137" cy="2708434"/>
          </a:xfrm>
          <a:prstGeom prst="rect">
            <a:avLst/>
          </a:prstGeom>
        </p:spPr>
      </p:pic>
    </p:spTree>
    <p:extLst>
      <p:ext uri="{BB962C8B-B14F-4D97-AF65-F5344CB8AC3E}">
        <p14:creationId xmlns:p14="http://schemas.microsoft.com/office/powerpoint/2010/main" val="39429813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642EB7-80BE-450E-8FF6-EF3FFB7BDC34}"/>
              </a:ext>
            </a:extLst>
          </p:cNvPr>
          <p:cNvSpPr>
            <a:spLocks noGrp="1"/>
          </p:cNvSpPr>
          <p:nvPr>
            <p:ph type="title"/>
          </p:nvPr>
        </p:nvSpPr>
        <p:spPr/>
        <p:txBody>
          <a:bodyPr/>
          <a:lstStyle/>
          <a:p>
            <a:r>
              <a:rPr lang="pt-BR" dirty="0"/>
              <a:t>Hubel e </a:t>
            </a:r>
            <a:r>
              <a:rPr lang="pt-BR" dirty="0" err="1"/>
              <a:t>Weisel</a:t>
            </a:r>
            <a:r>
              <a:rPr lang="pt-BR" dirty="0"/>
              <a:t>: </a:t>
            </a:r>
            <a:r>
              <a:rPr lang="pt-BR" dirty="0" err="1"/>
              <a:t>Retinotopia</a:t>
            </a:r>
            <a:endParaRPr lang="pt-BR" dirty="0"/>
          </a:p>
        </p:txBody>
      </p:sp>
      <p:pic>
        <p:nvPicPr>
          <p:cNvPr id="5" name="Imagem 4">
            <a:extLst>
              <a:ext uri="{FF2B5EF4-FFF2-40B4-BE49-F238E27FC236}">
                <a16:creationId xmlns:a16="http://schemas.microsoft.com/office/drawing/2014/main" id="{1E34217A-60EC-4EAB-8B9D-1F500F2C1906}"/>
              </a:ext>
            </a:extLst>
          </p:cNvPr>
          <p:cNvPicPr>
            <a:picLocks noChangeAspect="1"/>
          </p:cNvPicPr>
          <p:nvPr/>
        </p:nvPicPr>
        <p:blipFill>
          <a:blip r:embed="rId2"/>
          <a:stretch>
            <a:fillRect/>
          </a:stretch>
        </p:blipFill>
        <p:spPr>
          <a:xfrm>
            <a:off x="1" y="1636803"/>
            <a:ext cx="4582693" cy="2219205"/>
          </a:xfrm>
          <a:prstGeom prst="rect">
            <a:avLst/>
          </a:prstGeom>
        </p:spPr>
      </p:pic>
      <p:sp>
        <p:nvSpPr>
          <p:cNvPr id="7" name="CaixaDeTexto 6">
            <a:extLst>
              <a:ext uri="{FF2B5EF4-FFF2-40B4-BE49-F238E27FC236}">
                <a16:creationId xmlns:a16="http://schemas.microsoft.com/office/drawing/2014/main" id="{90B8CBA5-8697-4DC1-B8F1-F24D7E12171D}"/>
              </a:ext>
            </a:extLst>
          </p:cNvPr>
          <p:cNvSpPr txBox="1"/>
          <p:nvPr/>
        </p:nvSpPr>
        <p:spPr>
          <a:xfrm>
            <a:off x="4710023" y="2055515"/>
            <a:ext cx="3976777" cy="3970318"/>
          </a:xfrm>
          <a:prstGeom prst="rect">
            <a:avLst/>
          </a:prstGeom>
          <a:noFill/>
        </p:spPr>
        <p:txBody>
          <a:bodyPr wrap="square">
            <a:spAutoFit/>
          </a:bodyPr>
          <a:lstStyle/>
          <a:p>
            <a:pPr algn="just"/>
            <a:r>
              <a:rPr lang="pt-BR" sz="1200" dirty="0"/>
              <a:t>Os experimentos clássicos de Hubel e Wiesel são fundamentais para nossa compreensão de como os neurônios ao longo das alças  visuais extraem informações cada vez mais complexas do padrão de luz lançado na retina para construir uma imagem. Por um lado, eles mostraram que existe um mapa topográfico ou </a:t>
            </a:r>
            <a:r>
              <a:rPr lang="pt-BR" sz="1200" dirty="0" err="1"/>
              <a:t>retinotópico</a:t>
            </a:r>
            <a:r>
              <a:rPr lang="pt-BR" sz="1200" dirty="0"/>
              <a:t>  no córtex visual que representa o campo visual, onde células próximas processam informações de campos visuais próximos. </a:t>
            </a:r>
          </a:p>
          <a:p>
            <a:pPr algn="just"/>
            <a:endParaRPr lang="pt-BR" sz="1200" dirty="0"/>
          </a:p>
          <a:p>
            <a:pPr algn="just"/>
            <a:r>
              <a:rPr lang="pt-BR" sz="1200" dirty="0"/>
              <a:t>Além disso, trabalho deles determinou que os neurônios das camadas 2 e 3 no córtex visual estão organizados em uma arquitetura precisa. Células com funções semelhantes são organizadas em colunas, minúsculas máquinas computacionais que transmitem informações para uma região superior do cérebro, onde uma imagem visual é montada. Eles entenderam como os neurônios corticais visuais codificam as características da imagem, as propriedades fundamentais dos objetos que nos ajudam a construir nossa percepção do mundo ao nosso redor.</a:t>
            </a:r>
          </a:p>
        </p:txBody>
      </p:sp>
      <p:pic>
        <p:nvPicPr>
          <p:cNvPr id="9" name="Imagem 8">
            <a:extLst>
              <a:ext uri="{FF2B5EF4-FFF2-40B4-BE49-F238E27FC236}">
                <a16:creationId xmlns:a16="http://schemas.microsoft.com/office/drawing/2014/main" id="{CB5AAB62-3502-4F92-90C1-C9E368A564AE}"/>
              </a:ext>
            </a:extLst>
          </p:cNvPr>
          <p:cNvPicPr>
            <a:picLocks noChangeAspect="1"/>
          </p:cNvPicPr>
          <p:nvPr/>
        </p:nvPicPr>
        <p:blipFill>
          <a:blip r:embed="rId3"/>
          <a:stretch>
            <a:fillRect/>
          </a:stretch>
        </p:blipFill>
        <p:spPr>
          <a:xfrm>
            <a:off x="457200" y="4084635"/>
            <a:ext cx="3899140" cy="1864276"/>
          </a:xfrm>
          <a:prstGeom prst="rect">
            <a:avLst/>
          </a:prstGeom>
        </p:spPr>
      </p:pic>
    </p:spTree>
    <p:extLst>
      <p:ext uri="{BB962C8B-B14F-4D97-AF65-F5344CB8AC3E}">
        <p14:creationId xmlns:p14="http://schemas.microsoft.com/office/powerpoint/2010/main" val="399194285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706CF-0524-448C-BC6D-E82AB7A4D50F}"/>
              </a:ext>
            </a:extLst>
          </p:cNvPr>
          <p:cNvSpPr>
            <a:spLocks noGrp="1"/>
          </p:cNvSpPr>
          <p:nvPr>
            <p:ph type="title"/>
          </p:nvPr>
        </p:nvSpPr>
        <p:spPr/>
        <p:txBody>
          <a:bodyPr>
            <a:normAutofit fontScale="90000"/>
          </a:bodyPr>
          <a:lstStyle/>
          <a:p>
            <a:r>
              <a:rPr lang="pt-BR" dirty="0"/>
              <a:t>Hubel,  Wiesel e a privação de informação</a:t>
            </a:r>
          </a:p>
        </p:txBody>
      </p:sp>
      <p:pic>
        <p:nvPicPr>
          <p:cNvPr id="6" name="Espaço Reservado para Conteúdo 5">
            <a:extLst>
              <a:ext uri="{FF2B5EF4-FFF2-40B4-BE49-F238E27FC236}">
                <a16:creationId xmlns:a16="http://schemas.microsoft.com/office/drawing/2014/main" id="{D22667C9-06F6-40D1-9FDF-9039CBB62500}"/>
              </a:ext>
            </a:extLst>
          </p:cNvPr>
          <p:cNvPicPr>
            <a:picLocks noGrp="1" noChangeAspect="1"/>
          </p:cNvPicPr>
          <p:nvPr>
            <p:ph idx="1"/>
          </p:nvPr>
        </p:nvPicPr>
        <p:blipFill>
          <a:blip r:embed="rId2"/>
          <a:stretch>
            <a:fillRect/>
          </a:stretch>
        </p:blipFill>
        <p:spPr>
          <a:xfrm>
            <a:off x="1181100" y="2324819"/>
            <a:ext cx="6781800" cy="2838450"/>
          </a:xfrm>
        </p:spPr>
      </p:pic>
    </p:spTree>
    <p:extLst>
      <p:ext uri="{BB962C8B-B14F-4D97-AF65-F5344CB8AC3E}">
        <p14:creationId xmlns:p14="http://schemas.microsoft.com/office/powerpoint/2010/main" val="15460710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808A573A-DD67-42AE-ACAE-92919C37E511}"/>
              </a:ext>
            </a:extLst>
          </p:cNvPr>
          <p:cNvSpPr/>
          <p:nvPr/>
        </p:nvSpPr>
        <p:spPr>
          <a:xfrm>
            <a:off x="0" y="1520406"/>
            <a:ext cx="9144000" cy="53375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738706CF-0524-448C-BC6D-E82AB7A4D50F}"/>
              </a:ext>
            </a:extLst>
          </p:cNvPr>
          <p:cNvSpPr>
            <a:spLocks noGrp="1"/>
          </p:cNvSpPr>
          <p:nvPr>
            <p:ph type="title"/>
          </p:nvPr>
        </p:nvSpPr>
        <p:spPr/>
        <p:txBody>
          <a:bodyPr/>
          <a:lstStyle/>
          <a:p>
            <a:r>
              <a:rPr lang="pt-BR" dirty="0"/>
              <a:t>Hubel, Wiesel e Pavel</a:t>
            </a:r>
          </a:p>
        </p:txBody>
      </p:sp>
      <p:pic>
        <p:nvPicPr>
          <p:cNvPr id="3" name="Mídia Online 2" title="Hubel &amp; Wiesel 1: Intro">
            <a:hlinkClick r:id="" action="ppaction://media"/>
            <a:extLst>
              <a:ext uri="{FF2B5EF4-FFF2-40B4-BE49-F238E27FC236}">
                <a16:creationId xmlns:a16="http://schemas.microsoft.com/office/drawing/2014/main" id="{948ADEEB-9F6E-44C8-B912-CFF51263A650}"/>
              </a:ext>
            </a:extLst>
          </p:cNvPr>
          <p:cNvPicPr>
            <a:picLocks noRot="1" noChangeAspect="1"/>
          </p:cNvPicPr>
          <p:nvPr>
            <a:videoFile r:link="rId1"/>
          </p:nvPr>
        </p:nvPicPr>
        <p:blipFill>
          <a:blip r:embed="rId3"/>
          <a:stretch>
            <a:fillRect/>
          </a:stretch>
        </p:blipFill>
        <p:spPr>
          <a:xfrm>
            <a:off x="923027" y="1520406"/>
            <a:ext cx="7116792" cy="5337594"/>
          </a:xfrm>
          <a:prstGeom prst="rect">
            <a:avLst/>
          </a:prstGeom>
        </p:spPr>
      </p:pic>
    </p:spTree>
    <p:extLst>
      <p:ext uri="{BB962C8B-B14F-4D97-AF65-F5344CB8AC3E}">
        <p14:creationId xmlns:p14="http://schemas.microsoft.com/office/powerpoint/2010/main" val="955542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117292" y="1507227"/>
            <a:ext cx="2262158" cy="830997"/>
          </a:xfrm>
          <a:prstGeom prst="rect">
            <a:avLst/>
          </a:prstGeom>
          <a:noFill/>
        </p:spPr>
        <p:txBody>
          <a:bodyPr wrap="none" rtlCol="0">
            <a:spAutoFit/>
          </a:bodyPr>
          <a:lstStyle/>
          <a:p>
            <a:r>
              <a:rPr lang="pt-BR" sz="1600" dirty="0"/>
              <a:t>Hipócrates (460 </a:t>
            </a:r>
            <a:r>
              <a:rPr lang="pt-BR" sz="1600" dirty="0" err="1"/>
              <a:t>aC</a:t>
            </a:r>
            <a:r>
              <a:rPr lang="pt-BR" sz="1600" dirty="0"/>
              <a:t>)</a:t>
            </a:r>
          </a:p>
          <a:p>
            <a:r>
              <a:rPr lang="pt-BR" sz="1600" dirty="0"/>
              <a:t>Galeno  (129 /200 </a:t>
            </a:r>
            <a:r>
              <a:rPr lang="pt-BR" sz="1600" dirty="0" err="1"/>
              <a:t>dC</a:t>
            </a:r>
            <a:r>
              <a:rPr lang="pt-BR" sz="1600" dirty="0"/>
              <a:t>)</a:t>
            </a:r>
          </a:p>
          <a:p>
            <a:r>
              <a:rPr lang="pt-BR" sz="1600" dirty="0"/>
              <a:t>Até o </a:t>
            </a:r>
            <a:r>
              <a:rPr lang="pt-BR" sz="1600" dirty="0" err="1"/>
              <a:t>Sec</a:t>
            </a:r>
            <a:r>
              <a:rPr lang="pt-BR" sz="1600" dirty="0"/>
              <a:t> 17 </a:t>
            </a:r>
          </a:p>
        </p:txBody>
      </p:sp>
      <p:cxnSp>
        <p:nvCxnSpPr>
          <p:cNvPr id="8" name="Conector reto 7"/>
          <p:cNvCxnSpPr/>
          <p:nvPr/>
        </p:nvCxnSpPr>
        <p:spPr>
          <a:xfrm>
            <a:off x="2632107" y="2357699"/>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0" name="CaixaDeTexto 9"/>
          <p:cNvSpPr txBox="1"/>
          <p:nvPr/>
        </p:nvSpPr>
        <p:spPr>
          <a:xfrm>
            <a:off x="337559" y="2626884"/>
            <a:ext cx="1826141" cy="369332"/>
          </a:xfrm>
          <a:prstGeom prst="rect">
            <a:avLst/>
          </a:prstGeom>
          <a:noFill/>
        </p:spPr>
        <p:txBody>
          <a:bodyPr wrap="none" rtlCol="0">
            <a:spAutoFit/>
          </a:bodyPr>
          <a:lstStyle/>
          <a:p>
            <a:r>
              <a:rPr lang="pt-BR" dirty="0"/>
              <a:t>The </a:t>
            </a:r>
            <a:r>
              <a:rPr lang="pt-BR" dirty="0" err="1"/>
              <a:t>Galenic</a:t>
            </a:r>
            <a:r>
              <a:rPr lang="pt-BR" dirty="0"/>
              <a:t> era</a:t>
            </a:r>
          </a:p>
        </p:txBody>
      </p:sp>
      <p:pic>
        <p:nvPicPr>
          <p:cNvPr id="11" name="Picture 12" descr="g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8" y="2919303"/>
            <a:ext cx="2332517" cy="215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307252" y="5228809"/>
            <a:ext cx="2015295" cy="1200329"/>
          </a:xfrm>
          <a:prstGeom prst="rect">
            <a:avLst/>
          </a:prstGeom>
          <a:noFill/>
        </p:spPr>
        <p:txBody>
          <a:bodyPr wrap="none" rtlCol="0">
            <a:spAutoFit/>
          </a:bodyPr>
          <a:lstStyle/>
          <a:p>
            <a:pPr algn="ctr"/>
            <a:r>
              <a:rPr lang="pt-BR" sz="2400" dirty="0">
                <a:latin typeface="Brush Script Std" panose="03060802040607070404" pitchFamily="66" charset="0"/>
              </a:rPr>
              <a:t>Substância?</a:t>
            </a:r>
          </a:p>
          <a:p>
            <a:pPr algn="ctr"/>
            <a:r>
              <a:rPr lang="pt-BR" sz="2400" dirty="0">
                <a:latin typeface="Brush Script Std" panose="03060802040607070404" pitchFamily="66" charset="0"/>
              </a:rPr>
              <a:t>O que importa </a:t>
            </a:r>
          </a:p>
          <a:p>
            <a:pPr algn="ctr"/>
            <a:r>
              <a:rPr lang="pt-BR" sz="2400" dirty="0">
                <a:latin typeface="Brush Script Std" panose="03060802040607070404" pitchFamily="66" charset="0"/>
              </a:rPr>
              <a:t>é o espaço</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CaixaDeTexto 8"/>
          <p:cNvSpPr txBox="1"/>
          <p:nvPr/>
        </p:nvSpPr>
        <p:spPr>
          <a:xfrm>
            <a:off x="2632107" y="1507227"/>
            <a:ext cx="2085172" cy="584775"/>
          </a:xfrm>
          <a:prstGeom prst="rect">
            <a:avLst/>
          </a:prstGeom>
          <a:noFill/>
        </p:spPr>
        <p:txBody>
          <a:bodyPr wrap="square" rtlCol="0">
            <a:spAutoFit/>
          </a:bodyPr>
          <a:lstStyle/>
          <a:p>
            <a:pPr algn="ctr"/>
            <a:r>
              <a:rPr lang="pt-BR" altLang="pt-BR" sz="1600" dirty="0"/>
              <a:t>Franz </a:t>
            </a:r>
            <a:r>
              <a:rPr lang="pt-BR" altLang="pt-BR" sz="1600" dirty="0" err="1"/>
              <a:t>Gall</a:t>
            </a:r>
            <a:r>
              <a:rPr lang="pt-BR" altLang="pt-BR" sz="1600" dirty="0"/>
              <a:t> </a:t>
            </a:r>
          </a:p>
          <a:p>
            <a:pPr algn="ctr"/>
            <a:r>
              <a:rPr lang="pt-BR" altLang="pt-BR" sz="1600" dirty="0"/>
              <a:t>(1758-1828)</a:t>
            </a:r>
            <a:endParaRPr lang="pt-BR" sz="1600" dirty="0"/>
          </a:p>
        </p:txBody>
      </p:sp>
      <p:sp>
        <p:nvSpPr>
          <p:cNvPr id="12" name="CaixaDeTexto 11"/>
          <p:cNvSpPr txBox="1"/>
          <p:nvPr/>
        </p:nvSpPr>
        <p:spPr>
          <a:xfrm>
            <a:off x="3038758" y="2602679"/>
            <a:ext cx="1274708" cy="369332"/>
          </a:xfrm>
          <a:prstGeom prst="rect">
            <a:avLst/>
          </a:prstGeom>
          <a:noFill/>
        </p:spPr>
        <p:txBody>
          <a:bodyPr wrap="none" rtlCol="0">
            <a:spAutoFit/>
          </a:bodyPr>
          <a:lstStyle/>
          <a:p>
            <a:r>
              <a:rPr lang="pt-BR" dirty="0"/>
              <a:t>Frenologia</a:t>
            </a:r>
          </a:p>
        </p:txBody>
      </p:sp>
      <p:pic>
        <p:nvPicPr>
          <p:cNvPr id="13" name="Picture 21" descr="phrenologyB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629" y="2983915"/>
            <a:ext cx="1695911" cy="247309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a:off x="2866629" y="5468911"/>
            <a:ext cx="1695911" cy="1200329"/>
          </a:xfrm>
          <a:prstGeom prst="rect">
            <a:avLst/>
          </a:prstGeom>
          <a:noFill/>
        </p:spPr>
        <p:txBody>
          <a:bodyPr wrap="square" rtlCol="0">
            <a:spAutoFit/>
          </a:bodyPr>
          <a:lstStyle/>
          <a:p>
            <a:pPr algn="ctr"/>
            <a:r>
              <a:rPr lang="pt-BR" sz="2400" dirty="0">
                <a:latin typeface="Brush Script Std" panose="03060802040607070404" pitchFamily="66" charset="0"/>
              </a:rPr>
              <a:t>Através </a:t>
            </a:r>
          </a:p>
          <a:p>
            <a:pPr algn="ctr"/>
            <a:r>
              <a:rPr lang="pt-BR" sz="2400" dirty="0">
                <a:latin typeface="Brush Script Std" panose="03060802040607070404" pitchFamily="66" charset="0"/>
              </a:rPr>
              <a:t>da forma </a:t>
            </a:r>
          </a:p>
          <a:p>
            <a:pPr algn="ctr"/>
            <a:r>
              <a:rPr lang="pt-BR" sz="2400" dirty="0">
                <a:latin typeface="Brush Script Std" panose="03060802040607070404" pitchFamily="66" charset="0"/>
              </a:rPr>
              <a:t>do crânio</a:t>
            </a:r>
          </a:p>
        </p:txBody>
      </p:sp>
      <p:cxnSp>
        <p:nvCxnSpPr>
          <p:cNvPr id="15" name="Conector reto 14"/>
          <p:cNvCxnSpPr/>
          <p:nvPr/>
        </p:nvCxnSpPr>
        <p:spPr>
          <a:xfrm>
            <a:off x="4785648" y="2338224"/>
            <a:ext cx="0" cy="418744"/>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395350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05001-4EA9-4C4E-A34B-EAF205391D6C}"/>
              </a:ext>
            </a:extLst>
          </p:cNvPr>
          <p:cNvSpPr>
            <a:spLocks noGrp="1"/>
          </p:cNvSpPr>
          <p:nvPr>
            <p:ph type="title"/>
          </p:nvPr>
        </p:nvSpPr>
        <p:spPr/>
        <p:txBody>
          <a:bodyPr/>
          <a:lstStyle/>
          <a:p>
            <a:r>
              <a:rPr lang="pt-BR" dirty="0"/>
              <a:t>Hubel e Wiesel</a:t>
            </a:r>
          </a:p>
        </p:txBody>
      </p:sp>
      <p:pic>
        <p:nvPicPr>
          <p:cNvPr id="5" name="Imagem 4">
            <a:hlinkClick r:id="rId2"/>
            <a:extLst>
              <a:ext uri="{FF2B5EF4-FFF2-40B4-BE49-F238E27FC236}">
                <a16:creationId xmlns:a16="http://schemas.microsoft.com/office/drawing/2014/main" id="{CE307B90-92FD-4EC2-8B98-85E50711384A}"/>
              </a:ext>
            </a:extLst>
          </p:cNvPr>
          <p:cNvPicPr>
            <a:picLocks noChangeAspect="1"/>
          </p:cNvPicPr>
          <p:nvPr/>
        </p:nvPicPr>
        <p:blipFill>
          <a:blip r:embed="rId3"/>
          <a:stretch>
            <a:fillRect/>
          </a:stretch>
        </p:blipFill>
        <p:spPr>
          <a:xfrm>
            <a:off x="0" y="2047276"/>
            <a:ext cx="9144000" cy="4488729"/>
          </a:xfrm>
          <a:prstGeom prst="rect">
            <a:avLst/>
          </a:prstGeom>
        </p:spPr>
      </p:pic>
    </p:spTree>
    <p:extLst>
      <p:ext uri="{BB962C8B-B14F-4D97-AF65-F5344CB8AC3E}">
        <p14:creationId xmlns:p14="http://schemas.microsoft.com/office/powerpoint/2010/main" val="7330141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561D2-3D3F-4C3C-BFAA-31C48894D836}"/>
              </a:ext>
            </a:extLst>
          </p:cNvPr>
          <p:cNvSpPr>
            <a:spLocks noGrp="1"/>
          </p:cNvSpPr>
          <p:nvPr>
            <p:ph type="title"/>
          </p:nvPr>
        </p:nvSpPr>
        <p:spPr/>
        <p:txBody>
          <a:bodyPr>
            <a:normAutofit/>
          </a:bodyPr>
          <a:lstStyle/>
          <a:p>
            <a:r>
              <a:rPr lang="pt-BR" sz="3600" dirty="0"/>
              <a:t>Chomsky (1928/   ), Miller (</a:t>
            </a:r>
            <a:r>
              <a:rPr lang="en-US" sz="3600" dirty="0"/>
              <a:t>1920/ 2012)</a:t>
            </a:r>
            <a:r>
              <a:rPr lang="pt-BR" sz="3600" dirty="0"/>
              <a:t>, </a:t>
            </a:r>
            <a:r>
              <a:rPr lang="pt-BR" sz="3600" dirty="0" err="1"/>
              <a:t>Lenneberg</a:t>
            </a:r>
            <a:r>
              <a:rPr lang="pt-BR" sz="3600" dirty="0"/>
              <a:t> (1921/1975)</a:t>
            </a:r>
          </a:p>
        </p:txBody>
      </p:sp>
      <p:pic>
        <p:nvPicPr>
          <p:cNvPr id="4" name="Imagem 3">
            <a:extLst>
              <a:ext uri="{FF2B5EF4-FFF2-40B4-BE49-F238E27FC236}">
                <a16:creationId xmlns:a16="http://schemas.microsoft.com/office/drawing/2014/main" id="{B4962328-4BE0-4C55-AB49-F9E0AF90CDD1}"/>
              </a:ext>
            </a:extLst>
          </p:cNvPr>
          <p:cNvPicPr>
            <a:picLocks noChangeAspect="1"/>
          </p:cNvPicPr>
          <p:nvPr/>
        </p:nvPicPr>
        <p:blipFill>
          <a:blip r:embed="rId2"/>
          <a:stretch>
            <a:fillRect/>
          </a:stretch>
        </p:blipFill>
        <p:spPr>
          <a:xfrm>
            <a:off x="250166" y="1927016"/>
            <a:ext cx="2405841" cy="3542132"/>
          </a:xfrm>
          <a:prstGeom prst="rect">
            <a:avLst/>
          </a:prstGeom>
          <a:ln w="228600" cap="sq" cmpd="thickThin">
            <a:solidFill>
              <a:srgbClr val="000000"/>
            </a:solidFill>
            <a:prstDash val="solid"/>
            <a:miter lim="800000"/>
          </a:ln>
          <a:effectLst>
            <a:innerShdw blurRad="76200">
              <a:srgbClr val="000000"/>
            </a:innerShdw>
          </a:effectLst>
        </p:spPr>
      </p:pic>
      <p:pic>
        <p:nvPicPr>
          <p:cNvPr id="6" name="Imagem 5">
            <a:extLst>
              <a:ext uri="{FF2B5EF4-FFF2-40B4-BE49-F238E27FC236}">
                <a16:creationId xmlns:a16="http://schemas.microsoft.com/office/drawing/2014/main" id="{32C4D030-0C2F-40A6-8673-2FD9051FCB70}"/>
              </a:ext>
            </a:extLst>
          </p:cNvPr>
          <p:cNvPicPr>
            <a:picLocks noChangeAspect="1"/>
          </p:cNvPicPr>
          <p:nvPr/>
        </p:nvPicPr>
        <p:blipFill rotWithShape="1">
          <a:blip r:embed="rId3"/>
          <a:srcRect l="4756" b="3430"/>
          <a:stretch/>
        </p:blipFill>
        <p:spPr>
          <a:xfrm>
            <a:off x="3186356" y="1952894"/>
            <a:ext cx="2530972" cy="3471033"/>
          </a:xfrm>
          <a:prstGeom prst="rect">
            <a:avLst/>
          </a:prstGeom>
          <a:ln w="228600" cap="sq" cmpd="thickThin">
            <a:solidFill>
              <a:srgbClr val="000000"/>
            </a:solidFill>
            <a:prstDash val="solid"/>
            <a:miter lim="800000"/>
          </a:ln>
          <a:effectLst>
            <a:innerShdw blurRad="76200">
              <a:srgbClr val="000000"/>
            </a:innerShdw>
          </a:effectLst>
        </p:spPr>
      </p:pic>
      <p:pic>
        <p:nvPicPr>
          <p:cNvPr id="8" name="Imagem 7">
            <a:extLst>
              <a:ext uri="{FF2B5EF4-FFF2-40B4-BE49-F238E27FC236}">
                <a16:creationId xmlns:a16="http://schemas.microsoft.com/office/drawing/2014/main" id="{725CFCFF-82C4-4FC1-933C-CDB8F00057F4}"/>
              </a:ext>
            </a:extLst>
          </p:cNvPr>
          <p:cNvPicPr>
            <a:picLocks noChangeAspect="1"/>
          </p:cNvPicPr>
          <p:nvPr/>
        </p:nvPicPr>
        <p:blipFill rotWithShape="1">
          <a:blip r:embed="rId4"/>
          <a:srcRect l="13762"/>
          <a:stretch/>
        </p:blipFill>
        <p:spPr>
          <a:xfrm>
            <a:off x="6247677" y="1952894"/>
            <a:ext cx="2646156" cy="3471033"/>
          </a:xfrm>
          <a:prstGeom prst="rect">
            <a:avLst/>
          </a:prstGeom>
          <a:ln w="228600" cap="sq" cmpd="thickThin">
            <a:solidFill>
              <a:srgbClr val="000000"/>
            </a:solidFill>
            <a:prstDash val="solid"/>
            <a:miter lim="800000"/>
          </a:ln>
          <a:effectLst>
            <a:innerShdw blurRad="76200">
              <a:srgbClr val="000000"/>
            </a:innerShdw>
          </a:effectLst>
        </p:spPr>
      </p:pic>
      <p:sp>
        <p:nvSpPr>
          <p:cNvPr id="9" name="CaixaDeTexto 8">
            <a:extLst>
              <a:ext uri="{FF2B5EF4-FFF2-40B4-BE49-F238E27FC236}">
                <a16:creationId xmlns:a16="http://schemas.microsoft.com/office/drawing/2014/main" id="{206A6DE0-720B-4714-8D76-FC420DAF421B}"/>
              </a:ext>
            </a:extLst>
          </p:cNvPr>
          <p:cNvSpPr txBox="1"/>
          <p:nvPr/>
        </p:nvSpPr>
        <p:spPr>
          <a:xfrm>
            <a:off x="206591" y="5719313"/>
            <a:ext cx="1717137" cy="461665"/>
          </a:xfrm>
          <a:prstGeom prst="rect">
            <a:avLst/>
          </a:prstGeom>
          <a:noFill/>
        </p:spPr>
        <p:txBody>
          <a:bodyPr wrap="none" rtlCol="0">
            <a:spAutoFit/>
          </a:bodyPr>
          <a:lstStyle/>
          <a:p>
            <a:r>
              <a:rPr lang="pt-BR" sz="1200" dirty="0"/>
              <a:t>“</a:t>
            </a:r>
            <a:r>
              <a:rPr lang="pt-BR" sz="1200" dirty="0" err="1"/>
              <a:t>Colorless</a:t>
            </a:r>
            <a:r>
              <a:rPr lang="pt-BR" sz="1200" dirty="0"/>
              <a:t> </a:t>
            </a:r>
            <a:r>
              <a:rPr lang="pt-BR" sz="1200" dirty="0" err="1"/>
              <a:t>green</a:t>
            </a:r>
            <a:r>
              <a:rPr lang="pt-BR" sz="1200" dirty="0"/>
              <a:t> </a:t>
            </a:r>
            <a:r>
              <a:rPr lang="pt-BR" sz="1200" dirty="0" err="1"/>
              <a:t>ideas</a:t>
            </a:r>
            <a:endParaRPr lang="pt-BR" sz="1200" dirty="0"/>
          </a:p>
          <a:p>
            <a:pPr algn="ctr"/>
            <a:r>
              <a:rPr lang="pt-BR" sz="1200" dirty="0" err="1"/>
              <a:t>sleep</a:t>
            </a:r>
            <a:r>
              <a:rPr lang="pt-BR" sz="1200" dirty="0"/>
              <a:t> </a:t>
            </a:r>
            <a:r>
              <a:rPr lang="pt-BR" sz="1200" dirty="0" err="1"/>
              <a:t>furiously</a:t>
            </a:r>
            <a:r>
              <a:rPr lang="pt-BR" sz="1200" dirty="0"/>
              <a:t>”</a:t>
            </a:r>
          </a:p>
        </p:txBody>
      </p:sp>
      <p:sp>
        <p:nvSpPr>
          <p:cNvPr id="10" name="CaixaDeTexto 9">
            <a:extLst>
              <a:ext uri="{FF2B5EF4-FFF2-40B4-BE49-F238E27FC236}">
                <a16:creationId xmlns:a16="http://schemas.microsoft.com/office/drawing/2014/main" id="{80148E80-320D-46FC-AE96-2E28632085B7}"/>
              </a:ext>
            </a:extLst>
          </p:cNvPr>
          <p:cNvSpPr txBox="1"/>
          <p:nvPr/>
        </p:nvSpPr>
        <p:spPr>
          <a:xfrm>
            <a:off x="6294824" y="5719313"/>
            <a:ext cx="2679388" cy="1015663"/>
          </a:xfrm>
          <a:prstGeom prst="rect">
            <a:avLst/>
          </a:prstGeom>
          <a:noFill/>
        </p:spPr>
        <p:txBody>
          <a:bodyPr wrap="none" rtlCol="0">
            <a:spAutoFit/>
          </a:bodyPr>
          <a:lstStyle/>
          <a:p>
            <a:pPr algn="ctr"/>
            <a:r>
              <a:rPr lang="pt-BR" sz="1200" dirty="0"/>
              <a:t>“</a:t>
            </a:r>
            <a:r>
              <a:rPr lang="pt-BR" sz="1200" dirty="0" err="1"/>
              <a:t>One’s</a:t>
            </a:r>
            <a:r>
              <a:rPr lang="pt-BR" sz="1200" dirty="0"/>
              <a:t> </a:t>
            </a:r>
            <a:r>
              <a:rPr lang="pt-BR" sz="1200" dirty="0" err="1"/>
              <a:t>native</a:t>
            </a:r>
            <a:r>
              <a:rPr lang="pt-BR" sz="1200" dirty="0"/>
              <a:t> </a:t>
            </a:r>
            <a:r>
              <a:rPr lang="pt-BR" sz="1200" dirty="0" err="1"/>
              <a:t>Language</a:t>
            </a:r>
            <a:r>
              <a:rPr lang="pt-BR" sz="1200" dirty="0"/>
              <a:t> </a:t>
            </a:r>
            <a:r>
              <a:rPr lang="pt-BR" sz="1200" dirty="0" err="1"/>
              <a:t>can</a:t>
            </a:r>
            <a:r>
              <a:rPr lang="pt-BR" sz="1200" dirty="0"/>
              <a:t> </a:t>
            </a:r>
            <a:r>
              <a:rPr lang="pt-BR" sz="1200" dirty="0" err="1"/>
              <a:t>only</a:t>
            </a:r>
            <a:r>
              <a:rPr lang="pt-BR" sz="1200" dirty="0"/>
              <a:t> </a:t>
            </a:r>
            <a:r>
              <a:rPr lang="pt-BR" sz="1200" dirty="0" err="1"/>
              <a:t>be</a:t>
            </a:r>
            <a:r>
              <a:rPr lang="pt-BR" sz="1200" dirty="0"/>
              <a:t> </a:t>
            </a:r>
          </a:p>
          <a:p>
            <a:pPr algn="ctr"/>
            <a:r>
              <a:rPr lang="pt-BR" sz="1200" dirty="0" err="1"/>
              <a:t>developed</a:t>
            </a:r>
            <a:r>
              <a:rPr lang="pt-BR" sz="1200" dirty="0"/>
              <a:t> </a:t>
            </a:r>
            <a:r>
              <a:rPr lang="pt-BR" sz="1200" dirty="0" err="1"/>
              <a:t>before</a:t>
            </a:r>
            <a:endParaRPr lang="pt-BR" sz="1200" dirty="0"/>
          </a:p>
          <a:p>
            <a:pPr algn="ctr"/>
            <a:r>
              <a:rPr lang="pt-BR" sz="1200" dirty="0"/>
              <a:t> </a:t>
            </a:r>
            <a:r>
              <a:rPr lang="pt-BR" sz="1200" dirty="0" err="1"/>
              <a:t>adolescence</a:t>
            </a:r>
            <a:r>
              <a:rPr lang="pt-BR" sz="1200" dirty="0"/>
              <a:t>, </a:t>
            </a:r>
            <a:r>
              <a:rPr lang="pt-BR" sz="1200" dirty="0" err="1"/>
              <a:t>within</a:t>
            </a:r>
            <a:r>
              <a:rPr lang="pt-BR" sz="1200" dirty="0"/>
              <a:t> </a:t>
            </a:r>
            <a:r>
              <a:rPr lang="pt-BR" sz="1200" dirty="0" err="1"/>
              <a:t>the</a:t>
            </a:r>
            <a:r>
              <a:rPr lang="pt-BR" sz="1200" dirty="0"/>
              <a:t> </a:t>
            </a:r>
            <a:r>
              <a:rPr lang="pt-BR" sz="1200" dirty="0" err="1"/>
              <a:t>boundaries</a:t>
            </a:r>
            <a:endParaRPr lang="pt-BR" sz="1200" dirty="0"/>
          </a:p>
          <a:p>
            <a:pPr algn="ctr"/>
            <a:r>
              <a:rPr lang="pt-BR" sz="1200" dirty="0" err="1"/>
              <a:t>of</a:t>
            </a:r>
            <a:r>
              <a:rPr lang="pt-BR" sz="1200" dirty="0"/>
              <a:t> </a:t>
            </a:r>
            <a:r>
              <a:rPr lang="pt-BR" sz="1200" dirty="0" err="1"/>
              <a:t>the</a:t>
            </a:r>
            <a:r>
              <a:rPr lang="pt-BR" sz="1200" dirty="0"/>
              <a:t> </a:t>
            </a:r>
            <a:r>
              <a:rPr lang="pt-BR" sz="1200" dirty="0" err="1"/>
              <a:t>critical</a:t>
            </a:r>
            <a:r>
              <a:rPr lang="pt-BR" sz="1200" dirty="0"/>
              <a:t> </a:t>
            </a:r>
            <a:r>
              <a:rPr lang="pt-BR" sz="1200" dirty="0" err="1"/>
              <a:t>period</a:t>
            </a:r>
            <a:endParaRPr lang="pt-BR" sz="1200" dirty="0"/>
          </a:p>
          <a:p>
            <a:pPr algn="ctr"/>
            <a:r>
              <a:rPr lang="pt-BR" sz="1200" dirty="0"/>
              <a:t>for </a:t>
            </a:r>
            <a:r>
              <a:rPr lang="pt-BR" sz="1200" dirty="0" err="1"/>
              <a:t>language</a:t>
            </a:r>
            <a:r>
              <a:rPr lang="pt-BR" sz="1200" dirty="0"/>
              <a:t>.”</a:t>
            </a:r>
          </a:p>
        </p:txBody>
      </p:sp>
      <p:sp>
        <p:nvSpPr>
          <p:cNvPr id="11" name="CaixaDeTexto 10">
            <a:extLst>
              <a:ext uri="{FF2B5EF4-FFF2-40B4-BE49-F238E27FC236}">
                <a16:creationId xmlns:a16="http://schemas.microsoft.com/office/drawing/2014/main" id="{02C6D943-EEEB-4407-BCE2-4EA249BA88D7}"/>
              </a:ext>
            </a:extLst>
          </p:cNvPr>
          <p:cNvSpPr txBox="1"/>
          <p:nvPr/>
        </p:nvSpPr>
        <p:spPr>
          <a:xfrm>
            <a:off x="2824816" y="5719313"/>
            <a:ext cx="3225563" cy="1015663"/>
          </a:xfrm>
          <a:prstGeom prst="rect">
            <a:avLst/>
          </a:prstGeom>
          <a:noFill/>
        </p:spPr>
        <p:txBody>
          <a:bodyPr wrap="none" rtlCol="0">
            <a:spAutoFit/>
          </a:bodyPr>
          <a:lstStyle/>
          <a:p>
            <a:pPr algn="ctr"/>
            <a:r>
              <a:rPr lang="en-US" sz="1200" dirty="0"/>
              <a:t>“Language must be a key element</a:t>
            </a:r>
          </a:p>
          <a:p>
            <a:pPr algn="ctr"/>
            <a:r>
              <a:rPr lang="en-US" sz="1200" dirty="0"/>
              <a:t> of any theory of psychology </a:t>
            </a:r>
          </a:p>
          <a:p>
            <a:pPr algn="ctr"/>
            <a:r>
              <a:rPr lang="en-US" sz="1200" dirty="0"/>
              <a:t>because it is a means of making </a:t>
            </a:r>
          </a:p>
          <a:p>
            <a:pPr algn="ctr"/>
            <a:r>
              <a:rPr lang="en-US" sz="1200" dirty="0"/>
              <a:t>private or internal psychological phenomena </a:t>
            </a:r>
          </a:p>
          <a:p>
            <a:pPr algn="ctr"/>
            <a:r>
              <a:rPr lang="en-US" sz="1200" dirty="0"/>
              <a:t>observable, measurable, and public.”</a:t>
            </a:r>
            <a:endParaRPr lang="pt-BR" sz="1200" dirty="0"/>
          </a:p>
        </p:txBody>
      </p:sp>
    </p:spTree>
    <p:extLst>
      <p:ext uri="{BB962C8B-B14F-4D97-AF65-F5344CB8AC3E}">
        <p14:creationId xmlns:p14="http://schemas.microsoft.com/office/powerpoint/2010/main" val="398028312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EA2757-3817-485F-AD91-320382815BA7}"/>
              </a:ext>
            </a:extLst>
          </p:cNvPr>
          <p:cNvSpPr>
            <a:spLocks noGrp="1"/>
          </p:cNvSpPr>
          <p:nvPr>
            <p:ph type="title"/>
          </p:nvPr>
        </p:nvSpPr>
        <p:spPr>
          <a:xfrm>
            <a:off x="478565" y="166101"/>
            <a:ext cx="8186870" cy="1124712"/>
          </a:xfrm>
        </p:spPr>
        <p:txBody>
          <a:bodyPr>
            <a:normAutofit fontScale="90000"/>
          </a:bodyPr>
          <a:lstStyle/>
          <a:p>
            <a:r>
              <a:rPr lang="pt-BR" dirty="0"/>
              <a:t>História da migração neuronal- </a:t>
            </a:r>
            <a:r>
              <a:rPr lang="pt-BR" dirty="0" err="1"/>
              <a:t>Pasko</a:t>
            </a:r>
            <a:r>
              <a:rPr lang="pt-BR" dirty="0"/>
              <a:t> </a:t>
            </a:r>
            <a:r>
              <a:rPr lang="pt-BR" dirty="0" err="1"/>
              <a:t>Rakic</a:t>
            </a:r>
            <a:r>
              <a:rPr lang="pt-BR" dirty="0"/>
              <a:t> (1933 /     )</a:t>
            </a:r>
          </a:p>
        </p:txBody>
      </p:sp>
      <p:pic>
        <p:nvPicPr>
          <p:cNvPr id="7" name="Imagem 6">
            <a:extLst>
              <a:ext uri="{FF2B5EF4-FFF2-40B4-BE49-F238E27FC236}">
                <a16:creationId xmlns:a16="http://schemas.microsoft.com/office/drawing/2014/main" id="{8951D089-2873-47C6-ADE8-FB57EA47C883}"/>
              </a:ext>
            </a:extLst>
          </p:cNvPr>
          <p:cNvPicPr>
            <a:picLocks noChangeAspect="1"/>
          </p:cNvPicPr>
          <p:nvPr/>
        </p:nvPicPr>
        <p:blipFill>
          <a:blip r:embed="rId2"/>
          <a:stretch>
            <a:fillRect/>
          </a:stretch>
        </p:blipFill>
        <p:spPr>
          <a:xfrm>
            <a:off x="482032" y="1997925"/>
            <a:ext cx="2874432" cy="4002825"/>
          </a:xfrm>
          <a:prstGeom prst="rect">
            <a:avLst/>
          </a:prstGeom>
        </p:spPr>
      </p:pic>
      <p:sp>
        <p:nvSpPr>
          <p:cNvPr id="10" name="CaixaDeTexto 9">
            <a:extLst>
              <a:ext uri="{FF2B5EF4-FFF2-40B4-BE49-F238E27FC236}">
                <a16:creationId xmlns:a16="http://schemas.microsoft.com/office/drawing/2014/main" id="{A09D7285-8706-443F-9059-68D4AFE5A356}"/>
              </a:ext>
            </a:extLst>
          </p:cNvPr>
          <p:cNvSpPr txBox="1"/>
          <p:nvPr/>
        </p:nvSpPr>
        <p:spPr>
          <a:xfrm>
            <a:off x="3510739" y="1997925"/>
            <a:ext cx="4553598" cy="1754326"/>
          </a:xfrm>
          <a:prstGeom prst="rect">
            <a:avLst/>
          </a:prstGeom>
          <a:noFill/>
        </p:spPr>
        <p:txBody>
          <a:bodyPr wrap="square" rtlCol="0">
            <a:spAutoFit/>
          </a:bodyPr>
          <a:lstStyle/>
          <a:p>
            <a:r>
              <a:rPr lang="pt-BR" dirty="0"/>
              <a:t>Diagrama de várias trajetórias tomadas pelas células corticais embrionárias geradas no mesmo dia, mas destinadas a pararem sua trajetória em  pontos diferentes da placa cortical.</a:t>
            </a:r>
          </a:p>
          <a:p>
            <a:r>
              <a:rPr lang="pt-BR" dirty="0"/>
              <a:t>Essa trajetória pode levar de 4 ou 5 dias. </a:t>
            </a:r>
          </a:p>
        </p:txBody>
      </p:sp>
      <p:sp>
        <p:nvSpPr>
          <p:cNvPr id="5" name="CaixaDeTexto 4">
            <a:extLst>
              <a:ext uri="{FF2B5EF4-FFF2-40B4-BE49-F238E27FC236}">
                <a16:creationId xmlns:a16="http://schemas.microsoft.com/office/drawing/2014/main" id="{6553C8B8-7B04-42E7-BD7A-B380D75EA50A}"/>
              </a:ext>
            </a:extLst>
          </p:cNvPr>
          <p:cNvSpPr txBox="1"/>
          <p:nvPr/>
        </p:nvSpPr>
        <p:spPr>
          <a:xfrm>
            <a:off x="3685802" y="4180106"/>
            <a:ext cx="4570922" cy="1754326"/>
          </a:xfrm>
          <a:prstGeom prst="rect">
            <a:avLst/>
          </a:prstGeom>
          <a:noFill/>
        </p:spPr>
        <p:txBody>
          <a:bodyPr wrap="square">
            <a:spAutoFit/>
          </a:bodyPr>
          <a:lstStyle/>
          <a:p>
            <a:r>
              <a:rPr lang="en-US" b="0" i="0" dirty="0" err="1">
                <a:solidFill>
                  <a:srgbClr val="202122"/>
                </a:solidFill>
                <a:effectLst/>
                <a:latin typeface="Arial" panose="020B0604020202020204" pitchFamily="34" charset="0"/>
              </a:rPr>
              <a:t>Rakic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Pasko</a:t>
            </a:r>
            <a:r>
              <a:rPr lang="en-US" b="0" i="0" dirty="0">
                <a:solidFill>
                  <a:srgbClr val="202122"/>
                </a:solidFill>
                <a:effectLst/>
                <a:latin typeface="Arial" panose="020B0604020202020204" pitchFamily="34" charset="0"/>
              </a:rPr>
              <a:t> (2009). </a:t>
            </a:r>
            <a:r>
              <a:rPr lang="en-US" b="0" i="0" u="none" strike="noStrike" dirty="0">
                <a:solidFill>
                  <a:srgbClr val="3366BB"/>
                </a:solidFill>
                <a:effectLst/>
                <a:latin typeface="Arial" panose="020B0604020202020204" pitchFamily="34" charset="0"/>
                <a:hlinkClick r:id="rId3"/>
              </a:rPr>
              <a:t>"Evolution of the neocortex: Perspective from developmental biology"</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Nature Reviews Neuroscience</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10</a:t>
            </a:r>
            <a:r>
              <a:rPr lang="en-US" b="0" i="0" dirty="0">
                <a:solidFill>
                  <a:srgbClr val="202122"/>
                </a:solidFill>
                <a:effectLst/>
                <a:latin typeface="Arial" panose="020B0604020202020204" pitchFamily="34" charset="0"/>
              </a:rPr>
              <a:t>(10): 724–35. </a:t>
            </a:r>
            <a:r>
              <a:rPr lang="en-US" b="0" i="0" u="none" strike="noStrike" dirty="0">
                <a:solidFill>
                  <a:srgbClr val="0645AD"/>
                </a:solidFill>
                <a:effectLst/>
                <a:latin typeface="Arial" panose="020B0604020202020204" pitchFamily="34" charset="0"/>
                <a:hlinkClick r:id="rId4" tooltip="Doi (identifier)"/>
              </a:rPr>
              <a:t>doi</a:t>
            </a:r>
            <a:r>
              <a:rPr lang="en-US" b="0" i="0" dirty="0">
                <a:solidFill>
                  <a:srgbClr val="202122"/>
                </a:solidFill>
                <a:effectLst/>
                <a:latin typeface="Arial" panose="020B0604020202020204" pitchFamily="34" charset="0"/>
              </a:rPr>
              <a:t>:</a:t>
            </a:r>
            <a:r>
              <a:rPr lang="en-US" b="0" i="0" u="none" strike="noStrike" dirty="0">
                <a:solidFill>
                  <a:srgbClr val="3366BB"/>
                </a:solidFill>
                <a:effectLst/>
                <a:latin typeface="Arial" panose="020B0604020202020204" pitchFamily="34" charset="0"/>
                <a:hlinkClick r:id="rId5"/>
              </a:rPr>
              <a:t>10.1038/nrn2719</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6" tooltip="PMC (identifier)"/>
              </a:rPr>
              <a:t>PMC</a:t>
            </a:r>
            <a:r>
              <a:rPr lang="en-US" b="0" i="0" dirty="0">
                <a:solidFill>
                  <a:srgbClr val="202122"/>
                </a:solidFill>
                <a:effectLst/>
                <a:latin typeface="Arial" panose="020B0604020202020204" pitchFamily="34" charset="0"/>
              </a:rPr>
              <a:t> </a:t>
            </a:r>
            <a:r>
              <a:rPr lang="en-US" b="0" i="0" u="none" strike="noStrike" dirty="0">
                <a:solidFill>
                  <a:srgbClr val="3366BB"/>
                </a:solidFill>
                <a:effectLst/>
                <a:latin typeface="Arial" panose="020B0604020202020204" pitchFamily="34" charset="0"/>
                <a:hlinkClick r:id="rId3"/>
              </a:rPr>
              <a:t>2913577</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7" tooltip="PMID (identifier)"/>
              </a:rPr>
              <a:t>PMID</a:t>
            </a:r>
            <a:r>
              <a:rPr lang="en-US" b="0" i="0" dirty="0">
                <a:solidFill>
                  <a:srgbClr val="202122"/>
                </a:solidFill>
                <a:effectLst/>
                <a:latin typeface="Arial" panose="020B0604020202020204" pitchFamily="34" charset="0"/>
              </a:rPr>
              <a:t> </a:t>
            </a:r>
            <a:r>
              <a:rPr lang="en-US" b="0" i="0" u="none" strike="noStrike" dirty="0">
                <a:solidFill>
                  <a:srgbClr val="3366BB"/>
                </a:solidFill>
                <a:effectLst/>
                <a:latin typeface="Arial" panose="020B0604020202020204" pitchFamily="34" charset="0"/>
                <a:hlinkClick r:id="rId8"/>
              </a:rPr>
              <a:t>19763105</a:t>
            </a:r>
            <a:r>
              <a:rPr lang="en-US" b="0" i="0" dirty="0">
                <a:solidFill>
                  <a:srgbClr val="202122"/>
                </a:solidFill>
                <a:effectLst/>
                <a:latin typeface="Arial" panose="020B0604020202020204" pitchFamily="34" charset="0"/>
              </a:rPr>
              <a:t>.</a:t>
            </a:r>
            <a:endParaRPr lang="pt-BR" dirty="0"/>
          </a:p>
        </p:txBody>
      </p:sp>
    </p:spTree>
    <p:extLst>
      <p:ext uri="{BB962C8B-B14F-4D97-AF65-F5344CB8AC3E}">
        <p14:creationId xmlns:p14="http://schemas.microsoft.com/office/powerpoint/2010/main" val="41617181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EA2757-3817-485F-AD91-320382815BA7}"/>
              </a:ext>
            </a:extLst>
          </p:cNvPr>
          <p:cNvSpPr>
            <a:spLocks noGrp="1"/>
          </p:cNvSpPr>
          <p:nvPr>
            <p:ph type="title"/>
          </p:nvPr>
        </p:nvSpPr>
        <p:spPr>
          <a:xfrm>
            <a:off x="768096" y="1230220"/>
            <a:ext cx="7290054" cy="1124712"/>
          </a:xfrm>
        </p:spPr>
        <p:txBody>
          <a:bodyPr>
            <a:normAutofit fontScale="90000"/>
          </a:bodyPr>
          <a:lstStyle/>
          <a:p>
            <a:r>
              <a:rPr lang="pt-BR" dirty="0"/>
              <a:t>História da migração neuronal </a:t>
            </a:r>
          </a:p>
        </p:txBody>
      </p:sp>
      <p:pic>
        <p:nvPicPr>
          <p:cNvPr id="5" name="Imagem 4">
            <a:extLst>
              <a:ext uri="{FF2B5EF4-FFF2-40B4-BE49-F238E27FC236}">
                <a16:creationId xmlns:a16="http://schemas.microsoft.com/office/drawing/2014/main" id="{930E71BE-8CBD-40D3-BEC7-BC01CAC3B7C5}"/>
              </a:ext>
            </a:extLst>
          </p:cNvPr>
          <p:cNvPicPr>
            <a:picLocks noChangeAspect="1"/>
          </p:cNvPicPr>
          <p:nvPr/>
        </p:nvPicPr>
        <p:blipFill rotWithShape="1">
          <a:blip r:embed="rId2"/>
          <a:srcRect t="18771"/>
          <a:stretch/>
        </p:blipFill>
        <p:spPr>
          <a:xfrm>
            <a:off x="283552" y="1945669"/>
            <a:ext cx="6695703" cy="3982545"/>
          </a:xfrm>
          <a:prstGeom prst="rect">
            <a:avLst/>
          </a:prstGeom>
        </p:spPr>
      </p:pic>
    </p:spTree>
    <p:extLst>
      <p:ext uri="{BB962C8B-B14F-4D97-AF65-F5344CB8AC3E}">
        <p14:creationId xmlns:p14="http://schemas.microsoft.com/office/powerpoint/2010/main" val="7659467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Período critico:  </a:t>
            </a:r>
            <a:r>
              <a:rPr lang="pt-BR" dirty="0" err="1"/>
              <a:t>Lenneberg</a:t>
            </a:r>
            <a:endParaRPr lang="en-US" dirty="0"/>
          </a:p>
        </p:txBody>
      </p:sp>
      <p:pic>
        <p:nvPicPr>
          <p:cNvPr id="5" name="Espaço Reservado para Conteú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61" y="1803585"/>
            <a:ext cx="3063496" cy="2850728"/>
          </a:xfrm>
          <a:prstGeom prst="rect">
            <a:avLst/>
          </a:prstGeom>
        </p:spPr>
      </p:pic>
      <p:sp>
        <p:nvSpPr>
          <p:cNvPr id="7" name="Retângulo 6"/>
          <p:cNvSpPr/>
          <p:nvPr/>
        </p:nvSpPr>
        <p:spPr>
          <a:xfrm>
            <a:off x="125958" y="4841973"/>
            <a:ext cx="1096823" cy="207749"/>
          </a:xfrm>
          <a:prstGeom prst="rect">
            <a:avLst/>
          </a:prstGeom>
        </p:spPr>
        <p:txBody>
          <a:bodyPr wrap="square">
            <a:spAutoFit/>
          </a:bodyPr>
          <a:lstStyle/>
          <a:p>
            <a:pPr algn="just"/>
            <a:r>
              <a:rPr lang="pt-BR" sz="750" dirty="0">
                <a:latin typeface="Arial" pitchFamily="34" charset="0"/>
                <a:cs typeface="Arial" pitchFamily="34" charset="0"/>
              </a:rPr>
              <a:t>(Estorninho)</a:t>
            </a:r>
            <a:endParaRPr lang="pt-BR" sz="750" dirty="0"/>
          </a:p>
        </p:txBody>
      </p:sp>
      <p:sp>
        <p:nvSpPr>
          <p:cNvPr id="8" name="Retângulo 7"/>
          <p:cNvSpPr/>
          <p:nvPr/>
        </p:nvSpPr>
        <p:spPr>
          <a:xfrm>
            <a:off x="3364227" y="1706602"/>
            <a:ext cx="5201392" cy="2308324"/>
          </a:xfrm>
          <a:prstGeom prst="rect">
            <a:avLst/>
          </a:prstGeom>
        </p:spPr>
        <p:txBody>
          <a:bodyPr wrap="square">
            <a:spAutoFit/>
          </a:bodyPr>
          <a:lstStyle/>
          <a:p>
            <a:pPr marL="257175" indent="-257175" algn="just">
              <a:buFont typeface="Arial" pitchFamily="34" charset="0"/>
              <a:buChar char="•"/>
            </a:pPr>
            <a:r>
              <a:rPr lang="pt-BR" dirty="0">
                <a:latin typeface="Arial" pitchFamily="34" charset="0"/>
                <a:cs typeface="Arial" pitchFamily="34" charset="0"/>
              </a:rPr>
              <a:t>Outros comportamentos animais podem não ser adquiridos imediatamente (imprinting) e podem depender de uma exposição mais longa a padrões, durante um </a:t>
            </a:r>
            <a:r>
              <a:rPr lang="pt-BR" i="1" dirty="0">
                <a:latin typeface="Arial" pitchFamily="34" charset="0"/>
                <a:cs typeface="Arial" pitchFamily="34" charset="0"/>
              </a:rPr>
              <a:t>período crítico</a:t>
            </a:r>
            <a:r>
              <a:rPr lang="pt-BR" dirty="0">
                <a:latin typeface="Arial" pitchFamily="34" charset="0"/>
                <a:cs typeface="Arial" pitchFamily="34" charset="0"/>
              </a:rPr>
              <a:t>. </a:t>
            </a:r>
          </a:p>
          <a:p>
            <a:pPr algn="just"/>
            <a:endParaRPr lang="pt-BR" dirty="0">
              <a:latin typeface="Arial" pitchFamily="34" charset="0"/>
              <a:cs typeface="Arial" pitchFamily="34" charset="0"/>
            </a:endParaRPr>
          </a:p>
          <a:p>
            <a:pPr marL="257175" indent="-257175" algn="just">
              <a:buFont typeface="Arial" pitchFamily="34" charset="0"/>
              <a:buChar char="•"/>
            </a:pPr>
            <a:r>
              <a:rPr lang="pt-BR" dirty="0">
                <a:latin typeface="Arial" pitchFamily="34" charset="0"/>
                <a:cs typeface="Arial" pitchFamily="34" charset="0"/>
              </a:rPr>
              <a:t>Por exemplo, os Estorninhos machos desenvolvem o canto baseado nos   canto de seus pais.</a:t>
            </a:r>
            <a:endParaRPr lang="pt-BR" dirty="0"/>
          </a:p>
        </p:txBody>
      </p:sp>
      <p:sp>
        <p:nvSpPr>
          <p:cNvPr id="9" name="Retângulo 8"/>
          <p:cNvSpPr/>
          <p:nvPr/>
        </p:nvSpPr>
        <p:spPr>
          <a:xfrm>
            <a:off x="3351836" y="4175329"/>
            <a:ext cx="5226173" cy="2308324"/>
          </a:xfrm>
          <a:prstGeom prst="rect">
            <a:avLst/>
          </a:prstGeom>
        </p:spPr>
        <p:txBody>
          <a:bodyPr wrap="square">
            <a:spAutoFit/>
          </a:bodyPr>
          <a:lstStyle/>
          <a:p>
            <a:pPr marL="257175" indent="-257175" algn="just">
              <a:buFont typeface="Arial" pitchFamily="34" charset="0"/>
              <a:buChar char="•"/>
            </a:pPr>
            <a:r>
              <a:rPr lang="pt-BR" dirty="0">
                <a:latin typeface="Arial" pitchFamily="34" charset="0"/>
                <a:cs typeface="Arial" pitchFamily="34" charset="0"/>
              </a:rPr>
              <a:t>Mas para que desenvolvam um canto que seja reconhecível por sua espécie, o animal precisa ouvir esse canto do pai durante os primeiros 4 dias de vida.</a:t>
            </a:r>
          </a:p>
          <a:p>
            <a:pPr marL="257175" indent="-257175" algn="just">
              <a:buFont typeface="Arial" pitchFamily="34" charset="0"/>
              <a:buChar char="•"/>
            </a:pPr>
            <a:endParaRPr lang="pt-BR" dirty="0">
              <a:latin typeface="Arial" pitchFamily="34" charset="0"/>
              <a:cs typeface="Arial" pitchFamily="34" charset="0"/>
            </a:endParaRPr>
          </a:p>
          <a:p>
            <a:pPr marL="257175" indent="-257175" algn="just">
              <a:buFont typeface="Arial" pitchFamily="34" charset="0"/>
              <a:buChar char="•"/>
            </a:pPr>
            <a:r>
              <a:rPr lang="pt-BR" dirty="0">
                <a:latin typeface="Arial" pitchFamily="34" charset="0"/>
                <a:cs typeface="Arial" pitchFamily="34" charset="0"/>
              </a:rPr>
              <a:t>Esse tempo curto é um período crítico para a formação de circuitos neurais ótimos para o canto dos estorninhos</a:t>
            </a:r>
            <a:r>
              <a:rPr lang="pt-BR" b="1" dirty="0">
                <a:latin typeface="Arial" pitchFamily="34" charset="0"/>
                <a:cs typeface="Arial" pitchFamily="34" charset="0"/>
              </a:rPr>
              <a:t>. </a:t>
            </a:r>
          </a:p>
        </p:txBody>
      </p:sp>
    </p:spTree>
    <p:extLst>
      <p:ext uri="{BB962C8B-B14F-4D97-AF65-F5344CB8AC3E}">
        <p14:creationId xmlns:p14="http://schemas.microsoft.com/office/powerpoint/2010/main" val="193449065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574" y="144347"/>
            <a:ext cx="7290054" cy="1124712"/>
          </a:xfrm>
        </p:spPr>
        <p:txBody>
          <a:bodyPr/>
          <a:lstStyle/>
          <a:p>
            <a:r>
              <a:rPr lang="pt-BR" dirty="0"/>
              <a:t>Takao </a:t>
            </a:r>
            <a:r>
              <a:rPr lang="pt-BR" dirty="0" err="1"/>
              <a:t>Hensch</a:t>
            </a:r>
            <a:r>
              <a:rPr lang="pt-BR" dirty="0"/>
              <a:t>  (1967 /           )</a:t>
            </a:r>
            <a:endParaRPr lang="en-US" dirty="0"/>
          </a:p>
        </p:txBody>
      </p:sp>
      <p:sp>
        <p:nvSpPr>
          <p:cNvPr id="6" name="AutoShape 4" descr="Resultado de imagem para takao hensch"/>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7489892" y="144347"/>
            <a:ext cx="1521619" cy="1693069"/>
          </a:xfrm>
          <a:prstGeom prst="rect">
            <a:avLst/>
          </a:prstGeom>
        </p:spPr>
      </p:pic>
      <p:sp>
        <p:nvSpPr>
          <p:cNvPr id="9" name="Rectangle 8"/>
          <p:cNvSpPr/>
          <p:nvPr/>
        </p:nvSpPr>
        <p:spPr>
          <a:xfrm>
            <a:off x="594574" y="2791996"/>
            <a:ext cx="580292" cy="331550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ixaDeTexto 2">
            <a:extLst>
              <a:ext uri="{FF2B5EF4-FFF2-40B4-BE49-F238E27FC236}">
                <a16:creationId xmlns:a16="http://schemas.microsoft.com/office/drawing/2014/main" id="{FA4ABC74-F94C-4CFC-B80B-4B86026FC6C2}"/>
              </a:ext>
            </a:extLst>
          </p:cNvPr>
          <p:cNvSpPr txBox="1"/>
          <p:nvPr/>
        </p:nvSpPr>
        <p:spPr>
          <a:xfrm>
            <a:off x="1378733" y="2882245"/>
            <a:ext cx="7471969" cy="3139321"/>
          </a:xfrm>
          <a:prstGeom prst="rect">
            <a:avLst/>
          </a:prstGeom>
          <a:noFill/>
        </p:spPr>
        <p:txBody>
          <a:bodyPr wrap="square" rtlCol="0">
            <a:spAutoFit/>
          </a:bodyPr>
          <a:lstStyle/>
          <a:p>
            <a:r>
              <a:rPr lang="pt-BR" dirty="0"/>
              <a:t>O nosso comportamento adulto reflete os circuitos neurais esculpidos</a:t>
            </a:r>
          </a:p>
          <a:p>
            <a:r>
              <a:rPr lang="pt-BR" dirty="0"/>
              <a:t>pela experiência na primeira infância. Em nenhum outro momento da vida o ambiente circundante molda de forma tão potente as funções cerebrais.</a:t>
            </a:r>
          </a:p>
          <a:p>
            <a:r>
              <a:rPr lang="pt-BR" dirty="0"/>
              <a:t>Isso inclui desde as habilidades motoras básicas, sensação, hábitos de </a:t>
            </a:r>
          </a:p>
          <a:p>
            <a:r>
              <a:rPr lang="pt-BR" dirty="0"/>
              <a:t>sono até processos cognitivos superiores, como a linguagem. </a:t>
            </a:r>
          </a:p>
          <a:p>
            <a:r>
              <a:rPr lang="pt-BR" dirty="0"/>
              <a:t>Compreender como essa plasticidade aumenta e diminui com a idade traz um impacto muito além da neurociência, incluindo políticas educacionais, </a:t>
            </a:r>
          </a:p>
          <a:p>
            <a:r>
              <a:rPr lang="pt-BR" dirty="0"/>
              <a:t>abordagens terapêuticas para transtornos de desenvolvimento ou </a:t>
            </a:r>
          </a:p>
          <a:p>
            <a:r>
              <a:rPr lang="pt-BR" dirty="0"/>
              <a:t>estratégias para a recuperação de lesões cerebrais na idade adulta.</a:t>
            </a:r>
          </a:p>
        </p:txBody>
      </p:sp>
    </p:spTree>
    <p:extLst>
      <p:ext uri="{BB962C8B-B14F-4D97-AF65-F5344CB8AC3E}">
        <p14:creationId xmlns:p14="http://schemas.microsoft.com/office/powerpoint/2010/main" val="17948609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38" y="192036"/>
            <a:ext cx="7290054" cy="1124712"/>
          </a:xfrm>
        </p:spPr>
        <p:txBody>
          <a:bodyPr/>
          <a:lstStyle/>
          <a:p>
            <a:r>
              <a:rPr lang="pt-BR" dirty="0"/>
              <a:t>Takao </a:t>
            </a:r>
            <a:r>
              <a:rPr lang="pt-BR" dirty="0" err="1"/>
              <a:t>Hensch</a:t>
            </a:r>
            <a:r>
              <a:rPr lang="pt-BR" dirty="0"/>
              <a:t> </a:t>
            </a:r>
            <a:endParaRPr lang="en-US" dirty="0"/>
          </a:p>
        </p:txBody>
      </p:sp>
      <p:sp>
        <p:nvSpPr>
          <p:cNvPr id="4" name="Rectangle 3"/>
          <p:cNvSpPr/>
          <p:nvPr/>
        </p:nvSpPr>
        <p:spPr>
          <a:xfrm>
            <a:off x="116058" y="1885105"/>
            <a:ext cx="8134643" cy="5632311"/>
          </a:xfrm>
          <a:prstGeom prst="rect">
            <a:avLst/>
          </a:prstGeom>
        </p:spPr>
        <p:txBody>
          <a:bodyPr wrap="square">
            <a:spAutoFit/>
          </a:bodyPr>
          <a:lstStyle/>
          <a:p>
            <a:pPr marL="1371600" algn="just">
              <a:spcBef>
                <a:spcPts val="0"/>
              </a:spcBef>
              <a:spcAft>
                <a:spcPts val="0"/>
              </a:spcAft>
            </a:pPr>
            <a:r>
              <a:rPr lang="pt-BR" dirty="0">
                <a:latin typeface="Times New Roman" panose="02020603050405020304" pitchFamily="18" charset="0"/>
                <a:ea typeface="Times New Roman" panose="02020603050405020304" pitchFamily="18" charset="0"/>
              </a:rPr>
              <a:t>“Primeiramente há a competição funcional entre inputs. A especificação genética determina admiravelmente muito da estrutura básica e função do sistema nervoso. Mas o meio ambiente e as características físicas do indivíduo, cujo cérebro está nascendo, não podem ser codificados no genoma. Para o funcionamento correto do sistema é necessário um processo pelo qual os neurônios selecionem (ou mapeiem) o repertório de inputs de um leque maior de possibilidades. Com efeito, a customização de circuitos neuronais adequados a cada indivíduo é o propósito principal dos Períodos Críticos.” (HENSCH, 2004: 550).</a:t>
            </a:r>
          </a:p>
          <a:p>
            <a:pPr marL="1371600" algn="just">
              <a:spcBef>
                <a:spcPts val="0"/>
              </a:spcBef>
              <a:spcAft>
                <a:spcPts val="0"/>
              </a:spcAft>
            </a:pPr>
            <a:endParaRPr lang="pt-BR" sz="2100" dirty="0">
              <a:latin typeface="Times New Roman" panose="02020603050405020304" pitchFamily="18" charset="0"/>
              <a:ea typeface="Times New Roman" panose="02020603050405020304" pitchFamily="18" charset="0"/>
            </a:endParaRPr>
          </a:p>
          <a:p>
            <a:pPr marL="1371600" algn="just">
              <a:spcBef>
                <a:spcPts val="0"/>
              </a:spcBef>
              <a:spcAft>
                <a:spcPts val="0"/>
              </a:spcAft>
            </a:pPr>
            <a:r>
              <a:rPr lang="pt-BR" sz="2100" dirty="0">
                <a:latin typeface="Times New Roman" panose="02020603050405020304" pitchFamily="18" charset="0"/>
                <a:ea typeface="Times New Roman" panose="02020603050405020304" pitchFamily="18" charset="0"/>
              </a:rPr>
              <a:t> </a:t>
            </a:r>
            <a:r>
              <a:rPr lang="pt-BR" dirty="0">
                <a:latin typeface="Times New Roman" panose="02020603050405020304" pitchFamily="18" charset="0"/>
                <a:ea typeface="Times New Roman" panose="02020603050405020304" pitchFamily="18" charset="0"/>
              </a:rPr>
              <a:t>“Estimulado pelo mundo externo, o sistema nervoso pós-natal responde mais à experiência sensória natural. As janelas de tempo existem quando os circuitos cerebrais que subservem uma dada função são particularmente receptivos a adquirir certos tipos de informação, ou até mesmo necessitam daquele sinal instrutivo para a continuação de seu desenvolvimento normal.” (HENSCH, 2004: 549)</a:t>
            </a:r>
            <a:endParaRPr lang="en-US" dirty="0">
              <a:latin typeface="Times New Roman" panose="02020603050405020304" pitchFamily="18" charset="0"/>
              <a:ea typeface="Times New Roman" panose="02020603050405020304" pitchFamily="18" charset="0"/>
            </a:endParaRPr>
          </a:p>
          <a:p>
            <a:pPr indent="405289" algn="just">
              <a:lnSpc>
                <a:spcPct val="150000"/>
              </a:lnSpc>
            </a:pPr>
            <a:r>
              <a:rPr lang="pt-BR"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1371600" algn="just">
              <a:spcBef>
                <a:spcPts val="0"/>
              </a:spcBef>
              <a:spcAft>
                <a:spcPts val="0"/>
              </a:spcAft>
            </a:pPr>
            <a:endParaRPr lang="en-US" sz="2100" dirty="0">
              <a:latin typeface="Times New Roman" panose="02020603050405020304" pitchFamily="18" charset="0"/>
              <a:ea typeface="Times New Roman" panose="02020603050405020304" pitchFamily="18" charset="0"/>
            </a:endParaRPr>
          </a:p>
        </p:txBody>
      </p:sp>
      <p:sp>
        <p:nvSpPr>
          <p:cNvPr id="6" name="AutoShape 4" descr="Resultado de imagem para takao hensch"/>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7489892" y="144347"/>
            <a:ext cx="1521619" cy="1693069"/>
          </a:xfrm>
          <a:prstGeom prst="rect">
            <a:avLst/>
          </a:prstGeom>
        </p:spPr>
      </p:pic>
      <p:sp>
        <p:nvSpPr>
          <p:cNvPr id="8" name="Rectangle 7"/>
          <p:cNvSpPr/>
          <p:nvPr/>
        </p:nvSpPr>
        <p:spPr>
          <a:xfrm>
            <a:off x="728748" y="5101138"/>
            <a:ext cx="580292" cy="15648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5343" y="1984075"/>
            <a:ext cx="580292" cy="26396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44196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Periodo crítico para visão</a:t>
            </a:r>
            <a:endParaRPr lang="en-US" dirty="0"/>
          </a:p>
        </p:txBody>
      </p:sp>
      <p:sp>
        <p:nvSpPr>
          <p:cNvPr id="4" name="Retângulo 8"/>
          <p:cNvSpPr/>
          <p:nvPr/>
        </p:nvSpPr>
        <p:spPr>
          <a:xfrm>
            <a:off x="393170" y="1502625"/>
            <a:ext cx="5215859" cy="2031325"/>
          </a:xfrm>
          <a:prstGeom prst="rect">
            <a:avLst/>
          </a:prstGeom>
        </p:spPr>
        <p:txBody>
          <a:bodyPr wrap="square">
            <a:spAutoFit/>
          </a:bodyPr>
          <a:lstStyle/>
          <a:p>
            <a:pPr marL="214313" indent="-214313" algn="just">
              <a:buFont typeface="Arial" pitchFamily="34" charset="0"/>
              <a:buChar char="•"/>
            </a:pPr>
            <a:r>
              <a:rPr lang="pt-BR" dirty="0">
                <a:latin typeface="Arial" pitchFamily="34" charset="0"/>
                <a:cs typeface="Arial" pitchFamily="34" charset="0"/>
              </a:rPr>
              <a:t>Quando o bebê humano nasce, ele tem alguma visão que naturalmente vai se especializando, na medida em que o bebê começa a ser exposto à luz e aos padrões visuais no seu entorno.</a:t>
            </a:r>
          </a:p>
          <a:p>
            <a:pPr marL="214313" indent="-214313" algn="just">
              <a:buFont typeface="Arial" pitchFamily="34" charset="0"/>
              <a:buChar char="•"/>
            </a:pPr>
            <a:r>
              <a:rPr lang="pt-BR" dirty="0">
                <a:latin typeface="Arial" pitchFamily="34" charset="0"/>
                <a:cs typeface="Arial" pitchFamily="34" charset="0"/>
              </a:rPr>
              <a:t>O período crítico para visão humana é de aproximadamente 9 meses.</a:t>
            </a:r>
            <a:endParaRPr lang="pt-BR" dirty="0"/>
          </a:p>
        </p:txBody>
      </p:sp>
      <p:sp>
        <p:nvSpPr>
          <p:cNvPr id="5" name="Retângulo 9"/>
          <p:cNvSpPr/>
          <p:nvPr/>
        </p:nvSpPr>
        <p:spPr>
          <a:xfrm>
            <a:off x="462182" y="3628399"/>
            <a:ext cx="6443963" cy="923330"/>
          </a:xfrm>
          <a:prstGeom prst="rect">
            <a:avLst/>
          </a:prstGeom>
        </p:spPr>
        <p:txBody>
          <a:bodyPr wrap="square">
            <a:spAutoFit/>
          </a:bodyPr>
          <a:lstStyle/>
          <a:p>
            <a:pPr marL="214313" indent="-214313" algn="just">
              <a:buFont typeface="Arial" pitchFamily="34" charset="0"/>
              <a:buChar char="•"/>
            </a:pPr>
            <a:r>
              <a:rPr lang="pt-BR" dirty="0">
                <a:latin typeface="Arial" pitchFamily="34" charset="0"/>
                <a:cs typeface="Arial" pitchFamily="34" charset="0"/>
              </a:rPr>
              <a:t>Durante o período de desenvolvimento da visão, informações visuais essenciais vão fazer com que os bebês consigam estocar reconhecer faces e objetos.</a:t>
            </a:r>
          </a:p>
        </p:txBody>
      </p:sp>
      <p:pic>
        <p:nvPicPr>
          <p:cNvPr id="6"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087" y="1530387"/>
            <a:ext cx="2870743" cy="2050787"/>
          </a:xfrm>
          <a:prstGeom prst="rect">
            <a:avLst/>
          </a:prstGeom>
        </p:spPr>
      </p:pic>
      <p:pic>
        <p:nvPicPr>
          <p:cNvPr id="7"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731" y="4832248"/>
            <a:ext cx="3259643" cy="1825400"/>
          </a:xfrm>
          <a:prstGeom prst="rect">
            <a:avLst/>
          </a:prstGeom>
        </p:spPr>
      </p:pic>
      <p:pic>
        <p:nvPicPr>
          <p:cNvPr id="8" name="Imagem 7"/>
          <p:cNvPicPr>
            <a:picLocks noChangeAspect="1"/>
          </p:cNvPicPr>
          <p:nvPr/>
        </p:nvPicPr>
        <p:blipFill rotWithShape="1">
          <a:blip r:embed="rId5" cstate="print">
            <a:extLst>
              <a:ext uri="{28A0092B-C50C-407E-A947-70E740481C1C}">
                <a14:useLocalDpi xmlns:a14="http://schemas.microsoft.com/office/drawing/2010/main" val="0"/>
              </a:ext>
            </a:extLst>
          </a:blip>
          <a:srcRect t="12372" b="2570"/>
          <a:stretch/>
        </p:blipFill>
        <p:spPr>
          <a:xfrm>
            <a:off x="4325209" y="4854085"/>
            <a:ext cx="2094721" cy="1781726"/>
          </a:xfrm>
          <a:prstGeom prst="rect">
            <a:avLst/>
          </a:prstGeom>
        </p:spPr>
      </p:pic>
    </p:spTree>
    <p:extLst>
      <p:ext uri="{BB962C8B-B14F-4D97-AF65-F5344CB8AC3E}">
        <p14:creationId xmlns:p14="http://schemas.microsoft.com/office/powerpoint/2010/main" val="420610127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709076" y="1651626"/>
            <a:ext cx="6539234" cy="2308324"/>
          </a:xfrm>
          <a:prstGeom prst="rect">
            <a:avLst/>
          </a:prstGeom>
        </p:spPr>
        <p:txBody>
          <a:bodyPr wrap="square">
            <a:spAutoFit/>
          </a:bodyPr>
          <a:lstStyle/>
          <a:p>
            <a:pPr marL="214313" indent="-214313" algn="just">
              <a:buFont typeface="Arial" pitchFamily="34" charset="0"/>
              <a:buChar char="•"/>
            </a:pPr>
            <a:r>
              <a:rPr lang="pt-BR" dirty="0">
                <a:latin typeface="Arial" pitchFamily="34" charset="0"/>
                <a:cs typeface="Arial" pitchFamily="34" charset="0"/>
              </a:rPr>
              <a:t>O </a:t>
            </a:r>
            <a:r>
              <a:rPr lang="pt-BR" b="1" dirty="0">
                <a:solidFill>
                  <a:srgbClr val="FF0000"/>
                </a:solidFill>
                <a:latin typeface="Arial" pitchFamily="34" charset="0"/>
                <a:cs typeface="Arial" pitchFamily="34" charset="0"/>
              </a:rPr>
              <a:t>reconhecimento de faces </a:t>
            </a:r>
            <a:r>
              <a:rPr lang="pt-BR" dirty="0">
                <a:latin typeface="Arial" pitchFamily="34" charset="0"/>
                <a:cs typeface="Arial" pitchFamily="34" charset="0"/>
              </a:rPr>
              <a:t>é possível principalmente devido à capacidade de representar no cérebro e reconhecer um conjunto de medidas </a:t>
            </a:r>
            <a:r>
              <a:rPr lang="pt-BR" b="1" dirty="0">
                <a:solidFill>
                  <a:srgbClr val="FF0000"/>
                </a:solidFill>
                <a:latin typeface="Arial" pitchFamily="34" charset="0"/>
                <a:cs typeface="Arial" pitchFamily="34" charset="0"/>
              </a:rPr>
              <a:t>internas</a:t>
            </a:r>
            <a:r>
              <a:rPr lang="pt-BR" dirty="0">
                <a:latin typeface="Arial" pitchFamily="34" charset="0"/>
                <a:cs typeface="Arial" pitchFamily="34" charset="0"/>
              </a:rPr>
              <a:t> entre os traços da </a:t>
            </a:r>
            <a:r>
              <a:rPr lang="pt-BR" dirty="0" err="1">
                <a:latin typeface="Arial" pitchFamily="34" charset="0"/>
                <a:cs typeface="Arial" pitchFamily="34" charset="0"/>
              </a:rPr>
              <a:t>hemiface</a:t>
            </a:r>
            <a:r>
              <a:rPr lang="pt-BR" dirty="0">
                <a:latin typeface="Arial" pitchFamily="34" charset="0"/>
                <a:cs typeface="Arial" pitchFamily="34" charset="0"/>
              </a:rPr>
              <a:t>. Os traços são dispostos em estrutura, com ordenação espacial fixa, pessoa a pessoa: testa, sobrancelha, olho, nariz, boca e queixo. Os detalhes das medidas internas da hemiface tornam o reconhecimento possível.</a:t>
            </a:r>
            <a:endParaRPr lang="pt-BR" dirty="0"/>
          </a:p>
        </p:txBody>
      </p:sp>
      <p:sp>
        <p:nvSpPr>
          <p:cNvPr id="12" name="Retângulo 11"/>
          <p:cNvSpPr/>
          <p:nvPr/>
        </p:nvSpPr>
        <p:spPr>
          <a:xfrm>
            <a:off x="562006" y="4052212"/>
            <a:ext cx="3729068" cy="2308324"/>
          </a:xfrm>
          <a:prstGeom prst="rect">
            <a:avLst/>
          </a:prstGeom>
        </p:spPr>
        <p:txBody>
          <a:bodyPr wrap="square">
            <a:spAutoFit/>
          </a:bodyPr>
          <a:lstStyle/>
          <a:p>
            <a:pPr marL="214313" indent="-214313" algn="just">
              <a:buFont typeface="Arial" pitchFamily="34" charset="0"/>
              <a:buChar char="•"/>
            </a:pPr>
            <a:r>
              <a:rPr lang="pt-BR" dirty="0">
                <a:latin typeface="Arial" pitchFamily="34" charset="0"/>
                <a:cs typeface="Arial" pitchFamily="34" charset="0"/>
              </a:rPr>
              <a:t>Diferentemente das faces, </a:t>
            </a:r>
            <a:r>
              <a:rPr lang="pt-BR" b="1" dirty="0">
                <a:solidFill>
                  <a:srgbClr val="FF0000"/>
                </a:solidFill>
                <a:latin typeface="Arial" pitchFamily="34" charset="0"/>
                <a:cs typeface="Arial" pitchFamily="34" charset="0"/>
              </a:rPr>
              <a:t>o reconhecimento de objetos</a:t>
            </a:r>
            <a:r>
              <a:rPr lang="pt-BR" dirty="0">
                <a:latin typeface="Arial" pitchFamily="34" charset="0"/>
                <a:cs typeface="Arial" pitchFamily="34" charset="0"/>
              </a:rPr>
              <a:t> realiza-se principalmente graças à identificação de suas características </a:t>
            </a:r>
            <a:r>
              <a:rPr lang="pt-BR" b="1" dirty="0">
                <a:solidFill>
                  <a:srgbClr val="FF0000"/>
                </a:solidFill>
                <a:latin typeface="Arial" pitchFamily="34" charset="0"/>
                <a:cs typeface="Arial" pitchFamily="34" charset="0"/>
              </a:rPr>
              <a:t>externas</a:t>
            </a:r>
            <a:r>
              <a:rPr lang="pt-BR" dirty="0">
                <a:latin typeface="Arial" pitchFamily="34" charset="0"/>
                <a:cs typeface="Arial" pitchFamily="34" charset="0"/>
              </a:rPr>
              <a:t>, de contorno. Esse tipo de reconhecimento independe de orientação espacial fixa. </a:t>
            </a:r>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717" y="1706472"/>
            <a:ext cx="1402543" cy="2258000"/>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18" y="4181426"/>
            <a:ext cx="634942" cy="627534"/>
          </a:xfrm>
          <a:prstGeom prst="rect">
            <a:avLst/>
          </a:prstGeom>
        </p:spPr>
      </p:pic>
      <p:pic>
        <p:nvPicPr>
          <p:cNvPr id="16" name="Imagem 15"/>
          <p:cNvPicPr>
            <a:picLocks noChangeAspect="1"/>
          </p:cNvPicPr>
          <p:nvPr/>
        </p:nvPicPr>
        <p:blipFill rotWithShape="1">
          <a:blip r:embed="rId5" cstate="print">
            <a:extLst>
              <a:ext uri="{28A0092B-C50C-407E-A947-70E740481C1C}">
                <a14:useLocalDpi xmlns:a14="http://schemas.microsoft.com/office/drawing/2010/main" val="0"/>
              </a:ext>
            </a:extLst>
          </a:blip>
          <a:srcRect l="10981" t="19918" r="5021"/>
          <a:stretch/>
        </p:blipFill>
        <p:spPr>
          <a:xfrm>
            <a:off x="5480853" y="4165108"/>
            <a:ext cx="675338" cy="643852"/>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82777">
            <a:off x="6273668" y="4095821"/>
            <a:ext cx="687530" cy="818897"/>
          </a:xfrm>
          <a:prstGeom prst="rect">
            <a:avLst/>
          </a:prstGeom>
        </p:spPr>
      </p:pic>
      <p:pic>
        <p:nvPicPr>
          <p:cNvPr id="19" name="Image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861" y="4984290"/>
            <a:ext cx="2156321" cy="1408464"/>
          </a:xfrm>
          <a:prstGeom prst="rect">
            <a:avLst/>
          </a:prstGeom>
        </p:spPr>
      </p:pic>
      <p:sp>
        <p:nvSpPr>
          <p:cNvPr id="2" name="CaixaDeTexto 1"/>
          <p:cNvSpPr txBox="1"/>
          <p:nvPr/>
        </p:nvSpPr>
        <p:spPr>
          <a:xfrm>
            <a:off x="4461319" y="5281736"/>
            <a:ext cx="2929007" cy="369332"/>
          </a:xfrm>
          <a:prstGeom prst="rect">
            <a:avLst/>
          </a:prstGeom>
          <a:noFill/>
        </p:spPr>
        <p:txBody>
          <a:bodyPr wrap="none" rtlCol="0">
            <a:spAutoFit/>
          </a:bodyPr>
          <a:lstStyle/>
          <a:p>
            <a:r>
              <a:rPr lang="pt-BR" dirty="0"/>
              <a:t>Áreas de ativação cerebral</a:t>
            </a:r>
          </a:p>
        </p:txBody>
      </p:sp>
      <p:sp>
        <p:nvSpPr>
          <p:cNvPr id="14" name="Title 1"/>
          <p:cNvSpPr>
            <a:spLocks noGrp="1"/>
          </p:cNvSpPr>
          <p:nvPr>
            <p:ph type="title"/>
          </p:nvPr>
        </p:nvSpPr>
        <p:spPr>
          <a:xfrm>
            <a:off x="691597" y="123425"/>
            <a:ext cx="7290054" cy="1124712"/>
          </a:xfrm>
        </p:spPr>
        <p:txBody>
          <a:bodyPr/>
          <a:lstStyle/>
          <a:p>
            <a:r>
              <a:rPr lang="pt-BR" dirty="0"/>
              <a:t>Visão por dentro e por fora</a:t>
            </a:r>
            <a:endParaRPr lang="en-US" dirty="0"/>
          </a:p>
        </p:txBody>
      </p:sp>
    </p:spTree>
    <p:extLst>
      <p:ext uri="{BB962C8B-B14F-4D97-AF65-F5344CB8AC3E}">
        <p14:creationId xmlns:p14="http://schemas.microsoft.com/office/powerpoint/2010/main" val="179971871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3048" y="648980"/>
            <a:ext cx="7477903" cy="273677"/>
          </a:xfrm>
        </p:spPr>
        <p:txBody>
          <a:bodyPr>
            <a:noAutofit/>
          </a:bodyPr>
          <a:lstStyle/>
          <a:p>
            <a:r>
              <a:rPr lang="pt-BR" dirty="0"/>
              <a:t>A leitura : uma aprendizagem cultural</a:t>
            </a:r>
          </a:p>
        </p:txBody>
      </p:sp>
      <p:pic>
        <p:nvPicPr>
          <p:cNvPr id="4" name="Espaço Reservado para Conteúdo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32892" y="2164544"/>
            <a:ext cx="2376287" cy="3510390"/>
          </a:xfrm>
        </p:spPr>
      </p:pic>
      <p:sp>
        <p:nvSpPr>
          <p:cNvPr id="3" name="Retângulo 2"/>
          <p:cNvSpPr/>
          <p:nvPr/>
        </p:nvSpPr>
        <p:spPr>
          <a:xfrm>
            <a:off x="1308206" y="5704511"/>
            <a:ext cx="1154483" cy="230832"/>
          </a:xfrm>
          <a:prstGeom prst="rect">
            <a:avLst/>
          </a:prstGeom>
        </p:spPr>
        <p:txBody>
          <a:bodyPr wrap="none">
            <a:spAutoFit/>
          </a:bodyPr>
          <a:lstStyle/>
          <a:p>
            <a:pPr algn="just"/>
            <a:r>
              <a:rPr lang="pt-BR" sz="900" dirty="0">
                <a:latin typeface="Arial" pitchFamily="34" charset="0"/>
                <a:cs typeface="Arial" pitchFamily="34" charset="0"/>
              </a:rPr>
              <a:t>(</a:t>
            </a:r>
            <a:r>
              <a:rPr lang="pt-BR" sz="825" dirty="0">
                <a:latin typeface="Arial" pitchFamily="34" charset="0"/>
                <a:cs typeface="Arial" pitchFamily="34" charset="0"/>
              </a:rPr>
              <a:t>Stanislas Dehaene</a:t>
            </a:r>
            <a:r>
              <a:rPr lang="pt-BR" sz="900" dirty="0">
                <a:latin typeface="Arial" pitchFamily="34" charset="0"/>
                <a:cs typeface="Arial" pitchFamily="34" charset="0"/>
              </a:rPr>
              <a:t>)</a:t>
            </a:r>
          </a:p>
        </p:txBody>
      </p:sp>
      <p:sp>
        <p:nvSpPr>
          <p:cNvPr id="5" name="Retângulo 4"/>
          <p:cNvSpPr/>
          <p:nvPr/>
        </p:nvSpPr>
        <p:spPr>
          <a:xfrm>
            <a:off x="4042491" y="2704859"/>
            <a:ext cx="4693547" cy="2169825"/>
          </a:xfrm>
          <a:prstGeom prst="rect">
            <a:avLst/>
          </a:prstGeom>
        </p:spPr>
        <p:txBody>
          <a:bodyPr wrap="square">
            <a:spAutoFit/>
          </a:bodyPr>
          <a:lstStyle/>
          <a:p>
            <a:pPr marL="214313" indent="-214313" algn="just">
              <a:buFont typeface="Arial" pitchFamily="34" charset="0"/>
              <a:buChar char="•"/>
            </a:pPr>
            <a:r>
              <a:rPr lang="pt-BR" sz="1500" dirty="0">
                <a:latin typeface="Arial" pitchFamily="34" charset="0"/>
                <a:cs typeface="Arial" pitchFamily="34" charset="0"/>
              </a:rPr>
              <a:t>Com a finalidade de investigar como o cérebro humano se prepara para a leitura, o grupo internacional liderado por Stanislas Dehaene (2012) constatou uma forte relação entre três tarefas cognitivas, duas muito básicas, postas em prática desde o nascimento – o reconhecimento de faces e de objetos – e outra que se estabelece facultativamente como fruto de uma aprendizagem cultural – a alfabetização.</a:t>
            </a:r>
            <a:endParaRPr lang="pt-BR" sz="1500" dirty="0"/>
          </a:p>
        </p:txBody>
      </p:sp>
    </p:spTree>
    <p:extLst>
      <p:ext uri="{BB962C8B-B14F-4D97-AF65-F5344CB8AC3E}">
        <p14:creationId xmlns:p14="http://schemas.microsoft.com/office/powerpoint/2010/main" val="12141620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915" y="78534"/>
            <a:ext cx="8896172" cy="1252728"/>
          </a:xfrm>
        </p:spPr>
        <p:txBody>
          <a:bodyPr>
            <a:noAutofit/>
          </a:bodyPr>
          <a:lstStyle/>
          <a:p>
            <a:r>
              <a:rPr lang="pt-BR" sz="2800" dirty="0"/>
              <a:t>Conclusão: apesar de sua implementação errada, o objetivo principal da Frenologia, localizar a função cerebral, se constituiu na agenda de pesquisa certa</a:t>
            </a:r>
          </a:p>
        </p:txBody>
      </p:sp>
      <p:pic>
        <p:nvPicPr>
          <p:cNvPr id="4" name="Picture 2" descr="http://skeptiseum.org/images/exh/phreno-gypsy-tent.jpg"/>
          <p:cNvPicPr>
            <a:picLocks noChangeAspect="1" noChangeArrowheads="1"/>
          </p:cNvPicPr>
          <p:nvPr/>
        </p:nvPicPr>
        <p:blipFill rotWithShape="1">
          <a:blip r:embed="rId3">
            <a:extLst>
              <a:ext uri="{28A0092B-C50C-407E-A947-70E740481C1C}">
                <a14:useLocalDpi xmlns:a14="http://schemas.microsoft.com/office/drawing/2010/main" val="0"/>
              </a:ext>
            </a:extLst>
          </a:blip>
          <a:srcRect b="6093"/>
          <a:stretch/>
        </p:blipFill>
        <p:spPr bwMode="auto">
          <a:xfrm>
            <a:off x="0" y="1539442"/>
            <a:ext cx="9067087" cy="671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979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26111" y="344419"/>
            <a:ext cx="9511519" cy="939546"/>
          </a:xfrm>
        </p:spPr>
        <p:txBody>
          <a:bodyPr>
            <a:normAutofit fontScale="90000"/>
          </a:bodyPr>
          <a:lstStyle/>
          <a:p>
            <a:r>
              <a:rPr lang="pt-BR" dirty="0"/>
              <a:t>Hipótese do Dehaene: reciclagem Neuronal</a:t>
            </a:r>
          </a:p>
        </p:txBody>
      </p:sp>
      <p:pic>
        <p:nvPicPr>
          <p:cNvPr id="5" name="Imagem 3"/>
          <p:cNvPicPr>
            <a:picLocks noChangeAspect="1"/>
          </p:cNvPicPr>
          <p:nvPr/>
        </p:nvPicPr>
        <p:blipFill rotWithShape="1">
          <a:blip r:embed="rId3"/>
          <a:srcRect l="15775" t="7778" r="32083" b="28100"/>
          <a:stretch/>
        </p:blipFill>
        <p:spPr>
          <a:xfrm>
            <a:off x="706463" y="2189328"/>
            <a:ext cx="5572125" cy="3854480"/>
          </a:xfrm>
          <a:prstGeom prst="rect">
            <a:avLst/>
          </a:prstGeom>
        </p:spPr>
      </p:pic>
      <p:pic>
        <p:nvPicPr>
          <p:cNvPr id="12" name="Picture 11"/>
          <p:cNvPicPr>
            <a:picLocks noChangeAspect="1"/>
          </p:cNvPicPr>
          <p:nvPr/>
        </p:nvPicPr>
        <p:blipFill>
          <a:blip r:embed="rId4"/>
          <a:stretch>
            <a:fillRect/>
          </a:stretch>
        </p:blipFill>
        <p:spPr>
          <a:xfrm>
            <a:off x="6499274" y="2470510"/>
            <a:ext cx="2289516" cy="3292115"/>
          </a:xfrm>
          <a:prstGeom prst="rect">
            <a:avLst/>
          </a:prstGeom>
        </p:spPr>
      </p:pic>
    </p:spTree>
    <p:extLst>
      <p:ext uri="{BB962C8B-B14F-4D97-AF65-F5344CB8AC3E}">
        <p14:creationId xmlns:p14="http://schemas.microsoft.com/office/powerpoint/2010/main" val="33723745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191371" y="1677970"/>
            <a:ext cx="2700299" cy="2231786"/>
          </a:xfr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135" y="4000228"/>
            <a:ext cx="2836465" cy="2646290"/>
          </a:xfrm>
          <a:prstGeom prst="rect">
            <a:avLst/>
          </a:prstGeom>
        </p:spPr>
      </p:pic>
      <p:sp>
        <p:nvSpPr>
          <p:cNvPr id="9" name="Retângulo 8"/>
          <p:cNvSpPr/>
          <p:nvPr/>
        </p:nvSpPr>
        <p:spPr>
          <a:xfrm>
            <a:off x="3999682" y="1893994"/>
            <a:ext cx="3429000" cy="1938992"/>
          </a:xfrm>
          <a:prstGeom prst="rect">
            <a:avLst/>
          </a:prstGeom>
        </p:spPr>
        <p:txBody>
          <a:bodyPr>
            <a:spAutoFit/>
          </a:bodyPr>
          <a:lstStyle/>
          <a:p>
            <a:pPr marL="257175" indent="-257175" algn="just">
              <a:buFont typeface="Arial" pitchFamily="34" charset="0"/>
              <a:buChar char="•"/>
            </a:pPr>
            <a:r>
              <a:rPr lang="pt-BR" sz="1500" dirty="0">
                <a:latin typeface="Arial" pitchFamily="34" charset="0"/>
                <a:cs typeface="Arial" pitchFamily="34" charset="0"/>
              </a:rPr>
              <a:t>Os estudos realizados por </a:t>
            </a:r>
            <a:r>
              <a:rPr lang="pt-BR" sz="1500" dirty="0" err="1">
                <a:latin typeface="Arial" pitchFamily="34" charset="0"/>
                <a:cs typeface="Arial" pitchFamily="34" charset="0"/>
              </a:rPr>
              <a:t>Dehaene</a:t>
            </a:r>
            <a:r>
              <a:rPr lang="pt-BR" sz="1500" dirty="0">
                <a:latin typeface="Arial" pitchFamily="34" charset="0"/>
                <a:cs typeface="Arial" pitchFamily="34" charset="0"/>
              </a:rPr>
              <a:t> (2012) indicam a existência de uma Área da Forma Visual da Palavra Escrita – </a:t>
            </a:r>
            <a:r>
              <a:rPr lang="pt-BR" sz="1500" i="1" dirty="0">
                <a:latin typeface="Arial" pitchFamily="34" charset="0"/>
                <a:cs typeface="Arial" pitchFamily="34" charset="0"/>
              </a:rPr>
              <a:t>The Visual Word Form Area</a:t>
            </a:r>
            <a:r>
              <a:rPr lang="pt-BR" sz="1500" dirty="0">
                <a:latin typeface="Arial" pitchFamily="34" charset="0"/>
                <a:cs typeface="Arial" pitchFamily="34" charset="0"/>
              </a:rPr>
              <a:t> – localizada na região occípto-temporal ventral do hemisfério esquerdo. </a:t>
            </a:r>
            <a:endParaRPr lang="pt-BR" sz="1500" i="1" dirty="0">
              <a:latin typeface="Arial" pitchFamily="34" charset="0"/>
              <a:cs typeface="Arial" pitchFamily="34" charset="0"/>
            </a:endParaRPr>
          </a:p>
        </p:txBody>
      </p:sp>
      <p:sp>
        <p:nvSpPr>
          <p:cNvPr id="10" name="Retângulo 9"/>
          <p:cNvSpPr/>
          <p:nvPr/>
        </p:nvSpPr>
        <p:spPr>
          <a:xfrm>
            <a:off x="4083797" y="4270258"/>
            <a:ext cx="3429000" cy="1477328"/>
          </a:xfrm>
          <a:prstGeom prst="rect">
            <a:avLst/>
          </a:prstGeom>
        </p:spPr>
        <p:txBody>
          <a:bodyPr>
            <a:spAutoFit/>
          </a:bodyPr>
          <a:lstStyle/>
          <a:p>
            <a:pPr marL="257175" indent="-257175" algn="just">
              <a:buFont typeface="Arial" pitchFamily="34" charset="0"/>
              <a:buChar char="•"/>
            </a:pPr>
            <a:r>
              <a:rPr lang="pt-BR" sz="1500" dirty="0">
                <a:latin typeface="Arial" pitchFamily="34" charset="0"/>
                <a:cs typeface="Arial" pitchFamily="34" charset="0"/>
              </a:rPr>
              <a:t>Depois da alfabetização, tal região se encontra disposta entre a área que estaria destinada à identificação de objetos e a área destinada ao reconhecimento de faces.</a:t>
            </a:r>
            <a:endParaRPr lang="pt-BR" sz="1500" dirty="0"/>
          </a:p>
        </p:txBody>
      </p:sp>
      <p:sp>
        <p:nvSpPr>
          <p:cNvPr id="6" name="Título 1">
            <a:extLst>
              <a:ext uri="{FF2B5EF4-FFF2-40B4-BE49-F238E27FC236}">
                <a16:creationId xmlns:a16="http://schemas.microsoft.com/office/drawing/2014/main" id="{B95CEFA7-E336-44C2-9EC3-E747D289C8CD}"/>
              </a:ext>
            </a:extLst>
          </p:cNvPr>
          <p:cNvSpPr>
            <a:spLocks noGrp="1"/>
          </p:cNvSpPr>
          <p:nvPr>
            <p:ph type="title"/>
          </p:nvPr>
        </p:nvSpPr>
        <p:spPr>
          <a:xfrm>
            <a:off x="526111" y="344419"/>
            <a:ext cx="9511519" cy="939546"/>
          </a:xfrm>
        </p:spPr>
        <p:txBody>
          <a:bodyPr>
            <a:normAutofit fontScale="90000"/>
          </a:bodyPr>
          <a:lstStyle/>
          <a:p>
            <a:r>
              <a:rPr lang="pt-BR" dirty="0"/>
              <a:t>Hipótese do Dehaene: reciclagem Neuronal</a:t>
            </a:r>
          </a:p>
        </p:txBody>
      </p:sp>
    </p:spTree>
    <p:extLst>
      <p:ext uri="{BB962C8B-B14F-4D97-AF65-F5344CB8AC3E}">
        <p14:creationId xmlns:p14="http://schemas.microsoft.com/office/powerpoint/2010/main" val="33474309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Evidência de que área existe</a:t>
            </a:r>
            <a:endParaRPr lang="en-US" dirty="0"/>
          </a:p>
        </p:txBody>
      </p:sp>
      <p:pic>
        <p:nvPicPr>
          <p:cNvPr id="4" name="Imagem 4"/>
          <p:cNvPicPr/>
          <p:nvPr/>
        </p:nvPicPr>
        <p:blipFill rotWithShape="1">
          <a:blip r:embed="rId3"/>
          <a:srcRect l="24771" t="28757" r="25930" b="5406"/>
          <a:stretch/>
        </p:blipFill>
        <p:spPr bwMode="auto">
          <a:xfrm>
            <a:off x="768096" y="2420874"/>
            <a:ext cx="7715250" cy="35798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1074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m para DIFFERENT ANGLES OF OBJECTS"/>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7453576" y="1669530"/>
            <a:ext cx="1600200" cy="1230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Resultado de imagem para bottle"/>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3311240" y="4913107"/>
            <a:ext cx="1672838" cy="1491991"/>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729302" y="1974656"/>
            <a:ext cx="6486513" cy="946413"/>
          </a:xfrm>
          <a:prstGeom prst="rect">
            <a:avLst/>
          </a:prstGeom>
        </p:spPr>
        <p:txBody>
          <a:bodyPr wrap="square">
            <a:spAutoFit/>
          </a:bodyPr>
          <a:lstStyle/>
          <a:p>
            <a:pPr marL="214313" indent="-214313" algn="just">
              <a:buFont typeface="Arial" pitchFamily="34" charset="0"/>
              <a:buChar char="•"/>
            </a:pPr>
            <a:r>
              <a:rPr lang="pt-BR" sz="1500" dirty="0">
                <a:latin typeface="Arial" pitchFamily="34" charset="0"/>
                <a:cs typeface="Arial" pitchFamily="34" charset="0"/>
              </a:rPr>
              <a:t>Durante a alfabetização, parte da área de reconhecimento de objetos é </a:t>
            </a:r>
            <a:r>
              <a:rPr lang="pt-BR" sz="1500" i="1" dirty="0">
                <a:latin typeface="Arial" pitchFamily="34" charset="0"/>
                <a:cs typeface="Arial" pitchFamily="34" charset="0"/>
              </a:rPr>
              <a:t>reciclado</a:t>
            </a:r>
            <a:r>
              <a:rPr lang="pt-BR" sz="1500" dirty="0">
                <a:latin typeface="Arial" pitchFamily="34" charset="0"/>
                <a:cs typeface="Arial" pitchFamily="34" charset="0"/>
              </a:rPr>
              <a:t> para acomodar atributos da palavra escrita absorvidos culturalmente e, então, representados no cérebro. </a:t>
            </a:r>
            <a:r>
              <a:rPr lang="pt-BR" sz="1050" dirty="0">
                <a:latin typeface="Arial" pitchFamily="34" charset="0"/>
                <a:cs typeface="Arial" pitchFamily="34" charset="0"/>
              </a:rPr>
              <a:t>(</a:t>
            </a:r>
            <a:r>
              <a:rPr lang="pt-BR" sz="900" dirty="0">
                <a:latin typeface="Arial" pitchFamily="34" charset="0"/>
                <a:cs typeface="Arial" pitchFamily="34" charset="0"/>
              </a:rPr>
              <a:t>Dehaene et al., 2010; Dehaene-</a:t>
            </a:r>
            <a:r>
              <a:rPr lang="pt-BR" sz="900" dirty="0" err="1">
                <a:latin typeface="Arial" pitchFamily="34" charset="0"/>
                <a:cs typeface="Arial" pitchFamily="34" charset="0"/>
              </a:rPr>
              <a:t>Lambertz</a:t>
            </a:r>
            <a:r>
              <a:rPr lang="pt-BR" sz="900" dirty="0">
                <a:latin typeface="Arial" pitchFamily="34" charset="0"/>
                <a:cs typeface="Arial" pitchFamily="34" charset="0"/>
              </a:rPr>
              <a:t> &amp; </a:t>
            </a:r>
            <a:r>
              <a:rPr lang="pt-BR" sz="900" dirty="0" err="1">
                <a:latin typeface="Arial" pitchFamily="34" charset="0"/>
                <a:cs typeface="Arial" pitchFamily="34" charset="0"/>
              </a:rPr>
              <a:t>Dehane</a:t>
            </a:r>
            <a:r>
              <a:rPr lang="pt-BR" sz="900" dirty="0">
                <a:latin typeface="Arial" pitchFamily="34" charset="0"/>
                <a:cs typeface="Arial" pitchFamily="34" charset="0"/>
              </a:rPr>
              <a:t>, 1994</a:t>
            </a:r>
            <a:r>
              <a:rPr lang="pt-BR" sz="1050" dirty="0">
                <a:latin typeface="Arial" pitchFamily="34" charset="0"/>
                <a:cs typeface="Arial" pitchFamily="34" charset="0"/>
              </a:rPr>
              <a:t>)</a:t>
            </a:r>
            <a:endParaRPr lang="pt-BR" sz="1050" dirty="0"/>
          </a:p>
        </p:txBody>
      </p:sp>
      <p:sp>
        <p:nvSpPr>
          <p:cNvPr id="7" name="Retângulo 6"/>
          <p:cNvSpPr/>
          <p:nvPr/>
        </p:nvSpPr>
        <p:spPr>
          <a:xfrm>
            <a:off x="729302" y="3429000"/>
            <a:ext cx="5967282" cy="553998"/>
          </a:xfrm>
          <a:prstGeom prst="rect">
            <a:avLst/>
          </a:prstGeom>
        </p:spPr>
        <p:txBody>
          <a:bodyPr wrap="square">
            <a:spAutoFit/>
          </a:bodyPr>
          <a:lstStyle/>
          <a:p>
            <a:pPr marL="214313" indent="-214313" algn="just">
              <a:buFont typeface="Arial" pitchFamily="34" charset="0"/>
              <a:buChar char="•"/>
            </a:pPr>
            <a:r>
              <a:rPr lang="pt-BR" sz="1500" dirty="0">
                <a:latin typeface="Arial" pitchFamily="34" charset="0"/>
                <a:cs typeface="Arial" pitchFamily="34" charset="0"/>
              </a:rPr>
              <a:t>A leitura herda do reconhecimento dos objetos a possibilidade de </a:t>
            </a:r>
            <a:r>
              <a:rPr lang="pt-BR" sz="1500" dirty="0">
                <a:solidFill>
                  <a:srgbClr val="FF0000"/>
                </a:solidFill>
                <a:latin typeface="Arial" pitchFamily="34" charset="0"/>
                <a:cs typeface="Arial" pitchFamily="34" charset="0"/>
              </a:rPr>
              <a:t>ler por fora</a:t>
            </a:r>
            <a:r>
              <a:rPr lang="pt-BR" sz="1500" dirty="0">
                <a:latin typeface="Arial" pitchFamily="34" charset="0"/>
                <a:cs typeface="Arial" pitchFamily="34" charset="0"/>
              </a:rPr>
              <a:t>, ou seja, a chamada </a:t>
            </a:r>
            <a:r>
              <a:rPr lang="pt-BR" sz="1500" dirty="0">
                <a:solidFill>
                  <a:srgbClr val="FF0000"/>
                </a:solidFill>
                <a:latin typeface="Arial" pitchFamily="34" charset="0"/>
                <a:cs typeface="Arial" pitchFamily="34" charset="0"/>
              </a:rPr>
              <a:t>leitura global</a:t>
            </a:r>
            <a:r>
              <a:rPr lang="pt-BR" sz="1500" dirty="0">
                <a:latin typeface="Arial" pitchFamily="34" charset="0"/>
                <a:cs typeface="Arial" pitchFamily="34" charset="0"/>
              </a:rPr>
              <a:t>. </a:t>
            </a:r>
          </a:p>
        </p:txBody>
      </p:sp>
      <p:sp>
        <p:nvSpPr>
          <p:cNvPr id="8" name="Retângulo 7"/>
          <p:cNvSpPr/>
          <p:nvPr/>
        </p:nvSpPr>
        <p:spPr>
          <a:xfrm>
            <a:off x="239151" y="4174443"/>
            <a:ext cx="8904849" cy="738664"/>
          </a:xfrm>
          <a:prstGeom prst="rect">
            <a:avLst/>
          </a:prstGeom>
        </p:spPr>
        <p:txBody>
          <a:bodyPr wrap="square">
            <a:spAutoFit/>
          </a:bodyPr>
          <a:lstStyle/>
          <a:p>
            <a:pPr algn="just"/>
            <a:r>
              <a:rPr lang="pt-BR" sz="2400" b="1" dirty="0" err="1">
                <a:latin typeface="Arial" pitchFamily="34" charset="0"/>
                <a:cs typeface="Arial" pitchFamily="34" charset="0"/>
              </a:rPr>
              <a:t>Otnem</a:t>
            </a:r>
            <a:r>
              <a:rPr lang="pt-BR" sz="2400" b="1" dirty="0">
                <a:latin typeface="Arial" pitchFamily="34" charset="0"/>
                <a:cs typeface="Arial" pitchFamily="34" charset="0"/>
              </a:rPr>
              <a:t> o peinsredte da reiúbplca tvee um </a:t>
            </a:r>
            <a:r>
              <a:rPr lang="pt-BR" sz="2400" b="1" dirty="0" err="1">
                <a:latin typeface="Arial" pitchFamily="34" charset="0"/>
                <a:cs typeface="Arial" pitchFamily="34" charset="0"/>
              </a:rPr>
              <a:t>atquae</a:t>
            </a:r>
            <a:r>
              <a:rPr lang="pt-BR" sz="2400" b="1" dirty="0">
                <a:latin typeface="Arial" pitchFamily="34" charset="0"/>
                <a:cs typeface="Arial" pitchFamily="34" charset="0"/>
              </a:rPr>
              <a:t> </a:t>
            </a:r>
            <a:r>
              <a:rPr lang="pt-BR" sz="2400" b="1" dirty="0" err="1">
                <a:latin typeface="Arial" pitchFamily="34" charset="0"/>
                <a:cs typeface="Arial" pitchFamily="34" charset="0"/>
              </a:rPr>
              <a:t>cdarcíao</a:t>
            </a:r>
            <a:r>
              <a:rPr lang="pt-BR" sz="2400" b="1" dirty="0">
                <a:latin typeface="Arial" pitchFamily="34" charset="0"/>
                <a:cs typeface="Arial" pitchFamily="34" charset="0"/>
              </a:rPr>
              <a:t> </a:t>
            </a:r>
          </a:p>
          <a:p>
            <a:pPr algn="just"/>
            <a:endParaRPr lang="pt-BR" dirty="0">
              <a:latin typeface="Arial" pitchFamily="34" charset="0"/>
              <a:cs typeface="Arial" pitchFamily="34" charset="0"/>
            </a:endParaRPr>
          </a:p>
        </p:txBody>
      </p:sp>
      <p:sp>
        <p:nvSpPr>
          <p:cNvPr id="9" name="CaixaDeTexto 8"/>
          <p:cNvSpPr txBox="1"/>
          <p:nvPr/>
        </p:nvSpPr>
        <p:spPr>
          <a:xfrm>
            <a:off x="982734" y="427944"/>
            <a:ext cx="5979650" cy="669414"/>
          </a:xfrm>
          <a:prstGeom prst="rect">
            <a:avLst/>
          </a:prstGeom>
          <a:noFill/>
        </p:spPr>
        <p:txBody>
          <a:bodyPr wrap="none" rtlCol="0">
            <a:spAutoFit/>
          </a:bodyPr>
          <a:lstStyle/>
          <a:p>
            <a:r>
              <a:rPr lang="pt-BR" sz="3750" cap="all" spc="75" dirty="0">
                <a:solidFill>
                  <a:schemeClr val="bg1"/>
                </a:solidFill>
                <a:latin typeface="+mj-lt"/>
                <a:ea typeface="+mj-ea"/>
                <a:cs typeface="+mj-cs"/>
              </a:rPr>
              <a:t>HERANÇAS E RECICLAGEM</a:t>
            </a:r>
          </a:p>
        </p:txBody>
      </p:sp>
    </p:spTree>
    <p:extLst>
      <p:ext uri="{BB962C8B-B14F-4D97-AF65-F5344CB8AC3E}">
        <p14:creationId xmlns:p14="http://schemas.microsoft.com/office/powerpoint/2010/main" val="3481938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331640" y="2225777"/>
            <a:ext cx="2834255" cy="2402955"/>
          </a:xfrm>
        </p:spPr>
      </p:pic>
      <p:sp>
        <p:nvSpPr>
          <p:cNvPr id="7" name="Retângulo 6"/>
          <p:cNvSpPr/>
          <p:nvPr/>
        </p:nvSpPr>
        <p:spPr>
          <a:xfrm>
            <a:off x="4762448" y="2206408"/>
            <a:ext cx="3429000" cy="3139321"/>
          </a:xfrm>
          <a:prstGeom prst="rect">
            <a:avLst/>
          </a:prstGeom>
        </p:spPr>
        <p:txBody>
          <a:bodyPr>
            <a:spAutoFit/>
          </a:bodyPr>
          <a:lstStyle/>
          <a:p>
            <a:pPr marL="214313" indent="-214313" algn="just">
              <a:buFont typeface="Arial" pitchFamily="34" charset="0"/>
              <a:buChar char="•"/>
            </a:pPr>
            <a:r>
              <a:rPr lang="pt-BR" dirty="0">
                <a:latin typeface="Arial" pitchFamily="34" charset="0"/>
                <a:cs typeface="Arial" pitchFamily="34" charset="0"/>
              </a:rPr>
              <a:t>Do reconhecimento de faces, a leitura herda a capacidade de </a:t>
            </a:r>
            <a:r>
              <a:rPr lang="pt-BR" b="1" dirty="0">
                <a:solidFill>
                  <a:srgbClr val="FF0000"/>
                </a:solidFill>
                <a:latin typeface="Arial" pitchFamily="34" charset="0"/>
                <a:cs typeface="Arial" pitchFamily="34" charset="0"/>
              </a:rPr>
              <a:t>ler por dentro o encontro/ ângulo de linhas imaginárias entre pontos</a:t>
            </a:r>
            <a:r>
              <a:rPr lang="pt-BR" dirty="0">
                <a:latin typeface="Arial" pitchFamily="34" charset="0"/>
                <a:cs typeface="Arial" pitchFamily="34" charset="0"/>
              </a:rPr>
              <a:t>. Através da </a:t>
            </a:r>
            <a:r>
              <a:rPr lang="pt-BR" i="1" dirty="0">
                <a:latin typeface="Arial" pitchFamily="34" charset="0"/>
                <a:cs typeface="Arial" pitchFamily="34" charset="0"/>
              </a:rPr>
              <a:t>reciclagem neurona</a:t>
            </a:r>
            <a:r>
              <a:rPr lang="pt-BR" dirty="0">
                <a:latin typeface="Arial" pitchFamily="34" charset="0"/>
                <a:cs typeface="Arial" pitchFamily="34" charset="0"/>
              </a:rPr>
              <a:t>l, os neurônios destinados à identificação de faces se reciclam de modo  a colaborar com o processo de alfabetização.</a:t>
            </a:r>
            <a:endParaRPr lang="pt-BR" dirty="0"/>
          </a:p>
        </p:txBody>
      </p:sp>
      <p:sp>
        <p:nvSpPr>
          <p:cNvPr id="3" name="CaixaDeTexto 2"/>
          <p:cNvSpPr txBox="1"/>
          <p:nvPr/>
        </p:nvSpPr>
        <p:spPr>
          <a:xfrm>
            <a:off x="1292587" y="5439851"/>
            <a:ext cx="4249881" cy="369332"/>
          </a:xfrm>
          <a:prstGeom prst="rect">
            <a:avLst/>
          </a:prstGeom>
          <a:noFill/>
        </p:spPr>
        <p:txBody>
          <a:bodyPr wrap="none" rtlCol="0">
            <a:spAutoFit/>
          </a:bodyPr>
          <a:lstStyle/>
          <a:p>
            <a:r>
              <a:rPr lang="pt-BR" b="1" dirty="0"/>
              <a:t>As vezes,  ler por fora não é eficiente</a:t>
            </a: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77" y="5875072"/>
            <a:ext cx="972108" cy="716692"/>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5818664"/>
            <a:ext cx="1103665" cy="829506"/>
          </a:xfrm>
          <a:prstGeom prst="rect">
            <a:avLst/>
          </a:prstGeom>
        </p:spPr>
      </p:pic>
      <p:grpSp>
        <p:nvGrpSpPr>
          <p:cNvPr id="25" name="Agrupar 24"/>
          <p:cNvGrpSpPr/>
          <p:nvPr/>
        </p:nvGrpSpPr>
        <p:grpSpPr>
          <a:xfrm>
            <a:off x="2357754" y="3765357"/>
            <a:ext cx="270030" cy="756084"/>
            <a:chOff x="1619672" y="2564904"/>
            <a:chExt cx="360040" cy="1008112"/>
          </a:xfrm>
        </p:grpSpPr>
        <p:cxnSp>
          <p:nvCxnSpPr>
            <p:cNvPr id="14" name="Conector reto 13"/>
            <p:cNvCxnSpPr/>
            <p:nvPr/>
          </p:nvCxnSpPr>
          <p:spPr>
            <a:xfrm>
              <a:off x="1619672" y="2564904"/>
              <a:ext cx="0" cy="1008112"/>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Conector reto 14"/>
            <p:cNvCxnSpPr/>
            <p:nvPr/>
          </p:nvCxnSpPr>
          <p:spPr>
            <a:xfrm>
              <a:off x="1619672" y="2564904"/>
              <a:ext cx="360040" cy="936104"/>
            </a:xfrm>
            <a:prstGeom prst="line">
              <a:avLst/>
            </a:prstGeom>
            <a:ln w="57150"/>
          </p:spPr>
          <p:style>
            <a:lnRef idx="1">
              <a:schemeClr val="dk1"/>
            </a:lnRef>
            <a:fillRef idx="0">
              <a:schemeClr val="dk1"/>
            </a:fillRef>
            <a:effectRef idx="0">
              <a:schemeClr val="dk1"/>
            </a:effectRef>
            <a:fontRef idx="minor">
              <a:schemeClr val="tx1"/>
            </a:fontRef>
          </p:style>
        </p:cxnSp>
        <p:cxnSp>
          <p:nvCxnSpPr>
            <p:cNvPr id="18" name="Conector reto 17"/>
            <p:cNvCxnSpPr/>
            <p:nvPr/>
          </p:nvCxnSpPr>
          <p:spPr>
            <a:xfrm flipH="1">
              <a:off x="1619672" y="3068960"/>
              <a:ext cx="216024"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17" name="CaixaDeTexto 8"/>
          <p:cNvSpPr txBox="1"/>
          <p:nvPr/>
        </p:nvSpPr>
        <p:spPr>
          <a:xfrm>
            <a:off x="1112569" y="379403"/>
            <a:ext cx="5979650" cy="669414"/>
          </a:xfrm>
          <a:prstGeom prst="rect">
            <a:avLst/>
          </a:prstGeom>
          <a:noFill/>
        </p:spPr>
        <p:txBody>
          <a:bodyPr wrap="none" rtlCol="0">
            <a:spAutoFit/>
          </a:bodyPr>
          <a:lstStyle/>
          <a:p>
            <a:r>
              <a:rPr lang="pt-BR" sz="3750" cap="all" spc="75" dirty="0">
                <a:solidFill>
                  <a:schemeClr val="bg1"/>
                </a:solidFill>
                <a:latin typeface="+mj-lt"/>
                <a:ea typeface="+mj-ea"/>
                <a:cs typeface="+mj-cs"/>
              </a:rPr>
              <a:t>HERANÇAS E RECICLAGEM</a:t>
            </a:r>
          </a:p>
        </p:txBody>
      </p:sp>
      <p:sp>
        <p:nvSpPr>
          <p:cNvPr id="2" name="TextBox 1"/>
          <p:cNvSpPr txBox="1"/>
          <p:nvPr/>
        </p:nvSpPr>
        <p:spPr>
          <a:xfrm>
            <a:off x="4102394" y="5875071"/>
            <a:ext cx="3125664" cy="553998"/>
          </a:xfrm>
          <a:prstGeom prst="rect">
            <a:avLst/>
          </a:prstGeom>
          <a:noFill/>
        </p:spPr>
        <p:txBody>
          <a:bodyPr wrap="none" rtlCol="0">
            <a:spAutoFit/>
          </a:bodyPr>
          <a:lstStyle/>
          <a:p>
            <a:r>
              <a:rPr lang="pt-BR" sz="3000" dirty="0"/>
              <a:t>Biederman Effect</a:t>
            </a:r>
            <a:endParaRPr lang="en-US" sz="3000" dirty="0"/>
          </a:p>
        </p:txBody>
      </p:sp>
    </p:spTree>
    <p:extLst>
      <p:ext uri="{BB962C8B-B14F-4D97-AF65-F5344CB8AC3E}">
        <p14:creationId xmlns:p14="http://schemas.microsoft.com/office/powerpoint/2010/main" val="60923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034873" y="171418"/>
            <a:ext cx="6172200" cy="939546"/>
          </a:xfrm>
          <a:prstGeom prst="rect">
            <a:avLst/>
          </a:prstGeom>
        </p:spPr>
        <p:txBody>
          <a:bodyPr vert="horz" lIns="68580" tIns="34290" rIns="68580" bIns="3429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pt-BR" sz="3750" dirty="0">
                <a:solidFill>
                  <a:schemeClr val="bg1"/>
                </a:solidFill>
              </a:rPr>
              <a:t>Biederman Effects</a:t>
            </a:r>
          </a:p>
        </p:txBody>
      </p:sp>
      <p:pic>
        <p:nvPicPr>
          <p:cNvPr id="6" name="Imagem 3"/>
          <p:cNvPicPr>
            <a:picLocks noChangeAspect="1"/>
          </p:cNvPicPr>
          <p:nvPr/>
        </p:nvPicPr>
        <p:blipFill rotWithShape="1">
          <a:blip r:embed="rId3"/>
          <a:srcRect l="12156" t="14941" r="40393" b="31263"/>
          <a:stretch/>
        </p:blipFill>
        <p:spPr>
          <a:xfrm>
            <a:off x="1165860" y="2310035"/>
            <a:ext cx="5903156" cy="3764571"/>
          </a:xfrm>
          <a:prstGeom prst="rect">
            <a:avLst/>
          </a:prstGeom>
        </p:spPr>
      </p:pic>
    </p:spTree>
    <p:extLst>
      <p:ext uri="{BB962C8B-B14F-4D97-AF65-F5344CB8AC3E}">
        <p14:creationId xmlns:p14="http://schemas.microsoft.com/office/powerpoint/2010/main" val="68775643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81820" y="2380955"/>
            <a:ext cx="2951895" cy="3541868"/>
          </a:xfrm>
        </p:spPr>
      </p:pic>
      <p:sp>
        <p:nvSpPr>
          <p:cNvPr id="7" name="Retângulo 6"/>
          <p:cNvSpPr/>
          <p:nvPr/>
        </p:nvSpPr>
        <p:spPr>
          <a:xfrm>
            <a:off x="4272879" y="4343166"/>
            <a:ext cx="4749093" cy="923330"/>
          </a:xfrm>
          <a:prstGeom prst="rect">
            <a:avLst/>
          </a:prstGeom>
        </p:spPr>
        <p:txBody>
          <a:bodyPr wrap="square">
            <a:spAutoFit/>
          </a:bodyPr>
          <a:lstStyle/>
          <a:p>
            <a:pPr marL="257175" indent="-257175" algn="just">
              <a:buFont typeface="Arial" pitchFamily="34" charset="0"/>
              <a:buChar char="•"/>
            </a:pPr>
            <a:r>
              <a:rPr lang="pt-BR" dirty="0">
                <a:latin typeface="Arial" pitchFamily="34" charset="0"/>
                <a:cs typeface="Arial" pitchFamily="34" charset="0"/>
              </a:rPr>
              <a:t>Assim, por um tempo, utilizar a área do reconhecimento de faces pode implicar em uma </a:t>
            </a:r>
            <a:r>
              <a:rPr lang="pt-BR" dirty="0">
                <a:solidFill>
                  <a:srgbClr val="FF0000"/>
                </a:solidFill>
                <a:latin typeface="Arial" pitchFamily="34" charset="0"/>
                <a:cs typeface="Arial" pitchFamily="34" charset="0"/>
              </a:rPr>
              <a:t>fase de espelhamento na escrita</a:t>
            </a:r>
            <a:r>
              <a:rPr lang="pt-BR" dirty="0">
                <a:latin typeface="Arial" pitchFamily="34" charset="0"/>
                <a:cs typeface="Arial" pitchFamily="34" charset="0"/>
              </a:rPr>
              <a:t>.</a:t>
            </a:r>
            <a:endParaRPr lang="pt-BR" dirty="0"/>
          </a:p>
        </p:txBody>
      </p:sp>
      <p:sp>
        <p:nvSpPr>
          <p:cNvPr id="8" name="Retângulo 7"/>
          <p:cNvSpPr/>
          <p:nvPr/>
        </p:nvSpPr>
        <p:spPr>
          <a:xfrm>
            <a:off x="4197958" y="2674598"/>
            <a:ext cx="4753811" cy="1754326"/>
          </a:xfrm>
          <a:prstGeom prst="rect">
            <a:avLst/>
          </a:prstGeom>
        </p:spPr>
        <p:txBody>
          <a:bodyPr wrap="square">
            <a:spAutoFit/>
          </a:bodyPr>
          <a:lstStyle/>
          <a:p>
            <a:pPr marL="257175" indent="-257175" algn="just">
              <a:buFont typeface="Arial" pitchFamily="34" charset="0"/>
              <a:buChar char="•"/>
            </a:pPr>
            <a:r>
              <a:rPr lang="pt-BR" dirty="0">
                <a:latin typeface="Arial" pitchFamily="34" charset="0"/>
                <a:cs typeface="Arial" pitchFamily="34" charset="0"/>
              </a:rPr>
              <a:t>Reciclar a área do cérebro própria para reconhecimento de faces tem suas vantagens. Entretanto, herdam-se características próprias daquela antiga cognição: </a:t>
            </a:r>
            <a:r>
              <a:rPr lang="pt-BR" dirty="0">
                <a:solidFill>
                  <a:srgbClr val="FF0000"/>
                </a:solidFill>
                <a:latin typeface="Arial" pitchFamily="34" charset="0"/>
                <a:cs typeface="Arial" pitchFamily="34" charset="0"/>
              </a:rPr>
              <a:t>não existe sensibilidade no eixo horizontal</a:t>
            </a:r>
            <a:r>
              <a:rPr lang="pt-BR" dirty="0">
                <a:latin typeface="Arial" pitchFamily="34" charset="0"/>
                <a:cs typeface="Arial" pitchFamily="34" charset="0"/>
              </a:rPr>
              <a:t>. </a:t>
            </a:r>
            <a:endParaRPr lang="pt-BR" dirty="0"/>
          </a:p>
        </p:txBody>
      </p:sp>
      <p:sp>
        <p:nvSpPr>
          <p:cNvPr id="10" name="Retângulo 9"/>
          <p:cNvSpPr/>
          <p:nvPr/>
        </p:nvSpPr>
        <p:spPr>
          <a:xfrm>
            <a:off x="4272878" y="5557374"/>
            <a:ext cx="4749094" cy="923330"/>
          </a:xfrm>
          <a:prstGeom prst="rect">
            <a:avLst/>
          </a:prstGeom>
        </p:spPr>
        <p:txBody>
          <a:bodyPr wrap="square">
            <a:spAutoFit/>
          </a:bodyPr>
          <a:lstStyle/>
          <a:p>
            <a:pPr marL="257175" indent="-257175" algn="just">
              <a:buFont typeface="Arial" pitchFamily="34" charset="0"/>
              <a:buChar char="•"/>
            </a:pPr>
            <a:r>
              <a:rPr lang="pt-BR" dirty="0">
                <a:latin typeface="Arial" pitchFamily="34" charset="0"/>
                <a:cs typeface="Arial" pitchFamily="34" charset="0"/>
              </a:rPr>
              <a:t>O espelhamento se configura como uma vantagem para as faces, mas uma desvantagem passageira para as letras.</a:t>
            </a:r>
          </a:p>
        </p:txBody>
      </p:sp>
      <p:sp>
        <p:nvSpPr>
          <p:cNvPr id="11" name="CaixaDeTexto 10"/>
          <p:cNvSpPr txBox="1"/>
          <p:nvPr/>
        </p:nvSpPr>
        <p:spPr>
          <a:xfrm>
            <a:off x="681820" y="1591504"/>
            <a:ext cx="7786234" cy="565539"/>
          </a:xfrm>
          <a:prstGeom prst="rect">
            <a:avLst/>
          </a:prstGeom>
          <a:noFill/>
        </p:spPr>
        <p:txBody>
          <a:bodyPr wrap="none" rtlCol="0">
            <a:spAutoFit/>
          </a:bodyPr>
          <a:lstStyle/>
          <a:p>
            <a:pPr defTabSz="685800">
              <a:lnSpc>
                <a:spcPct val="80000"/>
              </a:lnSpc>
            </a:pPr>
            <a:r>
              <a:rPr lang="pt-BR" sz="3750" cap="all" spc="75" dirty="0">
                <a:solidFill>
                  <a:schemeClr val="tx1">
                    <a:lumMod val="95000"/>
                    <a:lumOff val="5000"/>
                  </a:schemeClr>
                </a:solidFill>
                <a:latin typeface="+mj-lt"/>
                <a:ea typeface="+mj-ea"/>
                <a:cs typeface="+mj-cs"/>
              </a:rPr>
              <a:t>CONSEQUÊNCIAS DA RECICLAGEM</a:t>
            </a:r>
          </a:p>
        </p:txBody>
      </p:sp>
      <p:sp>
        <p:nvSpPr>
          <p:cNvPr id="2" name="CaixaDeTexto 1"/>
          <p:cNvSpPr txBox="1"/>
          <p:nvPr/>
        </p:nvSpPr>
        <p:spPr>
          <a:xfrm>
            <a:off x="2964416" y="2081354"/>
            <a:ext cx="6284413" cy="415498"/>
          </a:xfrm>
          <a:prstGeom prst="rect">
            <a:avLst/>
          </a:prstGeom>
          <a:noFill/>
        </p:spPr>
        <p:txBody>
          <a:bodyPr wrap="none" rtlCol="0">
            <a:spAutoFit/>
          </a:bodyPr>
          <a:lstStyle/>
          <a:p>
            <a:pPr marL="214313" indent="-214313">
              <a:buFont typeface="Arial" panose="020B0604020202020204" pitchFamily="34" charset="0"/>
              <a:buChar char="•"/>
            </a:pPr>
            <a:r>
              <a:rPr lang="pt-BR" sz="2100" dirty="0" err="1"/>
              <a:t>Inespecificidade</a:t>
            </a:r>
            <a:r>
              <a:rPr lang="pt-BR" sz="2100" dirty="0"/>
              <a:t> de informação no eixo horizontal</a:t>
            </a:r>
          </a:p>
        </p:txBody>
      </p:sp>
    </p:spTree>
    <p:extLst>
      <p:ext uri="{BB962C8B-B14F-4D97-AF65-F5344CB8AC3E}">
        <p14:creationId xmlns:p14="http://schemas.microsoft.com/office/powerpoint/2010/main" val="136318689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9294" y="257491"/>
            <a:ext cx="6832802" cy="717618"/>
          </a:xfrm>
        </p:spPr>
        <p:txBody>
          <a:bodyPr>
            <a:normAutofit fontScale="90000"/>
          </a:bodyPr>
          <a:lstStyle/>
          <a:p>
            <a:r>
              <a:rPr lang="pt-BR" dirty="0"/>
              <a:t>Outras consequências</a:t>
            </a:r>
          </a:p>
        </p:txBody>
      </p:sp>
      <p:sp>
        <p:nvSpPr>
          <p:cNvPr id="3" name="Espaço Reservado para Conteúdo 2"/>
          <p:cNvSpPr>
            <a:spLocks noGrp="1"/>
          </p:cNvSpPr>
          <p:nvPr>
            <p:ph sz="quarter" idx="1"/>
          </p:nvPr>
        </p:nvSpPr>
        <p:spPr>
          <a:xfrm>
            <a:off x="861602" y="2552858"/>
            <a:ext cx="3024336" cy="3429000"/>
          </a:xfrm>
        </p:spPr>
        <p:txBody>
          <a:bodyPr>
            <a:normAutofit/>
          </a:bodyPr>
          <a:lstStyle/>
          <a:p>
            <a:r>
              <a:rPr lang="pt-BR" sz="1350" dirty="0"/>
              <a:t>A ordem  interior é fixa: testa, sobrancelha, olho, nariz, boca queixo.</a:t>
            </a:r>
          </a:p>
          <a:p>
            <a:r>
              <a:rPr lang="pt-BR" sz="1350" dirty="0"/>
              <a:t>Então, quando transposto para a sistema da leitura não existe desalinhamento no eixo vertical</a:t>
            </a:r>
          </a:p>
          <a:p>
            <a:pPr marL="0" indent="0">
              <a:buNone/>
            </a:pPr>
            <a:endParaRPr lang="pt-BR" sz="1350" dirty="0"/>
          </a:p>
        </p:txBody>
      </p:sp>
      <p:sp>
        <p:nvSpPr>
          <p:cNvPr id="6" name="CaixaDeTexto 5"/>
          <p:cNvSpPr txBox="1"/>
          <p:nvPr/>
        </p:nvSpPr>
        <p:spPr>
          <a:xfrm>
            <a:off x="1156838" y="3995266"/>
            <a:ext cx="2538282" cy="715581"/>
          </a:xfrm>
          <a:prstGeom prst="rect">
            <a:avLst/>
          </a:prstGeom>
          <a:noFill/>
        </p:spPr>
        <p:txBody>
          <a:bodyPr wrap="square" rtlCol="0">
            <a:spAutoFit/>
          </a:bodyPr>
          <a:lstStyle/>
          <a:p>
            <a:r>
              <a:rPr lang="pt-BR" sz="4050" dirty="0">
                <a:latin typeface="Segoe Print" panose="02000600000000000000" pitchFamily="2" charset="0"/>
              </a:rPr>
              <a:t>tamdém</a:t>
            </a:r>
          </a:p>
        </p:txBody>
      </p:sp>
      <p:graphicFrame>
        <p:nvGraphicFramePr>
          <p:cNvPr id="7" name="Objeto 6"/>
          <p:cNvGraphicFramePr>
            <a:graphicFrameLocks noChangeAspect="1"/>
          </p:cNvGraphicFramePr>
          <p:nvPr>
            <p:extLst>
              <p:ext uri="{D42A27DB-BD31-4B8C-83A1-F6EECF244321}">
                <p14:modId xmlns:p14="http://schemas.microsoft.com/office/powerpoint/2010/main" val="1765749414"/>
              </p:ext>
            </p:extLst>
          </p:nvPr>
        </p:nvGraphicFramePr>
        <p:xfrm>
          <a:off x="1215726" y="4842497"/>
          <a:ext cx="2420505" cy="773273"/>
        </p:xfrm>
        <a:graphic>
          <a:graphicData uri="http://schemas.openxmlformats.org/presentationml/2006/ole">
            <mc:AlternateContent xmlns:mc="http://schemas.openxmlformats.org/markup-compatibility/2006">
              <mc:Choice xmlns:v="urn:schemas-microsoft-com:vml" Requires="v">
                <p:oleObj spid="_x0000_s1035" name="Image" r:id="rId4" imgW="954000" imgH="304560" progId="Photoshop.Image.12">
                  <p:embed/>
                </p:oleObj>
              </mc:Choice>
              <mc:Fallback>
                <p:oleObj name="Image" r:id="rId4" imgW="954000" imgH="304560" progId="Photoshop.Image.12">
                  <p:embed/>
                  <p:pic>
                    <p:nvPicPr>
                      <p:cNvPr id="7" name="Objeto 6"/>
                      <p:cNvPicPr/>
                      <p:nvPr/>
                    </p:nvPicPr>
                    <p:blipFill>
                      <a:blip r:embed="rId5"/>
                      <a:stretch>
                        <a:fillRect/>
                      </a:stretch>
                    </p:blipFill>
                    <p:spPr>
                      <a:xfrm>
                        <a:off x="1215726" y="4842497"/>
                        <a:ext cx="2420505" cy="773273"/>
                      </a:xfrm>
                      <a:prstGeom prst="rect">
                        <a:avLst/>
                      </a:prstGeom>
                    </p:spPr>
                  </p:pic>
                </p:oleObj>
              </mc:Fallback>
            </mc:AlternateContent>
          </a:graphicData>
        </a:graphic>
      </p:graphicFrame>
      <p:sp>
        <p:nvSpPr>
          <p:cNvPr id="8" name="Retângulo 7"/>
          <p:cNvSpPr/>
          <p:nvPr/>
        </p:nvSpPr>
        <p:spPr>
          <a:xfrm>
            <a:off x="4413654" y="2401695"/>
            <a:ext cx="4272049" cy="1754326"/>
          </a:xfrm>
          <a:prstGeom prst="rect">
            <a:avLst/>
          </a:prstGeom>
        </p:spPr>
        <p:txBody>
          <a:bodyPr wrap="square">
            <a:spAutoFit/>
          </a:bodyPr>
          <a:lstStyle/>
          <a:p>
            <a:r>
              <a:rPr lang="pt-BR" sz="2700" dirty="0"/>
              <a:t>Porém, se forçarmos a ordem vertical (de cabeça para baixo), o sistema quebra....</a:t>
            </a:r>
          </a:p>
        </p:txBody>
      </p:sp>
      <p:pic>
        <p:nvPicPr>
          <p:cNvPr id="9"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5147" y="4575480"/>
            <a:ext cx="1964531" cy="1307306"/>
          </a:xfrm>
          <a:prstGeom prst="rect">
            <a:avLst/>
          </a:prstGeom>
        </p:spPr>
      </p:pic>
      <p:sp>
        <p:nvSpPr>
          <p:cNvPr id="4" name="CaixaDeTexto 3">
            <a:extLst>
              <a:ext uri="{FF2B5EF4-FFF2-40B4-BE49-F238E27FC236}">
                <a16:creationId xmlns:a16="http://schemas.microsoft.com/office/drawing/2014/main" id="{3E5E67E5-A439-43C1-887B-95450E9E00BA}"/>
              </a:ext>
            </a:extLst>
          </p:cNvPr>
          <p:cNvSpPr txBox="1"/>
          <p:nvPr/>
        </p:nvSpPr>
        <p:spPr>
          <a:xfrm>
            <a:off x="809544" y="1862403"/>
            <a:ext cx="7750840" cy="369332"/>
          </a:xfrm>
          <a:prstGeom prst="rect">
            <a:avLst/>
          </a:prstGeom>
          <a:noFill/>
        </p:spPr>
        <p:txBody>
          <a:bodyPr wrap="none" rtlCol="0">
            <a:spAutoFit/>
          </a:bodyPr>
          <a:lstStyle/>
          <a:p>
            <a:r>
              <a:rPr lang="pt-BR" dirty="0"/>
              <a:t>Na leitura no eixo vertical há muita sensibilidade para o ordenamento...</a:t>
            </a:r>
          </a:p>
        </p:txBody>
      </p:sp>
    </p:spTree>
    <p:extLst>
      <p:ext uri="{BB962C8B-B14F-4D97-AF65-F5344CB8AC3E}">
        <p14:creationId xmlns:p14="http://schemas.microsoft.com/office/powerpoint/2010/main" val="927269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660" y="534684"/>
            <a:ext cx="8582094" cy="367550"/>
          </a:xfrm>
        </p:spPr>
        <p:txBody>
          <a:bodyPr>
            <a:normAutofit fontScale="90000"/>
          </a:bodyPr>
          <a:lstStyle/>
          <a:p>
            <a:r>
              <a:rPr lang="pt-BR" dirty="0"/>
              <a:t>No eixo vertical há muita sensibilidade para ordenamento</a:t>
            </a:r>
          </a:p>
        </p:txBody>
      </p:sp>
      <p:sp>
        <p:nvSpPr>
          <p:cNvPr id="6" name="CaixaDeTexto 5"/>
          <p:cNvSpPr txBox="1"/>
          <p:nvPr/>
        </p:nvSpPr>
        <p:spPr>
          <a:xfrm>
            <a:off x="1601670" y="3361302"/>
            <a:ext cx="2538282" cy="715581"/>
          </a:xfrm>
          <a:prstGeom prst="rect">
            <a:avLst/>
          </a:prstGeom>
          <a:noFill/>
        </p:spPr>
        <p:txBody>
          <a:bodyPr wrap="square" rtlCol="0">
            <a:spAutoFit/>
          </a:bodyPr>
          <a:lstStyle/>
          <a:p>
            <a:r>
              <a:rPr lang="pt-BR" sz="4050" dirty="0">
                <a:latin typeface="Segoe Print" panose="02000600000000000000" pitchFamily="2" charset="0"/>
              </a:rPr>
              <a:t>também</a:t>
            </a:r>
          </a:p>
        </p:txBody>
      </p:sp>
      <p:graphicFrame>
        <p:nvGraphicFramePr>
          <p:cNvPr id="7" name="Objeto 6"/>
          <p:cNvGraphicFramePr>
            <a:graphicFrameLocks noChangeAspect="1"/>
          </p:cNvGraphicFramePr>
          <p:nvPr/>
        </p:nvGraphicFramePr>
        <p:xfrm>
          <a:off x="1607831" y="4221901"/>
          <a:ext cx="2420505" cy="773273"/>
        </p:xfrm>
        <a:graphic>
          <a:graphicData uri="http://schemas.openxmlformats.org/presentationml/2006/ole">
            <mc:AlternateContent xmlns:mc="http://schemas.openxmlformats.org/markup-compatibility/2006">
              <mc:Choice xmlns:v="urn:schemas-microsoft-com:vml" Requires="v">
                <p:oleObj spid="_x0000_s2059" name="Image" r:id="rId4" imgW="954000" imgH="304560" progId="Photoshop.Image.12">
                  <p:embed/>
                </p:oleObj>
              </mc:Choice>
              <mc:Fallback>
                <p:oleObj name="Image" r:id="rId4" imgW="954000" imgH="304560" progId="Photoshop.Image.12">
                  <p:embed/>
                  <p:pic>
                    <p:nvPicPr>
                      <p:cNvPr id="7" name="Objeto 6"/>
                      <p:cNvPicPr/>
                      <p:nvPr/>
                    </p:nvPicPr>
                    <p:blipFill>
                      <a:blip r:embed="rId5"/>
                      <a:stretch>
                        <a:fillRect/>
                      </a:stretch>
                    </p:blipFill>
                    <p:spPr>
                      <a:xfrm>
                        <a:off x="1607831" y="4221901"/>
                        <a:ext cx="2420505" cy="773273"/>
                      </a:xfrm>
                      <a:prstGeom prst="rect">
                        <a:avLst/>
                      </a:prstGeom>
                    </p:spPr>
                  </p:pic>
                </p:oleObj>
              </mc:Fallback>
            </mc:AlternateContent>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007" y="2905028"/>
            <a:ext cx="1964531" cy="130730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9707" y="2905027"/>
            <a:ext cx="1964531" cy="1307306"/>
          </a:xfrm>
          <a:prstGeom prst="rect">
            <a:avLst/>
          </a:prstGeom>
        </p:spPr>
      </p:pic>
      <p:sp>
        <p:nvSpPr>
          <p:cNvPr id="4" name="CaixaDeTexto 3"/>
          <p:cNvSpPr txBox="1"/>
          <p:nvPr/>
        </p:nvSpPr>
        <p:spPr>
          <a:xfrm>
            <a:off x="4680012" y="4563126"/>
            <a:ext cx="3685624" cy="923330"/>
          </a:xfrm>
          <a:prstGeom prst="rect">
            <a:avLst/>
          </a:prstGeom>
          <a:noFill/>
        </p:spPr>
        <p:txBody>
          <a:bodyPr wrap="none" rtlCol="0">
            <a:spAutoFit/>
          </a:bodyPr>
          <a:lstStyle/>
          <a:p>
            <a:r>
              <a:rPr lang="pt-BR" dirty="0"/>
              <a:t>Ou seja, de cabeça para baixo, </a:t>
            </a:r>
          </a:p>
          <a:p>
            <a:r>
              <a:rPr lang="pt-BR" dirty="0"/>
              <a:t>reconhecemos as faces pelo lado </a:t>
            </a:r>
          </a:p>
          <a:p>
            <a:r>
              <a:rPr lang="pt-BR" dirty="0"/>
              <a:t>de fora</a:t>
            </a:r>
          </a:p>
        </p:txBody>
      </p:sp>
    </p:spTree>
    <p:extLst>
      <p:ext uri="{BB962C8B-B14F-4D97-AF65-F5344CB8AC3E}">
        <p14:creationId xmlns:p14="http://schemas.microsoft.com/office/powerpoint/2010/main" val="3330134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0800000">
                                      <p:cBhvr>
                                        <p:cTn id="6" dur="2000" fill="hold"/>
                                        <p:tgtEl>
                                          <p:spTgt spid="10"/>
                                        </p:tgtEl>
                                        <p:attrNameLst>
                                          <p:attrName>r</p:attrName>
                                        </p:attrNameLst>
                                      </p:cBhvr>
                                    </p:animRot>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305092" y="289653"/>
            <a:ext cx="8838908" cy="939546"/>
          </a:xfrm>
          <a:prstGeom prst="rect">
            <a:avLst/>
          </a:prstGeom>
        </p:spPr>
        <p:txBody>
          <a:bodyPr vert="horz" lIns="68580" tIns="34290" rIns="68580" bIns="3429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pt-BR" sz="2400" dirty="0">
                <a:solidFill>
                  <a:schemeClr val="bg1"/>
                </a:solidFill>
              </a:rPr>
              <a:t>A leitura essencialmente conecta as áreas da fala com o sistema visual recicla algumas funções para resolver o problema: uma nova prática social</a:t>
            </a:r>
          </a:p>
        </p:txBody>
      </p:sp>
      <p:pic>
        <p:nvPicPr>
          <p:cNvPr id="6" name="Picture 2" descr="Resultado de imagem para angela friederici language processing model"/>
          <p:cNvPicPr>
            <a:picLocks noChangeAspect="1" noChangeArrowheads="1"/>
          </p:cNvPicPr>
          <p:nvPr/>
        </p:nvPicPr>
        <p:blipFill rotWithShape="1">
          <a:blip r:embed="rId3">
            <a:extLst>
              <a:ext uri="{28A0092B-C50C-407E-A947-70E740481C1C}">
                <a14:useLocalDpi xmlns:a14="http://schemas.microsoft.com/office/drawing/2010/main" val="0"/>
              </a:ext>
            </a:extLst>
          </a:blip>
          <a:srcRect t="7747"/>
          <a:stretch/>
        </p:blipFill>
        <p:spPr bwMode="auto">
          <a:xfrm>
            <a:off x="1295546" y="2197618"/>
            <a:ext cx="6858000" cy="394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237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AE97D0B-F848-4B2F-8284-1033E35B2065}"/>
              </a:ext>
            </a:extLst>
          </p:cNvPr>
          <p:cNvSpPr>
            <a:spLocks noGrp="1"/>
          </p:cNvSpPr>
          <p:nvPr>
            <p:ph idx="1"/>
          </p:nvPr>
        </p:nvSpPr>
        <p:spPr/>
        <p:txBody>
          <a:bodyPr/>
          <a:lstStyle/>
          <a:p>
            <a:endParaRPr lang="pt-BR"/>
          </a:p>
        </p:txBody>
      </p:sp>
      <p:pic>
        <p:nvPicPr>
          <p:cNvPr id="5122" name="Picture 2" descr="Inteligência Artificial pode apontar criminosos através de atributos  faciais, defende estudo preocupante">
            <a:extLst>
              <a:ext uri="{FF2B5EF4-FFF2-40B4-BE49-F238E27FC236}">
                <a16:creationId xmlns:a16="http://schemas.microsoft.com/office/drawing/2014/main" id="{A3E88256-9E86-464D-8B03-44F509659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0F46A24-0FE2-4FEC-83C9-62C70813DD7F}"/>
              </a:ext>
            </a:extLst>
          </p:cNvPr>
          <p:cNvSpPr>
            <a:spLocks noGrp="1"/>
          </p:cNvSpPr>
          <p:nvPr>
            <p:ph type="title"/>
          </p:nvPr>
        </p:nvSpPr>
        <p:spPr>
          <a:xfrm>
            <a:off x="500332" y="5605272"/>
            <a:ext cx="8229600" cy="1252728"/>
          </a:xfrm>
        </p:spPr>
        <p:txBody>
          <a:bodyPr/>
          <a:lstStyle/>
          <a:p>
            <a:r>
              <a:rPr lang="pt-BR" dirty="0"/>
              <a:t>A frenologia na vida cotidiana</a:t>
            </a:r>
          </a:p>
        </p:txBody>
      </p:sp>
    </p:spTree>
    <p:extLst>
      <p:ext uri="{BB962C8B-B14F-4D97-AF65-F5344CB8AC3E}">
        <p14:creationId xmlns:p14="http://schemas.microsoft.com/office/powerpoint/2010/main" val="22411058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11" y="194189"/>
            <a:ext cx="8686455" cy="1124712"/>
          </a:xfrm>
        </p:spPr>
        <p:txBody>
          <a:bodyPr>
            <a:normAutofit fontScale="90000"/>
          </a:bodyPr>
          <a:lstStyle/>
          <a:p>
            <a:pPr algn="ctr"/>
            <a:r>
              <a:rPr lang="pt-BR" dirty="0"/>
              <a:t>Conclusão e especulação sobre reciclagem</a:t>
            </a:r>
            <a:endParaRPr lang="en-US" dirty="0"/>
          </a:p>
        </p:txBody>
      </p:sp>
      <p:sp>
        <p:nvSpPr>
          <p:cNvPr id="5" name="TextBox 4"/>
          <p:cNvSpPr txBox="1"/>
          <p:nvPr/>
        </p:nvSpPr>
        <p:spPr>
          <a:xfrm>
            <a:off x="466171" y="2067191"/>
            <a:ext cx="8031246" cy="3139321"/>
          </a:xfrm>
          <a:prstGeom prst="rect">
            <a:avLst/>
          </a:prstGeom>
          <a:noFill/>
        </p:spPr>
        <p:txBody>
          <a:bodyPr wrap="square" rtlCol="0">
            <a:spAutoFit/>
          </a:bodyPr>
          <a:lstStyle/>
          <a:p>
            <a:pPr marL="214313" indent="-214313">
              <a:buFont typeface="Arial" panose="020B0604020202020204" pitchFamily="34" charset="0"/>
              <a:buChar char="•"/>
            </a:pPr>
            <a:r>
              <a:rPr lang="pt-BR" sz="3300" dirty="0"/>
              <a:t>O resultado final é muito orgânico;</a:t>
            </a:r>
          </a:p>
          <a:p>
            <a:pPr marL="214313" indent="-214313">
              <a:buFont typeface="Arial" panose="020B0604020202020204" pitchFamily="34" charset="0"/>
              <a:buChar char="•"/>
            </a:pPr>
            <a:r>
              <a:rPr lang="pt-BR" sz="3300" dirty="0"/>
              <a:t>Existe algum dispêndio de energia;</a:t>
            </a:r>
          </a:p>
          <a:p>
            <a:pPr marL="214313" indent="-214313">
              <a:buFont typeface="Arial" panose="020B0604020202020204" pitchFamily="34" charset="0"/>
              <a:buChar char="•"/>
            </a:pPr>
            <a:r>
              <a:rPr lang="pt-BR" sz="3300" dirty="0"/>
              <a:t>Existe erosão;</a:t>
            </a:r>
          </a:p>
          <a:p>
            <a:pPr marL="214313" indent="-214313">
              <a:buFont typeface="Arial" panose="020B0604020202020204" pitchFamily="34" charset="0"/>
              <a:buChar char="•"/>
            </a:pPr>
            <a:r>
              <a:rPr lang="pt-BR" sz="3300" dirty="0"/>
              <a:t>Funciona como uma nova cognição;</a:t>
            </a:r>
          </a:p>
          <a:p>
            <a:pPr marL="214313" indent="-214313">
              <a:buFont typeface="Arial" panose="020B0604020202020204" pitchFamily="34" charset="0"/>
              <a:buChar char="•"/>
            </a:pPr>
            <a:r>
              <a:rPr lang="pt-BR" sz="3300" dirty="0"/>
              <a:t>Hipótese especulativa: o que é hoje reciclado virá </a:t>
            </a:r>
            <a:r>
              <a:rPr lang="pt-BR" sz="3300" dirty="0" err="1"/>
              <a:t>préprogramado</a:t>
            </a:r>
            <a:r>
              <a:rPr lang="pt-BR" sz="3300" dirty="0"/>
              <a:t> amanhã</a:t>
            </a:r>
            <a:endParaRPr lang="en-US" sz="3300" dirty="0"/>
          </a:p>
        </p:txBody>
      </p:sp>
    </p:spTree>
    <p:extLst>
      <p:ext uri="{BB962C8B-B14F-4D97-AF65-F5344CB8AC3E}">
        <p14:creationId xmlns:p14="http://schemas.microsoft.com/office/powerpoint/2010/main" val="225767702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72C33-C9AD-4C79-B7D8-EB65EC175C01}"/>
              </a:ext>
            </a:extLst>
          </p:cNvPr>
          <p:cNvSpPr>
            <a:spLocks noGrp="1"/>
          </p:cNvSpPr>
          <p:nvPr>
            <p:ph type="title"/>
          </p:nvPr>
        </p:nvSpPr>
        <p:spPr>
          <a:xfrm>
            <a:off x="852218" y="276218"/>
            <a:ext cx="8229600" cy="1252728"/>
          </a:xfrm>
        </p:spPr>
        <p:txBody>
          <a:bodyPr>
            <a:noAutofit/>
          </a:bodyPr>
          <a:lstStyle/>
          <a:p>
            <a:r>
              <a:rPr lang="pt-BR" sz="3200" dirty="0"/>
              <a:t>Sistema </a:t>
            </a:r>
            <a:r>
              <a:rPr lang="pt-BR" sz="3200" dirty="0" err="1"/>
              <a:t>Kanwisher</a:t>
            </a:r>
            <a:r>
              <a:rPr lang="pt-BR" sz="3200" dirty="0"/>
              <a:t> (Nancy </a:t>
            </a:r>
            <a:r>
              <a:rPr lang="pt-BR" sz="3200" dirty="0" err="1"/>
              <a:t>Kanwisher</a:t>
            </a:r>
            <a:r>
              <a:rPr lang="pt-BR" sz="3200" dirty="0"/>
              <a:t>, 2010) sobre o estabelecimento das cognições</a:t>
            </a:r>
          </a:p>
        </p:txBody>
      </p:sp>
      <p:sp>
        <p:nvSpPr>
          <p:cNvPr id="6" name="CaixaDeTexto 5">
            <a:extLst>
              <a:ext uri="{FF2B5EF4-FFF2-40B4-BE49-F238E27FC236}">
                <a16:creationId xmlns:a16="http://schemas.microsoft.com/office/drawing/2014/main" id="{E6567D97-1512-4635-AF34-7D752F3C465D}"/>
              </a:ext>
            </a:extLst>
          </p:cNvPr>
          <p:cNvSpPr txBox="1"/>
          <p:nvPr/>
        </p:nvSpPr>
        <p:spPr>
          <a:xfrm>
            <a:off x="138024" y="1528946"/>
            <a:ext cx="3856006" cy="5047536"/>
          </a:xfrm>
          <a:prstGeom prst="rect">
            <a:avLst/>
          </a:prstGeom>
          <a:noFill/>
        </p:spPr>
        <p:txBody>
          <a:bodyPr wrap="square" rtlCol="0">
            <a:spAutoFit/>
          </a:bodyPr>
          <a:lstStyle/>
          <a:p>
            <a:r>
              <a:rPr lang="pt-BR" sz="1200" dirty="0"/>
              <a:t>1. </a:t>
            </a:r>
            <a:r>
              <a:rPr lang="pt-BR" sz="1400" dirty="0"/>
              <a:t>Especificidade funcional</a:t>
            </a:r>
          </a:p>
          <a:p>
            <a:r>
              <a:rPr lang="pt-BR" sz="1400" dirty="0"/>
              <a:t>    Essa região do cérebro está engajada primordialmente no processo x?</a:t>
            </a:r>
          </a:p>
          <a:p>
            <a:r>
              <a:rPr lang="pt-BR" sz="1400" dirty="0"/>
              <a:t>2.  Especificidade anatômica</a:t>
            </a:r>
          </a:p>
          <a:p>
            <a:r>
              <a:rPr lang="pt-BR" sz="1400" dirty="0"/>
              <a:t>     Essa região do cérebro é a única envolvida nessa função mental?</a:t>
            </a:r>
          </a:p>
          <a:p>
            <a:r>
              <a:rPr lang="pt-BR" sz="1400" dirty="0"/>
              <a:t>     Note que a evidência de que há muitas regiões seletivamente envolvidas </a:t>
            </a:r>
          </a:p>
          <a:p>
            <a:r>
              <a:rPr lang="pt-BR" sz="1400" dirty="0"/>
              <a:t>     em X não é evidência contra  #1</a:t>
            </a:r>
          </a:p>
          <a:p>
            <a:r>
              <a:rPr lang="pt-BR" sz="1400" dirty="0"/>
              <a:t>3.  Necessidade</a:t>
            </a:r>
          </a:p>
          <a:p>
            <a:r>
              <a:rPr lang="pt-BR" sz="1400" dirty="0"/>
              <a:t>     Essa região é necessária para a função X?</a:t>
            </a:r>
          </a:p>
          <a:p>
            <a:r>
              <a:rPr lang="pt-BR" sz="1400" dirty="0"/>
              <a:t>     Podemos estabelecer uma relação de causa e consequência aqui?</a:t>
            </a:r>
          </a:p>
          <a:p>
            <a:r>
              <a:rPr lang="pt-BR" sz="1400" dirty="0"/>
              <a:t>4.  Suficiência</a:t>
            </a:r>
          </a:p>
          <a:p>
            <a:r>
              <a:rPr lang="pt-BR" sz="1400" dirty="0"/>
              <a:t>     Essa região é suficiente para estabelecer a função mental de X (Nunca!)</a:t>
            </a:r>
          </a:p>
          <a:p>
            <a:r>
              <a:rPr lang="pt-BR" sz="1400" dirty="0"/>
              <a:t>5.  Interação conectividade</a:t>
            </a:r>
          </a:p>
          <a:p>
            <a:r>
              <a:rPr lang="pt-BR" sz="1400" dirty="0"/>
              <a:t>     Essa região é pelo menos parte do network e interage com outras? </a:t>
            </a:r>
          </a:p>
          <a:p>
            <a:r>
              <a:rPr lang="pt-BR" sz="1400" dirty="0"/>
              <a:t>6.  Inatismo</a:t>
            </a:r>
          </a:p>
          <a:p>
            <a:r>
              <a:rPr lang="pt-BR" sz="1400" dirty="0"/>
              <a:t>     Essa região é geneticamente  especificada?  Raramente se consegue ter certeza sobre esse fator.     </a:t>
            </a:r>
          </a:p>
        </p:txBody>
      </p:sp>
      <p:pic>
        <p:nvPicPr>
          <p:cNvPr id="3074" name="Picture 2" descr="Brain on display | Science News">
            <a:extLst>
              <a:ext uri="{FF2B5EF4-FFF2-40B4-BE49-F238E27FC236}">
                <a16:creationId xmlns:a16="http://schemas.microsoft.com/office/drawing/2014/main" id="{BD6FF8D3-2B35-4108-8048-40CFA3A055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00" r="15880"/>
          <a:stretch/>
        </p:blipFill>
        <p:spPr bwMode="auto">
          <a:xfrm>
            <a:off x="3870263" y="1615209"/>
            <a:ext cx="5257761" cy="517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26156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Obrigada!</a:t>
            </a:r>
          </a:p>
        </p:txBody>
      </p:sp>
    </p:spTree>
    <p:extLst>
      <p:ext uri="{BB962C8B-B14F-4D97-AF65-F5344CB8AC3E}">
        <p14:creationId xmlns:p14="http://schemas.microsoft.com/office/powerpoint/2010/main" val="20652098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1F6C4-3EAE-4667-A93B-F6C07F670132}"/>
              </a:ext>
            </a:extLst>
          </p:cNvPr>
          <p:cNvSpPr>
            <a:spLocks noGrp="1"/>
          </p:cNvSpPr>
          <p:nvPr>
            <p:ph type="title"/>
          </p:nvPr>
        </p:nvSpPr>
        <p:spPr>
          <a:xfrm>
            <a:off x="457200" y="155448"/>
            <a:ext cx="8686800" cy="1252728"/>
          </a:xfrm>
        </p:spPr>
        <p:txBody>
          <a:bodyPr>
            <a:normAutofit fontScale="90000"/>
          </a:bodyPr>
          <a:lstStyle/>
          <a:p>
            <a:pPr algn="ctr"/>
            <a:r>
              <a:rPr lang="pt-BR" dirty="0"/>
              <a:t>A Frenologia disseminando preconceito racial </a:t>
            </a:r>
          </a:p>
        </p:txBody>
      </p:sp>
      <p:sp>
        <p:nvSpPr>
          <p:cNvPr id="3" name="Espaço Reservado para Conteúdo 2">
            <a:extLst>
              <a:ext uri="{FF2B5EF4-FFF2-40B4-BE49-F238E27FC236}">
                <a16:creationId xmlns:a16="http://schemas.microsoft.com/office/drawing/2014/main" id="{8366D764-8262-42B8-AC63-DC635F01FCA6}"/>
              </a:ext>
            </a:extLst>
          </p:cNvPr>
          <p:cNvSpPr>
            <a:spLocks noGrp="1"/>
          </p:cNvSpPr>
          <p:nvPr>
            <p:ph idx="1"/>
          </p:nvPr>
        </p:nvSpPr>
        <p:spPr/>
        <p:txBody>
          <a:bodyPr/>
          <a:lstStyle/>
          <a:p>
            <a:endParaRPr lang="pt-BR"/>
          </a:p>
        </p:txBody>
      </p:sp>
      <p:pic>
        <p:nvPicPr>
          <p:cNvPr id="5" name="Imagem 4">
            <a:extLst>
              <a:ext uri="{FF2B5EF4-FFF2-40B4-BE49-F238E27FC236}">
                <a16:creationId xmlns:a16="http://schemas.microsoft.com/office/drawing/2014/main" id="{3E494E8B-C92B-449D-8355-D2A1448BB917}"/>
              </a:ext>
            </a:extLst>
          </p:cNvPr>
          <p:cNvPicPr>
            <a:picLocks noChangeAspect="1"/>
          </p:cNvPicPr>
          <p:nvPr/>
        </p:nvPicPr>
        <p:blipFill>
          <a:blip r:embed="rId2"/>
          <a:stretch>
            <a:fillRect/>
          </a:stretch>
        </p:blipFill>
        <p:spPr>
          <a:xfrm>
            <a:off x="273493" y="1496433"/>
            <a:ext cx="8870507" cy="4904367"/>
          </a:xfrm>
          <a:prstGeom prst="rect">
            <a:avLst/>
          </a:prstGeom>
        </p:spPr>
      </p:pic>
    </p:spTree>
    <p:extLst>
      <p:ext uri="{BB962C8B-B14F-4D97-AF65-F5344CB8AC3E}">
        <p14:creationId xmlns:p14="http://schemas.microsoft.com/office/powerpoint/2010/main" val="425757715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D665E-DA78-42CD-88AA-C642728556A2}"/>
              </a:ext>
            </a:extLst>
          </p:cNvPr>
          <p:cNvSpPr>
            <a:spLocks noGrp="1"/>
          </p:cNvSpPr>
          <p:nvPr>
            <p:ph type="title"/>
          </p:nvPr>
        </p:nvSpPr>
        <p:spPr/>
        <p:txBody>
          <a:bodyPr/>
          <a:lstStyle/>
          <a:p>
            <a:r>
              <a:rPr lang="pt-BR" dirty="0"/>
              <a:t>A Frenologia como adivinhação</a:t>
            </a:r>
          </a:p>
        </p:txBody>
      </p:sp>
      <p:pic>
        <p:nvPicPr>
          <p:cNvPr id="5" name="Imagem 4">
            <a:extLst>
              <a:ext uri="{FF2B5EF4-FFF2-40B4-BE49-F238E27FC236}">
                <a16:creationId xmlns:a16="http://schemas.microsoft.com/office/drawing/2014/main" id="{8B92A010-EA78-40C4-839C-1623CA4D0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65" y="1681312"/>
            <a:ext cx="3467819" cy="4603434"/>
          </a:xfrm>
          <a:prstGeom prst="roundRect">
            <a:avLst>
              <a:gd name="adj" fmla="val 8594"/>
            </a:avLst>
          </a:prstGeom>
          <a:solidFill>
            <a:srgbClr val="FFFFFF">
              <a:shade val="85000"/>
            </a:srgbClr>
          </a:solidFill>
          <a:ln>
            <a:noFill/>
          </a:ln>
          <a:effectLst/>
        </p:spPr>
      </p:pic>
      <p:pic>
        <p:nvPicPr>
          <p:cNvPr id="7" name="Imagem 6">
            <a:extLst>
              <a:ext uri="{FF2B5EF4-FFF2-40B4-BE49-F238E27FC236}">
                <a16:creationId xmlns:a16="http://schemas.microsoft.com/office/drawing/2014/main" id="{F7614767-5E07-4D4D-A29C-BA661EE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64" y="1681312"/>
            <a:ext cx="3146606" cy="4771074"/>
          </a:xfrm>
          <a:prstGeom prst="rect">
            <a:avLst/>
          </a:prstGeom>
        </p:spPr>
      </p:pic>
    </p:spTree>
    <p:extLst>
      <p:ext uri="{BB962C8B-B14F-4D97-AF65-F5344CB8AC3E}">
        <p14:creationId xmlns:p14="http://schemas.microsoft.com/office/powerpoint/2010/main" val="18201068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117292" y="1507227"/>
            <a:ext cx="2262158" cy="830997"/>
          </a:xfrm>
          <a:prstGeom prst="rect">
            <a:avLst/>
          </a:prstGeom>
          <a:noFill/>
        </p:spPr>
        <p:txBody>
          <a:bodyPr wrap="none" rtlCol="0">
            <a:spAutoFit/>
          </a:bodyPr>
          <a:lstStyle/>
          <a:p>
            <a:r>
              <a:rPr lang="pt-BR" sz="1600" dirty="0"/>
              <a:t>Hipócrates (460 </a:t>
            </a:r>
            <a:r>
              <a:rPr lang="pt-BR" sz="1600" dirty="0" err="1"/>
              <a:t>aC</a:t>
            </a:r>
            <a:r>
              <a:rPr lang="pt-BR" sz="1600" dirty="0"/>
              <a:t>)</a:t>
            </a:r>
          </a:p>
          <a:p>
            <a:r>
              <a:rPr lang="pt-BR" sz="1600" dirty="0"/>
              <a:t>Galeno  (129 /200 </a:t>
            </a:r>
            <a:r>
              <a:rPr lang="pt-BR" sz="1600" dirty="0" err="1"/>
              <a:t>dC</a:t>
            </a:r>
            <a:r>
              <a:rPr lang="pt-BR" sz="1600" dirty="0"/>
              <a:t>)</a:t>
            </a:r>
          </a:p>
          <a:p>
            <a:r>
              <a:rPr lang="pt-BR" sz="1600" dirty="0"/>
              <a:t>Até o </a:t>
            </a:r>
            <a:r>
              <a:rPr lang="pt-BR" sz="1600" dirty="0" err="1"/>
              <a:t>Sec</a:t>
            </a:r>
            <a:r>
              <a:rPr lang="pt-BR" sz="1600" dirty="0"/>
              <a:t> 17 </a:t>
            </a:r>
          </a:p>
        </p:txBody>
      </p:sp>
      <p:cxnSp>
        <p:nvCxnSpPr>
          <p:cNvPr id="8" name="Conector reto 7"/>
          <p:cNvCxnSpPr/>
          <p:nvPr/>
        </p:nvCxnSpPr>
        <p:spPr>
          <a:xfrm>
            <a:off x="2632107" y="2357699"/>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0" name="CaixaDeTexto 9"/>
          <p:cNvSpPr txBox="1"/>
          <p:nvPr/>
        </p:nvSpPr>
        <p:spPr>
          <a:xfrm>
            <a:off x="337559" y="2626884"/>
            <a:ext cx="1826141" cy="369332"/>
          </a:xfrm>
          <a:prstGeom prst="rect">
            <a:avLst/>
          </a:prstGeom>
          <a:noFill/>
        </p:spPr>
        <p:txBody>
          <a:bodyPr wrap="none" rtlCol="0">
            <a:spAutoFit/>
          </a:bodyPr>
          <a:lstStyle/>
          <a:p>
            <a:r>
              <a:rPr lang="pt-BR" dirty="0"/>
              <a:t>The </a:t>
            </a:r>
            <a:r>
              <a:rPr lang="pt-BR" dirty="0" err="1"/>
              <a:t>Galenic</a:t>
            </a:r>
            <a:r>
              <a:rPr lang="pt-BR" dirty="0"/>
              <a:t> era</a:t>
            </a:r>
          </a:p>
        </p:txBody>
      </p:sp>
      <p:pic>
        <p:nvPicPr>
          <p:cNvPr id="11" name="Picture 12" descr="g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8" y="2919303"/>
            <a:ext cx="2332517" cy="215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307252" y="5228809"/>
            <a:ext cx="2015295" cy="1200329"/>
          </a:xfrm>
          <a:prstGeom prst="rect">
            <a:avLst/>
          </a:prstGeom>
          <a:noFill/>
        </p:spPr>
        <p:txBody>
          <a:bodyPr wrap="none" rtlCol="0">
            <a:spAutoFit/>
          </a:bodyPr>
          <a:lstStyle/>
          <a:p>
            <a:pPr algn="ctr"/>
            <a:r>
              <a:rPr lang="pt-BR" sz="2400" dirty="0">
                <a:latin typeface="Brush Script Std" panose="03060802040607070404" pitchFamily="66" charset="0"/>
              </a:rPr>
              <a:t>Substância?</a:t>
            </a:r>
          </a:p>
          <a:p>
            <a:pPr algn="ctr"/>
            <a:r>
              <a:rPr lang="pt-BR" sz="2400" dirty="0">
                <a:latin typeface="Brush Script Std" panose="03060802040607070404" pitchFamily="66" charset="0"/>
              </a:rPr>
              <a:t>O que importa </a:t>
            </a:r>
          </a:p>
          <a:p>
            <a:pPr algn="ctr"/>
            <a:r>
              <a:rPr lang="pt-BR" sz="2400" dirty="0">
                <a:latin typeface="Brush Script Std" panose="03060802040607070404" pitchFamily="66" charset="0"/>
              </a:rPr>
              <a:t>é o espaço</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CaixaDeTexto 8"/>
          <p:cNvSpPr txBox="1"/>
          <p:nvPr/>
        </p:nvSpPr>
        <p:spPr>
          <a:xfrm>
            <a:off x="2632107" y="1507227"/>
            <a:ext cx="2085172" cy="584775"/>
          </a:xfrm>
          <a:prstGeom prst="rect">
            <a:avLst/>
          </a:prstGeom>
          <a:noFill/>
        </p:spPr>
        <p:txBody>
          <a:bodyPr wrap="square" rtlCol="0">
            <a:spAutoFit/>
          </a:bodyPr>
          <a:lstStyle/>
          <a:p>
            <a:pPr algn="ctr"/>
            <a:r>
              <a:rPr lang="pt-BR" altLang="pt-BR" sz="1600" dirty="0"/>
              <a:t>Franz </a:t>
            </a:r>
            <a:r>
              <a:rPr lang="pt-BR" altLang="pt-BR" sz="1600" dirty="0" err="1"/>
              <a:t>Gall</a:t>
            </a:r>
            <a:r>
              <a:rPr lang="pt-BR" altLang="pt-BR" sz="1600" dirty="0"/>
              <a:t> </a:t>
            </a:r>
          </a:p>
          <a:p>
            <a:pPr algn="ctr"/>
            <a:r>
              <a:rPr lang="pt-BR" altLang="pt-BR" sz="1600" dirty="0"/>
              <a:t>(1758-1828)</a:t>
            </a:r>
            <a:endParaRPr lang="pt-BR" sz="1600" dirty="0"/>
          </a:p>
        </p:txBody>
      </p:sp>
      <p:sp>
        <p:nvSpPr>
          <p:cNvPr id="12" name="CaixaDeTexto 11"/>
          <p:cNvSpPr txBox="1"/>
          <p:nvPr/>
        </p:nvSpPr>
        <p:spPr>
          <a:xfrm>
            <a:off x="3038758" y="2602679"/>
            <a:ext cx="1274708" cy="369332"/>
          </a:xfrm>
          <a:prstGeom prst="rect">
            <a:avLst/>
          </a:prstGeom>
          <a:noFill/>
        </p:spPr>
        <p:txBody>
          <a:bodyPr wrap="none" rtlCol="0">
            <a:spAutoFit/>
          </a:bodyPr>
          <a:lstStyle/>
          <a:p>
            <a:r>
              <a:rPr lang="pt-BR" dirty="0"/>
              <a:t>Frenologia</a:t>
            </a:r>
          </a:p>
        </p:txBody>
      </p:sp>
      <p:pic>
        <p:nvPicPr>
          <p:cNvPr id="13" name="Picture 21" descr="phrenologyB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629" y="2983915"/>
            <a:ext cx="1695911" cy="247309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a:off x="2866629" y="5468911"/>
            <a:ext cx="1695911" cy="1200329"/>
          </a:xfrm>
          <a:prstGeom prst="rect">
            <a:avLst/>
          </a:prstGeom>
          <a:noFill/>
        </p:spPr>
        <p:txBody>
          <a:bodyPr wrap="square" rtlCol="0">
            <a:spAutoFit/>
          </a:bodyPr>
          <a:lstStyle/>
          <a:p>
            <a:pPr algn="ctr"/>
            <a:r>
              <a:rPr lang="pt-BR" sz="2400" dirty="0">
                <a:latin typeface="Brush Script Std" panose="03060802040607070404" pitchFamily="66" charset="0"/>
              </a:rPr>
              <a:t>Através </a:t>
            </a:r>
          </a:p>
          <a:p>
            <a:pPr algn="ctr"/>
            <a:r>
              <a:rPr lang="pt-BR" sz="2400" dirty="0">
                <a:latin typeface="Brush Script Std" panose="03060802040607070404" pitchFamily="66" charset="0"/>
              </a:rPr>
              <a:t>da forma </a:t>
            </a:r>
          </a:p>
          <a:p>
            <a:pPr algn="ctr"/>
            <a:r>
              <a:rPr lang="pt-BR" sz="2400" dirty="0">
                <a:latin typeface="Brush Script Std" panose="03060802040607070404" pitchFamily="66" charset="0"/>
              </a:rPr>
              <a:t>do crânio</a:t>
            </a:r>
          </a:p>
        </p:txBody>
      </p:sp>
      <p:cxnSp>
        <p:nvCxnSpPr>
          <p:cNvPr id="15" name="Conector reto 14"/>
          <p:cNvCxnSpPr/>
          <p:nvPr/>
        </p:nvCxnSpPr>
        <p:spPr>
          <a:xfrm>
            <a:off x="4785648" y="2338224"/>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6" name="Rectangle 24"/>
          <p:cNvSpPr>
            <a:spLocks noChangeArrowheads="1"/>
          </p:cNvSpPr>
          <p:nvPr/>
        </p:nvSpPr>
        <p:spPr bwMode="auto">
          <a:xfrm>
            <a:off x="4653438" y="1486156"/>
            <a:ext cx="259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1600" dirty="0">
                <a:solidFill>
                  <a:srgbClr val="000000"/>
                </a:solidFill>
              </a:rPr>
              <a:t>Jean-Pierre </a:t>
            </a:r>
            <a:r>
              <a:rPr lang="pt-BR" altLang="pt-BR" sz="1600" dirty="0" err="1">
                <a:solidFill>
                  <a:srgbClr val="000000"/>
                </a:solidFill>
              </a:rPr>
              <a:t>Flourens</a:t>
            </a:r>
            <a:endParaRPr lang="pt-BR" altLang="pt-BR" sz="1600" dirty="0">
              <a:solidFill>
                <a:srgbClr val="000000"/>
              </a:solidFill>
            </a:endParaRPr>
          </a:p>
          <a:p>
            <a:pPr algn="ctr" eaLnBrk="1" hangingPunct="1"/>
            <a:r>
              <a:rPr lang="pt-BR" altLang="pt-BR" sz="1600" dirty="0">
                <a:solidFill>
                  <a:srgbClr val="000000"/>
                </a:solidFill>
              </a:rPr>
              <a:t>               (1794-1867)</a:t>
            </a:r>
            <a:endParaRPr lang="en-US" altLang="pt-BR" sz="1600" dirty="0">
              <a:solidFill>
                <a:srgbClr val="000000"/>
              </a:solidFill>
            </a:endParaRPr>
          </a:p>
        </p:txBody>
      </p:sp>
      <p:cxnSp>
        <p:nvCxnSpPr>
          <p:cNvPr id="17" name="Conector reto 16"/>
          <p:cNvCxnSpPr/>
          <p:nvPr/>
        </p:nvCxnSpPr>
        <p:spPr>
          <a:xfrm>
            <a:off x="6981918" y="2334436"/>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8" name="CaixaDeTexto 17"/>
          <p:cNvSpPr txBox="1"/>
          <p:nvPr/>
        </p:nvSpPr>
        <p:spPr>
          <a:xfrm>
            <a:off x="4941686" y="5468911"/>
            <a:ext cx="1695911" cy="1477328"/>
          </a:xfrm>
          <a:prstGeom prst="rect">
            <a:avLst/>
          </a:prstGeom>
          <a:noFill/>
        </p:spPr>
        <p:txBody>
          <a:bodyPr wrap="square" rtlCol="0">
            <a:spAutoFit/>
          </a:bodyPr>
          <a:lstStyle/>
          <a:p>
            <a:pPr algn="ctr"/>
            <a:r>
              <a:rPr lang="en-US" dirty="0">
                <a:latin typeface="Brush Script Std" panose="03060802040607070404" pitchFamily="66" charset="0"/>
              </a:rPr>
              <a:t>As </a:t>
            </a:r>
            <a:r>
              <a:rPr lang="en-US" dirty="0" err="1">
                <a:latin typeface="Brush Script Std" panose="03060802040607070404" pitchFamily="66" charset="0"/>
              </a:rPr>
              <a:t>cognições</a:t>
            </a:r>
            <a:r>
              <a:rPr lang="en-US" dirty="0">
                <a:latin typeface="Brush Script Std" panose="03060802040607070404" pitchFamily="66" charset="0"/>
              </a:rPr>
              <a:t> </a:t>
            </a:r>
            <a:r>
              <a:rPr lang="en-US" dirty="0" err="1">
                <a:latin typeface="Brush Script Std" panose="03060802040607070404" pitchFamily="66" charset="0"/>
              </a:rPr>
              <a:t>são</a:t>
            </a:r>
            <a:r>
              <a:rPr lang="en-US" dirty="0">
                <a:latin typeface="Brush Script Std" panose="03060802040607070404" pitchFamily="66" charset="0"/>
              </a:rPr>
              <a:t> </a:t>
            </a:r>
            <a:r>
              <a:rPr lang="en-US" dirty="0" err="1">
                <a:latin typeface="Brush Script Std" panose="03060802040607070404" pitchFamily="66" charset="0"/>
              </a:rPr>
              <a:t>representadas</a:t>
            </a:r>
            <a:r>
              <a:rPr lang="en-US" dirty="0">
                <a:latin typeface="Brush Script Std" panose="03060802040607070404" pitchFamily="66" charset="0"/>
              </a:rPr>
              <a:t> de </a:t>
            </a:r>
            <a:r>
              <a:rPr lang="en-US" dirty="0" err="1">
                <a:latin typeface="Brush Script Std" panose="03060802040607070404" pitchFamily="66" charset="0"/>
              </a:rPr>
              <a:t>uma</a:t>
            </a:r>
            <a:r>
              <a:rPr lang="en-US" dirty="0">
                <a:latin typeface="Brush Script Std" panose="03060802040607070404" pitchFamily="66" charset="0"/>
              </a:rPr>
              <a:t> forma </a:t>
            </a:r>
            <a:r>
              <a:rPr lang="en-US" dirty="0" err="1">
                <a:latin typeface="Brush Script Std" panose="03060802040607070404" pitchFamily="66" charset="0"/>
              </a:rPr>
              <a:t>difusa</a:t>
            </a:r>
            <a:r>
              <a:rPr lang="en-US" dirty="0">
                <a:latin typeface="Brush Script Std" panose="03060802040607070404" pitchFamily="66" charset="0"/>
              </a:rPr>
              <a:t> por </a:t>
            </a:r>
            <a:r>
              <a:rPr lang="en-US" dirty="0" err="1">
                <a:latin typeface="Brush Script Std" panose="03060802040607070404" pitchFamily="66" charset="0"/>
              </a:rPr>
              <a:t>todo</a:t>
            </a:r>
            <a:r>
              <a:rPr lang="en-US" dirty="0">
                <a:latin typeface="Brush Script Std" panose="03060802040607070404" pitchFamily="66" charset="0"/>
              </a:rPr>
              <a:t> o </a:t>
            </a:r>
            <a:r>
              <a:rPr lang="en-US" dirty="0" err="1">
                <a:latin typeface="Brush Script Std" panose="03060802040607070404" pitchFamily="66" charset="0"/>
              </a:rPr>
              <a:t>cérebro</a:t>
            </a:r>
            <a:endParaRPr lang="pt-BR" dirty="0">
              <a:latin typeface="Brush Script Std" panose="03060802040607070404" pitchFamily="66" charset="0"/>
            </a:endParaRPr>
          </a:p>
        </p:txBody>
      </p:sp>
      <p:pic>
        <p:nvPicPr>
          <p:cNvPr id="19" name="Picture 15" descr="flourens"/>
          <p:cNvPicPr>
            <a:picLocks noChangeAspect="1" noChangeArrowheads="1"/>
          </p:cNvPicPr>
          <p:nvPr/>
        </p:nvPicPr>
        <p:blipFill>
          <a:blip r:embed="rId5">
            <a:extLst>
              <a:ext uri="{28A0092B-C50C-407E-A947-70E740481C1C}">
                <a14:useLocalDpi xmlns:a14="http://schemas.microsoft.com/office/drawing/2010/main" val="0"/>
              </a:ext>
            </a:extLst>
          </a:blip>
          <a:srcRect l="12642" r="12642"/>
          <a:stretch>
            <a:fillRect/>
          </a:stretch>
        </p:blipFill>
        <p:spPr bwMode="auto">
          <a:xfrm>
            <a:off x="4851626" y="2685232"/>
            <a:ext cx="20875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cerebromente.org.br/n01/frenolog/pigeon.gif"/>
          <p:cNvPicPr>
            <a:picLocks noChangeAspect="1" noChangeArrowheads="1"/>
          </p:cNvPicPr>
          <p:nvPr/>
        </p:nvPicPr>
        <p:blipFill>
          <a:blip r:embed="rId6">
            <a:clrChange>
              <a:clrFrom>
                <a:srgbClr val="F9F0F9"/>
              </a:clrFrom>
              <a:clrTo>
                <a:srgbClr val="F9F0F9">
                  <a:alpha val="0"/>
                </a:srgbClr>
              </a:clrTo>
            </a:clrChange>
            <a:extLst>
              <a:ext uri="{28A0092B-C50C-407E-A947-70E740481C1C}">
                <a14:useLocalDpi xmlns:a14="http://schemas.microsoft.com/office/drawing/2010/main" val="0"/>
              </a:ext>
            </a:extLst>
          </a:blip>
          <a:srcRect/>
          <a:stretch>
            <a:fillRect/>
          </a:stretch>
        </p:blipFill>
        <p:spPr bwMode="auto">
          <a:xfrm>
            <a:off x="4960336" y="1795459"/>
            <a:ext cx="830865" cy="578516"/>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6CF620B3-A3EC-42FD-B953-5040C4E9085F}"/>
              </a:ext>
            </a:extLst>
          </p:cNvPr>
          <p:cNvSpPr txBox="1"/>
          <p:nvPr/>
        </p:nvSpPr>
        <p:spPr>
          <a:xfrm>
            <a:off x="4944740" y="2514220"/>
            <a:ext cx="1980094" cy="369332"/>
          </a:xfrm>
          <a:prstGeom prst="rect">
            <a:avLst/>
          </a:prstGeom>
          <a:noFill/>
        </p:spPr>
        <p:txBody>
          <a:bodyPr wrap="none" rtlCol="0">
            <a:spAutoFit/>
          </a:bodyPr>
          <a:lstStyle/>
          <a:p>
            <a:r>
              <a:rPr lang="pt-BR" dirty="0"/>
              <a:t>Campo Agregado</a:t>
            </a:r>
          </a:p>
        </p:txBody>
      </p:sp>
    </p:spTree>
    <p:extLst>
      <p:ext uri="{BB962C8B-B14F-4D97-AF65-F5344CB8AC3E}">
        <p14:creationId xmlns:p14="http://schemas.microsoft.com/office/powerpoint/2010/main" val="18171532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5610" y="66872"/>
            <a:ext cx="8229600" cy="1252728"/>
          </a:xfrm>
        </p:spPr>
        <p:txBody>
          <a:bodyPr>
            <a:normAutofit fontScale="90000"/>
          </a:bodyPr>
          <a:lstStyle/>
          <a:p>
            <a:pPr algn="ctr"/>
            <a:r>
              <a:rPr lang="pt-BR" sz="4800" dirty="0"/>
              <a:t>Como conectar a substância no cérebro com as cognições?</a:t>
            </a:r>
            <a:endParaRPr lang="pt-BR" dirty="0"/>
          </a:p>
        </p:txBody>
      </p:sp>
      <p:cxnSp>
        <p:nvCxnSpPr>
          <p:cNvPr id="5" name="Conector de Seta Reta 4"/>
          <p:cNvCxnSpPr/>
          <p:nvPr/>
        </p:nvCxnSpPr>
        <p:spPr>
          <a:xfrm>
            <a:off x="117292" y="2444097"/>
            <a:ext cx="892180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117292" y="1507227"/>
            <a:ext cx="2262158" cy="830997"/>
          </a:xfrm>
          <a:prstGeom prst="rect">
            <a:avLst/>
          </a:prstGeom>
          <a:noFill/>
        </p:spPr>
        <p:txBody>
          <a:bodyPr wrap="none" rtlCol="0">
            <a:spAutoFit/>
          </a:bodyPr>
          <a:lstStyle/>
          <a:p>
            <a:r>
              <a:rPr lang="pt-BR" sz="1600" dirty="0"/>
              <a:t>Hipócrates (460 </a:t>
            </a:r>
            <a:r>
              <a:rPr lang="pt-BR" sz="1600" dirty="0" err="1"/>
              <a:t>aC</a:t>
            </a:r>
            <a:r>
              <a:rPr lang="pt-BR" sz="1600" dirty="0"/>
              <a:t>)</a:t>
            </a:r>
          </a:p>
          <a:p>
            <a:r>
              <a:rPr lang="pt-BR" sz="1600" dirty="0"/>
              <a:t>Galeno  (129 /200 </a:t>
            </a:r>
            <a:r>
              <a:rPr lang="pt-BR" sz="1600" dirty="0" err="1"/>
              <a:t>dC</a:t>
            </a:r>
            <a:r>
              <a:rPr lang="pt-BR" sz="1600" dirty="0"/>
              <a:t>)</a:t>
            </a:r>
          </a:p>
          <a:p>
            <a:r>
              <a:rPr lang="pt-BR" sz="1600" dirty="0"/>
              <a:t>Até o </a:t>
            </a:r>
            <a:r>
              <a:rPr lang="pt-BR" sz="1600" dirty="0" err="1"/>
              <a:t>Sec</a:t>
            </a:r>
            <a:r>
              <a:rPr lang="pt-BR" sz="1600" dirty="0"/>
              <a:t> 17 </a:t>
            </a:r>
          </a:p>
        </p:txBody>
      </p:sp>
      <p:cxnSp>
        <p:nvCxnSpPr>
          <p:cNvPr id="8" name="Conector reto 7"/>
          <p:cNvCxnSpPr/>
          <p:nvPr/>
        </p:nvCxnSpPr>
        <p:spPr>
          <a:xfrm>
            <a:off x="2632107" y="2357699"/>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0" name="CaixaDeTexto 9"/>
          <p:cNvSpPr txBox="1"/>
          <p:nvPr/>
        </p:nvSpPr>
        <p:spPr>
          <a:xfrm>
            <a:off x="337559" y="2626884"/>
            <a:ext cx="1826141" cy="369332"/>
          </a:xfrm>
          <a:prstGeom prst="rect">
            <a:avLst/>
          </a:prstGeom>
          <a:noFill/>
        </p:spPr>
        <p:txBody>
          <a:bodyPr wrap="none" rtlCol="0">
            <a:spAutoFit/>
          </a:bodyPr>
          <a:lstStyle/>
          <a:p>
            <a:r>
              <a:rPr lang="pt-BR" dirty="0"/>
              <a:t>The </a:t>
            </a:r>
            <a:r>
              <a:rPr lang="pt-BR" dirty="0" err="1"/>
              <a:t>Galenic</a:t>
            </a:r>
            <a:r>
              <a:rPr lang="pt-BR" dirty="0"/>
              <a:t> era</a:t>
            </a:r>
          </a:p>
        </p:txBody>
      </p:sp>
      <p:pic>
        <p:nvPicPr>
          <p:cNvPr id="11" name="Picture 12" descr="g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68" y="2919303"/>
            <a:ext cx="2332517" cy="215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307252" y="5228809"/>
            <a:ext cx="2015295" cy="1200329"/>
          </a:xfrm>
          <a:prstGeom prst="rect">
            <a:avLst/>
          </a:prstGeom>
          <a:noFill/>
        </p:spPr>
        <p:txBody>
          <a:bodyPr wrap="none" rtlCol="0">
            <a:spAutoFit/>
          </a:bodyPr>
          <a:lstStyle/>
          <a:p>
            <a:pPr algn="ctr"/>
            <a:r>
              <a:rPr lang="pt-BR" sz="2400" dirty="0">
                <a:latin typeface="Brush Script Std" panose="03060802040607070404" pitchFamily="66" charset="0"/>
              </a:rPr>
              <a:t>Substância?</a:t>
            </a:r>
          </a:p>
          <a:p>
            <a:pPr algn="ctr"/>
            <a:r>
              <a:rPr lang="pt-BR" sz="2400" dirty="0">
                <a:latin typeface="Brush Script Std" panose="03060802040607070404" pitchFamily="66" charset="0"/>
              </a:rPr>
              <a:t>O que importa </a:t>
            </a:r>
          </a:p>
          <a:p>
            <a:pPr algn="ctr"/>
            <a:r>
              <a:rPr lang="pt-BR" sz="2400" dirty="0">
                <a:latin typeface="Brush Script Std" panose="03060802040607070404" pitchFamily="66" charset="0"/>
              </a:rPr>
              <a:t>é o espaço</a:t>
            </a:r>
          </a:p>
        </p:txBody>
      </p:sp>
      <p:sp>
        <p:nvSpPr>
          <p:cNvPr id="7"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129 AD – </a:t>
            </a:r>
            <a:r>
              <a:rPr kumimoji="0" lang="pt-BR" altLang="pt-BR" sz="600" b="0" i="0" u="none" strike="noStrike" cap="none" normalizeH="0" baseline="0" dirty="0">
                <a:ln>
                  <a:noFill/>
                </a:ln>
                <a:solidFill>
                  <a:schemeClr val="tx1"/>
                </a:solidFill>
                <a:effectLst/>
              </a:rPr>
              <a:t>c.</a:t>
            </a:r>
            <a:r>
              <a:rPr kumimoji="0" lang="pt-BR" altLang="pt-BR" sz="10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200</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9" name="CaixaDeTexto 8"/>
          <p:cNvSpPr txBox="1"/>
          <p:nvPr/>
        </p:nvSpPr>
        <p:spPr>
          <a:xfrm>
            <a:off x="2632107" y="1507227"/>
            <a:ext cx="2085172" cy="584775"/>
          </a:xfrm>
          <a:prstGeom prst="rect">
            <a:avLst/>
          </a:prstGeom>
          <a:noFill/>
        </p:spPr>
        <p:txBody>
          <a:bodyPr wrap="square" rtlCol="0">
            <a:spAutoFit/>
          </a:bodyPr>
          <a:lstStyle/>
          <a:p>
            <a:pPr algn="ctr"/>
            <a:r>
              <a:rPr lang="pt-BR" altLang="pt-BR" sz="1600" dirty="0"/>
              <a:t>Franz </a:t>
            </a:r>
            <a:r>
              <a:rPr lang="pt-BR" altLang="pt-BR" sz="1600" dirty="0" err="1"/>
              <a:t>Gall</a:t>
            </a:r>
            <a:r>
              <a:rPr lang="pt-BR" altLang="pt-BR" sz="1600" dirty="0"/>
              <a:t> </a:t>
            </a:r>
          </a:p>
          <a:p>
            <a:pPr algn="ctr"/>
            <a:r>
              <a:rPr lang="pt-BR" altLang="pt-BR" sz="1600" dirty="0"/>
              <a:t>(1758-1828)</a:t>
            </a:r>
            <a:endParaRPr lang="pt-BR" sz="1600" dirty="0"/>
          </a:p>
        </p:txBody>
      </p:sp>
      <p:sp>
        <p:nvSpPr>
          <p:cNvPr id="12" name="CaixaDeTexto 11"/>
          <p:cNvSpPr txBox="1"/>
          <p:nvPr/>
        </p:nvSpPr>
        <p:spPr>
          <a:xfrm>
            <a:off x="3038758" y="2602679"/>
            <a:ext cx="1274708" cy="369332"/>
          </a:xfrm>
          <a:prstGeom prst="rect">
            <a:avLst/>
          </a:prstGeom>
          <a:noFill/>
        </p:spPr>
        <p:txBody>
          <a:bodyPr wrap="none" rtlCol="0">
            <a:spAutoFit/>
          </a:bodyPr>
          <a:lstStyle/>
          <a:p>
            <a:r>
              <a:rPr lang="pt-BR" dirty="0"/>
              <a:t>Frenologia</a:t>
            </a:r>
          </a:p>
        </p:txBody>
      </p:sp>
      <p:pic>
        <p:nvPicPr>
          <p:cNvPr id="13" name="Picture 21" descr="phrenologyBu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629" y="2983915"/>
            <a:ext cx="1695911" cy="247309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p:cNvSpPr txBox="1"/>
          <p:nvPr/>
        </p:nvSpPr>
        <p:spPr>
          <a:xfrm>
            <a:off x="2866629" y="5468911"/>
            <a:ext cx="1695911" cy="1200329"/>
          </a:xfrm>
          <a:prstGeom prst="rect">
            <a:avLst/>
          </a:prstGeom>
          <a:noFill/>
        </p:spPr>
        <p:txBody>
          <a:bodyPr wrap="square" rtlCol="0">
            <a:spAutoFit/>
          </a:bodyPr>
          <a:lstStyle/>
          <a:p>
            <a:pPr algn="ctr"/>
            <a:r>
              <a:rPr lang="pt-BR" sz="2400" dirty="0">
                <a:latin typeface="Brush Script Std" panose="03060802040607070404" pitchFamily="66" charset="0"/>
              </a:rPr>
              <a:t>Através </a:t>
            </a:r>
          </a:p>
          <a:p>
            <a:pPr algn="ctr"/>
            <a:r>
              <a:rPr lang="pt-BR" sz="2400" dirty="0">
                <a:latin typeface="Brush Script Std" panose="03060802040607070404" pitchFamily="66" charset="0"/>
              </a:rPr>
              <a:t>da forma </a:t>
            </a:r>
          </a:p>
          <a:p>
            <a:pPr algn="ctr"/>
            <a:r>
              <a:rPr lang="pt-BR" sz="2400" dirty="0">
                <a:latin typeface="Brush Script Std" panose="03060802040607070404" pitchFamily="66" charset="0"/>
              </a:rPr>
              <a:t>do crânio</a:t>
            </a:r>
          </a:p>
        </p:txBody>
      </p:sp>
      <p:cxnSp>
        <p:nvCxnSpPr>
          <p:cNvPr id="15" name="Conector reto 14"/>
          <p:cNvCxnSpPr/>
          <p:nvPr/>
        </p:nvCxnSpPr>
        <p:spPr>
          <a:xfrm>
            <a:off x="4785648" y="2338224"/>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6" name="Rectangle 24"/>
          <p:cNvSpPr>
            <a:spLocks noChangeArrowheads="1"/>
          </p:cNvSpPr>
          <p:nvPr/>
        </p:nvSpPr>
        <p:spPr bwMode="auto">
          <a:xfrm>
            <a:off x="4653438" y="1486156"/>
            <a:ext cx="259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1600" dirty="0">
                <a:solidFill>
                  <a:srgbClr val="000000"/>
                </a:solidFill>
              </a:rPr>
              <a:t>Jean-Pierre </a:t>
            </a:r>
            <a:r>
              <a:rPr lang="pt-BR" altLang="pt-BR" sz="1600" dirty="0" err="1">
                <a:solidFill>
                  <a:srgbClr val="000000"/>
                </a:solidFill>
              </a:rPr>
              <a:t>Flourens</a:t>
            </a:r>
            <a:endParaRPr lang="pt-BR" altLang="pt-BR" sz="1600" dirty="0">
              <a:solidFill>
                <a:srgbClr val="000000"/>
              </a:solidFill>
            </a:endParaRPr>
          </a:p>
          <a:p>
            <a:pPr algn="ctr" eaLnBrk="1" hangingPunct="1"/>
            <a:r>
              <a:rPr lang="pt-BR" altLang="pt-BR" sz="1600" dirty="0">
                <a:solidFill>
                  <a:srgbClr val="000000"/>
                </a:solidFill>
              </a:rPr>
              <a:t>               (1794-1867)</a:t>
            </a:r>
            <a:endParaRPr lang="en-US" altLang="pt-BR" sz="1600" dirty="0">
              <a:solidFill>
                <a:srgbClr val="000000"/>
              </a:solidFill>
            </a:endParaRPr>
          </a:p>
        </p:txBody>
      </p:sp>
      <p:cxnSp>
        <p:nvCxnSpPr>
          <p:cNvPr id="17" name="Conector reto 16"/>
          <p:cNvCxnSpPr/>
          <p:nvPr/>
        </p:nvCxnSpPr>
        <p:spPr>
          <a:xfrm>
            <a:off x="6981918" y="2334436"/>
            <a:ext cx="0" cy="418744"/>
          </a:xfrm>
          <a:prstGeom prst="line">
            <a:avLst/>
          </a:prstGeom>
          <a:ln w="57150"/>
        </p:spPr>
        <p:style>
          <a:lnRef idx="1">
            <a:schemeClr val="dk1"/>
          </a:lnRef>
          <a:fillRef idx="0">
            <a:schemeClr val="dk1"/>
          </a:fillRef>
          <a:effectRef idx="0">
            <a:schemeClr val="dk1"/>
          </a:effectRef>
          <a:fontRef idx="minor">
            <a:schemeClr val="tx1"/>
          </a:fontRef>
        </p:style>
      </p:cxnSp>
      <p:sp>
        <p:nvSpPr>
          <p:cNvPr id="18" name="CaixaDeTexto 17"/>
          <p:cNvSpPr txBox="1"/>
          <p:nvPr/>
        </p:nvSpPr>
        <p:spPr>
          <a:xfrm>
            <a:off x="4941686" y="5468911"/>
            <a:ext cx="1695911" cy="1477328"/>
          </a:xfrm>
          <a:prstGeom prst="rect">
            <a:avLst/>
          </a:prstGeom>
          <a:noFill/>
        </p:spPr>
        <p:txBody>
          <a:bodyPr wrap="square" rtlCol="0">
            <a:spAutoFit/>
          </a:bodyPr>
          <a:lstStyle/>
          <a:p>
            <a:pPr algn="ctr"/>
            <a:r>
              <a:rPr lang="en-US" dirty="0">
                <a:latin typeface="Brush Script Std" panose="03060802040607070404" pitchFamily="66" charset="0"/>
              </a:rPr>
              <a:t>As </a:t>
            </a:r>
            <a:r>
              <a:rPr lang="en-US" dirty="0" err="1">
                <a:latin typeface="Brush Script Std" panose="03060802040607070404" pitchFamily="66" charset="0"/>
              </a:rPr>
              <a:t>cognições</a:t>
            </a:r>
            <a:r>
              <a:rPr lang="en-US" dirty="0">
                <a:latin typeface="Brush Script Std" panose="03060802040607070404" pitchFamily="66" charset="0"/>
              </a:rPr>
              <a:t> </a:t>
            </a:r>
            <a:r>
              <a:rPr lang="en-US" dirty="0" err="1">
                <a:latin typeface="Brush Script Std" panose="03060802040607070404" pitchFamily="66" charset="0"/>
              </a:rPr>
              <a:t>são</a:t>
            </a:r>
            <a:r>
              <a:rPr lang="en-US" dirty="0">
                <a:latin typeface="Brush Script Std" panose="03060802040607070404" pitchFamily="66" charset="0"/>
              </a:rPr>
              <a:t> </a:t>
            </a:r>
            <a:r>
              <a:rPr lang="en-US" dirty="0" err="1">
                <a:latin typeface="Brush Script Std" panose="03060802040607070404" pitchFamily="66" charset="0"/>
              </a:rPr>
              <a:t>representadas</a:t>
            </a:r>
            <a:r>
              <a:rPr lang="en-US" dirty="0">
                <a:latin typeface="Brush Script Std" panose="03060802040607070404" pitchFamily="66" charset="0"/>
              </a:rPr>
              <a:t> de </a:t>
            </a:r>
            <a:r>
              <a:rPr lang="en-US" dirty="0" err="1">
                <a:latin typeface="Brush Script Std" panose="03060802040607070404" pitchFamily="66" charset="0"/>
              </a:rPr>
              <a:t>uma</a:t>
            </a:r>
            <a:r>
              <a:rPr lang="en-US" dirty="0">
                <a:latin typeface="Brush Script Std" panose="03060802040607070404" pitchFamily="66" charset="0"/>
              </a:rPr>
              <a:t> forma </a:t>
            </a:r>
            <a:r>
              <a:rPr lang="en-US" dirty="0" err="1">
                <a:latin typeface="Brush Script Std" panose="03060802040607070404" pitchFamily="66" charset="0"/>
              </a:rPr>
              <a:t>difusa</a:t>
            </a:r>
            <a:r>
              <a:rPr lang="en-US" dirty="0">
                <a:latin typeface="Brush Script Std" panose="03060802040607070404" pitchFamily="66" charset="0"/>
              </a:rPr>
              <a:t> por </a:t>
            </a:r>
            <a:r>
              <a:rPr lang="en-US" dirty="0" err="1">
                <a:latin typeface="Brush Script Std" panose="03060802040607070404" pitchFamily="66" charset="0"/>
              </a:rPr>
              <a:t>todo</a:t>
            </a:r>
            <a:r>
              <a:rPr lang="en-US" dirty="0">
                <a:latin typeface="Brush Script Std" panose="03060802040607070404" pitchFamily="66" charset="0"/>
              </a:rPr>
              <a:t> o </a:t>
            </a:r>
            <a:r>
              <a:rPr lang="en-US" dirty="0" err="1">
                <a:latin typeface="Brush Script Std" panose="03060802040607070404" pitchFamily="66" charset="0"/>
              </a:rPr>
              <a:t>cérebro</a:t>
            </a:r>
            <a:endParaRPr lang="pt-BR" dirty="0">
              <a:latin typeface="Brush Script Std" panose="03060802040607070404" pitchFamily="66" charset="0"/>
            </a:endParaRPr>
          </a:p>
        </p:txBody>
      </p:sp>
      <p:pic>
        <p:nvPicPr>
          <p:cNvPr id="19" name="Picture 15" descr="flourens"/>
          <p:cNvPicPr>
            <a:picLocks noChangeAspect="1" noChangeArrowheads="1"/>
          </p:cNvPicPr>
          <p:nvPr/>
        </p:nvPicPr>
        <p:blipFill>
          <a:blip r:embed="rId5">
            <a:extLst>
              <a:ext uri="{28A0092B-C50C-407E-A947-70E740481C1C}">
                <a14:useLocalDpi xmlns:a14="http://schemas.microsoft.com/office/drawing/2010/main" val="0"/>
              </a:ext>
            </a:extLst>
          </a:blip>
          <a:srcRect l="12642" r="12642"/>
          <a:stretch>
            <a:fillRect/>
          </a:stretch>
        </p:blipFill>
        <p:spPr bwMode="auto">
          <a:xfrm>
            <a:off x="4851626" y="2685232"/>
            <a:ext cx="20875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cerebromente.org.br/n01/frenolog/pigeon.gif"/>
          <p:cNvPicPr>
            <a:picLocks noChangeAspect="1" noChangeArrowheads="1"/>
          </p:cNvPicPr>
          <p:nvPr/>
        </p:nvPicPr>
        <p:blipFill>
          <a:blip r:embed="rId6">
            <a:clrChange>
              <a:clrFrom>
                <a:srgbClr val="F9F0F9"/>
              </a:clrFrom>
              <a:clrTo>
                <a:srgbClr val="F9F0F9">
                  <a:alpha val="0"/>
                </a:srgbClr>
              </a:clrTo>
            </a:clrChange>
            <a:extLst>
              <a:ext uri="{28A0092B-C50C-407E-A947-70E740481C1C}">
                <a14:useLocalDpi xmlns:a14="http://schemas.microsoft.com/office/drawing/2010/main" val="0"/>
              </a:ext>
            </a:extLst>
          </a:blip>
          <a:srcRect/>
          <a:stretch>
            <a:fillRect/>
          </a:stretch>
        </p:blipFill>
        <p:spPr bwMode="auto">
          <a:xfrm>
            <a:off x="4960336" y="1795459"/>
            <a:ext cx="830865" cy="5785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upload.wikimedia.org/wikipedia/commons/8/8c/Phineas_Gage_GageMillerPhoto2010-02-17_Unretouched_Color_Cropp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9003" y="2475993"/>
            <a:ext cx="1730118" cy="298101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4"/>
          <p:cNvSpPr>
            <a:spLocks noChangeArrowheads="1"/>
          </p:cNvSpPr>
          <p:nvPr/>
        </p:nvSpPr>
        <p:spPr bwMode="auto">
          <a:xfrm>
            <a:off x="6727180" y="1517620"/>
            <a:ext cx="2597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BR" altLang="pt-BR" sz="1400" dirty="0">
                <a:solidFill>
                  <a:srgbClr val="000000"/>
                </a:solidFill>
              </a:rPr>
              <a:t>The </a:t>
            </a:r>
            <a:r>
              <a:rPr lang="pt-BR" altLang="pt-BR" sz="1400" dirty="0" err="1">
                <a:solidFill>
                  <a:srgbClr val="000000"/>
                </a:solidFill>
              </a:rPr>
              <a:t>Phineas</a:t>
            </a:r>
            <a:r>
              <a:rPr lang="pt-BR" altLang="pt-BR" sz="1400" dirty="0">
                <a:solidFill>
                  <a:srgbClr val="000000"/>
                </a:solidFill>
              </a:rPr>
              <a:t> Gage case</a:t>
            </a:r>
          </a:p>
        </p:txBody>
      </p:sp>
      <p:sp>
        <p:nvSpPr>
          <p:cNvPr id="22" name="CaixaDeTexto 21"/>
          <p:cNvSpPr txBox="1"/>
          <p:nvPr/>
        </p:nvSpPr>
        <p:spPr>
          <a:xfrm>
            <a:off x="7265107" y="1736011"/>
            <a:ext cx="1301959" cy="338554"/>
          </a:xfrm>
          <a:prstGeom prst="rect">
            <a:avLst/>
          </a:prstGeom>
          <a:noFill/>
        </p:spPr>
        <p:txBody>
          <a:bodyPr wrap="none" rtlCol="0">
            <a:spAutoFit/>
          </a:bodyPr>
          <a:lstStyle/>
          <a:p>
            <a:r>
              <a:rPr lang="pt-BR" sz="1600" dirty="0"/>
              <a:t>(1823-1860)</a:t>
            </a:r>
          </a:p>
        </p:txBody>
      </p:sp>
      <p:sp>
        <p:nvSpPr>
          <p:cNvPr id="4" name="CaixaDeTexto 3"/>
          <p:cNvSpPr txBox="1"/>
          <p:nvPr/>
        </p:nvSpPr>
        <p:spPr>
          <a:xfrm>
            <a:off x="7155147" y="2031566"/>
            <a:ext cx="1643270" cy="338554"/>
          </a:xfrm>
          <a:prstGeom prst="rect">
            <a:avLst/>
          </a:prstGeom>
          <a:noFill/>
        </p:spPr>
        <p:txBody>
          <a:bodyPr wrap="none" rtlCol="0">
            <a:spAutoFit/>
          </a:bodyPr>
          <a:lstStyle/>
          <a:p>
            <a:r>
              <a:rPr lang="pt-BR" sz="1600" dirty="0"/>
              <a:t>Dr. John </a:t>
            </a:r>
            <a:r>
              <a:rPr lang="pt-BR" sz="1600" dirty="0" err="1"/>
              <a:t>Harlow</a:t>
            </a:r>
            <a:endParaRPr lang="pt-BR" sz="1600" dirty="0"/>
          </a:p>
        </p:txBody>
      </p:sp>
      <p:sp>
        <p:nvSpPr>
          <p:cNvPr id="24" name="CaixaDeTexto 23"/>
          <p:cNvSpPr txBox="1"/>
          <p:nvPr/>
        </p:nvSpPr>
        <p:spPr>
          <a:xfrm>
            <a:off x="6916037" y="5505271"/>
            <a:ext cx="2000098" cy="1200329"/>
          </a:xfrm>
          <a:prstGeom prst="rect">
            <a:avLst/>
          </a:prstGeom>
          <a:noFill/>
        </p:spPr>
        <p:txBody>
          <a:bodyPr wrap="square" rtlCol="0">
            <a:spAutoFit/>
          </a:bodyPr>
          <a:lstStyle/>
          <a:p>
            <a:pPr algn="ctr"/>
            <a:r>
              <a:rPr lang="en-US" dirty="0">
                <a:latin typeface="Brush Script Std" panose="03060802040607070404" pitchFamily="66" charset="0"/>
              </a:rPr>
              <a:t>O </a:t>
            </a:r>
            <a:r>
              <a:rPr lang="en-US" dirty="0" err="1">
                <a:latin typeface="Brush Script Std" panose="03060802040607070404" pitchFamily="66" charset="0"/>
              </a:rPr>
              <a:t>temperamento</a:t>
            </a:r>
            <a:endParaRPr lang="en-US" dirty="0">
              <a:latin typeface="Brush Script Std" panose="03060802040607070404" pitchFamily="66" charset="0"/>
            </a:endParaRPr>
          </a:p>
          <a:p>
            <a:pPr algn="ctr"/>
            <a:r>
              <a:rPr lang="en-US" dirty="0" err="1">
                <a:latin typeface="Brush Script Std" panose="03060802040607070404" pitchFamily="66" charset="0"/>
              </a:rPr>
              <a:t>humano</a:t>
            </a:r>
            <a:r>
              <a:rPr lang="en-US" dirty="0">
                <a:latin typeface="Brush Script Std" panose="03060802040607070404" pitchFamily="66" charset="0"/>
              </a:rPr>
              <a:t> </a:t>
            </a:r>
            <a:r>
              <a:rPr lang="en-US" dirty="0" err="1">
                <a:latin typeface="Brush Script Std" panose="03060802040607070404" pitchFamily="66" charset="0"/>
              </a:rPr>
              <a:t>está</a:t>
            </a:r>
            <a:r>
              <a:rPr lang="en-US" dirty="0">
                <a:latin typeface="Brush Script Std" panose="03060802040607070404" pitchFamily="66" charset="0"/>
              </a:rPr>
              <a:t> </a:t>
            </a:r>
            <a:r>
              <a:rPr lang="en-US" dirty="0" err="1">
                <a:latin typeface="Brush Script Std" panose="03060802040607070404" pitchFamily="66" charset="0"/>
              </a:rPr>
              <a:t>inscrito</a:t>
            </a:r>
            <a:r>
              <a:rPr lang="en-US" dirty="0">
                <a:latin typeface="Brush Script Std" panose="03060802040607070404" pitchFamily="66" charset="0"/>
              </a:rPr>
              <a:t> </a:t>
            </a:r>
            <a:r>
              <a:rPr lang="en-US" dirty="0" err="1">
                <a:latin typeface="Brush Script Std" panose="03060802040607070404" pitchFamily="66" charset="0"/>
              </a:rPr>
              <a:t>em</a:t>
            </a:r>
            <a:r>
              <a:rPr lang="en-US" dirty="0">
                <a:latin typeface="Brush Script Std" panose="03060802040607070404" pitchFamily="66" charset="0"/>
              </a:rPr>
              <a:t> </a:t>
            </a:r>
            <a:r>
              <a:rPr lang="en-US" dirty="0" err="1">
                <a:latin typeface="Brush Script Std" panose="03060802040607070404" pitchFamily="66" charset="0"/>
              </a:rPr>
              <a:t>algum</a:t>
            </a:r>
            <a:r>
              <a:rPr lang="en-US" dirty="0">
                <a:latin typeface="Brush Script Std" panose="03060802040607070404" pitchFamily="66" charset="0"/>
              </a:rPr>
              <a:t> </a:t>
            </a:r>
            <a:r>
              <a:rPr lang="en-US" dirty="0" err="1">
                <a:latin typeface="Brush Script Std" panose="03060802040607070404" pitchFamily="66" charset="0"/>
              </a:rPr>
              <a:t>lugar</a:t>
            </a:r>
            <a:r>
              <a:rPr lang="en-US" dirty="0">
                <a:latin typeface="Brush Script Std" panose="03060802040607070404" pitchFamily="66" charset="0"/>
              </a:rPr>
              <a:t> </a:t>
            </a:r>
            <a:r>
              <a:rPr lang="en-US" dirty="0" err="1">
                <a:latin typeface="Brush Script Std" panose="03060802040607070404" pitchFamily="66" charset="0"/>
              </a:rPr>
              <a:t>específico</a:t>
            </a:r>
            <a:r>
              <a:rPr lang="en-US" dirty="0">
                <a:latin typeface="Brush Script Std" panose="03060802040607070404" pitchFamily="66" charset="0"/>
              </a:rPr>
              <a:t> no </a:t>
            </a:r>
            <a:r>
              <a:rPr lang="en-US" dirty="0" err="1">
                <a:latin typeface="Brush Script Std" panose="03060802040607070404" pitchFamily="66" charset="0"/>
              </a:rPr>
              <a:t>cérebro</a:t>
            </a:r>
            <a:endParaRPr lang="pt-BR" dirty="0">
              <a:latin typeface="Brush Script Std" panose="03060802040607070404" pitchFamily="66" charset="0"/>
            </a:endParaRPr>
          </a:p>
        </p:txBody>
      </p:sp>
      <p:sp>
        <p:nvSpPr>
          <p:cNvPr id="25" name="CaixaDeTexto 24">
            <a:extLst>
              <a:ext uri="{FF2B5EF4-FFF2-40B4-BE49-F238E27FC236}">
                <a16:creationId xmlns:a16="http://schemas.microsoft.com/office/drawing/2014/main" id="{6CF620B3-A3EC-42FD-B953-5040C4E9085F}"/>
              </a:ext>
            </a:extLst>
          </p:cNvPr>
          <p:cNvSpPr txBox="1"/>
          <p:nvPr/>
        </p:nvSpPr>
        <p:spPr>
          <a:xfrm>
            <a:off x="4944740" y="2514220"/>
            <a:ext cx="1980094" cy="369332"/>
          </a:xfrm>
          <a:prstGeom prst="rect">
            <a:avLst/>
          </a:prstGeom>
          <a:noFill/>
        </p:spPr>
        <p:txBody>
          <a:bodyPr wrap="none" rtlCol="0">
            <a:spAutoFit/>
          </a:bodyPr>
          <a:lstStyle/>
          <a:p>
            <a:r>
              <a:rPr lang="pt-BR" dirty="0"/>
              <a:t>Campo Agregado</a:t>
            </a:r>
          </a:p>
        </p:txBody>
      </p:sp>
    </p:spTree>
    <p:extLst>
      <p:ext uri="{BB962C8B-B14F-4D97-AF65-F5344CB8AC3E}">
        <p14:creationId xmlns:p14="http://schemas.microsoft.com/office/powerpoint/2010/main" val="801840250"/>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4327</TotalTime>
  <Words>2650</Words>
  <Application>Microsoft Office PowerPoint</Application>
  <PresentationFormat>Apresentação na tela (4:3)</PresentationFormat>
  <Paragraphs>317</Paragraphs>
  <Slides>52</Slides>
  <Notes>36</Notes>
  <HiddenSlides>0</HiddenSlides>
  <MMClips>2</MMClips>
  <ScaleCrop>false</ScaleCrop>
  <HeadingPairs>
    <vt:vector size="8" baseType="variant">
      <vt:variant>
        <vt:lpstr>Fontes usadas</vt:lpstr>
      </vt:variant>
      <vt:variant>
        <vt:i4>12</vt:i4>
      </vt:variant>
      <vt:variant>
        <vt:lpstr>Tema</vt:lpstr>
      </vt:variant>
      <vt:variant>
        <vt:i4>1</vt:i4>
      </vt:variant>
      <vt:variant>
        <vt:lpstr>Servidores OLE inseridos</vt:lpstr>
      </vt:variant>
      <vt:variant>
        <vt:i4>1</vt:i4>
      </vt:variant>
      <vt:variant>
        <vt:lpstr>Títulos de slides</vt:lpstr>
      </vt:variant>
      <vt:variant>
        <vt:i4>52</vt:i4>
      </vt:variant>
    </vt:vector>
  </HeadingPairs>
  <TitlesOfParts>
    <vt:vector size="66" baseType="lpstr">
      <vt:lpstr>Arial</vt:lpstr>
      <vt:lpstr>Bradley Hand ITC</vt:lpstr>
      <vt:lpstr>Brush Script Std</vt:lpstr>
      <vt:lpstr>Calibri</vt:lpstr>
      <vt:lpstr>Century Gothic</vt:lpstr>
      <vt:lpstr>Corbel</vt:lpstr>
      <vt:lpstr>Segoe Print</vt:lpstr>
      <vt:lpstr>Segoe UI</vt:lpstr>
      <vt:lpstr>Times New Roman</vt:lpstr>
      <vt:lpstr>Wingdings</vt:lpstr>
      <vt:lpstr>Wingdings 2</vt:lpstr>
      <vt:lpstr>Wingdings 3</vt:lpstr>
      <vt:lpstr>Module</vt:lpstr>
      <vt:lpstr>Image</vt:lpstr>
      <vt:lpstr>Apresentação do PowerPoint</vt:lpstr>
      <vt:lpstr>Apresentação do PowerPoint</vt:lpstr>
      <vt:lpstr>Como conectar a substância no cérebro com as cognições?</vt:lpstr>
      <vt:lpstr>Conclusão: apesar de sua implementação errada, o objetivo principal da Frenologia, localizar a função cerebral, se constituiu na agenda de pesquisa certa</vt:lpstr>
      <vt:lpstr>A frenologia na vida cotidiana</vt:lpstr>
      <vt:lpstr>A Frenologia disseminando preconceito racial </vt:lpstr>
      <vt:lpstr>A Frenologia como adivinhação</vt:lpstr>
      <vt:lpstr>Como conectar a substância no cérebro com as cognições?</vt:lpstr>
      <vt:lpstr>Como conectar a substância no cérebro com as cognições?</vt:lpstr>
      <vt:lpstr>O advento da dissociação simples</vt:lpstr>
      <vt:lpstr> Pierre-Paul Broca  (1824-1880)  </vt:lpstr>
      <vt:lpstr>Como conectar a substância no cérebro com as cognições?</vt:lpstr>
      <vt:lpstr>Area de Broca</vt:lpstr>
      <vt:lpstr>Como conectar a substância no cérebro com as cognições?</vt:lpstr>
      <vt:lpstr>Apresentação do PowerPoint</vt:lpstr>
      <vt:lpstr>A Área de Wernicke</vt:lpstr>
      <vt:lpstr>A pesquisa de Wernicke (1874) “Wernicke – Lichtheim’s House Model”</vt:lpstr>
      <vt:lpstr>Dissociação Dupla</vt:lpstr>
      <vt:lpstr>Charles Spearman</vt:lpstr>
      <vt:lpstr>Como conectar a substância no cérebro com as cognições?</vt:lpstr>
      <vt:lpstr>Wilder Penfield (1891/1976)</vt:lpstr>
      <vt:lpstr>Estimulação elétrica</vt:lpstr>
      <vt:lpstr>Wilder Penfield</vt:lpstr>
      <vt:lpstr>Wilder Penfield</vt:lpstr>
      <vt:lpstr>Revolução Cognitivista: New England (MIT e Harvard)</vt:lpstr>
      <vt:lpstr>Hubel e Wiesel e o eletrodo de tungstênio (1950 / 1981 Prêmio nobel</vt:lpstr>
      <vt:lpstr>Hubel e Weisel: Retinotopia</vt:lpstr>
      <vt:lpstr>Hubel,  Wiesel e a privação de informação</vt:lpstr>
      <vt:lpstr>Hubel, Wiesel e Pavel</vt:lpstr>
      <vt:lpstr>Hubel e Wiesel</vt:lpstr>
      <vt:lpstr>Chomsky (1928/   ), Miller (1920/ 2012), Lenneberg (1921/1975)</vt:lpstr>
      <vt:lpstr>História da migração neuronal- Pasko Rakic (1933 /     )</vt:lpstr>
      <vt:lpstr>História da migração neuronal </vt:lpstr>
      <vt:lpstr>Período critico:  Lenneberg</vt:lpstr>
      <vt:lpstr>Takao Hensch  (1967 /           )</vt:lpstr>
      <vt:lpstr>Takao Hensch </vt:lpstr>
      <vt:lpstr>Periodo crítico para visão</vt:lpstr>
      <vt:lpstr>Visão por dentro e por fora</vt:lpstr>
      <vt:lpstr>A leitura : uma aprendizagem cultural</vt:lpstr>
      <vt:lpstr>Hipótese do Dehaene: reciclagem Neuronal</vt:lpstr>
      <vt:lpstr>Hipótese do Dehaene: reciclagem Neuronal</vt:lpstr>
      <vt:lpstr>Evidência de que área existe</vt:lpstr>
      <vt:lpstr>Apresentação do PowerPoint</vt:lpstr>
      <vt:lpstr>Apresentação do PowerPoint</vt:lpstr>
      <vt:lpstr>Apresentação do PowerPoint</vt:lpstr>
      <vt:lpstr>Apresentação do PowerPoint</vt:lpstr>
      <vt:lpstr>Outras consequências</vt:lpstr>
      <vt:lpstr>No eixo vertical há muita sensibilidade para ordenamento</vt:lpstr>
      <vt:lpstr>Apresentação do PowerPoint</vt:lpstr>
      <vt:lpstr>Conclusão e especulação sobre reciclagem</vt:lpstr>
      <vt:lpstr>Sistema Kanwisher (Nancy Kanwisher, 2010) sobre o estabelecimento das cognições</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Aniela</dc:creator>
  <cp:lastModifiedBy>Revisor 1</cp:lastModifiedBy>
  <cp:revision>324</cp:revision>
  <dcterms:created xsi:type="dcterms:W3CDTF">2008-09-06T17:21:06Z</dcterms:created>
  <dcterms:modified xsi:type="dcterms:W3CDTF">2021-11-08T12:48:16Z</dcterms:modified>
</cp:coreProperties>
</file>