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6" r:id="rId2"/>
  </p:sldMasterIdLst>
  <p:notesMasterIdLst>
    <p:notesMasterId r:id="rId30"/>
  </p:notesMasterIdLst>
  <p:sldIdLst>
    <p:sldId id="256" r:id="rId3"/>
    <p:sldId id="344" r:id="rId4"/>
    <p:sldId id="292" r:id="rId5"/>
    <p:sldId id="345" r:id="rId6"/>
    <p:sldId id="342" r:id="rId7"/>
    <p:sldId id="346" r:id="rId8"/>
    <p:sldId id="347" r:id="rId9"/>
    <p:sldId id="348" r:id="rId10"/>
    <p:sldId id="349" r:id="rId11"/>
    <p:sldId id="351" r:id="rId12"/>
    <p:sldId id="350" r:id="rId13"/>
    <p:sldId id="352" r:id="rId14"/>
    <p:sldId id="353" r:id="rId15"/>
    <p:sldId id="354" r:id="rId16"/>
    <p:sldId id="355" r:id="rId17"/>
    <p:sldId id="357" r:id="rId18"/>
    <p:sldId id="358" r:id="rId19"/>
    <p:sldId id="356" r:id="rId20"/>
    <p:sldId id="359" r:id="rId21"/>
    <p:sldId id="360" r:id="rId22"/>
    <p:sldId id="361" r:id="rId23"/>
    <p:sldId id="362" r:id="rId24"/>
    <p:sldId id="363" r:id="rId25"/>
    <p:sldId id="364" r:id="rId26"/>
    <p:sldId id="366" r:id="rId27"/>
    <p:sldId id="365" r:id="rId28"/>
    <p:sldId id="260" r:id="rId2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1"/>
    </p:embeddedFont>
    <p:embeddedFont>
      <p:font typeface="Abadi Extra Light" panose="020B0204020104020204" pitchFamily="34" charset="0"/>
      <p:regular r:id="rId32"/>
    </p:embeddedFont>
    <p:embeddedFont>
      <p:font typeface="Agency FB" panose="020B0503020202020204" pitchFamily="34" charset="0"/>
      <p:regular r:id="rId33"/>
      <p:bold r:id="rId34"/>
    </p:embeddedFont>
    <p:embeddedFont>
      <p:font typeface="Algerian" panose="04020705040A02060702" pitchFamily="82" charset="0"/>
      <p:regular r:id="rId35"/>
    </p:embeddedFont>
    <p:embeddedFont>
      <p:font typeface="Amasis MT Pro" panose="02040504050005020304" pitchFamily="18" charset="0"/>
      <p:regular r:id="rId36"/>
      <p:bold r:id="rId37"/>
      <p:italic r:id="rId38"/>
      <p:boldItalic r:id="rId39"/>
    </p:embeddedFont>
    <p:embeddedFont>
      <p:font typeface="Avenir Next LT Pro" panose="020B0504020202020204" pitchFamily="34" charset="0"/>
      <p:regular r:id="rId40"/>
      <p:bold r:id="rId41"/>
      <p:italic r:id="rId42"/>
      <p:boldItalic r:id="rId43"/>
    </p:embeddedFont>
    <p:embeddedFont>
      <p:font typeface="Avenir Next LT Pro Light" panose="020B0304020202020204" pitchFamily="34" charset="0"/>
      <p:regular r:id="rId44"/>
      <p:italic r:id="rId45"/>
    </p:embeddedFont>
    <p:embeddedFont>
      <p:font typeface="Bradley Hand ITC" panose="03070402050302030203" pitchFamily="66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volini" panose="03000502040302020204" pitchFamily="66" charset="0"/>
      <p:regular r:id="rId51"/>
      <p:bold r:id="rId52"/>
      <p:italic r:id="rId53"/>
      <p:boldItalic r:id="rId54"/>
    </p:embeddedFont>
    <p:embeddedFont>
      <p:font typeface="Curlz MT" panose="04040404050702020202" pitchFamily="82" charset="0"/>
      <p:regular r:id="rId55"/>
    </p:embeddedFont>
    <p:embeddedFont>
      <p:font typeface="Fira Sans Condensed" panose="020B0503050000020004" pitchFamily="34" charset="0"/>
      <p:regular r:id="rId56"/>
      <p:bold r:id="rId57"/>
      <p:italic r:id="rId58"/>
      <p:boldItalic r:id="rId59"/>
    </p:embeddedFont>
    <p:embeddedFont>
      <p:font typeface="Fira Sans Condensed ExtraBold" panose="020B0903050000020004" pitchFamily="34" charset="0"/>
      <p:bold r:id="rId60"/>
      <p:boldItalic r:id="rId61"/>
    </p:embeddedFont>
    <p:embeddedFont>
      <p:font typeface="Proxima Nova" panose="020B0604020202020204" charset="0"/>
      <p:regular r:id="rId62"/>
      <p:bold r:id="rId63"/>
      <p:italic r:id="rId64"/>
      <p:boldItalic r:id="rId65"/>
    </p:embeddedFont>
    <p:embeddedFont>
      <p:font typeface="Proxima Nova Semibold" panose="020B0604020202020204" charset="0"/>
      <p:regular r:id="rId66"/>
      <p:bold r:id="rId67"/>
      <p:boldItalic r:id="rId68"/>
    </p:embeddedFont>
    <p:embeddedFont>
      <p:font typeface="Ravie" panose="04040805050809020602" pitchFamily="82" charset="0"/>
      <p:regular r:id="rId69"/>
    </p:embeddedFont>
    <p:embeddedFont>
      <p:font typeface="Roboto Condensed Light" panose="02000000000000000000" pitchFamily="2" charset="0"/>
      <p:regular r:id="rId70"/>
      <p: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3300"/>
    <a:srgbClr val="666699"/>
    <a:srgbClr val="800080"/>
    <a:srgbClr val="800000"/>
    <a:srgbClr val="CC6600"/>
    <a:srgbClr val="A22700"/>
    <a:srgbClr val="DAB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EFC8EE-60B7-4935-81C9-6A2591D23799}">
  <a:tblStyle styleId="{64EFC8EE-60B7-4935-81C9-6A2591D237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3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font" Target="fonts/font39.fntdata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font" Target="fonts/font4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9.fntdata"/><Relationship Id="rId34" Type="http://schemas.openxmlformats.org/officeDocument/2006/relationships/font" Target="fonts/font4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5.xml"/><Relationship Id="rId71" Type="http://schemas.openxmlformats.org/officeDocument/2006/relationships/font" Target="fonts/font4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Google Shape;2765;g8b2c72b90f_0_23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6" name="Google Shape;2766;g8b2c72b90f_0_23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57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" name="Google Shape;2765;g8b2c72b90f_0_23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6" name="Google Shape;2766;g8b2c72b90f_0_23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6bd4e4ff9c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6bd4e4ff9c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21464" y="-864758"/>
            <a:ext cx="6070096" cy="6283055"/>
            <a:chOff x="1279825" y="238125"/>
            <a:chExt cx="5060100" cy="5237625"/>
          </a:xfrm>
        </p:grpSpPr>
        <p:sp>
          <p:nvSpPr>
            <p:cNvPr id="10" name="Google Shape;10;p2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>
            <a:off x="3731673" y="-433179"/>
            <a:ext cx="6250236" cy="6469514"/>
            <a:chOff x="1279825" y="238125"/>
            <a:chExt cx="5060100" cy="5237625"/>
          </a:xfrm>
        </p:grpSpPr>
        <p:sp>
          <p:nvSpPr>
            <p:cNvPr id="16" name="Google Shape;16;p2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988800" y="3230225"/>
            <a:ext cx="7166400" cy="8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566950" y="4047725"/>
            <a:ext cx="4010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6"/>
          <p:cNvGrpSpPr/>
          <p:nvPr/>
        </p:nvGrpSpPr>
        <p:grpSpPr>
          <a:xfrm rot="10800000">
            <a:off x="-4448327" y="-1507354"/>
            <a:ext cx="6250236" cy="6469514"/>
            <a:chOff x="1279825" y="238125"/>
            <a:chExt cx="5060100" cy="5237625"/>
          </a:xfrm>
        </p:grpSpPr>
        <p:sp>
          <p:nvSpPr>
            <p:cNvPr id="286" name="Google Shape;286;p2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26"/>
          <p:cNvGrpSpPr/>
          <p:nvPr/>
        </p:nvGrpSpPr>
        <p:grpSpPr>
          <a:xfrm rot="10800000">
            <a:off x="4530373" y="-5087829"/>
            <a:ext cx="6250236" cy="6469514"/>
            <a:chOff x="1279825" y="238125"/>
            <a:chExt cx="5060100" cy="5237625"/>
          </a:xfrm>
        </p:grpSpPr>
        <p:sp>
          <p:nvSpPr>
            <p:cNvPr id="292" name="Google Shape;292;p2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26"/>
          <p:cNvGrpSpPr/>
          <p:nvPr/>
        </p:nvGrpSpPr>
        <p:grpSpPr>
          <a:xfrm rot="10800000">
            <a:off x="3538873" y="2238396"/>
            <a:ext cx="6250236" cy="6469514"/>
            <a:chOff x="1279825" y="238125"/>
            <a:chExt cx="5060100" cy="5237625"/>
          </a:xfrm>
        </p:grpSpPr>
        <p:sp>
          <p:nvSpPr>
            <p:cNvPr id="298" name="Google Shape;298;p2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62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-821464" y="-864758"/>
            <a:ext cx="6070096" cy="6283055"/>
            <a:chOff x="1279825" y="238125"/>
            <a:chExt cx="5060100" cy="5237625"/>
          </a:xfrm>
        </p:grpSpPr>
        <p:sp>
          <p:nvSpPr>
            <p:cNvPr id="25" name="Google Shape;25;p3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5803450" y="2817838"/>
            <a:ext cx="2519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821450" y="588438"/>
            <a:ext cx="3062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5803450" y="3762463"/>
            <a:ext cx="245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672350" y="1842400"/>
            <a:ext cx="2994300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5"/>
          <p:cNvGrpSpPr/>
          <p:nvPr/>
        </p:nvGrpSpPr>
        <p:grpSpPr>
          <a:xfrm rot="10800000">
            <a:off x="-1838342" y="-2631754"/>
            <a:ext cx="4837456" cy="5007170"/>
            <a:chOff x="1279825" y="238125"/>
            <a:chExt cx="5060100" cy="5237625"/>
          </a:xfrm>
        </p:grpSpPr>
        <p:sp>
          <p:nvSpPr>
            <p:cNvPr id="38" name="Google Shape;38;p5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5"/>
          <p:cNvGrpSpPr/>
          <p:nvPr/>
        </p:nvGrpSpPr>
        <p:grpSpPr>
          <a:xfrm rot="10800000">
            <a:off x="4691720" y="2665771"/>
            <a:ext cx="4837456" cy="5007169"/>
            <a:chOff x="1279825" y="238125"/>
            <a:chExt cx="5060100" cy="5237625"/>
          </a:xfrm>
        </p:grpSpPr>
        <p:sp>
          <p:nvSpPr>
            <p:cNvPr id="44" name="Google Shape;44;p5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5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588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1019213" y="1994800"/>
            <a:ext cx="2994300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2"/>
          </p:nvPr>
        </p:nvSpPr>
        <p:spPr>
          <a:xfrm>
            <a:off x="5130488" y="1994800"/>
            <a:ext cx="2994300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54" name="Google Shape;54;p6"/>
          <p:cNvGrpSpPr/>
          <p:nvPr/>
        </p:nvGrpSpPr>
        <p:grpSpPr>
          <a:xfrm rot="10800000">
            <a:off x="4917620" y="2571996"/>
            <a:ext cx="4837456" cy="5007169"/>
            <a:chOff x="1279825" y="238125"/>
            <a:chExt cx="5060100" cy="5237625"/>
          </a:xfrm>
        </p:grpSpPr>
        <p:sp>
          <p:nvSpPr>
            <p:cNvPr id="55" name="Google Shape;55;p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6"/>
          <p:cNvGrpSpPr/>
          <p:nvPr/>
        </p:nvGrpSpPr>
        <p:grpSpPr>
          <a:xfrm rot="10800000">
            <a:off x="-3607280" y="1558721"/>
            <a:ext cx="4837456" cy="5007169"/>
            <a:chOff x="1279825" y="238125"/>
            <a:chExt cx="5060100" cy="5237625"/>
          </a:xfrm>
        </p:grpSpPr>
        <p:sp>
          <p:nvSpPr>
            <p:cNvPr id="61" name="Google Shape;61;p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6"/>
          <p:cNvGrpSpPr/>
          <p:nvPr/>
        </p:nvGrpSpPr>
        <p:grpSpPr>
          <a:xfrm rot="10800000">
            <a:off x="4592245" y="-3998029"/>
            <a:ext cx="4837456" cy="5007169"/>
            <a:chOff x="1279825" y="238125"/>
            <a:chExt cx="5060100" cy="5237625"/>
          </a:xfrm>
        </p:grpSpPr>
        <p:sp>
          <p:nvSpPr>
            <p:cNvPr id="67" name="Google Shape;67;p6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7"/>
          <p:cNvGrpSpPr/>
          <p:nvPr/>
        </p:nvGrpSpPr>
        <p:grpSpPr>
          <a:xfrm>
            <a:off x="-204014" y="-846158"/>
            <a:ext cx="6070096" cy="6283055"/>
            <a:chOff x="1279825" y="238125"/>
            <a:chExt cx="5060100" cy="5237625"/>
          </a:xfrm>
        </p:grpSpPr>
        <p:sp>
          <p:nvSpPr>
            <p:cNvPr id="74" name="Google Shape;74;p7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672350" y="1842400"/>
            <a:ext cx="2994300" cy="25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0"/>
          <p:cNvGrpSpPr/>
          <p:nvPr/>
        </p:nvGrpSpPr>
        <p:grpSpPr>
          <a:xfrm>
            <a:off x="-1996652" y="-663004"/>
            <a:ext cx="6250236" cy="6469514"/>
            <a:chOff x="1279825" y="238125"/>
            <a:chExt cx="5060100" cy="5237625"/>
          </a:xfrm>
        </p:grpSpPr>
        <p:sp>
          <p:nvSpPr>
            <p:cNvPr id="96" name="Google Shape;96;p10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10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bullet points">
  <p:cSld name="TITLE_AND_BODY_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3"/>
          <p:cNvSpPr txBox="1">
            <a:spLocks noGrp="1"/>
          </p:cNvSpPr>
          <p:nvPr>
            <p:ph type="body" idx="1"/>
          </p:nvPr>
        </p:nvSpPr>
        <p:spPr>
          <a:xfrm>
            <a:off x="672350" y="1194800"/>
            <a:ext cx="7055700" cy="3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5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5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21" name="Google Shape;121;p13"/>
          <p:cNvGrpSpPr/>
          <p:nvPr/>
        </p:nvGrpSpPr>
        <p:grpSpPr>
          <a:xfrm rot="5400000">
            <a:off x="4081780" y="-708152"/>
            <a:ext cx="6070096" cy="6283055"/>
            <a:chOff x="1279825" y="238125"/>
            <a:chExt cx="5060100" cy="5237625"/>
          </a:xfrm>
        </p:grpSpPr>
        <p:sp>
          <p:nvSpPr>
            <p:cNvPr id="122" name="Google Shape;122;p13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ONE_COLUMN_TEXT_1_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18"/>
          <p:cNvGrpSpPr/>
          <p:nvPr/>
        </p:nvGrpSpPr>
        <p:grpSpPr>
          <a:xfrm rot="10800000">
            <a:off x="3731673" y="-433179"/>
            <a:ext cx="6250236" cy="6469514"/>
            <a:chOff x="1279825" y="238125"/>
            <a:chExt cx="5060100" cy="5237625"/>
          </a:xfrm>
        </p:grpSpPr>
        <p:sp>
          <p:nvSpPr>
            <p:cNvPr id="194" name="Google Shape;194;p18"/>
            <p:cNvSpPr/>
            <p:nvPr/>
          </p:nvSpPr>
          <p:spPr>
            <a:xfrm>
              <a:off x="1279825" y="238125"/>
              <a:ext cx="5060100" cy="5237625"/>
            </a:xfrm>
            <a:custGeom>
              <a:avLst/>
              <a:gdLst/>
              <a:ahLst/>
              <a:cxnLst/>
              <a:rect l="l" t="t" r="r" b="b"/>
              <a:pathLst>
                <a:path w="202404" h="209505" extrusionOk="0">
                  <a:moveTo>
                    <a:pt x="128401" y="1045"/>
                  </a:moveTo>
                  <a:lnTo>
                    <a:pt x="146846" y="19490"/>
                  </a:lnTo>
                  <a:lnTo>
                    <a:pt x="165553" y="18816"/>
                  </a:lnTo>
                  <a:lnTo>
                    <a:pt x="175388" y="28651"/>
                  </a:lnTo>
                  <a:cubicBezTo>
                    <a:pt x="174193" y="30178"/>
                    <a:pt x="174222" y="32309"/>
                    <a:pt x="175534" y="33621"/>
                  </a:cubicBezTo>
                  <a:cubicBezTo>
                    <a:pt x="176214" y="34300"/>
                    <a:pt x="177114" y="34637"/>
                    <a:pt x="178036" y="34637"/>
                  </a:cubicBezTo>
                  <a:cubicBezTo>
                    <a:pt x="179049" y="34637"/>
                    <a:pt x="180090" y="34230"/>
                    <a:pt x="180892" y="33428"/>
                  </a:cubicBezTo>
                  <a:cubicBezTo>
                    <a:pt x="182425" y="31895"/>
                    <a:pt x="182512" y="29496"/>
                    <a:pt x="181086" y="28069"/>
                  </a:cubicBezTo>
                  <a:cubicBezTo>
                    <a:pt x="180407" y="27391"/>
                    <a:pt x="179509" y="27055"/>
                    <a:pt x="178589" y="27055"/>
                  </a:cubicBezTo>
                  <a:cubicBezTo>
                    <a:pt x="177730" y="27055"/>
                    <a:pt x="176853" y="27347"/>
                    <a:pt x="176116" y="27924"/>
                  </a:cubicBezTo>
                  <a:lnTo>
                    <a:pt x="165964" y="17771"/>
                  </a:lnTo>
                  <a:lnTo>
                    <a:pt x="147257" y="18446"/>
                  </a:lnTo>
                  <a:lnTo>
                    <a:pt x="133701" y="4890"/>
                  </a:lnTo>
                  <a:lnTo>
                    <a:pt x="159876" y="3946"/>
                  </a:lnTo>
                  <a:lnTo>
                    <a:pt x="165654" y="9724"/>
                  </a:lnTo>
                  <a:lnTo>
                    <a:pt x="174509" y="18579"/>
                  </a:lnTo>
                  <a:lnTo>
                    <a:pt x="178532" y="18435"/>
                  </a:lnTo>
                  <a:lnTo>
                    <a:pt x="178423" y="18542"/>
                  </a:lnTo>
                  <a:lnTo>
                    <a:pt x="188508" y="28626"/>
                  </a:lnTo>
                  <a:cubicBezTo>
                    <a:pt x="187313" y="30153"/>
                    <a:pt x="187342" y="32285"/>
                    <a:pt x="188654" y="33595"/>
                  </a:cubicBezTo>
                  <a:cubicBezTo>
                    <a:pt x="189333" y="34276"/>
                    <a:pt x="190234" y="34612"/>
                    <a:pt x="191156" y="34612"/>
                  </a:cubicBezTo>
                  <a:cubicBezTo>
                    <a:pt x="192170" y="34612"/>
                    <a:pt x="193210" y="34206"/>
                    <a:pt x="194012" y="33403"/>
                  </a:cubicBezTo>
                  <a:cubicBezTo>
                    <a:pt x="195545" y="31870"/>
                    <a:pt x="195632" y="29470"/>
                    <a:pt x="194206" y="28045"/>
                  </a:cubicBezTo>
                  <a:cubicBezTo>
                    <a:pt x="193527" y="27366"/>
                    <a:pt x="192628" y="27031"/>
                    <a:pt x="191708" y="27031"/>
                  </a:cubicBezTo>
                  <a:cubicBezTo>
                    <a:pt x="190850" y="27031"/>
                    <a:pt x="189972" y="27322"/>
                    <a:pt x="189235" y="27898"/>
                  </a:cubicBezTo>
                  <a:lnTo>
                    <a:pt x="179727" y="18391"/>
                  </a:lnTo>
                  <a:lnTo>
                    <a:pt x="188415" y="18079"/>
                  </a:lnTo>
                  <a:lnTo>
                    <a:pt x="190534" y="20198"/>
                  </a:lnTo>
                  <a:cubicBezTo>
                    <a:pt x="189339" y="21724"/>
                    <a:pt x="189369" y="23856"/>
                    <a:pt x="190679" y="25167"/>
                  </a:cubicBezTo>
                  <a:cubicBezTo>
                    <a:pt x="191359" y="25847"/>
                    <a:pt x="192259" y="26183"/>
                    <a:pt x="193182" y="26183"/>
                  </a:cubicBezTo>
                  <a:cubicBezTo>
                    <a:pt x="194196" y="26183"/>
                    <a:pt x="195236" y="25777"/>
                    <a:pt x="196039" y="24975"/>
                  </a:cubicBezTo>
                  <a:cubicBezTo>
                    <a:pt x="197572" y="23442"/>
                    <a:pt x="197657" y="21041"/>
                    <a:pt x="196231" y="19615"/>
                  </a:cubicBezTo>
                  <a:cubicBezTo>
                    <a:pt x="195553" y="18937"/>
                    <a:pt x="194655" y="18602"/>
                    <a:pt x="193734" y="18602"/>
                  </a:cubicBezTo>
                  <a:cubicBezTo>
                    <a:pt x="192876" y="18602"/>
                    <a:pt x="191998" y="18893"/>
                    <a:pt x="191262" y="19470"/>
                  </a:cubicBezTo>
                  <a:lnTo>
                    <a:pt x="188825" y="17034"/>
                  </a:lnTo>
                  <a:lnTo>
                    <a:pt x="174919" y="17535"/>
                  </a:lnTo>
                  <a:lnTo>
                    <a:pt x="167217" y="9833"/>
                  </a:lnTo>
                  <a:lnTo>
                    <a:pt x="188014" y="9083"/>
                  </a:lnTo>
                  <a:lnTo>
                    <a:pt x="201359" y="22428"/>
                  </a:lnTo>
                  <a:lnTo>
                    <a:pt x="200830" y="37104"/>
                  </a:lnTo>
                  <a:lnTo>
                    <a:pt x="195646" y="42286"/>
                  </a:lnTo>
                  <a:lnTo>
                    <a:pt x="181694" y="42790"/>
                  </a:lnTo>
                  <a:lnTo>
                    <a:pt x="181709" y="43236"/>
                  </a:lnTo>
                  <a:lnTo>
                    <a:pt x="176477" y="38003"/>
                  </a:lnTo>
                  <a:lnTo>
                    <a:pt x="167993" y="38310"/>
                  </a:lnTo>
                  <a:lnTo>
                    <a:pt x="158789" y="47512"/>
                  </a:lnTo>
                  <a:lnTo>
                    <a:pt x="128700" y="48596"/>
                  </a:lnTo>
                  <a:cubicBezTo>
                    <a:pt x="128621" y="47809"/>
                    <a:pt x="128294" y="47058"/>
                    <a:pt x="127707" y="46471"/>
                  </a:cubicBezTo>
                  <a:cubicBezTo>
                    <a:pt x="127028" y="45791"/>
                    <a:pt x="126128" y="45455"/>
                    <a:pt x="125206" y="45455"/>
                  </a:cubicBezTo>
                  <a:cubicBezTo>
                    <a:pt x="124192" y="45455"/>
                    <a:pt x="123152" y="45861"/>
                    <a:pt x="122349" y="46664"/>
                  </a:cubicBezTo>
                  <a:cubicBezTo>
                    <a:pt x="120816" y="48197"/>
                    <a:pt x="120729" y="50597"/>
                    <a:pt x="122157" y="52022"/>
                  </a:cubicBezTo>
                  <a:cubicBezTo>
                    <a:pt x="122836" y="52702"/>
                    <a:pt x="123737" y="53038"/>
                    <a:pt x="124659" y="53038"/>
                  </a:cubicBezTo>
                  <a:cubicBezTo>
                    <a:pt x="125673" y="53038"/>
                    <a:pt x="126712" y="52632"/>
                    <a:pt x="127515" y="51830"/>
                  </a:cubicBezTo>
                  <a:cubicBezTo>
                    <a:pt x="128145" y="51200"/>
                    <a:pt x="128527" y="50423"/>
                    <a:pt x="128663" y="49628"/>
                  </a:cubicBezTo>
                  <a:lnTo>
                    <a:pt x="159232" y="48526"/>
                  </a:lnTo>
                  <a:lnTo>
                    <a:pt x="168434" y="39324"/>
                  </a:lnTo>
                  <a:lnTo>
                    <a:pt x="176067" y="39048"/>
                  </a:lnTo>
                  <a:lnTo>
                    <a:pt x="183219" y="46202"/>
                  </a:lnTo>
                  <a:lnTo>
                    <a:pt x="182820" y="57290"/>
                  </a:lnTo>
                  <a:lnTo>
                    <a:pt x="171443" y="68667"/>
                  </a:lnTo>
                  <a:lnTo>
                    <a:pt x="160964" y="68667"/>
                  </a:lnTo>
                  <a:lnTo>
                    <a:pt x="161248" y="60758"/>
                  </a:lnTo>
                  <a:lnTo>
                    <a:pt x="169334" y="60466"/>
                  </a:lnTo>
                  <a:lnTo>
                    <a:pt x="173742" y="56059"/>
                  </a:lnTo>
                  <a:cubicBezTo>
                    <a:pt x="174359" y="56513"/>
                    <a:pt x="175100" y="56739"/>
                    <a:pt x="175855" y="56739"/>
                  </a:cubicBezTo>
                  <a:cubicBezTo>
                    <a:pt x="176867" y="56739"/>
                    <a:pt x="177905" y="56334"/>
                    <a:pt x="178707" y="55532"/>
                  </a:cubicBezTo>
                  <a:cubicBezTo>
                    <a:pt x="180240" y="53999"/>
                    <a:pt x="180325" y="51600"/>
                    <a:pt x="178899" y="50174"/>
                  </a:cubicBezTo>
                  <a:cubicBezTo>
                    <a:pt x="178220" y="49494"/>
                    <a:pt x="177320" y="49158"/>
                    <a:pt x="176398" y="49158"/>
                  </a:cubicBezTo>
                  <a:cubicBezTo>
                    <a:pt x="175384" y="49158"/>
                    <a:pt x="174344" y="49564"/>
                    <a:pt x="173541" y="50367"/>
                  </a:cubicBezTo>
                  <a:cubicBezTo>
                    <a:pt x="172141" y="51767"/>
                    <a:pt x="171951" y="53887"/>
                    <a:pt x="173015" y="55331"/>
                  </a:cubicBezTo>
                  <a:lnTo>
                    <a:pt x="168893" y="59453"/>
                  </a:lnTo>
                  <a:lnTo>
                    <a:pt x="160957" y="59738"/>
                  </a:lnTo>
                  <a:lnTo>
                    <a:pt x="154603" y="53384"/>
                  </a:lnTo>
                  <a:lnTo>
                    <a:pt x="133108" y="54160"/>
                  </a:lnTo>
                  <a:lnTo>
                    <a:pt x="126648" y="60620"/>
                  </a:lnTo>
                  <a:cubicBezTo>
                    <a:pt x="126031" y="60166"/>
                    <a:pt x="125290" y="59940"/>
                    <a:pt x="124535" y="59940"/>
                  </a:cubicBezTo>
                  <a:cubicBezTo>
                    <a:pt x="123523" y="59940"/>
                    <a:pt x="122486" y="60345"/>
                    <a:pt x="121684" y="61147"/>
                  </a:cubicBezTo>
                  <a:cubicBezTo>
                    <a:pt x="120151" y="62680"/>
                    <a:pt x="120065" y="65079"/>
                    <a:pt x="121491" y="66505"/>
                  </a:cubicBezTo>
                  <a:cubicBezTo>
                    <a:pt x="122170" y="67184"/>
                    <a:pt x="123070" y="67521"/>
                    <a:pt x="123992" y="67521"/>
                  </a:cubicBezTo>
                  <a:cubicBezTo>
                    <a:pt x="125006" y="67521"/>
                    <a:pt x="126046" y="67114"/>
                    <a:pt x="126849" y="66312"/>
                  </a:cubicBezTo>
                  <a:cubicBezTo>
                    <a:pt x="128250" y="64912"/>
                    <a:pt x="128439" y="62792"/>
                    <a:pt x="127376" y="61348"/>
                  </a:cubicBezTo>
                  <a:lnTo>
                    <a:pt x="133550" y="55174"/>
                  </a:lnTo>
                  <a:lnTo>
                    <a:pt x="154193" y="54430"/>
                  </a:lnTo>
                  <a:lnTo>
                    <a:pt x="160229" y="60466"/>
                  </a:lnTo>
                  <a:lnTo>
                    <a:pt x="159723" y="74498"/>
                  </a:lnTo>
                  <a:lnTo>
                    <a:pt x="114237" y="119984"/>
                  </a:lnTo>
                  <a:lnTo>
                    <a:pt x="101457" y="120445"/>
                  </a:lnTo>
                  <a:lnTo>
                    <a:pt x="101457" y="120445"/>
                  </a:lnTo>
                  <a:lnTo>
                    <a:pt x="101680" y="114227"/>
                  </a:lnTo>
                  <a:lnTo>
                    <a:pt x="88800" y="101348"/>
                  </a:lnTo>
                  <a:lnTo>
                    <a:pt x="79711" y="101676"/>
                  </a:lnTo>
                  <a:lnTo>
                    <a:pt x="62652" y="118735"/>
                  </a:lnTo>
                  <a:cubicBezTo>
                    <a:pt x="62035" y="118280"/>
                    <a:pt x="61294" y="118055"/>
                    <a:pt x="60539" y="118055"/>
                  </a:cubicBezTo>
                  <a:cubicBezTo>
                    <a:pt x="59527" y="118055"/>
                    <a:pt x="58490" y="118460"/>
                    <a:pt x="57688" y="119261"/>
                  </a:cubicBezTo>
                  <a:cubicBezTo>
                    <a:pt x="56155" y="120794"/>
                    <a:pt x="56069" y="123194"/>
                    <a:pt x="57495" y="124619"/>
                  </a:cubicBezTo>
                  <a:cubicBezTo>
                    <a:pt x="58175" y="125299"/>
                    <a:pt x="59076" y="125635"/>
                    <a:pt x="59999" y="125635"/>
                  </a:cubicBezTo>
                  <a:cubicBezTo>
                    <a:pt x="61012" y="125635"/>
                    <a:pt x="62052" y="125229"/>
                    <a:pt x="62854" y="124427"/>
                  </a:cubicBezTo>
                  <a:cubicBezTo>
                    <a:pt x="64254" y="123026"/>
                    <a:pt x="64443" y="120906"/>
                    <a:pt x="63380" y="119462"/>
                  </a:cubicBezTo>
                  <a:lnTo>
                    <a:pt x="75250" y="107592"/>
                  </a:lnTo>
                  <a:lnTo>
                    <a:pt x="74812" y="119726"/>
                  </a:lnTo>
                  <a:lnTo>
                    <a:pt x="66453" y="128087"/>
                  </a:lnTo>
                  <a:cubicBezTo>
                    <a:pt x="65835" y="127632"/>
                    <a:pt x="65095" y="127406"/>
                    <a:pt x="64340" y="127406"/>
                  </a:cubicBezTo>
                  <a:cubicBezTo>
                    <a:pt x="63328" y="127406"/>
                    <a:pt x="62290" y="127811"/>
                    <a:pt x="61489" y="128612"/>
                  </a:cubicBezTo>
                  <a:cubicBezTo>
                    <a:pt x="59955" y="130145"/>
                    <a:pt x="59869" y="132545"/>
                    <a:pt x="61296" y="133971"/>
                  </a:cubicBezTo>
                  <a:cubicBezTo>
                    <a:pt x="61975" y="134650"/>
                    <a:pt x="62876" y="134987"/>
                    <a:pt x="63798" y="134987"/>
                  </a:cubicBezTo>
                  <a:cubicBezTo>
                    <a:pt x="64812" y="134987"/>
                    <a:pt x="65851" y="134581"/>
                    <a:pt x="66654" y="133778"/>
                  </a:cubicBezTo>
                  <a:cubicBezTo>
                    <a:pt x="68053" y="132378"/>
                    <a:pt x="68244" y="130258"/>
                    <a:pt x="67181" y="128814"/>
                  </a:cubicBezTo>
                  <a:lnTo>
                    <a:pt x="75826" y="120167"/>
                  </a:lnTo>
                  <a:lnTo>
                    <a:pt x="76319" y="106524"/>
                  </a:lnTo>
                  <a:lnTo>
                    <a:pt x="80153" y="102690"/>
                  </a:lnTo>
                  <a:lnTo>
                    <a:pt x="88390" y="102393"/>
                  </a:lnTo>
                  <a:lnTo>
                    <a:pt x="100636" y="114639"/>
                  </a:lnTo>
                  <a:lnTo>
                    <a:pt x="99944" y="133824"/>
                  </a:lnTo>
                  <a:lnTo>
                    <a:pt x="78325" y="155442"/>
                  </a:lnTo>
                  <a:lnTo>
                    <a:pt x="78964" y="137700"/>
                  </a:lnTo>
                  <a:lnTo>
                    <a:pt x="86759" y="129906"/>
                  </a:lnTo>
                  <a:cubicBezTo>
                    <a:pt x="87377" y="130361"/>
                    <a:pt x="88117" y="130586"/>
                    <a:pt x="88872" y="130586"/>
                  </a:cubicBezTo>
                  <a:cubicBezTo>
                    <a:pt x="89884" y="130586"/>
                    <a:pt x="90922" y="130181"/>
                    <a:pt x="91723" y="129379"/>
                  </a:cubicBezTo>
                  <a:cubicBezTo>
                    <a:pt x="93256" y="127846"/>
                    <a:pt x="93343" y="125447"/>
                    <a:pt x="91916" y="124021"/>
                  </a:cubicBezTo>
                  <a:cubicBezTo>
                    <a:pt x="91237" y="123342"/>
                    <a:pt x="90337" y="123006"/>
                    <a:pt x="89415" y="123006"/>
                  </a:cubicBezTo>
                  <a:cubicBezTo>
                    <a:pt x="88401" y="123006"/>
                    <a:pt x="87361" y="123412"/>
                    <a:pt x="86558" y="124215"/>
                  </a:cubicBezTo>
                  <a:cubicBezTo>
                    <a:pt x="85157" y="125614"/>
                    <a:pt x="84968" y="127734"/>
                    <a:pt x="86031" y="129178"/>
                  </a:cubicBezTo>
                  <a:lnTo>
                    <a:pt x="77951" y="137259"/>
                  </a:lnTo>
                  <a:lnTo>
                    <a:pt x="77267" y="156234"/>
                  </a:lnTo>
                  <a:lnTo>
                    <a:pt x="66689" y="156615"/>
                  </a:lnTo>
                  <a:lnTo>
                    <a:pt x="57011" y="146937"/>
                  </a:lnTo>
                  <a:lnTo>
                    <a:pt x="57522" y="132763"/>
                  </a:lnTo>
                  <a:lnTo>
                    <a:pt x="51718" y="126959"/>
                  </a:lnTo>
                  <a:cubicBezTo>
                    <a:pt x="52913" y="125432"/>
                    <a:pt x="52884" y="123301"/>
                    <a:pt x="51572" y="121989"/>
                  </a:cubicBezTo>
                  <a:cubicBezTo>
                    <a:pt x="50893" y="121310"/>
                    <a:pt x="49993" y="120974"/>
                    <a:pt x="49070" y="120974"/>
                  </a:cubicBezTo>
                  <a:cubicBezTo>
                    <a:pt x="48057" y="120974"/>
                    <a:pt x="47017" y="121380"/>
                    <a:pt x="46214" y="122182"/>
                  </a:cubicBezTo>
                  <a:cubicBezTo>
                    <a:pt x="44681" y="123715"/>
                    <a:pt x="44594" y="126114"/>
                    <a:pt x="46020" y="127541"/>
                  </a:cubicBezTo>
                  <a:cubicBezTo>
                    <a:pt x="46699" y="128219"/>
                    <a:pt x="47597" y="128555"/>
                    <a:pt x="48517" y="128555"/>
                  </a:cubicBezTo>
                  <a:cubicBezTo>
                    <a:pt x="49376" y="128555"/>
                    <a:pt x="50254" y="128263"/>
                    <a:pt x="50991" y="127686"/>
                  </a:cubicBezTo>
                  <a:lnTo>
                    <a:pt x="56478" y="133173"/>
                  </a:lnTo>
                  <a:lnTo>
                    <a:pt x="55966" y="147347"/>
                  </a:lnTo>
                  <a:lnTo>
                    <a:pt x="65962" y="157343"/>
                  </a:lnTo>
                  <a:lnTo>
                    <a:pt x="65513" y="169806"/>
                  </a:lnTo>
                  <a:lnTo>
                    <a:pt x="47712" y="187607"/>
                  </a:lnTo>
                  <a:lnTo>
                    <a:pt x="38626" y="187934"/>
                  </a:lnTo>
                  <a:lnTo>
                    <a:pt x="31791" y="181099"/>
                  </a:lnTo>
                  <a:lnTo>
                    <a:pt x="32152" y="171048"/>
                  </a:lnTo>
                  <a:lnTo>
                    <a:pt x="39030" y="164170"/>
                  </a:lnTo>
                  <a:lnTo>
                    <a:pt x="44830" y="169969"/>
                  </a:lnTo>
                  <a:lnTo>
                    <a:pt x="49193" y="169812"/>
                  </a:lnTo>
                  <a:cubicBezTo>
                    <a:pt x="49272" y="170600"/>
                    <a:pt x="49599" y="171351"/>
                    <a:pt x="50185" y="171937"/>
                  </a:cubicBezTo>
                  <a:cubicBezTo>
                    <a:pt x="50864" y="172616"/>
                    <a:pt x="51764" y="172953"/>
                    <a:pt x="52687" y="172953"/>
                  </a:cubicBezTo>
                  <a:cubicBezTo>
                    <a:pt x="53701" y="172953"/>
                    <a:pt x="54741" y="172546"/>
                    <a:pt x="55544" y="171744"/>
                  </a:cubicBezTo>
                  <a:cubicBezTo>
                    <a:pt x="57077" y="170211"/>
                    <a:pt x="57163" y="167812"/>
                    <a:pt x="55736" y="166385"/>
                  </a:cubicBezTo>
                  <a:cubicBezTo>
                    <a:pt x="55057" y="165706"/>
                    <a:pt x="54156" y="165370"/>
                    <a:pt x="53234" y="165370"/>
                  </a:cubicBezTo>
                  <a:cubicBezTo>
                    <a:pt x="52221" y="165370"/>
                    <a:pt x="51181" y="165776"/>
                    <a:pt x="50378" y="166579"/>
                  </a:cubicBezTo>
                  <a:cubicBezTo>
                    <a:pt x="49748" y="167209"/>
                    <a:pt x="49367" y="167986"/>
                    <a:pt x="49230" y="168781"/>
                  </a:cubicBezTo>
                  <a:lnTo>
                    <a:pt x="45239" y="168924"/>
                  </a:lnTo>
                  <a:lnTo>
                    <a:pt x="39757" y="163443"/>
                  </a:lnTo>
                  <a:lnTo>
                    <a:pt x="47642" y="155557"/>
                  </a:lnTo>
                  <a:lnTo>
                    <a:pt x="48083" y="143371"/>
                  </a:lnTo>
                  <a:cubicBezTo>
                    <a:pt x="48888" y="143214"/>
                    <a:pt x="49630" y="142819"/>
                    <a:pt x="50209" y="142237"/>
                  </a:cubicBezTo>
                  <a:cubicBezTo>
                    <a:pt x="51742" y="140704"/>
                    <a:pt x="51829" y="138305"/>
                    <a:pt x="50403" y="136879"/>
                  </a:cubicBezTo>
                  <a:cubicBezTo>
                    <a:pt x="49723" y="136199"/>
                    <a:pt x="48822" y="135863"/>
                    <a:pt x="47900" y="135863"/>
                  </a:cubicBezTo>
                  <a:cubicBezTo>
                    <a:pt x="46887" y="135863"/>
                    <a:pt x="45847" y="136268"/>
                    <a:pt x="45044" y="137071"/>
                  </a:cubicBezTo>
                  <a:cubicBezTo>
                    <a:pt x="43511" y="138604"/>
                    <a:pt x="43425" y="141004"/>
                    <a:pt x="44851" y="142430"/>
                  </a:cubicBezTo>
                  <a:cubicBezTo>
                    <a:pt x="45456" y="143035"/>
                    <a:pt x="46236" y="143365"/>
                    <a:pt x="47051" y="143431"/>
                  </a:cubicBezTo>
                  <a:lnTo>
                    <a:pt x="46630" y="155116"/>
                  </a:lnTo>
                  <a:lnTo>
                    <a:pt x="31139" y="170606"/>
                  </a:lnTo>
                  <a:lnTo>
                    <a:pt x="30746" y="181511"/>
                  </a:lnTo>
                  <a:lnTo>
                    <a:pt x="38215" y="188980"/>
                  </a:lnTo>
                  <a:lnTo>
                    <a:pt x="42294" y="188832"/>
                  </a:lnTo>
                  <a:lnTo>
                    <a:pt x="42294" y="192633"/>
                  </a:lnTo>
                  <a:lnTo>
                    <a:pt x="37584" y="197343"/>
                  </a:lnTo>
                  <a:lnTo>
                    <a:pt x="31371" y="197343"/>
                  </a:lnTo>
                  <a:lnTo>
                    <a:pt x="31582" y="191479"/>
                  </a:lnTo>
                  <a:lnTo>
                    <a:pt x="22905" y="182801"/>
                  </a:lnTo>
                  <a:lnTo>
                    <a:pt x="23444" y="167863"/>
                  </a:lnTo>
                  <a:lnTo>
                    <a:pt x="32174" y="159132"/>
                  </a:lnTo>
                  <a:cubicBezTo>
                    <a:pt x="32787" y="159577"/>
                    <a:pt x="33520" y="159797"/>
                    <a:pt x="34267" y="159797"/>
                  </a:cubicBezTo>
                  <a:cubicBezTo>
                    <a:pt x="35279" y="159797"/>
                    <a:pt x="36316" y="159393"/>
                    <a:pt x="37118" y="158592"/>
                  </a:cubicBezTo>
                  <a:cubicBezTo>
                    <a:pt x="38651" y="157059"/>
                    <a:pt x="38738" y="154658"/>
                    <a:pt x="37311" y="153233"/>
                  </a:cubicBezTo>
                  <a:cubicBezTo>
                    <a:pt x="36631" y="152554"/>
                    <a:pt x="35730" y="152217"/>
                    <a:pt x="34808" y="152217"/>
                  </a:cubicBezTo>
                  <a:cubicBezTo>
                    <a:pt x="33795" y="152217"/>
                    <a:pt x="32755" y="152623"/>
                    <a:pt x="31952" y="153426"/>
                  </a:cubicBezTo>
                  <a:cubicBezTo>
                    <a:pt x="30546" y="154832"/>
                    <a:pt x="30362" y="156965"/>
                    <a:pt x="31440" y="158409"/>
                  </a:cubicBezTo>
                  <a:lnTo>
                    <a:pt x="22430" y="167420"/>
                  </a:lnTo>
                  <a:lnTo>
                    <a:pt x="21911" y="181807"/>
                  </a:lnTo>
                  <a:lnTo>
                    <a:pt x="14333" y="174228"/>
                  </a:lnTo>
                  <a:cubicBezTo>
                    <a:pt x="15528" y="172702"/>
                    <a:pt x="15498" y="170570"/>
                    <a:pt x="14186" y="169259"/>
                  </a:cubicBezTo>
                  <a:cubicBezTo>
                    <a:pt x="13506" y="168579"/>
                    <a:pt x="12606" y="168243"/>
                    <a:pt x="11683" y="168243"/>
                  </a:cubicBezTo>
                  <a:cubicBezTo>
                    <a:pt x="10670" y="168243"/>
                    <a:pt x="9630" y="168649"/>
                    <a:pt x="8828" y="169451"/>
                  </a:cubicBezTo>
                  <a:cubicBezTo>
                    <a:pt x="7295" y="170984"/>
                    <a:pt x="7208" y="173384"/>
                    <a:pt x="8634" y="174811"/>
                  </a:cubicBezTo>
                  <a:cubicBezTo>
                    <a:pt x="9313" y="175489"/>
                    <a:pt x="10211" y="175824"/>
                    <a:pt x="11132" y="175824"/>
                  </a:cubicBezTo>
                  <a:cubicBezTo>
                    <a:pt x="11990" y="175824"/>
                    <a:pt x="12868" y="175532"/>
                    <a:pt x="13604" y="174956"/>
                  </a:cubicBezTo>
                  <a:lnTo>
                    <a:pt x="16925" y="178276"/>
                  </a:lnTo>
                  <a:lnTo>
                    <a:pt x="14316" y="180885"/>
                  </a:lnTo>
                  <a:lnTo>
                    <a:pt x="13879" y="192995"/>
                  </a:lnTo>
                  <a:lnTo>
                    <a:pt x="16251" y="195367"/>
                  </a:lnTo>
                  <a:cubicBezTo>
                    <a:pt x="15056" y="196894"/>
                    <a:pt x="15086" y="199026"/>
                    <a:pt x="16398" y="200337"/>
                  </a:cubicBezTo>
                  <a:cubicBezTo>
                    <a:pt x="17078" y="201017"/>
                    <a:pt x="17978" y="201353"/>
                    <a:pt x="18900" y="201353"/>
                  </a:cubicBezTo>
                  <a:cubicBezTo>
                    <a:pt x="19914" y="201353"/>
                    <a:pt x="20954" y="200947"/>
                    <a:pt x="21756" y="200144"/>
                  </a:cubicBezTo>
                  <a:cubicBezTo>
                    <a:pt x="23289" y="198611"/>
                    <a:pt x="23376" y="196211"/>
                    <a:pt x="21950" y="194786"/>
                  </a:cubicBezTo>
                  <a:cubicBezTo>
                    <a:pt x="21271" y="194107"/>
                    <a:pt x="20372" y="193772"/>
                    <a:pt x="19452" y="193772"/>
                  </a:cubicBezTo>
                  <a:cubicBezTo>
                    <a:pt x="18593" y="193772"/>
                    <a:pt x="17716" y="194063"/>
                    <a:pt x="16979" y="194639"/>
                  </a:cubicBezTo>
                  <a:lnTo>
                    <a:pt x="14924" y="192584"/>
                  </a:lnTo>
                  <a:lnTo>
                    <a:pt x="15330" y="181326"/>
                  </a:lnTo>
                  <a:lnTo>
                    <a:pt x="17653" y="179004"/>
                  </a:lnTo>
                  <a:lnTo>
                    <a:pt x="21861" y="183211"/>
                  </a:lnTo>
                  <a:lnTo>
                    <a:pt x="30537" y="191889"/>
                  </a:lnTo>
                  <a:lnTo>
                    <a:pt x="30162" y="202325"/>
                  </a:lnTo>
                  <a:lnTo>
                    <a:pt x="24376" y="208112"/>
                  </a:lnTo>
                  <a:lnTo>
                    <a:pt x="14718" y="208458"/>
                  </a:lnTo>
                  <a:lnTo>
                    <a:pt x="1748" y="195488"/>
                  </a:lnTo>
                  <a:lnTo>
                    <a:pt x="2747" y="167771"/>
                  </a:lnTo>
                  <a:lnTo>
                    <a:pt x="26274" y="144242"/>
                  </a:lnTo>
                  <a:lnTo>
                    <a:pt x="39656" y="143760"/>
                  </a:lnTo>
                  <a:lnTo>
                    <a:pt x="40698" y="114829"/>
                  </a:lnTo>
                  <a:lnTo>
                    <a:pt x="59676" y="114145"/>
                  </a:lnTo>
                  <a:lnTo>
                    <a:pt x="80745" y="93078"/>
                  </a:lnTo>
                  <a:lnTo>
                    <a:pt x="94421" y="92585"/>
                  </a:lnTo>
                  <a:lnTo>
                    <a:pt x="102433" y="100596"/>
                  </a:lnTo>
                  <a:cubicBezTo>
                    <a:pt x="101238" y="102124"/>
                    <a:pt x="101268" y="104255"/>
                    <a:pt x="102578" y="105567"/>
                  </a:cubicBezTo>
                  <a:cubicBezTo>
                    <a:pt x="103258" y="106246"/>
                    <a:pt x="104158" y="106582"/>
                    <a:pt x="105080" y="106582"/>
                  </a:cubicBezTo>
                  <a:cubicBezTo>
                    <a:pt x="106093" y="106582"/>
                    <a:pt x="107134" y="106176"/>
                    <a:pt x="107936" y="105373"/>
                  </a:cubicBezTo>
                  <a:cubicBezTo>
                    <a:pt x="109469" y="103840"/>
                    <a:pt x="109556" y="101441"/>
                    <a:pt x="108130" y="100015"/>
                  </a:cubicBezTo>
                  <a:cubicBezTo>
                    <a:pt x="107451" y="99337"/>
                    <a:pt x="106553" y="99001"/>
                    <a:pt x="105632" y="99001"/>
                  </a:cubicBezTo>
                  <a:cubicBezTo>
                    <a:pt x="104774" y="99001"/>
                    <a:pt x="103897" y="99293"/>
                    <a:pt x="103160" y="99869"/>
                  </a:cubicBezTo>
                  <a:lnTo>
                    <a:pt x="94831" y="91540"/>
                  </a:lnTo>
                  <a:lnTo>
                    <a:pt x="80304" y="92064"/>
                  </a:lnTo>
                  <a:lnTo>
                    <a:pt x="59236" y="113131"/>
                  </a:lnTo>
                  <a:lnTo>
                    <a:pt x="39705" y="113835"/>
                  </a:lnTo>
                  <a:lnTo>
                    <a:pt x="38662" y="142766"/>
                  </a:lnTo>
                  <a:lnTo>
                    <a:pt x="25834" y="143228"/>
                  </a:lnTo>
                  <a:lnTo>
                    <a:pt x="8153" y="160908"/>
                  </a:lnTo>
                  <a:lnTo>
                    <a:pt x="1052" y="153807"/>
                  </a:lnTo>
                  <a:lnTo>
                    <a:pt x="2389" y="127168"/>
                  </a:lnTo>
                  <a:lnTo>
                    <a:pt x="18273" y="111285"/>
                  </a:lnTo>
                  <a:lnTo>
                    <a:pt x="20188" y="113199"/>
                  </a:lnTo>
                  <a:lnTo>
                    <a:pt x="19563" y="130563"/>
                  </a:lnTo>
                  <a:lnTo>
                    <a:pt x="14065" y="136062"/>
                  </a:lnTo>
                  <a:cubicBezTo>
                    <a:pt x="13447" y="135607"/>
                    <a:pt x="12707" y="135381"/>
                    <a:pt x="11952" y="135381"/>
                  </a:cubicBezTo>
                  <a:cubicBezTo>
                    <a:pt x="10940" y="135381"/>
                    <a:pt x="9902" y="135786"/>
                    <a:pt x="9101" y="136587"/>
                  </a:cubicBezTo>
                  <a:cubicBezTo>
                    <a:pt x="7568" y="138120"/>
                    <a:pt x="7481" y="140520"/>
                    <a:pt x="8908" y="141946"/>
                  </a:cubicBezTo>
                  <a:cubicBezTo>
                    <a:pt x="9587" y="142625"/>
                    <a:pt x="10488" y="142962"/>
                    <a:pt x="11410" y="142962"/>
                  </a:cubicBezTo>
                  <a:cubicBezTo>
                    <a:pt x="12424" y="142962"/>
                    <a:pt x="13463" y="142556"/>
                    <a:pt x="14266" y="141753"/>
                  </a:cubicBezTo>
                  <a:cubicBezTo>
                    <a:pt x="15667" y="140353"/>
                    <a:pt x="15856" y="138233"/>
                    <a:pt x="14793" y="136789"/>
                  </a:cubicBezTo>
                  <a:lnTo>
                    <a:pt x="20577" y="131005"/>
                  </a:lnTo>
                  <a:lnTo>
                    <a:pt x="21225" y="113012"/>
                  </a:lnTo>
                  <a:lnTo>
                    <a:pt x="21233" y="112789"/>
                  </a:lnTo>
                  <a:lnTo>
                    <a:pt x="11381" y="102939"/>
                  </a:lnTo>
                  <a:lnTo>
                    <a:pt x="11728" y="93337"/>
                  </a:lnTo>
                  <a:lnTo>
                    <a:pt x="39057" y="66007"/>
                  </a:lnTo>
                  <a:lnTo>
                    <a:pt x="49379" y="77178"/>
                  </a:lnTo>
                  <a:lnTo>
                    <a:pt x="52380" y="77070"/>
                  </a:lnTo>
                  <a:cubicBezTo>
                    <a:pt x="52426" y="77921"/>
                    <a:pt x="52760" y="78740"/>
                    <a:pt x="53390" y="79370"/>
                  </a:cubicBezTo>
                  <a:cubicBezTo>
                    <a:pt x="54069" y="80050"/>
                    <a:pt x="54969" y="80386"/>
                    <a:pt x="55891" y="80386"/>
                  </a:cubicBezTo>
                  <a:cubicBezTo>
                    <a:pt x="56905" y="80386"/>
                    <a:pt x="57945" y="79980"/>
                    <a:pt x="58748" y="79177"/>
                  </a:cubicBezTo>
                  <a:cubicBezTo>
                    <a:pt x="60281" y="77644"/>
                    <a:pt x="60367" y="75245"/>
                    <a:pt x="58941" y="73819"/>
                  </a:cubicBezTo>
                  <a:cubicBezTo>
                    <a:pt x="58262" y="73139"/>
                    <a:pt x="57362" y="72803"/>
                    <a:pt x="56440" y="72803"/>
                  </a:cubicBezTo>
                  <a:cubicBezTo>
                    <a:pt x="55426" y="72803"/>
                    <a:pt x="54386" y="73209"/>
                    <a:pt x="53583" y="74012"/>
                  </a:cubicBezTo>
                  <a:cubicBezTo>
                    <a:pt x="52999" y="74596"/>
                    <a:pt x="52627" y="75304"/>
                    <a:pt x="52466" y="76037"/>
                  </a:cubicBezTo>
                  <a:lnTo>
                    <a:pt x="49815" y="76133"/>
                  </a:lnTo>
                  <a:lnTo>
                    <a:pt x="39594" y="65071"/>
                  </a:lnTo>
                  <a:lnTo>
                    <a:pt x="40011" y="53491"/>
                  </a:lnTo>
                  <a:lnTo>
                    <a:pt x="72172" y="21331"/>
                  </a:lnTo>
                  <a:lnTo>
                    <a:pt x="84017" y="20903"/>
                  </a:lnTo>
                  <a:lnTo>
                    <a:pt x="94959" y="31846"/>
                  </a:lnTo>
                  <a:lnTo>
                    <a:pt x="118384" y="31001"/>
                  </a:lnTo>
                  <a:cubicBezTo>
                    <a:pt x="118469" y="31777"/>
                    <a:pt x="118795" y="32516"/>
                    <a:pt x="119373" y="33094"/>
                  </a:cubicBezTo>
                  <a:cubicBezTo>
                    <a:pt x="120053" y="33773"/>
                    <a:pt x="120953" y="34110"/>
                    <a:pt x="121875" y="34110"/>
                  </a:cubicBezTo>
                  <a:cubicBezTo>
                    <a:pt x="122888" y="34110"/>
                    <a:pt x="123929" y="33703"/>
                    <a:pt x="124731" y="32901"/>
                  </a:cubicBezTo>
                  <a:cubicBezTo>
                    <a:pt x="126264" y="31368"/>
                    <a:pt x="126351" y="28969"/>
                    <a:pt x="124925" y="27542"/>
                  </a:cubicBezTo>
                  <a:cubicBezTo>
                    <a:pt x="124245" y="26863"/>
                    <a:pt x="123345" y="26527"/>
                    <a:pt x="122423" y="26527"/>
                  </a:cubicBezTo>
                  <a:cubicBezTo>
                    <a:pt x="121409" y="26527"/>
                    <a:pt x="120369" y="26933"/>
                    <a:pt x="119567" y="27736"/>
                  </a:cubicBezTo>
                  <a:cubicBezTo>
                    <a:pt x="118927" y="28375"/>
                    <a:pt x="118544" y="29163"/>
                    <a:pt x="118413" y="29970"/>
                  </a:cubicBezTo>
                  <a:lnTo>
                    <a:pt x="111084" y="30234"/>
                  </a:lnTo>
                  <a:lnTo>
                    <a:pt x="111628" y="15134"/>
                  </a:lnTo>
                  <a:lnTo>
                    <a:pt x="121720" y="14771"/>
                  </a:lnTo>
                  <a:cubicBezTo>
                    <a:pt x="121785" y="15587"/>
                    <a:pt x="122116" y="16369"/>
                    <a:pt x="122720" y="16974"/>
                  </a:cubicBezTo>
                  <a:cubicBezTo>
                    <a:pt x="123400" y="17653"/>
                    <a:pt x="124300" y="17989"/>
                    <a:pt x="125222" y="17989"/>
                  </a:cubicBezTo>
                  <a:cubicBezTo>
                    <a:pt x="126236" y="17989"/>
                    <a:pt x="127276" y="17583"/>
                    <a:pt x="128079" y="16780"/>
                  </a:cubicBezTo>
                  <a:cubicBezTo>
                    <a:pt x="129612" y="15248"/>
                    <a:pt x="129698" y="12847"/>
                    <a:pt x="128272" y="11422"/>
                  </a:cubicBezTo>
                  <a:cubicBezTo>
                    <a:pt x="127592" y="10743"/>
                    <a:pt x="126692" y="10406"/>
                    <a:pt x="125769" y="10406"/>
                  </a:cubicBezTo>
                  <a:cubicBezTo>
                    <a:pt x="124756" y="10406"/>
                    <a:pt x="123716" y="10812"/>
                    <a:pt x="122914" y="11615"/>
                  </a:cubicBezTo>
                  <a:cubicBezTo>
                    <a:pt x="122331" y="12194"/>
                    <a:pt x="121937" y="12933"/>
                    <a:pt x="121780" y="13739"/>
                  </a:cubicBezTo>
                  <a:lnTo>
                    <a:pt x="110633" y="14140"/>
                  </a:lnTo>
                  <a:lnTo>
                    <a:pt x="110052" y="30272"/>
                  </a:lnTo>
                  <a:lnTo>
                    <a:pt x="95369" y="30801"/>
                  </a:lnTo>
                  <a:lnTo>
                    <a:pt x="84950" y="20380"/>
                  </a:lnTo>
                  <a:lnTo>
                    <a:pt x="103384" y="1947"/>
                  </a:lnTo>
                  <a:lnTo>
                    <a:pt x="128401" y="1045"/>
                  </a:lnTo>
                  <a:close/>
                  <a:moveTo>
                    <a:pt x="128811" y="0"/>
                  </a:moveTo>
                  <a:lnTo>
                    <a:pt x="102943" y="933"/>
                  </a:lnTo>
                  <a:lnTo>
                    <a:pt x="84001" y="19873"/>
                  </a:lnTo>
                  <a:lnTo>
                    <a:pt x="71732" y="20316"/>
                  </a:lnTo>
                  <a:lnTo>
                    <a:pt x="38997" y="53049"/>
                  </a:lnTo>
                  <a:lnTo>
                    <a:pt x="38566" y="65044"/>
                  </a:lnTo>
                  <a:lnTo>
                    <a:pt x="10856" y="92752"/>
                  </a:lnTo>
                  <a:lnTo>
                    <a:pt x="10714" y="92895"/>
                  </a:lnTo>
                  <a:lnTo>
                    <a:pt x="10337" y="103350"/>
                  </a:lnTo>
                  <a:lnTo>
                    <a:pt x="17544" y="110557"/>
                  </a:lnTo>
                  <a:lnTo>
                    <a:pt x="1381" y="126720"/>
                  </a:lnTo>
                  <a:lnTo>
                    <a:pt x="0" y="154212"/>
                  </a:lnTo>
                  <a:lnTo>
                    <a:pt x="7425" y="161636"/>
                  </a:lnTo>
                  <a:lnTo>
                    <a:pt x="1732" y="167329"/>
                  </a:lnTo>
                  <a:lnTo>
                    <a:pt x="701" y="195899"/>
                  </a:lnTo>
                  <a:lnTo>
                    <a:pt x="14307" y="209504"/>
                  </a:lnTo>
                  <a:lnTo>
                    <a:pt x="24818" y="209125"/>
                  </a:lnTo>
                  <a:lnTo>
                    <a:pt x="31175" y="202767"/>
                  </a:lnTo>
                  <a:lnTo>
                    <a:pt x="31333" y="198371"/>
                  </a:lnTo>
                  <a:lnTo>
                    <a:pt x="38011" y="198371"/>
                  </a:lnTo>
                  <a:lnTo>
                    <a:pt x="43324" y="193059"/>
                  </a:lnTo>
                  <a:lnTo>
                    <a:pt x="43324" y="188794"/>
                  </a:lnTo>
                  <a:lnTo>
                    <a:pt x="48154" y="188621"/>
                  </a:lnTo>
                  <a:lnTo>
                    <a:pt x="66527" y="170247"/>
                  </a:lnTo>
                  <a:lnTo>
                    <a:pt x="66982" y="157634"/>
                  </a:lnTo>
                  <a:lnTo>
                    <a:pt x="77985" y="157238"/>
                  </a:lnTo>
                  <a:lnTo>
                    <a:pt x="100957" y="134265"/>
                  </a:lnTo>
                  <a:lnTo>
                    <a:pt x="101419" y="121477"/>
                  </a:lnTo>
                  <a:lnTo>
                    <a:pt x="114680" y="120999"/>
                  </a:lnTo>
                  <a:lnTo>
                    <a:pt x="160737" y="74940"/>
                  </a:lnTo>
                  <a:lnTo>
                    <a:pt x="160926" y="69697"/>
                  </a:lnTo>
                  <a:lnTo>
                    <a:pt x="171869" y="69697"/>
                  </a:lnTo>
                  <a:lnTo>
                    <a:pt x="183834" y="57733"/>
                  </a:lnTo>
                  <a:lnTo>
                    <a:pt x="184264" y="45790"/>
                  </a:lnTo>
                  <a:lnTo>
                    <a:pt x="182272" y="43799"/>
                  </a:lnTo>
                  <a:lnTo>
                    <a:pt x="196089" y="43301"/>
                  </a:lnTo>
                  <a:lnTo>
                    <a:pt x="201844" y="37546"/>
                  </a:lnTo>
                  <a:lnTo>
                    <a:pt x="202404" y="22018"/>
                  </a:lnTo>
                  <a:lnTo>
                    <a:pt x="188425" y="8038"/>
                  </a:lnTo>
                  <a:lnTo>
                    <a:pt x="166223" y="8838"/>
                  </a:lnTo>
                  <a:lnTo>
                    <a:pt x="160288" y="2903"/>
                  </a:lnTo>
                  <a:lnTo>
                    <a:pt x="132708" y="3896"/>
                  </a:lnTo>
                  <a:lnTo>
                    <a:pt x="128811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2953700" y="1787050"/>
              <a:ext cx="2198900" cy="1029975"/>
            </a:xfrm>
            <a:custGeom>
              <a:avLst/>
              <a:gdLst/>
              <a:ahLst/>
              <a:cxnLst/>
              <a:rect l="l" t="t" r="r" b="b"/>
              <a:pathLst>
                <a:path w="87956" h="41199" extrusionOk="0">
                  <a:moveTo>
                    <a:pt x="29208" y="0"/>
                  </a:moveTo>
                  <a:lnTo>
                    <a:pt x="15871" y="482"/>
                  </a:lnTo>
                  <a:lnTo>
                    <a:pt x="6583" y="9769"/>
                  </a:lnTo>
                  <a:cubicBezTo>
                    <a:pt x="5966" y="9315"/>
                    <a:pt x="5225" y="9089"/>
                    <a:pt x="4470" y="9089"/>
                  </a:cubicBezTo>
                  <a:cubicBezTo>
                    <a:pt x="3459" y="9089"/>
                    <a:pt x="2421" y="9494"/>
                    <a:pt x="1620" y="10295"/>
                  </a:cubicBezTo>
                  <a:cubicBezTo>
                    <a:pt x="87" y="11828"/>
                    <a:pt x="0" y="14228"/>
                    <a:pt x="1426" y="15653"/>
                  </a:cubicBezTo>
                  <a:cubicBezTo>
                    <a:pt x="2106" y="16333"/>
                    <a:pt x="3007" y="16669"/>
                    <a:pt x="3929" y="16669"/>
                  </a:cubicBezTo>
                  <a:cubicBezTo>
                    <a:pt x="4943" y="16669"/>
                    <a:pt x="5983" y="16264"/>
                    <a:pt x="6786" y="15461"/>
                  </a:cubicBezTo>
                  <a:cubicBezTo>
                    <a:pt x="8185" y="14060"/>
                    <a:pt x="8374" y="11941"/>
                    <a:pt x="7312" y="10497"/>
                  </a:cubicBezTo>
                  <a:lnTo>
                    <a:pt x="16313" y="1495"/>
                  </a:lnTo>
                  <a:lnTo>
                    <a:pt x="28797" y="1045"/>
                  </a:lnTo>
                  <a:lnTo>
                    <a:pt x="44884" y="17133"/>
                  </a:lnTo>
                  <a:lnTo>
                    <a:pt x="44398" y="30620"/>
                  </a:lnTo>
                  <a:lnTo>
                    <a:pt x="48861" y="35083"/>
                  </a:lnTo>
                  <a:cubicBezTo>
                    <a:pt x="47560" y="36617"/>
                    <a:pt x="47555" y="38834"/>
                    <a:pt x="48903" y="40182"/>
                  </a:cubicBezTo>
                  <a:cubicBezTo>
                    <a:pt x="49583" y="40862"/>
                    <a:pt x="50483" y="41199"/>
                    <a:pt x="51405" y="41199"/>
                  </a:cubicBezTo>
                  <a:cubicBezTo>
                    <a:pt x="52419" y="41199"/>
                    <a:pt x="53459" y="40793"/>
                    <a:pt x="54261" y="39990"/>
                  </a:cubicBezTo>
                  <a:cubicBezTo>
                    <a:pt x="55794" y="38457"/>
                    <a:pt x="55881" y="36057"/>
                    <a:pt x="54455" y="34631"/>
                  </a:cubicBezTo>
                  <a:cubicBezTo>
                    <a:pt x="53776" y="33952"/>
                    <a:pt x="52877" y="33617"/>
                    <a:pt x="51957" y="33617"/>
                  </a:cubicBezTo>
                  <a:cubicBezTo>
                    <a:pt x="51150" y="33617"/>
                    <a:pt x="50326" y="33875"/>
                    <a:pt x="49618" y="34385"/>
                  </a:cubicBezTo>
                  <a:lnTo>
                    <a:pt x="45444" y="30210"/>
                  </a:lnTo>
                  <a:lnTo>
                    <a:pt x="45904" y="17425"/>
                  </a:lnTo>
                  <a:lnTo>
                    <a:pt x="62057" y="16843"/>
                  </a:lnTo>
                  <a:lnTo>
                    <a:pt x="67537" y="22322"/>
                  </a:lnTo>
                  <a:cubicBezTo>
                    <a:pt x="66342" y="23850"/>
                    <a:pt x="66372" y="25981"/>
                    <a:pt x="67682" y="27293"/>
                  </a:cubicBezTo>
                  <a:cubicBezTo>
                    <a:pt x="68362" y="27972"/>
                    <a:pt x="69262" y="28308"/>
                    <a:pt x="70184" y="28308"/>
                  </a:cubicBezTo>
                  <a:cubicBezTo>
                    <a:pt x="71198" y="28308"/>
                    <a:pt x="72238" y="27902"/>
                    <a:pt x="73041" y="27099"/>
                  </a:cubicBezTo>
                  <a:cubicBezTo>
                    <a:pt x="74574" y="25566"/>
                    <a:pt x="74660" y="23167"/>
                    <a:pt x="73234" y="21741"/>
                  </a:cubicBezTo>
                  <a:cubicBezTo>
                    <a:pt x="72556" y="21062"/>
                    <a:pt x="71658" y="20727"/>
                    <a:pt x="70737" y="20727"/>
                  </a:cubicBezTo>
                  <a:cubicBezTo>
                    <a:pt x="69879" y="20727"/>
                    <a:pt x="69001" y="21019"/>
                    <a:pt x="68264" y="21595"/>
                  </a:cubicBezTo>
                  <a:lnTo>
                    <a:pt x="62990" y="16320"/>
                  </a:lnTo>
                  <a:lnTo>
                    <a:pt x="72221" y="7089"/>
                  </a:lnTo>
                  <a:lnTo>
                    <a:pt x="79996" y="6809"/>
                  </a:lnTo>
                  <a:cubicBezTo>
                    <a:pt x="80093" y="7560"/>
                    <a:pt x="80416" y="8271"/>
                    <a:pt x="80978" y="8832"/>
                  </a:cubicBezTo>
                  <a:cubicBezTo>
                    <a:pt x="81657" y="9512"/>
                    <a:pt x="82557" y="9848"/>
                    <a:pt x="83479" y="9848"/>
                  </a:cubicBezTo>
                  <a:cubicBezTo>
                    <a:pt x="84493" y="9848"/>
                    <a:pt x="85533" y="9442"/>
                    <a:pt x="86336" y="8639"/>
                  </a:cubicBezTo>
                  <a:cubicBezTo>
                    <a:pt x="87869" y="7106"/>
                    <a:pt x="87956" y="4707"/>
                    <a:pt x="86529" y="3281"/>
                  </a:cubicBezTo>
                  <a:cubicBezTo>
                    <a:pt x="85850" y="2601"/>
                    <a:pt x="84950" y="2265"/>
                    <a:pt x="84027" y="2265"/>
                  </a:cubicBezTo>
                  <a:cubicBezTo>
                    <a:pt x="83013" y="2265"/>
                    <a:pt x="81973" y="2671"/>
                    <a:pt x="81170" y="3474"/>
                  </a:cubicBezTo>
                  <a:cubicBezTo>
                    <a:pt x="80513" y="4131"/>
                    <a:pt x="80124" y="4948"/>
                    <a:pt x="80003" y="5779"/>
                  </a:cubicBezTo>
                  <a:lnTo>
                    <a:pt x="71780" y="6075"/>
                  </a:lnTo>
                  <a:lnTo>
                    <a:pt x="62042" y="15814"/>
                  </a:lnTo>
                  <a:lnTo>
                    <a:pt x="45611" y="16405"/>
                  </a:lnTo>
                  <a:lnTo>
                    <a:pt x="29208" y="0"/>
                  </a:ln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8"/>
            <p:cNvSpPr/>
            <p:nvPr/>
          </p:nvSpPr>
          <p:spPr>
            <a:xfrm>
              <a:off x="1821850" y="1988275"/>
              <a:ext cx="2106500" cy="1555100"/>
            </a:xfrm>
            <a:custGeom>
              <a:avLst/>
              <a:gdLst/>
              <a:ahLst/>
              <a:cxnLst/>
              <a:rect l="l" t="t" r="r" b="b"/>
              <a:pathLst>
                <a:path w="84260" h="62204" extrusionOk="0">
                  <a:moveTo>
                    <a:pt x="67998" y="0"/>
                  </a:moveTo>
                  <a:cubicBezTo>
                    <a:pt x="66985" y="0"/>
                    <a:pt x="65944" y="406"/>
                    <a:pt x="65142" y="1209"/>
                  </a:cubicBezTo>
                  <a:cubicBezTo>
                    <a:pt x="63609" y="2742"/>
                    <a:pt x="63522" y="5141"/>
                    <a:pt x="64948" y="6567"/>
                  </a:cubicBezTo>
                  <a:cubicBezTo>
                    <a:pt x="65517" y="7135"/>
                    <a:pt x="66241" y="7460"/>
                    <a:pt x="67002" y="7552"/>
                  </a:cubicBezTo>
                  <a:lnTo>
                    <a:pt x="66705" y="15815"/>
                  </a:lnTo>
                  <a:lnTo>
                    <a:pt x="14029" y="17714"/>
                  </a:lnTo>
                  <a:lnTo>
                    <a:pt x="13826" y="17722"/>
                  </a:lnTo>
                  <a:lnTo>
                    <a:pt x="1" y="31547"/>
                  </a:lnTo>
                  <a:lnTo>
                    <a:pt x="9278" y="40825"/>
                  </a:lnTo>
                  <a:lnTo>
                    <a:pt x="8778" y="54681"/>
                  </a:lnTo>
                  <a:cubicBezTo>
                    <a:pt x="7984" y="54818"/>
                    <a:pt x="7207" y="55199"/>
                    <a:pt x="6576" y="55829"/>
                  </a:cubicBezTo>
                  <a:cubicBezTo>
                    <a:pt x="5043" y="57362"/>
                    <a:pt x="4957" y="59761"/>
                    <a:pt x="6383" y="61188"/>
                  </a:cubicBezTo>
                  <a:cubicBezTo>
                    <a:pt x="7062" y="61867"/>
                    <a:pt x="7962" y="62203"/>
                    <a:pt x="8884" y="62203"/>
                  </a:cubicBezTo>
                  <a:cubicBezTo>
                    <a:pt x="9898" y="62203"/>
                    <a:pt x="10938" y="61797"/>
                    <a:pt x="11741" y="60994"/>
                  </a:cubicBezTo>
                  <a:cubicBezTo>
                    <a:pt x="13274" y="59461"/>
                    <a:pt x="13361" y="57062"/>
                    <a:pt x="11934" y="55636"/>
                  </a:cubicBezTo>
                  <a:cubicBezTo>
                    <a:pt x="11349" y="55050"/>
                    <a:pt x="10597" y="54723"/>
                    <a:pt x="9810" y="54643"/>
                  </a:cubicBezTo>
                  <a:lnTo>
                    <a:pt x="10323" y="40414"/>
                  </a:lnTo>
                  <a:lnTo>
                    <a:pt x="1457" y="31547"/>
                  </a:lnTo>
                  <a:lnTo>
                    <a:pt x="8679" y="24325"/>
                  </a:lnTo>
                  <a:lnTo>
                    <a:pt x="17297" y="32943"/>
                  </a:lnTo>
                  <a:lnTo>
                    <a:pt x="33073" y="32374"/>
                  </a:lnTo>
                  <a:cubicBezTo>
                    <a:pt x="33152" y="33162"/>
                    <a:pt x="33478" y="33913"/>
                    <a:pt x="34065" y="34500"/>
                  </a:cubicBezTo>
                  <a:cubicBezTo>
                    <a:pt x="34745" y="35179"/>
                    <a:pt x="35645" y="35515"/>
                    <a:pt x="36567" y="35515"/>
                  </a:cubicBezTo>
                  <a:cubicBezTo>
                    <a:pt x="37581" y="35515"/>
                    <a:pt x="38621" y="35109"/>
                    <a:pt x="39424" y="34307"/>
                  </a:cubicBezTo>
                  <a:cubicBezTo>
                    <a:pt x="40956" y="32774"/>
                    <a:pt x="41043" y="30374"/>
                    <a:pt x="39617" y="28948"/>
                  </a:cubicBezTo>
                  <a:cubicBezTo>
                    <a:pt x="38937" y="28269"/>
                    <a:pt x="38036" y="27932"/>
                    <a:pt x="37113" y="27932"/>
                  </a:cubicBezTo>
                  <a:cubicBezTo>
                    <a:pt x="36100" y="27932"/>
                    <a:pt x="35060" y="28338"/>
                    <a:pt x="34258" y="29141"/>
                  </a:cubicBezTo>
                  <a:cubicBezTo>
                    <a:pt x="33627" y="29771"/>
                    <a:pt x="33246" y="30548"/>
                    <a:pt x="33109" y="31343"/>
                  </a:cubicBezTo>
                  <a:lnTo>
                    <a:pt x="17707" y="31899"/>
                  </a:lnTo>
                  <a:lnTo>
                    <a:pt x="9407" y="23598"/>
                  </a:lnTo>
                  <a:lnTo>
                    <a:pt x="14269" y="18736"/>
                  </a:lnTo>
                  <a:lnTo>
                    <a:pt x="76272" y="16501"/>
                  </a:lnTo>
                  <a:cubicBezTo>
                    <a:pt x="76295" y="17387"/>
                    <a:pt x="76627" y="18246"/>
                    <a:pt x="77282" y="18900"/>
                  </a:cubicBezTo>
                  <a:cubicBezTo>
                    <a:pt x="77962" y="19580"/>
                    <a:pt x="78862" y="19916"/>
                    <a:pt x="79785" y="19916"/>
                  </a:cubicBezTo>
                  <a:cubicBezTo>
                    <a:pt x="80798" y="19916"/>
                    <a:pt x="81838" y="19510"/>
                    <a:pt x="82640" y="18708"/>
                  </a:cubicBezTo>
                  <a:cubicBezTo>
                    <a:pt x="84173" y="17175"/>
                    <a:pt x="84260" y="14775"/>
                    <a:pt x="82834" y="13348"/>
                  </a:cubicBezTo>
                  <a:cubicBezTo>
                    <a:pt x="82154" y="12669"/>
                    <a:pt x="81253" y="12333"/>
                    <a:pt x="80331" y="12333"/>
                  </a:cubicBezTo>
                  <a:cubicBezTo>
                    <a:pt x="79317" y="12333"/>
                    <a:pt x="78277" y="12739"/>
                    <a:pt x="77474" y="13542"/>
                  </a:cubicBezTo>
                  <a:cubicBezTo>
                    <a:pt x="76941" y="14072"/>
                    <a:pt x="76564" y="14737"/>
                    <a:pt x="76383" y="15467"/>
                  </a:cubicBezTo>
                  <a:lnTo>
                    <a:pt x="67735" y="15779"/>
                  </a:lnTo>
                  <a:lnTo>
                    <a:pt x="68032" y="7536"/>
                  </a:lnTo>
                  <a:cubicBezTo>
                    <a:pt x="68852" y="7410"/>
                    <a:pt x="69658" y="7023"/>
                    <a:pt x="70306" y="6374"/>
                  </a:cubicBezTo>
                  <a:cubicBezTo>
                    <a:pt x="71839" y="4841"/>
                    <a:pt x="71926" y="2442"/>
                    <a:pt x="70500" y="1016"/>
                  </a:cubicBezTo>
                  <a:cubicBezTo>
                    <a:pt x="69821" y="336"/>
                    <a:pt x="68920" y="0"/>
                    <a:pt x="67998" y="0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2486375" y="903300"/>
              <a:ext cx="1387750" cy="766525"/>
            </a:xfrm>
            <a:custGeom>
              <a:avLst/>
              <a:gdLst/>
              <a:ahLst/>
              <a:cxnLst/>
              <a:rect l="l" t="t" r="r" b="b"/>
              <a:pathLst>
                <a:path w="55510" h="30661" extrusionOk="0">
                  <a:moveTo>
                    <a:pt x="36502" y="1"/>
                  </a:moveTo>
                  <a:cubicBezTo>
                    <a:pt x="35489" y="1"/>
                    <a:pt x="34449" y="406"/>
                    <a:pt x="33647" y="1209"/>
                  </a:cubicBezTo>
                  <a:cubicBezTo>
                    <a:pt x="33072" y="1779"/>
                    <a:pt x="32680" y="2507"/>
                    <a:pt x="32518" y="3300"/>
                  </a:cubicBezTo>
                  <a:lnTo>
                    <a:pt x="29530" y="3408"/>
                  </a:lnTo>
                  <a:lnTo>
                    <a:pt x="29189" y="12851"/>
                  </a:lnTo>
                  <a:lnTo>
                    <a:pt x="17055" y="13288"/>
                  </a:lnTo>
                  <a:lnTo>
                    <a:pt x="6585" y="23760"/>
                  </a:lnTo>
                  <a:cubicBezTo>
                    <a:pt x="5967" y="23306"/>
                    <a:pt x="5226" y="23080"/>
                    <a:pt x="4471" y="23080"/>
                  </a:cubicBezTo>
                  <a:cubicBezTo>
                    <a:pt x="3460" y="23080"/>
                    <a:pt x="2422" y="23485"/>
                    <a:pt x="1620" y="24287"/>
                  </a:cubicBezTo>
                  <a:cubicBezTo>
                    <a:pt x="87" y="25820"/>
                    <a:pt x="1" y="28219"/>
                    <a:pt x="1427" y="29645"/>
                  </a:cubicBezTo>
                  <a:cubicBezTo>
                    <a:pt x="2107" y="30325"/>
                    <a:pt x="3007" y="30661"/>
                    <a:pt x="3929" y="30661"/>
                  </a:cubicBezTo>
                  <a:cubicBezTo>
                    <a:pt x="4942" y="30661"/>
                    <a:pt x="5982" y="30255"/>
                    <a:pt x="6785" y="29452"/>
                  </a:cubicBezTo>
                  <a:cubicBezTo>
                    <a:pt x="8185" y="28052"/>
                    <a:pt x="8375" y="25933"/>
                    <a:pt x="7312" y="24488"/>
                  </a:cubicBezTo>
                  <a:lnTo>
                    <a:pt x="17496" y="14303"/>
                  </a:lnTo>
                  <a:lnTo>
                    <a:pt x="47554" y="13219"/>
                  </a:lnTo>
                  <a:cubicBezTo>
                    <a:pt x="47657" y="13953"/>
                    <a:pt x="47981" y="14649"/>
                    <a:pt x="48530" y="15198"/>
                  </a:cubicBezTo>
                  <a:cubicBezTo>
                    <a:pt x="49210" y="15878"/>
                    <a:pt x="50111" y="16214"/>
                    <a:pt x="51034" y="16214"/>
                  </a:cubicBezTo>
                  <a:cubicBezTo>
                    <a:pt x="52047" y="16214"/>
                    <a:pt x="53087" y="15808"/>
                    <a:pt x="53889" y="15006"/>
                  </a:cubicBezTo>
                  <a:cubicBezTo>
                    <a:pt x="55422" y="13473"/>
                    <a:pt x="55509" y="11073"/>
                    <a:pt x="54082" y="9646"/>
                  </a:cubicBezTo>
                  <a:cubicBezTo>
                    <a:pt x="53402" y="8967"/>
                    <a:pt x="52502" y="8631"/>
                    <a:pt x="51580" y="8631"/>
                  </a:cubicBezTo>
                  <a:cubicBezTo>
                    <a:pt x="50566" y="8631"/>
                    <a:pt x="49526" y="9037"/>
                    <a:pt x="48723" y="9840"/>
                  </a:cubicBezTo>
                  <a:cubicBezTo>
                    <a:pt x="48054" y="10509"/>
                    <a:pt x="47662" y="11343"/>
                    <a:pt x="47548" y="12190"/>
                  </a:cubicBezTo>
                  <a:lnTo>
                    <a:pt x="30221" y="12814"/>
                  </a:lnTo>
                  <a:lnTo>
                    <a:pt x="30525" y="4403"/>
                  </a:lnTo>
                  <a:lnTo>
                    <a:pt x="32449" y="4333"/>
                  </a:lnTo>
                  <a:cubicBezTo>
                    <a:pt x="32508" y="5160"/>
                    <a:pt x="32840" y="5954"/>
                    <a:pt x="33454" y="6568"/>
                  </a:cubicBezTo>
                  <a:cubicBezTo>
                    <a:pt x="34133" y="7248"/>
                    <a:pt x="35033" y="7584"/>
                    <a:pt x="35955" y="7584"/>
                  </a:cubicBezTo>
                  <a:cubicBezTo>
                    <a:pt x="36969" y="7584"/>
                    <a:pt x="38009" y="7178"/>
                    <a:pt x="38812" y="6375"/>
                  </a:cubicBezTo>
                  <a:cubicBezTo>
                    <a:pt x="40345" y="4842"/>
                    <a:pt x="40432" y="2442"/>
                    <a:pt x="39005" y="1017"/>
                  </a:cubicBezTo>
                  <a:cubicBezTo>
                    <a:pt x="38326" y="337"/>
                    <a:pt x="37425" y="1"/>
                    <a:pt x="36502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8"/>
            <p:cNvSpPr/>
            <p:nvPr/>
          </p:nvSpPr>
          <p:spPr>
            <a:xfrm>
              <a:off x="2564975" y="814800"/>
              <a:ext cx="2848350" cy="1239400"/>
            </a:xfrm>
            <a:custGeom>
              <a:avLst/>
              <a:gdLst/>
              <a:ahLst/>
              <a:cxnLst/>
              <a:rect l="l" t="t" r="r" b="b"/>
              <a:pathLst>
                <a:path w="113934" h="49576" extrusionOk="0">
                  <a:moveTo>
                    <a:pt x="110004" y="1"/>
                  </a:moveTo>
                  <a:cubicBezTo>
                    <a:pt x="108991" y="1"/>
                    <a:pt x="107950" y="407"/>
                    <a:pt x="107148" y="1209"/>
                  </a:cubicBezTo>
                  <a:cubicBezTo>
                    <a:pt x="106465" y="1893"/>
                    <a:pt x="106070" y="2748"/>
                    <a:pt x="105968" y="3613"/>
                  </a:cubicBezTo>
                  <a:lnTo>
                    <a:pt x="90091" y="4185"/>
                  </a:lnTo>
                  <a:lnTo>
                    <a:pt x="78342" y="15934"/>
                  </a:lnTo>
                  <a:lnTo>
                    <a:pt x="61424" y="16545"/>
                  </a:lnTo>
                  <a:lnTo>
                    <a:pt x="52003" y="25966"/>
                  </a:lnTo>
                  <a:lnTo>
                    <a:pt x="19197" y="27148"/>
                  </a:lnTo>
                  <a:lnTo>
                    <a:pt x="6584" y="39761"/>
                  </a:lnTo>
                  <a:cubicBezTo>
                    <a:pt x="5966" y="39306"/>
                    <a:pt x="5226" y="39081"/>
                    <a:pt x="4471" y="39081"/>
                  </a:cubicBezTo>
                  <a:cubicBezTo>
                    <a:pt x="3459" y="39081"/>
                    <a:pt x="2421" y="39486"/>
                    <a:pt x="1620" y="40288"/>
                  </a:cubicBezTo>
                  <a:cubicBezTo>
                    <a:pt x="87" y="41821"/>
                    <a:pt x="0" y="44220"/>
                    <a:pt x="1427" y="45646"/>
                  </a:cubicBezTo>
                  <a:cubicBezTo>
                    <a:pt x="2106" y="46325"/>
                    <a:pt x="3006" y="46661"/>
                    <a:pt x="3929" y="46661"/>
                  </a:cubicBezTo>
                  <a:cubicBezTo>
                    <a:pt x="4943" y="46661"/>
                    <a:pt x="5983" y="46255"/>
                    <a:pt x="6786" y="45452"/>
                  </a:cubicBezTo>
                  <a:cubicBezTo>
                    <a:pt x="8186" y="44053"/>
                    <a:pt x="8375" y="41933"/>
                    <a:pt x="7312" y="40489"/>
                  </a:cubicBezTo>
                  <a:lnTo>
                    <a:pt x="19638" y="28162"/>
                  </a:lnTo>
                  <a:lnTo>
                    <a:pt x="52018" y="26994"/>
                  </a:lnTo>
                  <a:lnTo>
                    <a:pt x="61377" y="36353"/>
                  </a:lnTo>
                  <a:lnTo>
                    <a:pt x="61170" y="42076"/>
                  </a:lnTo>
                  <a:cubicBezTo>
                    <a:pt x="60385" y="42240"/>
                    <a:pt x="59663" y="42631"/>
                    <a:pt x="59097" y="43201"/>
                  </a:cubicBezTo>
                  <a:cubicBezTo>
                    <a:pt x="57564" y="44734"/>
                    <a:pt x="57478" y="47134"/>
                    <a:pt x="58904" y="48559"/>
                  </a:cubicBezTo>
                  <a:cubicBezTo>
                    <a:pt x="59583" y="49239"/>
                    <a:pt x="60484" y="49575"/>
                    <a:pt x="61406" y="49575"/>
                  </a:cubicBezTo>
                  <a:cubicBezTo>
                    <a:pt x="62420" y="49575"/>
                    <a:pt x="63460" y="49170"/>
                    <a:pt x="64262" y="48367"/>
                  </a:cubicBezTo>
                  <a:cubicBezTo>
                    <a:pt x="65795" y="46834"/>
                    <a:pt x="65882" y="44434"/>
                    <a:pt x="64455" y="43008"/>
                  </a:cubicBezTo>
                  <a:cubicBezTo>
                    <a:pt x="63837" y="42390"/>
                    <a:pt x="63037" y="42057"/>
                    <a:pt x="62203" y="42002"/>
                  </a:cubicBezTo>
                  <a:lnTo>
                    <a:pt x="62422" y="35943"/>
                  </a:lnTo>
                  <a:lnTo>
                    <a:pt x="52951" y="26473"/>
                  </a:lnTo>
                  <a:lnTo>
                    <a:pt x="61865" y="17560"/>
                  </a:lnTo>
                  <a:lnTo>
                    <a:pt x="92792" y="16445"/>
                  </a:lnTo>
                  <a:cubicBezTo>
                    <a:pt x="92872" y="17231"/>
                    <a:pt x="93198" y="17980"/>
                    <a:pt x="93783" y="18566"/>
                  </a:cubicBezTo>
                  <a:cubicBezTo>
                    <a:pt x="94463" y="19245"/>
                    <a:pt x="95363" y="19581"/>
                    <a:pt x="96285" y="19581"/>
                  </a:cubicBezTo>
                  <a:cubicBezTo>
                    <a:pt x="97298" y="19581"/>
                    <a:pt x="98339" y="19175"/>
                    <a:pt x="99141" y="18372"/>
                  </a:cubicBezTo>
                  <a:cubicBezTo>
                    <a:pt x="100674" y="16839"/>
                    <a:pt x="100761" y="14440"/>
                    <a:pt x="99335" y="13014"/>
                  </a:cubicBezTo>
                  <a:cubicBezTo>
                    <a:pt x="98655" y="12335"/>
                    <a:pt x="97755" y="11999"/>
                    <a:pt x="96833" y="11999"/>
                  </a:cubicBezTo>
                  <a:cubicBezTo>
                    <a:pt x="95820" y="11999"/>
                    <a:pt x="94779" y="12405"/>
                    <a:pt x="93977" y="13208"/>
                  </a:cubicBezTo>
                  <a:cubicBezTo>
                    <a:pt x="93345" y="13839"/>
                    <a:pt x="92964" y="14617"/>
                    <a:pt x="92827" y="15413"/>
                  </a:cubicBezTo>
                  <a:lnTo>
                    <a:pt x="79852" y="15881"/>
                  </a:lnTo>
                  <a:lnTo>
                    <a:pt x="90533" y="5199"/>
                  </a:lnTo>
                  <a:lnTo>
                    <a:pt x="105984" y="4641"/>
                  </a:lnTo>
                  <a:cubicBezTo>
                    <a:pt x="106095" y="5356"/>
                    <a:pt x="106417" y="6031"/>
                    <a:pt x="106955" y="6568"/>
                  </a:cubicBezTo>
                  <a:cubicBezTo>
                    <a:pt x="107635" y="7247"/>
                    <a:pt x="108535" y="7583"/>
                    <a:pt x="109457" y="7583"/>
                  </a:cubicBezTo>
                  <a:cubicBezTo>
                    <a:pt x="110470" y="7583"/>
                    <a:pt x="111511" y="7177"/>
                    <a:pt x="112313" y="6374"/>
                  </a:cubicBezTo>
                  <a:cubicBezTo>
                    <a:pt x="113846" y="4841"/>
                    <a:pt x="113933" y="2442"/>
                    <a:pt x="112506" y="1016"/>
                  </a:cubicBezTo>
                  <a:cubicBezTo>
                    <a:pt x="111826" y="337"/>
                    <a:pt x="110926" y="1"/>
                    <a:pt x="110004" y="1"/>
                  </a:cubicBezTo>
                  <a:close/>
                </a:path>
              </a:pathLst>
            </a:custGeom>
            <a:solidFill>
              <a:schemeClr val="dk2">
                <a:alpha val="4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18"/>
          <p:cNvSpPr txBox="1">
            <a:spLocks noGrp="1"/>
          </p:cNvSpPr>
          <p:nvPr>
            <p:ph type="title"/>
          </p:nvPr>
        </p:nvSpPr>
        <p:spPr>
          <a:xfrm>
            <a:off x="672350" y="436450"/>
            <a:ext cx="474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Condensed ExtraBold"/>
              <a:buNone/>
              <a:defRPr sz="2800">
                <a:solidFill>
                  <a:schemeClr val="dk1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 Condensed"/>
              <a:buChar char="●"/>
              <a:defRPr sz="1800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○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■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●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○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■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●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 Condensed"/>
              <a:buChar char="○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 Condensed"/>
              <a:buChar char="■"/>
              <a:defRPr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9" r:id="rId8"/>
    <p:sldLayoutId id="2147483664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5" name="Google Shape;795;p6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441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0"/>
          <p:cNvSpPr txBox="1">
            <a:spLocks noGrp="1"/>
          </p:cNvSpPr>
          <p:nvPr>
            <p:ph type="ctrTitle"/>
          </p:nvPr>
        </p:nvSpPr>
        <p:spPr>
          <a:xfrm>
            <a:off x="1451932" y="1055537"/>
            <a:ext cx="6365819" cy="8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As bases neurais da leitura</a:t>
            </a:r>
            <a:endParaRPr sz="4000" dirty="0"/>
          </a:p>
        </p:txBody>
      </p:sp>
      <p:sp>
        <p:nvSpPr>
          <p:cNvPr id="331" name="Google Shape;331;p30"/>
          <p:cNvSpPr txBox="1">
            <a:spLocks noGrp="1"/>
          </p:cNvSpPr>
          <p:nvPr>
            <p:ph type="subTitle" idx="1"/>
          </p:nvPr>
        </p:nvSpPr>
        <p:spPr>
          <a:xfrm>
            <a:off x="2625350" y="1853290"/>
            <a:ext cx="4010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Isadora Andrade (Doutoranda FAPERJ)</a:t>
            </a:r>
            <a:endParaRPr sz="1600" dirty="0"/>
          </a:p>
        </p:txBody>
      </p:sp>
      <p:grpSp>
        <p:nvGrpSpPr>
          <p:cNvPr id="2" name="Google Shape;408;p43">
            <a:extLst>
              <a:ext uri="{FF2B5EF4-FFF2-40B4-BE49-F238E27FC236}">
                <a16:creationId xmlns:a16="http://schemas.microsoft.com/office/drawing/2014/main" id="{9D399045-83AE-4F64-EE55-A21A501C349C}"/>
              </a:ext>
            </a:extLst>
          </p:cNvPr>
          <p:cNvGrpSpPr/>
          <p:nvPr/>
        </p:nvGrpSpPr>
        <p:grpSpPr>
          <a:xfrm>
            <a:off x="86178" y="2618075"/>
            <a:ext cx="2201356" cy="2541763"/>
            <a:chOff x="1160651" y="705337"/>
            <a:chExt cx="2143273" cy="2474699"/>
          </a:xfrm>
        </p:grpSpPr>
        <p:sp>
          <p:nvSpPr>
            <p:cNvPr id="3" name="Google Shape;409;p43">
              <a:extLst>
                <a:ext uri="{FF2B5EF4-FFF2-40B4-BE49-F238E27FC236}">
                  <a16:creationId xmlns:a16="http://schemas.microsoft.com/office/drawing/2014/main" id="{0F41CCA9-BA0D-0C50-9D8F-1EE57574116C}"/>
                </a:ext>
              </a:extLst>
            </p:cNvPr>
            <p:cNvSpPr/>
            <p:nvPr/>
          </p:nvSpPr>
          <p:spPr>
            <a:xfrm>
              <a:off x="1478433" y="1038109"/>
              <a:ext cx="1825491" cy="2141917"/>
            </a:xfrm>
            <a:custGeom>
              <a:avLst/>
              <a:gdLst/>
              <a:ahLst/>
              <a:cxnLst/>
              <a:rect l="l" t="t" r="r" b="b"/>
              <a:pathLst>
                <a:path w="31055" h="36438" extrusionOk="0">
                  <a:moveTo>
                    <a:pt x="14317" y="0"/>
                  </a:moveTo>
                  <a:cubicBezTo>
                    <a:pt x="10374" y="0"/>
                    <a:pt x="6786" y="1692"/>
                    <a:pt x="3891" y="4985"/>
                  </a:cubicBezTo>
                  <a:cubicBezTo>
                    <a:pt x="1" y="9410"/>
                    <a:pt x="1298" y="19306"/>
                    <a:pt x="3891" y="21900"/>
                  </a:cubicBezTo>
                  <a:cubicBezTo>
                    <a:pt x="6485" y="24493"/>
                    <a:pt x="8123" y="25995"/>
                    <a:pt x="8669" y="29134"/>
                  </a:cubicBezTo>
                  <a:cubicBezTo>
                    <a:pt x="9023" y="31165"/>
                    <a:pt x="9222" y="34403"/>
                    <a:pt x="9320" y="36438"/>
                  </a:cubicBezTo>
                  <a:lnTo>
                    <a:pt x="19464" y="36438"/>
                  </a:lnTo>
                  <a:cubicBezTo>
                    <a:pt x="19618" y="34726"/>
                    <a:pt x="19887" y="32409"/>
                    <a:pt x="20226" y="32068"/>
                  </a:cubicBezTo>
                  <a:cubicBezTo>
                    <a:pt x="20295" y="31999"/>
                    <a:pt x="20441" y="31969"/>
                    <a:pt x="20644" y="31969"/>
                  </a:cubicBezTo>
                  <a:cubicBezTo>
                    <a:pt x="21836" y="31969"/>
                    <a:pt x="25005" y="32987"/>
                    <a:pt x="26299" y="32987"/>
                  </a:cubicBezTo>
                  <a:cubicBezTo>
                    <a:pt x="26520" y="32987"/>
                    <a:pt x="26686" y="32958"/>
                    <a:pt x="26778" y="32889"/>
                  </a:cubicBezTo>
                  <a:cubicBezTo>
                    <a:pt x="27505" y="32342"/>
                    <a:pt x="27847" y="26177"/>
                    <a:pt x="28325" y="24653"/>
                  </a:cubicBezTo>
                  <a:cubicBezTo>
                    <a:pt x="28803" y="23128"/>
                    <a:pt x="31055" y="21694"/>
                    <a:pt x="31055" y="21216"/>
                  </a:cubicBezTo>
                  <a:cubicBezTo>
                    <a:pt x="31055" y="20740"/>
                    <a:pt x="29168" y="19764"/>
                    <a:pt x="28281" y="19013"/>
                  </a:cubicBezTo>
                  <a:cubicBezTo>
                    <a:pt x="27394" y="18261"/>
                    <a:pt x="26414" y="17509"/>
                    <a:pt x="26550" y="16099"/>
                  </a:cubicBezTo>
                  <a:cubicBezTo>
                    <a:pt x="26585" y="15732"/>
                    <a:pt x="27574" y="13709"/>
                    <a:pt x="27436" y="12891"/>
                  </a:cubicBezTo>
                  <a:cubicBezTo>
                    <a:pt x="27302" y="12072"/>
                    <a:pt x="26687" y="2926"/>
                    <a:pt x="18496" y="604"/>
                  </a:cubicBezTo>
                  <a:cubicBezTo>
                    <a:pt x="17071" y="201"/>
                    <a:pt x="15673" y="0"/>
                    <a:pt x="14317" y="0"/>
                  </a:cubicBezTo>
                  <a:close/>
                </a:path>
              </a:pathLst>
            </a:custGeom>
            <a:solidFill>
              <a:srgbClr val="E5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410;p43">
              <a:extLst>
                <a:ext uri="{FF2B5EF4-FFF2-40B4-BE49-F238E27FC236}">
                  <a16:creationId xmlns:a16="http://schemas.microsoft.com/office/drawing/2014/main" id="{8B8EF13F-BC06-B916-B2D7-7FFB646903AA}"/>
                </a:ext>
              </a:extLst>
            </p:cNvPr>
            <p:cNvSpPr/>
            <p:nvPr/>
          </p:nvSpPr>
          <p:spPr>
            <a:xfrm>
              <a:off x="1562964" y="1814636"/>
              <a:ext cx="1489725" cy="1365400"/>
            </a:xfrm>
            <a:custGeom>
              <a:avLst/>
              <a:gdLst/>
              <a:ahLst/>
              <a:cxnLst/>
              <a:rect l="l" t="t" r="r" b="b"/>
              <a:pathLst>
                <a:path w="25343" h="23228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3688"/>
                    <a:pt x="1039" y="7275"/>
                    <a:pt x="2453" y="8690"/>
                  </a:cubicBezTo>
                  <a:cubicBezTo>
                    <a:pt x="5047" y="11283"/>
                    <a:pt x="6685" y="12785"/>
                    <a:pt x="7231" y="15924"/>
                  </a:cubicBezTo>
                  <a:cubicBezTo>
                    <a:pt x="7585" y="17955"/>
                    <a:pt x="7784" y="21193"/>
                    <a:pt x="7882" y="23228"/>
                  </a:cubicBezTo>
                  <a:lnTo>
                    <a:pt x="18026" y="23228"/>
                  </a:lnTo>
                  <a:cubicBezTo>
                    <a:pt x="18180" y="21516"/>
                    <a:pt x="18449" y="19199"/>
                    <a:pt x="18788" y="18858"/>
                  </a:cubicBezTo>
                  <a:cubicBezTo>
                    <a:pt x="18857" y="18789"/>
                    <a:pt x="19003" y="18759"/>
                    <a:pt x="19206" y="18759"/>
                  </a:cubicBezTo>
                  <a:cubicBezTo>
                    <a:pt x="20398" y="18759"/>
                    <a:pt x="23567" y="19777"/>
                    <a:pt x="24861" y="19777"/>
                  </a:cubicBezTo>
                  <a:cubicBezTo>
                    <a:pt x="25082" y="19777"/>
                    <a:pt x="25248" y="19748"/>
                    <a:pt x="25340" y="19679"/>
                  </a:cubicBezTo>
                  <a:cubicBezTo>
                    <a:pt x="25342" y="19678"/>
                    <a:pt x="25342" y="19675"/>
                    <a:pt x="25343" y="19674"/>
                  </a:cubicBezTo>
                  <a:cubicBezTo>
                    <a:pt x="19024" y="17961"/>
                    <a:pt x="13723" y="16185"/>
                    <a:pt x="12654" y="7617"/>
                  </a:cubicBezTo>
                  <a:cubicBezTo>
                    <a:pt x="11563" y="4887"/>
                    <a:pt x="7231" y="1933"/>
                    <a:pt x="4501" y="841"/>
                  </a:cubicBezTo>
                  <a:cubicBezTo>
                    <a:pt x="3129" y="342"/>
                    <a:pt x="1596" y="73"/>
                    <a:pt x="0" y="1"/>
                  </a:cubicBezTo>
                  <a:close/>
                </a:path>
              </a:pathLst>
            </a:custGeom>
            <a:solidFill>
              <a:srgbClr val="D38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11;p43">
              <a:extLst>
                <a:ext uri="{FF2B5EF4-FFF2-40B4-BE49-F238E27FC236}">
                  <a16:creationId xmlns:a16="http://schemas.microsoft.com/office/drawing/2014/main" id="{175DC65C-BE4A-E6F4-71C4-05EAA759FFD2}"/>
                </a:ext>
              </a:extLst>
            </p:cNvPr>
            <p:cNvSpPr/>
            <p:nvPr/>
          </p:nvSpPr>
          <p:spPr>
            <a:xfrm>
              <a:off x="1264874" y="988378"/>
              <a:ext cx="1669129" cy="2191647"/>
            </a:xfrm>
            <a:custGeom>
              <a:avLst/>
              <a:gdLst/>
              <a:ahLst/>
              <a:cxnLst/>
              <a:rect l="l" t="t" r="r" b="b"/>
              <a:pathLst>
                <a:path w="28395" h="37284" extrusionOk="0">
                  <a:moveTo>
                    <a:pt x="18131" y="1"/>
                  </a:moveTo>
                  <a:cubicBezTo>
                    <a:pt x="16261" y="1"/>
                    <a:pt x="14163" y="393"/>
                    <a:pt x="11867" y="1412"/>
                  </a:cubicBezTo>
                  <a:cubicBezTo>
                    <a:pt x="1902" y="5833"/>
                    <a:pt x="2360" y="16391"/>
                    <a:pt x="5726" y="21568"/>
                  </a:cubicBezTo>
                  <a:cubicBezTo>
                    <a:pt x="7193" y="23825"/>
                    <a:pt x="3494" y="23560"/>
                    <a:pt x="1748" y="28483"/>
                  </a:cubicBezTo>
                  <a:cubicBezTo>
                    <a:pt x="1" y="33404"/>
                    <a:pt x="5454" y="37284"/>
                    <a:pt x="5454" y="37284"/>
                  </a:cubicBezTo>
                  <a:lnTo>
                    <a:pt x="17658" y="37284"/>
                  </a:lnTo>
                  <a:cubicBezTo>
                    <a:pt x="19837" y="35786"/>
                    <a:pt x="21726" y="32425"/>
                    <a:pt x="18248" y="27133"/>
                  </a:cubicBezTo>
                  <a:cubicBezTo>
                    <a:pt x="16895" y="25073"/>
                    <a:pt x="17168" y="21035"/>
                    <a:pt x="19305" y="18642"/>
                  </a:cubicBezTo>
                  <a:cubicBezTo>
                    <a:pt x="22191" y="15408"/>
                    <a:pt x="18138" y="11736"/>
                    <a:pt x="22372" y="10771"/>
                  </a:cubicBezTo>
                  <a:cubicBezTo>
                    <a:pt x="25946" y="9956"/>
                    <a:pt x="28394" y="4693"/>
                    <a:pt x="28076" y="4375"/>
                  </a:cubicBezTo>
                  <a:cubicBezTo>
                    <a:pt x="28076" y="4375"/>
                    <a:pt x="24378" y="1"/>
                    <a:pt x="18131" y="1"/>
                  </a:cubicBezTo>
                  <a:close/>
                </a:path>
              </a:pathLst>
            </a:custGeom>
            <a:solidFill>
              <a:srgbClr val="2824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12;p43">
              <a:extLst>
                <a:ext uri="{FF2B5EF4-FFF2-40B4-BE49-F238E27FC236}">
                  <a16:creationId xmlns:a16="http://schemas.microsoft.com/office/drawing/2014/main" id="{4769CF12-97BC-47EA-B03C-6642F43460BF}"/>
                </a:ext>
              </a:extLst>
            </p:cNvPr>
            <p:cNvSpPr/>
            <p:nvPr/>
          </p:nvSpPr>
          <p:spPr>
            <a:xfrm>
              <a:off x="2714058" y="1652629"/>
              <a:ext cx="404718" cy="742952"/>
            </a:xfrm>
            <a:custGeom>
              <a:avLst/>
              <a:gdLst/>
              <a:ahLst/>
              <a:cxnLst/>
              <a:rect l="l" t="t" r="r" b="b"/>
              <a:pathLst>
                <a:path w="6885" h="12639" extrusionOk="0">
                  <a:moveTo>
                    <a:pt x="1544" y="0"/>
                  </a:moveTo>
                  <a:cubicBezTo>
                    <a:pt x="1025" y="0"/>
                    <a:pt x="495" y="121"/>
                    <a:pt x="26" y="296"/>
                  </a:cubicBezTo>
                  <a:cubicBezTo>
                    <a:pt x="9" y="302"/>
                    <a:pt x="1" y="321"/>
                    <a:pt x="7" y="337"/>
                  </a:cubicBezTo>
                  <a:cubicBezTo>
                    <a:pt x="12" y="350"/>
                    <a:pt x="23" y="358"/>
                    <a:pt x="37" y="358"/>
                  </a:cubicBezTo>
                  <a:cubicBezTo>
                    <a:pt x="40" y="358"/>
                    <a:pt x="44" y="358"/>
                    <a:pt x="48" y="356"/>
                  </a:cubicBezTo>
                  <a:cubicBezTo>
                    <a:pt x="511" y="198"/>
                    <a:pt x="1003" y="89"/>
                    <a:pt x="1490" y="89"/>
                  </a:cubicBezTo>
                  <a:cubicBezTo>
                    <a:pt x="1700" y="89"/>
                    <a:pt x="1910" y="109"/>
                    <a:pt x="2115" y="155"/>
                  </a:cubicBezTo>
                  <a:cubicBezTo>
                    <a:pt x="4482" y="725"/>
                    <a:pt x="4154" y="3759"/>
                    <a:pt x="3407" y="5506"/>
                  </a:cubicBezTo>
                  <a:cubicBezTo>
                    <a:pt x="2989" y="6498"/>
                    <a:pt x="2758" y="7645"/>
                    <a:pt x="3317" y="8633"/>
                  </a:cubicBezTo>
                  <a:cubicBezTo>
                    <a:pt x="3822" y="9582"/>
                    <a:pt x="4596" y="10349"/>
                    <a:pt x="5325" y="11120"/>
                  </a:cubicBezTo>
                  <a:cubicBezTo>
                    <a:pt x="5821" y="11629"/>
                    <a:pt x="6325" y="12128"/>
                    <a:pt x="6827" y="12629"/>
                  </a:cubicBezTo>
                  <a:cubicBezTo>
                    <a:pt x="6833" y="12635"/>
                    <a:pt x="6841" y="12638"/>
                    <a:pt x="6849" y="12638"/>
                  </a:cubicBezTo>
                  <a:cubicBezTo>
                    <a:pt x="6857" y="12638"/>
                    <a:pt x="6866" y="12635"/>
                    <a:pt x="6872" y="12629"/>
                  </a:cubicBezTo>
                  <a:cubicBezTo>
                    <a:pt x="6884" y="12617"/>
                    <a:pt x="6884" y="12596"/>
                    <a:pt x="6872" y="12584"/>
                  </a:cubicBezTo>
                  <a:cubicBezTo>
                    <a:pt x="5895" y="11561"/>
                    <a:pt x="4868" y="10574"/>
                    <a:pt x="3992" y="9463"/>
                  </a:cubicBezTo>
                  <a:cubicBezTo>
                    <a:pt x="2937" y="8140"/>
                    <a:pt x="2883" y="7091"/>
                    <a:pt x="3531" y="5557"/>
                  </a:cubicBezTo>
                  <a:cubicBezTo>
                    <a:pt x="4152" y="3994"/>
                    <a:pt x="4543" y="1756"/>
                    <a:pt x="3113" y="514"/>
                  </a:cubicBezTo>
                  <a:cubicBezTo>
                    <a:pt x="2662" y="143"/>
                    <a:pt x="2109" y="0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13;p43">
              <a:extLst>
                <a:ext uri="{FF2B5EF4-FFF2-40B4-BE49-F238E27FC236}">
                  <a16:creationId xmlns:a16="http://schemas.microsoft.com/office/drawing/2014/main" id="{26D5179A-331B-DDD0-AB66-0A0952D518C8}"/>
                </a:ext>
              </a:extLst>
            </p:cNvPr>
            <p:cNvSpPr/>
            <p:nvPr/>
          </p:nvSpPr>
          <p:spPr>
            <a:xfrm>
              <a:off x="2035640" y="1845203"/>
              <a:ext cx="397605" cy="580301"/>
            </a:xfrm>
            <a:custGeom>
              <a:avLst/>
              <a:gdLst/>
              <a:ahLst/>
              <a:cxnLst/>
              <a:rect l="l" t="t" r="r" b="b"/>
              <a:pathLst>
                <a:path w="6764" h="9872" extrusionOk="0">
                  <a:moveTo>
                    <a:pt x="3494" y="1"/>
                  </a:moveTo>
                  <a:cubicBezTo>
                    <a:pt x="3364" y="1"/>
                    <a:pt x="3227" y="30"/>
                    <a:pt x="3084" y="93"/>
                  </a:cubicBezTo>
                  <a:cubicBezTo>
                    <a:pt x="1" y="1443"/>
                    <a:pt x="317" y="8387"/>
                    <a:pt x="2900" y="9509"/>
                  </a:cubicBezTo>
                  <a:cubicBezTo>
                    <a:pt x="3451" y="9748"/>
                    <a:pt x="3955" y="9872"/>
                    <a:pt x="4395" y="9872"/>
                  </a:cubicBezTo>
                  <a:cubicBezTo>
                    <a:pt x="6020" y="9872"/>
                    <a:pt x="6763" y="8187"/>
                    <a:pt x="5689" y="4401"/>
                  </a:cubicBezTo>
                  <a:cubicBezTo>
                    <a:pt x="5689" y="4401"/>
                    <a:pt x="5093" y="1"/>
                    <a:pt x="3494" y="1"/>
                  </a:cubicBezTo>
                  <a:close/>
                </a:path>
              </a:pathLst>
            </a:custGeom>
            <a:solidFill>
              <a:srgbClr val="E5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5;p43">
              <a:extLst>
                <a:ext uri="{FF2B5EF4-FFF2-40B4-BE49-F238E27FC236}">
                  <a16:creationId xmlns:a16="http://schemas.microsoft.com/office/drawing/2014/main" id="{7008B270-DE0B-74CE-CD09-EBD858F825E0}"/>
                </a:ext>
              </a:extLst>
            </p:cNvPr>
            <p:cNvSpPr/>
            <p:nvPr/>
          </p:nvSpPr>
          <p:spPr>
            <a:xfrm>
              <a:off x="1160651" y="865698"/>
              <a:ext cx="1184938" cy="1378920"/>
            </a:xfrm>
            <a:custGeom>
              <a:avLst/>
              <a:gdLst/>
              <a:ahLst/>
              <a:cxnLst/>
              <a:rect l="l" t="t" r="r" b="b"/>
              <a:pathLst>
                <a:path w="20158" h="23458" extrusionOk="0">
                  <a:moveTo>
                    <a:pt x="5426" y="0"/>
                  </a:moveTo>
                  <a:cubicBezTo>
                    <a:pt x="5423" y="0"/>
                    <a:pt x="5420" y="1"/>
                    <a:pt x="5417" y="2"/>
                  </a:cubicBezTo>
                  <a:cubicBezTo>
                    <a:pt x="1408" y="1667"/>
                    <a:pt x="2166" y="6727"/>
                    <a:pt x="2248" y="7014"/>
                  </a:cubicBezTo>
                  <a:cubicBezTo>
                    <a:pt x="2331" y="7301"/>
                    <a:pt x="491" y="8673"/>
                    <a:pt x="245" y="12056"/>
                  </a:cubicBezTo>
                  <a:cubicBezTo>
                    <a:pt x="0" y="15439"/>
                    <a:pt x="3096" y="16719"/>
                    <a:pt x="3469" y="16997"/>
                  </a:cubicBezTo>
                  <a:cubicBezTo>
                    <a:pt x="3841" y="17273"/>
                    <a:pt x="4273" y="19221"/>
                    <a:pt x="5420" y="20852"/>
                  </a:cubicBezTo>
                  <a:cubicBezTo>
                    <a:pt x="6316" y="22126"/>
                    <a:pt x="7890" y="22445"/>
                    <a:pt x="8808" y="22445"/>
                  </a:cubicBezTo>
                  <a:cubicBezTo>
                    <a:pt x="9065" y="22445"/>
                    <a:pt x="9270" y="22420"/>
                    <a:pt x="9395" y="22384"/>
                  </a:cubicBezTo>
                  <a:cubicBezTo>
                    <a:pt x="9445" y="22370"/>
                    <a:pt x="9495" y="22363"/>
                    <a:pt x="9544" y="22363"/>
                  </a:cubicBezTo>
                  <a:cubicBezTo>
                    <a:pt x="10068" y="22363"/>
                    <a:pt x="10665" y="23104"/>
                    <a:pt x="13067" y="23417"/>
                  </a:cubicBezTo>
                  <a:cubicBezTo>
                    <a:pt x="13278" y="23445"/>
                    <a:pt x="13497" y="23457"/>
                    <a:pt x="13721" y="23457"/>
                  </a:cubicBezTo>
                  <a:cubicBezTo>
                    <a:pt x="16283" y="23457"/>
                    <a:pt x="19501" y="21766"/>
                    <a:pt x="19816" y="21220"/>
                  </a:cubicBezTo>
                  <a:cubicBezTo>
                    <a:pt x="20158" y="20629"/>
                    <a:pt x="6073" y="0"/>
                    <a:pt x="5426" y="0"/>
                  </a:cubicBezTo>
                  <a:close/>
                </a:path>
              </a:pathLst>
            </a:custGeom>
            <a:solidFill>
              <a:srgbClr val="DAB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6;p43">
              <a:extLst>
                <a:ext uri="{FF2B5EF4-FFF2-40B4-BE49-F238E27FC236}">
                  <a16:creationId xmlns:a16="http://schemas.microsoft.com/office/drawing/2014/main" id="{A08D8360-6202-4DC3-C9D2-B648A0C25196}"/>
                </a:ext>
              </a:extLst>
            </p:cNvPr>
            <p:cNvSpPr/>
            <p:nvPr/>
          </p:nvSpPr>
          <p:spPr>
            <a:xfrm>
              <a:off x="1589063" y="705337"/>
              <a:ext cx="1225791" cy="1337067"/>
            </a:xfrm>
            <a:custGeom>
              <a:avLst/>
              <a:gdLst/>
              <a:ahLst/>
              <a:cxnLst/>
              <a:rect l="l" t="t" r="r" b="b"/>
              <a:pathLst>
                <a:path w="20853" h="22746" extrusionOk="0">
                  <a:moveTo>
                    <a:pt x="4057" y="0"/>
                  </a:moveTo>
                  <a:cubicBezTo>
                    <a:pt x="2832" y="0"/>
                    <a:pt x="1512" y="371"/>
                    <a:pt x="386" y="1529"/>
                  </a:cubicBezTo>
                  <a:cubicBezTo>
                    <a:pt x="1" y="1925"/>
                    <a:pt x="14043" y="22745"/>
                    <a:pt x="14783" y="22745"/>
                  </a:cubicBezTo>
                  <a:cubicBezTo>
                    <a:pt x="14785" y="22745"/>
                    <a:pt x="14786" y="22745"/>
                    <a:pt x="14788" y="22745"/>
                  </a:cubicBezTo>
                  <a:cubicBezTo>
                    <a:pt x="15465" y="22645"/>
                    <a:pt x="18669" y="19857"/>
                    <a:pt x="19321" y="17284"/>
                  </a:cubicBezTo>
                  <a:cubicBezTo>
                    <a:pt x="19973" y="14713"/>
                    <a:pt x="19350" y="13964"/>
                    <a:pt x="19716" y="13491"/>
                  </a:cubicBezTo>
                  <a:cubicBezTo>
                    <a:pt x="20082" y="13017"/>
                    <a:pt x="20853" y="10897"/>
                    <a:pt x="19761" y="9230"/>
                  </a:cubicBezTo>
                  <a:cubicBezTo>
                    <a:pt x="18668" y="7562"/>
                    <a:pt x="17019" y="6443"/>
                    <a:pt x="16898" y="5993"/>
                  </a:cubicBezTo>
                  <a:cubicBezTo>
                    <a:pt x="16778" y="5544"/>
                    <a:pt x="16732" y="2195"/>
                    <a:pt x="13497" y="1173"/>
                  </a:cubicBezTo>
                  <a:cubicBezTo>
                    <a:pt x="12511" y="862"/>
                    <a:pt x="11644" y="757"/>
                    <a:pt x="10908" y="757"/>
                  </a:cubicBezTo>
                  <a:cubicBezTo>
                    <a:pt x="9407" y="757"/>
                    <a:pt x="8453" y="1192"/>
                    <a:pt x="8151" y="1192"/>
                  </a:cubicBezTo>
                  <a:cubicBezTo>
                    <a:pt x="8115" y="1192"/>
                    <a:pt x="8089" y="1186"/>
                    <a:pt x="8072" y="1172"/>
                  </a:cubicBezTo>
                  <a:cubicBezTo>
                    <a:pt x="7924" y="1058"/>
                    <a:pt x="6125" y="0"/>
                    <a:pt x="4057" y="0"/>
                  </a:cubicBezTo>
                  <a:close/>
                </a:path>
              </a:pathLst>
            </a:custGeom>
            <a:solidFill>
              <a:srgbClr val="DAB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" name="Google Shape;420;p43">
              <a:extLst>
                <a:ext uri="{FF2B5EF4-FFF2-40B4-BE49-F238E27FC236}">
                  <a16:creationId xmlns:a16="http://schemas.microsoft.com/office/drawing/2014/main" id="{64CE79BB-D029-95C2-60D8-09F46205CB9C}"/>
                </a:ext>
              </a:extLst>
            </p:cNvPr>
            <p:cNvGrpSpPr/>
            <p:nvPr/>
          </p:nvGrpSpPr>
          <p:grpSpPr>
            <a:xfrm>
              <a:off x="1299556" y="794276"/>
              <a:ext cx="1435718" cy="1370940"/>
              <a:chOff x="1299556" y="794276"/>
              <a:chExt cx="1435718" cy="1370940"/>
            </a:xfrm>
          </p:grpSpPr>
          <p:sp>
            <p:nvSpPr>
              <p:cNvPr id="16" name="Google Shape;421;p43">
                <a:extLst>
                  <a:ext uri="{FF2B5EF4-FFF2-40B4-BE49-F238E27FC236}">
                    <a16:creationId xmlns:a16="http://schemas.microsoft.com/office/drawing/2014/main" id="{E4D6ABA0-0591-5EC9-7BE2-46DEC75CB3FB}"/>
                  </a:ext>
                </a:extLst>
              </p:cNvPr>
              <p:cNvSpPr/>
              <p:nvPr/>
            </p:nvSpPr>
            <p:spPr>
              <a:xfrm>
                <a:off x="1374269" y="1654628"/>
                <a:ext cx="298615" cy="216614"/>
              </a:xfrm>
              <a:custGeom>
                <a:avLst/>
                <a:gdLst/>
                <a:ahLst/>
                <a:cxnLst/>
                <a:rect l="l" t="t" r="r" b="b"/>
                <a:pathLst>
                  <a:path w="5080" h="3685" extrusionOk="0">
                    <a:moveTo>
                      <a:pt x="3144" y="1"/>
                    </a:moveTo>
                    <a:cubicBezTo>
                      <a:pt x="2081" y="1"/>
                      <a:pt x="1013" y="713"/>
                      <a:pt x="482" y="1617"/>
                    </a:cubicBezTo>
                    <a:cubicBezTo>
                      <a:pt x="121" y="2227"/>
                      <a:pt x="0" y="2959"/>
                      <a:pt x="93" y="3657"/>
                    </a:cubicBezTo>
                    <a:cubicBezTo>
                      <a:pt x="95" y="3676"/>
                      <a:pt x="109" y="3684"/>
                      <a:pt x="124" y="3684"/>
                    </a:cubicBezTo>
                    <a:cubicBezTo>
                      <a:pt x="142" y="3684"/>
                      <a:pt x="161" y="3671"/>
                      <a:pt x="157" y="3649"/>
                    </a:cubicBezTo>
                    <a:cubicBezTo>
                      <a:pt x="92" y="2964"/>
                      <a:pt x="228" y="2262"/>
                      <a:pt x="585" y="1678"/>
                    </a:cubicBezTo>
                    <a:cubicBezTo>
                      <a:pt x="1109" y="817"/>
                      <a:pt x="2137" y="131"/>
                      <a:pt x="3159" y="131"/>
                    </a:cubicBezTo>
                    <a:cubicBezTo>
                      <a:pt x="3468" y="131"/>
                      <a:pt x="3776" y="194"/>
                      <a:pt x="4070" y="333"/>
                    </a:cubicBezTo>
                    <a:cubicBezTo>
                      <a:pt x="4698" y="640"/>
                      <a:pt x="4974" y="1359"/>
                      <a:pt x="5015" y="2027"/>
                    </a:cubicBezTo>
                    <a:cubicBezTo>
                      <a:pt x="5016" y="2044"/>
                      <a:pt x="5030" y="2057"/>
                      <a:pt x="5047" y="2057"/>
                    </a:cubicBezTo>
                    <a:cubicBezTo>
                      <a:pt x="5047" y="2057"/>
                      <a:pt x="5048" y="2057"/>
                      <a:pt x="5048" y="2057"/>
                    </a:cubicBezTo>
                    <a:cubicBezTo>
                      <a:pt x="5066" y="2056"/>
                      <a:pt x="5079" y="2042"/>
                      <a:pt x="5079" y="2024"/>
                    </a:cubicBezTo>
                    <a:cubicBezTo>
                      <a:pt x="5064" y="1326"/>
                      <a:pt x="4784" y="563"/>
                      <a:pt x="4126" y="227"/>
                    </a:cubicBezTo>
                    <a:cubicBezTo>
                      <a:pt x="3811" y="71"/>
                      <a:pt x="3478" y="1"/>
                      <a:pt x="3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22;p43">
                <a:extLst>
                  <a:ext uri="{FF2B5EF4-FFF2-40B4-BE49-F238E27FC236}">
                    <a16:creationId xmlns:a16="http://schemas.microsoft.com/office/drawing/2014/main" id="{8F3B900D-C253-4011-9A5D-517B4FD08925}"/>
                  </a:ext>
                </a:extLst>
              </p:cNvPr>
              <p:cNvSpPr/>
              <p:nvPr/>
            </p:nvSpPr>
            <p:spPr>
              <a:xfrm>
                <a:off x="1299556" y="1245790"/>
                <a:ext cx="229252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1113" extrusionOk="0">
                    <a:moveTo>
                      <a:pt x="1619" y="0"/>
                    </a:moveTo>
                    <a:cubicBezTo>
                      <a:pt x="1059" y="0"/>
                      <a:pt x="500" y="161"/>
                      <a:pt x="29" y="498"/>
                    </a:cubicBezTo>
                    <a:cubicBezTo>
                      <a:pt x="0" y="517"/>
                      <a:pt x="20" y="557"/>
                      <a:pt x="47" y="557"/>
                    </a:cubicBezTo>
                    <a:cubicBezTo>
                      <a:pt x="52" y="557"/>
                      <a:pt x="58" y="556"/>
                      <a:pt x="63" y="552"/>
                    </a:cubicBezTo>
                    <a:cubicBezTo>
                      <a:pt x="534" y="268"/>
                      <a:pt x="1061" y="132"/>
                      <a:pt x="1586" y="132"/>
                    </a:cubicBezTo>
                    <a:cubicBezTo>
                      <a:pt x="2417" y="132"/>
                      <a:pt x="3242" y="472"/>
                      <a:pt x="3832" y="1103"/>
                    </a:cubicBezTo>
                    <a:cubicBezTo>
                      <a:pt x="3839" y="1110"/>
                      <a:pt x="3847" y="1113"/>
                      <a:pt x="3855" y="1113"/>
                    </a:cubicBezTo>
                    <a:cubicBezTo>
                      <a:pt x="3879" y="1113"/>
                      <a:pt x="3900" y="1083"/>
                      <a:pt x="3880" y="1060"/>
                    </a:cubicBezTo>
                    <a:cubicBezTo>
                      <a:pt x="3332" y="374"/>
                      <a:pt x="2474" y="0"/>
                      <a:pt x="1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23;p43">
                <a:extLst>
                  <a:ext uri="{FF2B5EF4-FFF2-40B4-BE49-F238E27FC236}">
                    <a16:creationId xmlns:a16="http://schemas.microsoft.com/office/drawing/2014/main" id="{5157B62D-6FB3-1752-AFDF-E45BB89926EA}"/>
                  </a:ext>
                </a:extLst>
              </p:cNvPr>
              <p:cNvSpPr/>
              <p:nvPr/>
            </p:nvSpPr>
            <p:spPr>
              <a:xfrm>
                <a:off x="1708452" y="1898226"/>
                <a:ext cx="379030" cy="266990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4542" extrusionOk="0">
                    <a:moveTo>
                      <a:pt x="3716" y="0"/>
                    </a:moveTo>
                    <a:cubicBezTo>
                      <a:pt x="1727" y="0"/>
                      <a:pt x="0" y="2555"/>
                      <a:pt x="282" y="4515"/>
                    </a:cubicBezTo>
                    <a:cubicBezTo>
                      <a:pt x="285" y="4534"/>
                      <a:pt x="298" y="4541"/>
                      <a:pt x="312" y="4541"/>
                    </a:cubicBezTo>
                    <a:cubicBezTo>
                      <a:pt x="331" y="4541"/>
                      <a:pt x="351" y="4528"/>
                      <a:pt x="346" y="4506"/>
                    </a:cubicBezTo>
                    <a:cubicBezTo>
                      <a:pt x="285" y="4008"/>
                      <a:pt x="357" y="3500"/>
                      <a:pt x="510" y="3023"/>
                    </a:cubicBezTo>
                    <a:cubicBezTo>
                      <a:pt x="937" y="1596"/>
                      <a:pt x="2254" y="130"/>
                      <a:pt x="3725" y="130"/>
                    </a:cubicBezTo>
                    <a:cubicBezTo>
                      <a:pt x="4148" y="130"/>
                      <a:pt x="4583" y="251"/>
                      <a:pt x="5014" y="529"/>
                    </a:cubicBezTo>
                    <a:cubicBezTo>
                      <a:pt x="5431" y="788"/>
                      <a:pt x="5754" y="1212"/>
                      <a:pt x="5839" y="1697"/>
                    </a:cubicBezTo>
                    <a:cubicBezTo>
                      <a:pt x="5993" y="2392"/>
                      <a:pt x="5553" y="3181"/>
                      <a:pt x="4812" y="3181"/>
                    </a:cubicBezTo>
                    <a:cubicBezTo>
                      <a:pt x="4771" y="3181"/>
                      <a:pt x="4729" y="3178"/>
                      <a:pt x="4687" y="3173"/>
                    </a:cubicBezTo>
                    <a:cubicBezTo>
                      <a:pt x="4441" y="3153"/>
                      <a:pt x="4201" y="3066"/>
                      <a:pt x="3982" y="2947"/>
                    </a:cubicBezTo>
                    <a:cubicBezTo>
                      <a:pt x="3977" y="2944"/>
                      <a:pt x="3972" y="2943"/>
                      <a:pt x="3967" y="2943"/>
                    </a:cubicBezTo>
                    <a:cubicBezTo>
                      <a:pt x="3938" y="2943"/>
                      <a:pt x="3919" y="2986"/>
                      <a:pt x="3950" y="3004"/>
                    </a:cubicBezTo>
                    <a:cubicBezTo>
                      <a:pt x="4280" y="3184"/>
                      <a:pt x="4576" y="3262"/>
                      <a:pt x="4833" y="3262"/>
                    </a:cubicBezTo>
                    <a:cubicBezTo>
                      <a:pt x="6138" y="3262"/>
                      <a:pt x="6448" y="1257"/>
                      <a:pt x="5080" y="424"/>
                    </a:cubicBezTo>
                    <a:cubicBezTo>
                      <a:pt x="4626" y="130"/>
                      <a:pt x="4164" y="0"/>
                      <a:pt x="3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24;p43">
                <a:extLst>
                  <a:ext uri="{FF2B5EF4-FFF2-40B4-BE49-F238E27FC236}">
                    <a16:creationId xmlns:a16="http://schemas.microsoft.com/office/drawing/2014/main" id="{BD35FB10-0161-98E9-B01B-8B03E3A73039}"/>
                  </a:ext>
                </a:extLst>
              </p:cNvPr>
              <p:cNvSpPr/>
              <p:nvPr/>
            </p:nvSpPr>
            <p:spPr>
              <a:xfrm>
                <a:off x="2298166" y="1052981"/>
                <a:ext cx="282626" cy="264404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4498" extrusionOk="0">
                    <a:moveTo>
                      <a:pt x="3270" y="0"/>
                    </a:moveTo>
                    <a:cubicBezTo>
                      <a:pt x="1689" y="0"/>
                      <a:pt x="1" y="1314"/>
                      <a:pt x="153" y="2973"/>
                    </a:cubicBezTo>
                    <a:cubicBezTo>
                      <a:pt x="236" y="3708"/>
                      <a:pt x="854" y="4237"/>
                      <a:pt x="1503" y="4494"/>
                    </a:cubicBezTo>
                    <a:cubicBezTo>
                      <a:pt x="1507" y="4496"/>
                      <a:pt x="1511" y="4497"/>
                      <a:pt x="1515" y="4497"/>
                    </a:cubicBezTo>
                    <a:cubicBezTo>
                      <a:pt x="1527" y="4497"/>
                      <a:pt x="1538" y="4490"/>
                      <a:pt x="1544" y="4479"/>
                    </a:cubicBezTo>
                    <a:cubicBezTo>
                      <a:pt x="1551" y="4462"/>
                      <a:pt x="1544" y="4443"/>
                      <a:pt x="1527" y="4436"/>
                    </a:cubicBezTo>
                    <a:cubicBezTo>
                      <a:pt x="916" y="4164"/>
                      <a:pt x="340" y="3654"/>
                      <a:pt x="271" y="2958"/>
                    </a:cubicBezTo>
                    <a:cubicBezTo>
                      <a:pt x="153" y="1561"/>
                      <a:pt x="1463" y="410"/>
                      <a:pt x="2751" y="165"/>
                    </a:cubicBezTo>
                    <a:cubicBezTo>
                      <a:pt x="2934" y="130"/>
                      <a:pt x="3120" y="112"/>
                      <a:pt x="3305" y="112"/>
                    </a:cubicBezTo>
                    <a:cubicBezTo>
                      <a:pt x="3801" y="112"/>
                      <a:pt x="4297" y="235"/>
                      <a:pt x="4747" y="453"/>
                    </a:cubicBezTo>
                    <a:cubicBezTo>
                      <a:pt x="4753" y="455"/>
                      <a:pt x="4758" y="457"/>
                      <a:pt x="4763" y="457"/>
                    </a:cubicBezTo>
                    <a:cubicBezTo>
                      <a:pt x="4792" y="457"/>
                      <a:pt x="4807" y="413"/>
                      <a:pt x="4777" y="396"/>
                    </a:cubicBezTo>
                    <a:cubicBezTo>
                      <a:pt x="4466" y="233"/>
                      <a:pt x="4132" y="112"/>
                      <a:pt x="3785" y="49"/>
                    </a:cubicBezTo>
                    <a:cubicBezTo>
                      <a:pt x="3616" y="16"/>
                      <a:pt x="3444" y="0"/>
                      <a:pt x="3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25;p43">
                <a:extLst>
                  <a:ext uri="{FF2B5EF4-FFF2-40B4-BE49-F238E27FC236}">
                    <a16:creationId xmlns:a16="http://schemas.microsoft.com/office/drawing/2014/main" id="{FC197852-ED81-1000-11AE-4D3E53FF8378}"/>
                  </a:ext>
                </a:extLst>
              </p:cNvPr>
              <p:cNvSpPr/>
              <p:nvPr/>
            </p:nvSpPr>
            <p:spPr>
              <a:xfrm>
                <a:off x="1967686" y="794276"/>
                <a:ext cx="85646" cy="225019"/>
              </a:xfrm>
              <a:custGeom>
                <a:avLst/>
                <a:gdLst/>
                <a:ahLst/>
                <a:cxnLst/>
                <a:rect l="l" t="t" r="r" b="b"/>
                <a:pathLst>
                  <a:path w="1457" h="3828" extrusionOk="0">
                    <a:moveTo>
                      <a:pt x="1410" y="1"/>
                    </a:moveTo>
                    <a:cubicBezTo>
                      <a:pt x="1404" y="1"/>
                      <a:pt x="1398" y="3"/>
                      <a:pt x="1392" y="7"/>
                    </a:cubicBezTo>
                    <a:cubicBezTo>
                      <a:pt x="1102" y="209"/>
                      <a:pt x="849" y="468"/>
                      <a:pt x="651" y="765"/>
                    </a:cubicBezTo>
                    <a:cubicBezTo>
                      <a:pt x="45" y="1657"/>
                      <a:pt x="29" y="2886"/>
                      <a:pt x="571" y="3812"/>
                    </a:cubicBezTo>
                    <a:cubicBezTo>
                      <a:pt x="577" y="3823"/>
                      <a:pt x="587" y="3828"/>
                      <a:pt x="597" y="3828"/>
                    </a:cubicBezTo>
                    <a:cubicBezTo>
                      <a:pt x="618" y="3828"/>
                      <a:pt x="640" y="3806"/>
                      <a:pt x="628" y="3782"/>
                    </a:cubicBezTo>
                    <a:cubicBezTo>
                      <a:pt x="1" y="2518"/>
                      <a:pt x="318" y="940"/>
                      <a:pt x="1431" y="58"/>
                    </a:cubicBezTo>
                    <a:cubicBezTo>
                      <a:pt x="1457" y="37"/>
                      <a:pt x="1436" y="1"/>
                      <a:pt x="1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26;p43">
                <a:extLst>
                  <a:ext uri="{FF2B5EF4-FFF2-40B4-BE49-F238E27FC236}">
                    <a16:creationId xmlns:a16="http://schemas.microsoft.com/office/drawing/2014/main" id="{EAF76A5C-4F26-A509-3C39-70F56D4323E5}"/>
                  </a:ext>
                </a:extLst>
              </p:cNvPr>
              <p:cNvSpPr/>
              <p:nvPr/>
            </p:nvSpPr>
            <p:spPr>
              <a:xfrm>
                <a:off x="2379757" y="1477984"/>
                <a:ext cx="355517" cy="291385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4957" extrusionOk="0">
                    <a:moveTo>
                      <a:pt x="4226" y="0"/>
                    </a:moveTo>
                    <a:cubicBezTo>
                      <a:pt x="2291" y="0"/>
                      <a:pt x="1" y="1274"/>
                      <a:pt x="508" y="3483"/>
                    </a:cubicBezTo>
                    <a:cubicBezTo>
                      <a:pt x="689" y="4431"/>
                      <a:pt x="1483" y="4956"/>
                      <a:pt x="2186" y="4956"/>
                    </a:cubicBezTo>
                    <a:cubicBezTo>
                      <a:pt x="2877" y="4956"/>
                      <a:pt x="3480" y="4446"/>
                      <a:pt x="3319" y="3327"/>
                    </a:cubicBezTo>
                    <a:cubicBezTo>
                      <a:pt x="3317" y="3309"/>
                      <a:pt x="3303" y="3300"/>
                      <a:pt x="3288" y="3300"/>
                    </a:cubicBezTo>
                    <a:cubicBezTo>
                      <a:pt x="3270" y="3300"/>
                      <a:pt x="3252" y="3313"/>
                      <a:pt x="3255" y="3336"/>
                    </a:cubicBezTo>
                    <a:cubicBezTo>
                      <a:pt x="3290" y="3584"/>
                      <a:pt x="3287" y="3838"/>
                      <a:pt x="3220" y="4076"/>
                    </a:cubicBezTo>
                    <a:cubicBezTo>
                      <a:pt x="3092" y="4597"/>
                      <a:pt x="2637" y="4852"/>
                      <a:pt x="2162" y="4852"/>
                    </a:cubicBezTo>
                    <a:cubicBezTo>
                      <a:pt x="1910" y="4852"/>
                      <a:pt x="1653" y="4780"/>
                      <a:pt x="1435" y="4639"/>
                    </a:cubicBezTo>
                    <a:cubicBezTo>
                      <a:pt x="1009" y="4388"/>
                      <a:pt x="726" y="3939"/>
                      <a:pt x="630" y="3457"/>
                    </a:cubicBezTo>
                    <a:cubicBezTo>
                      <a:pt x="187" y="1336"/>
                      <a:pt x="2325" y="102"/>
                      <a:pt x="4284" y="102"/>
                    </a:cubicBezTo>
                    <a:cubicBezTo>
                      <a:pt x="4898" y="102"/>
                      <a:pt x="5494" y="223"/>
                      <a:pt x="5987" y="476"/>
                    </a:cubicBezTo>
                    <a:cubicBezTo>
                      <a:pt x="5993" y="479"/>
                      <a:pt x="5999" y="480"/>
                      <a:pt x="6004" y="480"/>
                    </a:cubicBezTo>
                    <a:cubicBezTo>
                      <a:pt x="6033" y="480"/>
                      <a:pt x="6048" y="438"/>
                      <a:pt x="6019" y="420"/>
                    </a:cubicBezTo>
                    <a:cubicBezTo>
                      <a:pt x="5568" y="171"/>
                      <a:pt x="5057" y="46"/>
                      <a:pt x="4547" y="12"/>
                    </a:cubicBezTo>
                    <a:cubicBezTo>
                      <a:pt x="4442" y="4"/>
                      <a:pt x="4334" y="0"/>
                      <a:pt x="4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oogle Shape;388;p43">
            <a:extLst>
              <a:ext uri="{FF2B5EF4-FFF2-40B4-BE49-F238E27FC236}">
                <a16:creationId xmlns:a16="http://schemas.microsoft.com/office/drawing/2014/main" id="{1A4D99CD-3747-7723-E6C7-E760124F963D}"/>
              </a:ext>
            </a:extLst>
          </p:cNvPr>
          <p:cNvGrpSpPr/>
          <p:nvPr/>
        </p:nvGrpSpPr>
        <p:grpSpPr>
          <a:xfrm>
            <a:off x="6856469" y="2603222"/>
            <a:ext cx="2201527" cy="2540277"/>
            <a:chOff x="4354993" y="705337"/>
            <a:chExt cx="2144692" cy="2474698"/>
          </a:xfrm>
        </p:grpSpPr>
        <p:sp>
          <p:nvSpPr>
            <p:cNvPr id="43" name="Google Shape;389;p43">
              <a:extLst>
                <a:ext uri="{FF2B5EF4-FFF2-40B4-BE49-F238E27FC236}">
                  <a16:creationId xmlns:a16="http://schemas.microsoft.com/office/drawing/2014/main" id="{A3698C5B-E57B-3CEF-DF06-7A233E5606C6}"/>
                </a:ext>
              </a:extLst>
            </p:cNvPr>
            <p:cNvSpPr/>
            <p:nvPr/>
          </p:nvSpPr>
          <p:spPr>
            <a:xfrm>
              <a:off x="4354993" y="1073790"/>
              <a:ext cx="1685294" cy="2106236"/>
            </a:xfrm>
            <a:custGeom>
              <a:avLst/>
              <a:gdLst/>
              <a:ahLst/>
              <a:cxnLst/>
              <a:rect l="l" t="t" r="r" b="b"/>
              <a:pathLst>
                <a:path w="28670" h="35831" extrusionOk="0">
                  <a:moveTo>
                    <a:pt x="15090" y="1"/>
                  </a:moveTo>
                  <a:cubicBezTo>
                    <a:pt x="12355" y="1"/>
                    <a:pt x="8868" y="1051"/>
                    <a:pt x="6696" y="3392"/>
                  </a:cubicBezTo>
                  <a:cubicBezTo>
                    <a:pt x="3879" y="6426"/>
                    <a:pt x="3099" y="11020"/>
                    <a:pt x="3141" y="11713"/>
                  </a:cubicBezTo>
                  <a:cubicBezTo>
                    <a:pt x="3184" y="12407"/>
                    <a:pt x="4950" y="13974"/>
                    <a:pt x="4398" y="14876"/>
                  </a:cubicBezTo>
                  <a:cubicBezTo>
                    <a:pt x="3776" y="15894"/>
                    <a:pt x="1" y="18323"/>
                    <a:pt x="159" y="20077"/>
                  </a:cubicBezTo>
                  <a:cubicBezTo>
                    <a:pt x="317" y="21830"/>
                    <a:pt x="2188" y="22115"/>
                    <a:pt x="2492" y="22419"/>
                  </a:cubicBezTo>
                  <a:cubicBezTo>
                    <a:pt x="2795" y="22722"/>
                    <a:pt x="3488" y="30697"/>
                    <a:pt x="3922" y="31131"/>
                  </a:cubicBezTo>
                  <a:cubicBezTo>
                    <a:pt x="3998" y="31207"/>
                    <a:pt x="4163" y="31236"/>
                    <a:pt x="4389" y="31236"/>
                  </a:cubicBezTo>
                  <a:cubicBezTo>
                    <a:pt x="5136" y="31236"/>
                    <a:pt x="6553" y="30917"/>
                    <a:pt x="7662" y="30917"/>
                  </a:cubicBezTo>
                  <a:cubicBezTo>
                    <a:pt x="8125" y="30917"/>
                    <a:pt x="8534" y="30973"/>
                    <a:pt x="8818" y="31131"/>
                  </a:cubicBezTo>
                  <a:cubicBezTo>
                    <a:pt x="9487" y="31502"/>
                    <a:pt x="9702" y="34538"/>
                    <a:pt x="9766" y="35831"/>
                  </a:cubicBezTo>
                  <a:lnTo>
                    <a:pt x="23140" y="35831"/>
                  </a:lnTo>
                  <a:cubicBezTo>
                    <a:pt x="23153" y="34311"/>
                    <a:pt x="23166" y="30593"/>
                    <a:pt x="23444" y="28487"/>
                  </a:cubicBezTo>
                  <a:cubicBezTo>
                    <a:pt x="23921" y="24890"/>
                    <a:pt x="28409" y="17521"/>
                    <a:pt x="28539" y="16655"/>
                  </a:cubicBezTo>
                  <a:cubicBezTo>
                    <a:pt x="28670" y="15788"/>
                    <a:pt x="21995" y="11020"/>
                    <a:pt x="21562" y="10847"/>
                  </a:cubicBezTo>
                  <a:cubicBezTo>
                    <a:pt x="21128" y="10673"/>
                    <a:pt x="20001" y="1051"/>
                    <a:pt x="17270" y="271"/>
                  </a:cubicBezTo>
                  <a:cubicBezTo>
                    <a:pt x="16646" y="93"/>
                    <a:pt x="15901" y="1"/>
                    <a:pt x="15090" y="1"/>
                  </a:cubicBezTo>
                  <a:close/>
                </a:path>
              </a:pathLst>
            </a:custGeom>
            <a:solidFill>
              <a:srgbClr val="D38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0;p43">
              <a:extLst>
                <a:ext uri="{FF2B5EF4-FFF2-40B4-BE49-F238E27FC236}">
                  <a16:creationId xmlns:a16="http://schemas.microsoft.com/office/drawing/2014/main" id="{690A36A9-55DD-E65A-109C-F9AA71526627}"/>
                </a:ext>
              </a:extLst>
            </p:cNvPr>
            <p:cNvSpPr/>
            <p:nvPr/>
          </p:nvSpPr>
          <p:spPr>
            <a:xfrm>
              <a:off x="4590596" y="1741686"/>
              <a:ext cx="1448342" cy="1438349"/>
            </a:xfrm>
            <a:custGeom>
              <a:avLst/>
              <a:gdLst/>
              <a:ahLst/>
              <a:cxnLst/>
              <a:rect l="l" t="t" r="r" b="b"/>
              <a:pathLst>
                <a:path w="24639" h="24469" extrusionOk="0">
                  <a:moveTo>
                    <a:pt x="18353" y="0"/>
                  </a:moveTo>
                  <a:cubicBezTo>
                    <a:pt x="16219" y="1181"/>
                    <a:pt x="14624" y="3151"/>
                    <a:pt x="14086" y="6115"/>
                  </a:cubicBezTo>
                  <a:cubicBezTo>
                    <a:pt x="12437" y="13888"/>
                    <a:pt x="7162" y="19100"/>
                    <a:pt x="0" y="19821"/>
                  </a:cubicBezTo>
                  <a:cubicBezTo>
                    <a:pt x="89" y="19858"/>
                    <a:pt x="220" y="19873"/>
                    <a:pt x="383" y="19873"/>
                  </a:cubicBezTo>
                  <a:cubicBezTo>
                    <a:pt x="1129" y="19873"/>
                    <a:pt x="2544" y="19554"/>
                    <a:pt x="3652" y="19554"/>
                  </a:cubicBezTo>
                  <a:cubicBezTo>
                    <a:pt x="4116" y="19554"/>
                    <a:pt x="4526" y="19610"/>
                    <a:pt x="4810" y="19769"/>
                  </a:cubicBezTo>
                  <a:cubicBezTo>
                    <a:pt x="5479" y="20140"/>
                    <a:pt x="5694" y="23176"/>
                    <a:pt x="5758" y="24469"/>
                  </a:cubicBezTo>
                  <a:lnTo>
                    <a:pt x="19132" y="24469"/>
                  </a:lnTo>
                  <a:cubicBezTo>
                    <a:pt x="19145" y="22949"/>
                    <a:pt x="19158" y="19231"/>
                    <a:pt x="19436" y="17125"/>
                  </a:cubicBezTo>
                  <a:cubicBezTo>
                    <a:pt x="19913" y="13528"/>
                    <a:pt x="24401" y="6159"/>
                    <a:pt x="24531" y="5293"/>
                  </a:cubicBezTo>
                  <a:cubicBezTo>
                    <a:pt x="24638" y="4586"/>
                    <a:pt x="20225" y="1289"/>
                    <a:pt x="18353" y="0"/>
                  </a:cubicBezTo>
                  <a:close/>
                </a:path>
              </a:pathLst>
            </a:custGeom>
            <a:solidFill>
              <a:srgbClr val="AB6D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1;p43">
              <a:extLst>
                <a:ext uri="{FF2B5EF4-FFF2-40B4-BE49-F238E27FC236}">
                  <a16:creationId xmlns:a16="http://schemas.microsoft.com/office/drawing/2014/main" id="{352F65BB-79FA-F368-DC7F-47D93CD48413}"/>
                </a:ext>
              </a:extLst>
            </p:cNvPr>
            <p:cNvSpPr/>
            <p:nvPr/>
          </p:nvSpPr>
          <p:spPr>
            <a:xfrm>
              <a:off x="4522349" y="1653687"/>
              <a:ext cx="519814" cy="658717"/>
            </a:xfrm>
            <a:custGeom>
              <a:avLst/>
              <a:gdLst/>
              <a:ahLst/>
              <a:cxnLst/>
              <a:rect l="l" t="t" r="r" b="b"/>
              <a:pathLst>
                <a:path w="8843" h="11206" extrusionOk="0">
                  <a:moveTo>
                    <a:pt x="6550" y="3"/>
                  </a:moveTo>
                  <a:cubicBezTo>
                    <a:pt x="5331" y="6"/>
                    <a:pt x="2817" y="0"/>
                    <a:pt x="2626" y="1596"/>
                  </a:cubicBezTo>
                  <a:cubicBezTo>
                    <a:pt x="2554" y="2800"/>
                    <a:pt x="3610" y="3630"/>
                    <a:pt x="4037" y="4659"/>
                  </a:cubicBezTo>
                  <a:cubicBezTo>
                    <a:pt x="4289" y="5219"/>
                    <a:pt x="4147" y="5725"/>
                    <a:pt x="3756" y="6176"/>
                  </a:cubicBezTo>
                  <a:cubicBezTo>
                    <a:pt x="3537" y="6470"/>
                    <a:pt x="2952" y="7220"/>
                    <a:pt x="2718" y="7521"/>
                  </a:cubicBezTo>
                  <a:cubicBezTo>
                    <a:pt x="2020" y="8414"/>
                    <a:pt x="1311" y="9301"/>
                    <a:pt x="644" y="10219"/>
                  </a:cubicBezTo>
                  <a:cubicBezTo>
                    <a:pt x="422" y="10524"/>
                    <a:pt x="201" y="10832"/>
                    <a:pt x="9" y="11162"/>
                  </a:cubicBezTo>
                  <a:cubicBezTo>
                    <a:pt x="1" y="11176"/>
                    <a:pt x="5" y="11193"/>
                    <a:pt x="19" y="11201"/>
                  </a:cubicBezTo>
                  <a:cubicBezTo>
                    <a:pt x="24" y="11204"/>
                    <a:pt x="30" y="11206"/>
                    <a:pt x="35" y="11206"/>
                  </a:cubicBezTo>
                  <a:cubicBezTo>
                    <a:pt x="45" y="11206"/>
                    <a:pt x="54" y="11201"/>
                    <a:pt x="59" y="11191"/>
                  </a:cubicBezTo>
                  <a:cubicBezTo>
                    <a:pt x="454" y="10551"/>
                    <a:pt x="935" y="9961"/>
                    <a:pt x="1394" y="9364"/>
                  </a:cubicBezTo>
                  <a:cubicBezTo>
                    <a:pt x="2118" y="8434"/>
                    <a:pt x="3321" y="6947"/>
                    <a:pt x="4014" y="6013"/>
                  </a:cubicBezTo>
                  <a:cubicBezTo>
                    <a:pt x="4850" y="4827"/>
                    <a:pt x="3460" y="3689"/>
                    <a:pt x="2986" y="2666"/>
                  </a:cubicBezTo>
                  <a:cubicBezTo>
                    <a:pt x="1973" y="511"/>
                    <a:pt x="4261" y="91"/>
                    <a:pt x="6361" y="91"/>
                  </a:cubicBezTo>
                  <a:cubicBezTo>
                    <a:pt x="7332" y="91"/>
                    <a:pt x="8263" y="181"/>
                    <a:pt x="8808" y="230"/>
                  </a:cubicBezTo>
                  <a:cubicBezTo>
                    <a:pt x="8809" y="230"/>
                    <a:pt x="8810" y="230"/>
                    <a:pt x="8811" y="230"/>
                  </a:cubicBezTo>
                  <a:cubicBezTo>
                    <a:pt x="8826" y="230"/>
                    <a:pt x="8839" y="219"/>
                    <a:pt x="8841" y="205"/>
                  </a:cubicBezTo>
                  <a:cubicBezTo>
                    <a:pt x="8842" y="188"/>
                    <a:pt x="8831" y="174"/>
                    <a:pt x="8814" y="172"/>
                  </a:cubicBezTo>
                  <a:cubicBezTo>
                    <a:pt x="8063" y="84"/>
                    <a:pt x="7308" y="20"/>
                    <a:pt x="6550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2;p43">
              <a:extLst>
                <a:ext uri="{FF2B5EF4-FFF2-40B4-BE49-F238E27FC236}">
                  <a16:creationId xmlns:a16="http://schemas.microsoft.com/office/drawing/2014/main" id="{6C5F4B7F-7521-1AB6-C4ED-ABBE34147474}"/>
                </a:ext>
              </a:extLst>
            </p:cNvPr>
            <p:cNvSpPr/>
            <p:nvPr/>
          </p:nvSpPr>
          <p:spPr>
            <a:xfrm>
              <a:off x="4602176" y="727204"/>
              <a:ext cx="1696816" cy="2105178"/>
            </a:xfrm>
            <a:custGeom>
              <a:avLst/>
              <a:gdLst/>
              <a:ahLst/>
              <a:cxnLst/>
              <a:rect l="l" t="t" r="r" b="b"/>
              <a:pathLst>
                <a:path w="28866" h="35813" extrusionOk="0">
                  <a:moveTo>
                    <a:pt x="11830" y="0"/>
                  </a:moveTo>
                  <a:cubicBezTo>
                    <a:pt x="10538" y="0"/>
                    <a:pt x="10266" y="962"/>
                    <a:pt x="10077" y="1063"/>
                  </a:cubicBezTo>
                  <a:cubicBezTo>
                    <a:pt x="10070" y="1067"/>
                    <a:pt x="10062" y="1069"/>
                    <a:pt x="10052" y="1069"/>
                  </a:cubicBezTo>
                  <a:cubicBezTo>
                    <a:pt x="9887" y="1069"/>
                    <a:pt x="9390" y="508"/>
                    <a:pt x="8719" y="508"/>
                  </a:cubicBezTo>
                  <a:cubicBezTo>
                    <a:pt x="8339" y="508"/>
                    <a:pt x="7902" y="688"/>
                    <a:pt x="7438" y="1253"/>
                  </a:cubicBezTo>
                  <a:cubicBezTo>
                    <a:pt x="7309" y="1156"/>
                    <a:pt x="7149" y="1099"/>
                    <a:pt x="6951" y="1099"/>
                  </a:cubicBezTo>
                  <a:cubicBezTo>
                    <a:pt x="6885" y="1099"/>
                    <a:pt x="6815" y="1105"/>
                    <a:pt x="6741" y="1118"/>
                  </a:cubicBezTo>
                  <a:cubicBezTo>
                    <a:pt x="5182" y="1392"/>
                    <a:pt x="5363" y="2416"/>
                    <a:pt x="5235" y="2566"/>
                  </a:cubicBezTo>
                  <a:cubicBezTo>
                    <a:pt x="5224" y="2578"/>
                    <a:pt x="5204" y="2584"/>
                    <a:pt x="5175" y="2584"/>
                  </a:cubicBezTo>
                  <a:cubicBezTo>
                    <a:pt x="5045" y="2584"/>
                    <a:pt x="4748" y="2480"/>
                    <a:pt x="4418" y="2480"/>
                  </a:cubicBezTo>
                  <a:cubicBezTo>
                    <a:pt x="3943" y="2480"/>
                    <a:pt x="3400" y="2694"/>
                    <a:pt x="3187" y="3735"/>
                  </a:cubicBezTo>
                  <a:cubicBezTo>
                    <a:pt x="3156" y="3886"/>
                    <a:pt x="3151" y="4026"/>
                    <a:pt x="3163" y="4157"/>
                  </a:cubicBezTo>
                  <a:cubicBezTo>
                    <a:pt x="3159" y="4157"/>
                    <a:pt x="3155" y="4157"/>
                    <a:pt x="3151" y="4157"/>
                  </a:cubicBezTo>
                  <a:cubicBezTo>
                    <a:pt x="2906" y="4157"/>
                    <a:pt x="2663" y="4263"/>
                    <a:pt x="2431" y="4524"/>
                  </a:cubicBezTo>
                  <a:cubicBezTo>
                    <a:pt x="1184" y="5929"/>
                    <a:pt x="2094" y="6840"/>
                    <a:pt x="2084" y="7085"/>
                  </a:cubicBezTo>
                  <a:cubicBezTo>
                    <a:pt x="2073" y="7330"/>
                    <a:pt x="1" y="7506"/>
                    <a:pt x="1033" y="9753"/>
                  </a:cubicBezTo>
                  <a:cubicBezTo>
                    <a:pt x="1215" y="10151"/>
                    <a:pt x="1454" y="10333"/>
                    <a:pt x="1730" y="10380"/>
                  </a:cubicBezTo>
                  <a:cubicBezTo>
                    <a:pt x="1815" y="10425"/>
                    <a:pt x="1942" y="10446"/>
                    <a:pt x="2104" y="10446"/>
                  </a:cubicBezTo>
                  <a:cubicBezTo>
                    <a:pt x="3922" y="10446"/>
                    <a:pt x="10205" y="7857"/>
                    <a:pt x="11743" y="7805"/>
                  </a:cubicBezTo>
                  <a:cubicBezTo>
                    <a:pt x="11752" y="7805"/>
                    <a:pt x="11762" y="7805"/>
                    <a:pt x="11771" y="7805"/>
                  </a:cubicBezTo>
                  <a:cubicBezTo>
                    <a:pt x="13420" y="7805"/>
                    <a:pt x="9005" y="12949"/>
                    <a:pt x="12107" y="20358"/>
                  </a:cubicBezTo>
                  <a:cubicBezTo>
                    <a:pt x="14977" y="27214"/>
                    <a:pt x="19090" y="35812"/>
                    <a:pt x="19090" y="35812"/>
                  </a:cubicBezTo>
                  <a:cubicBezTo>
                    <a:pt x="19709" y="35467"/>
                    <a:pt x="19916" y="35077"/>
                    <a:pt x="20131" y="34271"/>
                  </a:cubicBezTo>
                  <a:cubicBezTo>
                    <a:pt x="20347" y="34245"/>
                    <a:pt x="20561" y="34132"/>
                    <a:pt x="20761" y="33897"/>
                  </a:cubicBezTo>
                  <a:cubicBezTo>
                    <a:pt x="21979" y="32466"/>
                    <a:pt x="21050" y="31575"/>
                    <a:pt x="21055" y="31329"/>
                  </a:cubicBezTo>
                  <a:cubicBezTo>
                    <a:pt x="21061" y="31112"/>
                    <a:pt x="22670" y="30916"/>
                    <a:pt x="22309" y="29345"/>
                  </a:cubicBezTo>
                  <a:cubicBezTo>
                    <a:pt x="22536" y="29326"/>
                    <a:pt x="22759" y="29213"/>
                    <a:pt x="22968" y="28968"/>
                  </a:cubicBezTo>
                  <a:cubicBezTo>
                    <a:pt x="24186" y="27537"/>
                    <a:pt x="23257" y="26645"/>
                    <a:pt x="23262" y="26400"/>
                  </a:cubicBezTo>
                  <a:cubicBezTo>
                    <a:pt x="23268" y="26154"/>
                    <a:pt x="25336" y="25936"/>
                    <a:pt x="24259" y="23711"/>
                  </a:cubicBezTo>
                  <a:cubicBezTo>
                    <a:pt x="24211" y="23612"/>
                    <a:pt x="24158" y="23532"/>
                    <a:pt x="24104" y="23459"/>
                  </a:cubicBezTo>
                  <a:lnTo>
                    <a:pt x="24104" y="23459"/>
                  </a:lnTo>
                  <a:cubicBezTo>
                    <a:pt x="24216" y="23498"/>
                    <a:pt x="24328" y="23520"/>
                    <a:pt x="24440" y="23520"/>
                  </a:cubicBezTo>
                  <a:cubicBezTo>
                    <a:pt x="24691" y="23520"/>
                    <a:pt x="24937" y="23410"/>
                    <a:pt x="25168" y="23139"/>
                  </a:cubicBezTo>
                  <a:cubicBezTo>
                    <a:pt x="26386" y="21708"/>
                    <a:pt x="25457" y="20817"/>
                    <a:pt x="25462" y="20571"/>
                  </a:cubicBezTo>
                  <a:cubicBezTo>
                    <a:pt x="25467" y="20325"/>
                    <a:pt x="27537" y="20107"/>
                    <a:pt x="26458" y="17881"/>
                  </a:cubicBezTo>
                  <a:cubicBezTo>
                    <a:pt x="26372" y="17702"/>
                    <a:pt x="26273" y="17572"/>
                    <a:pt x="26166" y="17475"/>
                  </a:cubicBezTo>
                  <a:lnTo>
                    <a:pt x="26166" y="17475"/>
                  </a:lnTo>
                  <a:cubicBezTo>
                    <a:pt x="26206" y="17479"/>
                    <a:pt x="26245" y="17481"/>
                    <a:pt x="26284" y="17481"/>
                  </a:cubicBezTo>
                  <a:cubicBezTo>
                    <a:pt x="26598" y="17481"/>
                    <a:pt x="26882" y="17335"/>
                    <a:pt x="27098" y="16957"/>
                  </a:cubicBezTo>
                  <a:cubicBezTo>
                    <a:pt x="28031" y="15326"/>
                    <a:pt x="26953" y="14621"/>
                    <a:pt x="26913" y="14379"/>
                  </a:cubicBezTo>
                  <a:cubicBezTo>
                    <a:pt x="26873" y="14137"/>
                    <a:pt x="28866" y="13540"/>
                    <a:pt x="27395" y="11552"/>
                  </a:cubicBezTo>
                  <a:cubicBezTo>
                    <a:pt x="27293" y="11413"/>
                    <a:pt x="27189" y="11309"/>
                    <a:pt x="27083" y="11235"/>
                  </a:cubicBezTo>
                  <a:cubicBezTo>
                    <a:pt x="27198" y="11070"/>
                    <a:pt x="27259" y="10855"/>
                    <a:pt x="27241" y="10573"/>
                  </a:cubicBezTo>
                  <a:cubicBezTo>
                    <a:pt x="27125" y="8699"/>
                    <a:pt x="25838" y="8701"/>
                    <a:pt x="25671" y="8521"/>
                  </a:cubicBezTo>
                  <a:cubicBezTo>
                    <a:pt x="25505" y="8341"/>
                    <a:pt x="26842" y="6747"/>
                    <a:pt x="24522" y="5894"/>
                  </a:cubicBezTo>
                  <a:cubicBezTo>
                    <a:pt x="24433" y="5862"/>
                    <a:pt x="24351" y="5839"/>
                    <a:pt x="24272" y="5824"/>
                  </a:cubicBezTo>
                  <a:cubicBezTo>
                    <a:pt x="24367" y="5598"/>
                    <a:pt x="24363" y="5333"/>
                    <a:pt x="24213" y="5018"/>
                  </a:cubicBezTo>
                  <a:cubicBezTo>
                    <a:pt x="23645" y="3834"/>
                    <a:pt x="22891" y="3716"/>
                    <a:pt x="22413" y="3716"/>
                  </a:cubicBezTo>
                  <a:cubicBezTo>
                    <a:pt x="22293" y="3716"/>
                    <a:pt x="22191" y="3723"/>
                    <a:pt x="22113" y="3723"/>
                  </a:cubicBezTo>
                  <a:cubicBezTo>
                    <a:pt x="22057" y="3723"/>
                    <a:pt x="22014" y="3719"/>
                    <a:pt x="21986" y="3706"/>
                  </a:cubicBezTo>
                  <a:cubicBezTo>
                    <a:pt x="21769" y="3603"/>
                    <a:pt x="22381" y="1700"/>
                    <a:pt x="20077" y="1700"/>
                  </a:cubicBezTo>
                  <a:cubicBezTo>
                    <a:pt x="20030" y="1700"/>
                    <a:pt x="19983" y="1701"/>
                    <a:pt x="19934" y="1702"/>
                  </a:cubicBezTo>
                  <a:cubicBezTo>
                    <a:pt x="19762" y="1708"/>
                    <a:pt x="19617" y="1735"/>
                    <a:pt x="19496" y="1779"/>
                  </a:cubicBezTo>
                  <a:cubicBezTo>
                    <a:pt x="19426" y="1590"/>
                    <a:pt x="19283" y="1418"/>
                    <a:pt x="19041" y="1273"/>
                  </a:cubicBezTo>
                  <a:cubicBezTo>
                    <a:pt x="18539" y="970"/>
                    <a:pt x="18123" y="866"/>
                    <a:pt x="17781" y="866"/>
                  </a:cubicBezTo>
                  <a:cubicBezTo>
                    <a:pt x="17025" y="866"/>
                    <a:pt x="16628" y="1375"/>
                    <a:pt x="16460" y="1399"/>
                  </a:cubicBezTo>
                  <a:cubicBezTo>
                    <a:pt x="16458" y="1400"/>
                    <a:pt x="16456" y="1400"/>
                    <a:pt x="16454" y="1400"/>
                  </a:cubicBezTo>
                  <a:cubicBezTo>
                    <a:pt x="16273" y="1400"/>
                    <a:pt x="15923" y="340"/>
                    <a:pt x="14954" y="340"/>
                  </a:cubicBezTo>
                  <a:cubicBezTo>
                    <a:pt x="14605" y="340"/>
                    <a:pt x="14176" y="478"/>
                    <a:pt x="13645" y="852"/>
                  </a:cubicBezTo>
                  <a:cubicBezTo>
                    <a:pt x="13471" y="975"/>
                    <a:pt x="13355" y="1102"/>
                    <a:pt x="13277" y="1231"/>
                  </a:cubicBezTo>
                  <a:cubicBezTo>
                    <a:pt x="13314" y="668"/>
                    <a:pt x="13129" y="199"/>
                    <a:pt x="12461" y="67"/>
                  </a:cubicBezTo>
                  <a:cubicBezTo>
                    <a:pt x="12227" y="21"/>
                    <a:pt x="12018" y="0"/>
                    <a:pt x="11830" y="0"/>
                  </a:cubicBezTo>
                  <a:close/>
                </a:path>
              </a:pathLst>
            </a:custGeom>
            <a:solidFill>
              <a:srgbClr val="3C3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3;p43">
              <a:extLst>
                <a:ext uri="{FF2B5EF4-FFF2-40B4-BE49-F238E27FC236}">
                  <a16:creationId xmlns:a16="http://schemas.microsoft.com/office/drawing/2014/main" id="{2512F5C1-7106-DE40-508B-BACA02118494}"/>
                </a:ext>
              </a:extLst>
            </p:cNvPr>
            <p:cNvSpPr/>
            <p:nvPr/>
          </p:nvSpPr>
          <p:spPr>
            <a:xfrm>
              <a:off x="5260784" y="1678082"/>
              <a:ext cx="394960" cy="565958"/>
            </a:xfrm>
            <a:custGeom>
              <a:avLst/>
              <a:gdLst/>
              <a:ahLst/>
              <a:cxnLst/>
              <a:rect l="l" t="t" r="r" b="b"/>
              <a:pathLst>
                <a:path w="6719" h="9628" extrusionOk="0">
                  <a:moveTo>
                    <a:pt x="3653" y="0"/>
                  </a:moveTo>
                  <a:cubicBezTo>
                    <a:pt x="1844" y="0"/>
                    <a:pt x="1107" y="4059"/>
                    <a:pt x="1107" y="4059"/>
                  </a:cubicBezTo>
                  <a:cubicBezTo>
                    <a:pt x="1" y="7962"/>
                    <a:pt x="743" y="9628"/>
                    <a:pt x="2395" y="9628"/>
                  </a:cubicBezTo>
                  <a:cubicBezTo>
                    <a:pt x="2869" y="9628"/>
                    <a:pt x="3418" y="9491"/>
                    <a:pt x="4021" y="9229"/>
                  </a:cubicBezTo>
                  <a:cubicBezTo>
                    <a:pt x="6719" y="8057"/>
                    <a:pt x="6504" y="1177"/>
                    <a:pt x="4255" y="143"/>
                  </a:cubicBezTo>
                  <a:cubicBezTo>
                    <a:pt x="4043" y="45"/>
                    <a:pt x="3842" y="0"/>
                    <a:pt x="3653" y="0"/>
                  </a:cubicBezTo>
                  <a:close/>
                </a:path>
              </a:pathLst>
            </a:custGeom>
            <a:solidFill>
              <a:srgbClr val="D38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5;p43">
              <a:extLst>
                <a:ext uri="{FF2B5EF4-FFF2-40B4-BE49-F238E27FC236}">
                  <a16:creationId xmlns:a16="http://schemas.microsoft.com/office/drawing/2014/main" id="{DC90376E-B5C9-6CDF-C76E-3653769C449D}"/>
                </a:ext>
              </a:extLst>
            </p:cNvPr>
            <p:cNvSpPr/>
            <p:nvPr/>
          </p:nvSpPr>
          <p:spPr>
            <a:xfrm>
              <a:off x="5314747" y="865698"/>
              <a:ext cx="1184938" cy="1378920"/>
            </a:xfrm>
            <a:custGeom>
              <a:avLst/>
              <a:gdLst/>
              <a:ahLst/>
              <a:cxnLst/>
              <a:rect l="l" t="t" r="r" b="b"/>
              <a:pathLst>
                <a:path w="20158" h="23458" extrusionOk="0">
                  <a:moveTo>
                    <a:pt x="14732" y="0"/>
                  </a:moveTo>
                  <a:cubicBezTo>
                    <a:pt x="14085" y="0"/>
                    <a:pt x="0" y="20629"/>
                    <a:pt x="342" y="21220"/>
                  </a:cubicBezTo>
                  <a:cubicBezTo>
                    <a:pt x="657" y="21766"/>
                    <a:pt x="3875" y="23457"/>
                    <a:pt x="6436" y="23457"/>
                  </a:cubicBezTo>
                  <a:cubicBezTo>
                    <a:pt x="6660" y="23457"/>
                    <a:pt x="6879" y="23445"/>
                    <a:pt x="7090" y="23417"/>
                  </a:cubicBezTo>
                  <a:cubicBezTo>
                    <a:pt x="9492" y="23104"/>
                    <a:pt x="10089" y="22363"/>
                    <a:pt x="10613" y="22363"/>
                  </a:cubicBezTo>
                  <a:cubicBezTo>
                    <a:pt x="10663" y="22363"/>
                    <a:pt x="10713" y="22370"/>
                    <a:pt x="10763" y="22384"/>
                  </a:cubicBezTo>
                  <a:cubicBezTo>
                    <a:pt x="10888" y="22420"/>
                    <a:pt x="11093" y="22445"/>
                    <a:pt x="11350" y="22445"/>
                  </a:cubicBezTo>
                  <a:cubicBezTo>
                    <a:pt x="12268" y="22445"/>
                    <a:pt x="13842" y="22126"/>
                    <a:pt x="14738" y="20852"/>
                  </a:cubicBezTo>
                  <a:cubicBezTo>
                    <a:pt x="15885" y="19221"/>
                    <a:pt x="16316" y="17273"/>
                    <a:pt x="16689" y="16997"/>
                  </a:cubicBezTo>
                  <a:cubicBezTo>
                    <a:pt x="17062" y="16719"/>
                    <a:pt x="20157" y="15439"/>
                    <a:pt x="19913" y="12056"/>
                  </a:cubicBezTo>
                  <a:cubicBezTo>
                    <a:pt x="19667" y="8673"/>
                    <a:pt x="17827" y="7301"/>
                    <a:pt x="17909" y="7014"/>
                  </a:cubicBezTo>
                  <a:cubicBezTo>
                    <a:pt x="17991" y="6727"/>
                    <a:pt x="18750" y="1667"/>
                    <a:pt x="14741" y="2"/>
                  </a:cubicBezTo>
                  <a:cubicBezTo>
                    <a:pt x="14738" y="1"/>
                    <a:pt x="14735" y="0"/>
                    <a:pt x="14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96;p43">
              <a:extLst>
                <a:ext uri="{FF2B5EF4-FFF2-40B4-BE49-F238E27FC236}">
                  <a16:creationId xmlns:a16="http://schemas.microsoft.com/office/drawing/2014/main" id="{4642C41B-9E1C-E06D-256A-984809D43BD1}"/>
                </a:ext>
              </a:extLst>
            </p:cNvPr>
            <p:cNvSpPr/>
            <p:nvPr/>
          </p:nvSpPr>
          <p:spPr>
            <a:xfrm>
              <a:off x="4845480" y="705337"/>
              <a:ext cx="1225791" cy="1337067"/>
            </a:xfrm>
            <a:custGeom>
              <a:avLst/>
              <a:gdLst/>
              <a:ahLst/>
              <a:cxnLst/>
              <a:rect l="l" t="t" r="r" b="b"/>
              <a:pathLst>
                <a:path w="20853" h="22746" extrusionOk="0">
                  <a:moveTo>
                    <a:pt x="16796" y="0"/>
                  </a:moveTo>
                  <a:cubicBezTo>
                    <a:pt x="14728" y="0"/>
                    <a:pt x="12929" y="1058"/>
                    <a:pt x="12780" y="1172"/>
                  </a:cubicBezTo>
                  <a:cubicBezTo>
                    <a:pt x="12763" y="1186"/>
                    <a:pt x="12737" y="1192"/>
                    <a:pt x="12701" y="1192"/>
                  </a:cubicBezTo>
                  <a:cubicBezTo>
                    <a:pt x="12400" y="1192"/>
                    <a:pt x="11446" y="757"/>
                    <a:pt x="9945" y="757"/>
                  </a:cubicBezTo>
                  <a:cubicBezTo>
                    <a:pt x="9209" y="757"/>
                    <a:pt x="8342" y="862"/>
                    <a:pt x="7356" y="1173"/>
                  </a:cubicBezTo>
                  <a:cubicBezTo>
                    <a:pt x="4121" y="2195"/>
                    <a:pt x="4075" y="5544"/>
                    <a:pt x="3955" y="5993"/>
                  </a:cubicBezTo>
                  <a:cubicBezTo>
                    <a:pt x="3834" y="6443"/>
                    <a:pt x="2185" y="7562"/>
                    <a:pt x="1092" y="9230"/>
                  </a:cubicBezTo>
                  <a:cubicBezTo>
                    <a:pt x="0" y="10897"/>
                    <a:pt x="771" y="13017"/>
                    <a:pt x="1137" y="13491"/>
                  </a:cubicBezTo>
                  <a:cubicBezTo>
                    <a:pt x="1503" y="13964"/>
                    <a:pt x="880" y="14713"/>
                    <a:pt x="1532" y="17284"/>
                  </a:cubicBezTo>
                  <a:cubicBezTo>
                    <a:pt x="2184" y="19857"/>
                    <a:pt x="5388" y="22645"/>
                    <a:pt x="6065" y="22745"/>
                  </a:cubicBezTo>
                  <a:cubicBezTo>
                    <a:pt x="6067" y="22745"/>
                    <a:pt x="6068" y="22745"/>
                    <a:pt x="6070" y="22745"/>
                  </a:cubicBezTo>
                  <a:cubicBezTo>
                    <a:pt x="6810" y="22745"/>
                    <a:pt x="20852" y="1925"/>
                    <a:pt x="20467" y="1529"/>
                  </a:cubicBezTo>
                  <a:cubicBezTo>
                    <a:pt x="19341" y="371"/>
                    <a:pt x="18021" y="0"/>
                    <a:pt x="167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400;p43">
              <a:extLst>
                <a:ext uri="{FF2B5EF4-FFF2-40B4-BE49-F238E27FC236}">
                  <a16:creationId xmlns:a16="http://schemas.microsoft.com/office/drawing/2014/main" id="{2A8F92A3-24B8-6C04-B1C7-7A9F354AFE80}"/>
                </a:ext>
              </a:extLst>
            </p:cNvPr>
            <p:cNvGrpSpPr/>
            <p:nvPr/>
          </p:nvGrpSpPr>
          <p:grpSpPr>
            <a:xfrm>
              <a:off x="4924897" y="794276"/>
              <a:ext cx="1435837" cy="1370940"/>
              <a:chOff x="4924897" y="794276"/>
              <a:chExt cx="1435837" cy="1370940"/>
            </a:xfrm>
          </p:grpSpPr>
          <p:sp>
            <p:nvSpPr>
              <p:cNvPr id="56" name="Google Shape;401;p43">
                <a:extLst>
                  <a:ext uri="{FF2B5EF4-FFF2-40B4-BE49-F238E27FC236}">
                    <a16:creationId xmlns:a16="http://schemas.microsoft.com/office/drawing/2014/main" id="{76C91B6F-5EB9-9949-01C2-D0644E6B9E7F}"/>
                  </a:ext>
                </a:extLst>
              </p:cNvPr>
              <p:cNvSpPr/>
              <p:nvPr/>
            </p:nvSpPr>
            <p:spPr>
              <a:xfrm>
                <a:off x="5987463" y="1654687"/>
                <a:ext cx="295735" cy="21655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3684" extrusionOk="0">
                    <a:moveTo>
                      <a:pt x="1949" y="1"/>
                    </a:moveTo>
                    <a:cubicBezTo>
                      <a:pt x="1613" y="1"/>
                      <a:pt x="1276" y="71"/>
                      <a:pt x="954" y="226"/>
                    </a:cubicBezTo>
                    <a:cubicBezTo>
                      <a:pt x="296" y="562"/>
                      <a:pt x="16" y="1325"/>
                      <a:pt x="1" y="2023"/>
                    </a:cubicBezTo>
                    <a:cubicBezTo>
                      <a:pt x="0" y="2040"/>
                      <a:pt x="14" y="2055"/>
                      <a:pt x="31" y="2056"/>
                    </a:cubicBezTo>
                    <a:cubicBezTo>
                      <a:pt x="32" y="2056"/>
                      <a:pt x="32" y="2056"/>
                      <a:pt x="33" y="2056"/>
                    </a:cubicBezTo>
                    <a:cubicBezTo>
                      <a:pt x="49" y="2056"/>
                      <a:pt x="64" y="2044"/>
                      <a:pt x="65" y="2026"/>
                    </a:cubicBezTo>
                    <a:cubicBezTo>
                      <a:pt x="106" y="1358"/>
                      <a:pt x="382" y="640"/>
                      <a:pt x="1010" y="332"/>
                    </a:cubicBezTo>
                    <a:cubicBezTo>
                      <a:pt x="1304" y="193"/>
                      <a:pt x="1612" y="130"/>
                      <a:pt x="1921" y="130"/>
                    </a:cubicBezTo>
                    <a:cubicBezTo>
                      <a:pt x="2943" y="130"/>
                      <a:pt x="3971" y="816"/>
                      <a:pt x="4494" y="1677"/>
                    </a:cubicBezTo>
                    <a:cubicBezTo>
                      <a:pt x="4852" y="2261"/>
                      <a:pt x="4988" y="2963"/>
                      <a:pt x="4923" y="3648"/>
                    </a:cubicBezTo>
                    <a:cubicBezTo>
                      <a:pt x="4921" y="3671"/>
                      <a:pt x="4938" y="3683"/>
                      <a:pt x="4955" y="3683"/>
                    </a:cubicBezTo>
                    <a:cubicBezTo>
                      <a:pt x="4969" y="3683"/>
                      <a:pt x="4984" y="3674"/>
                      <a:pt x="4987" y="3656"/>
                    </a:cubicBezTo>
                    <a:cubicBezTo>
                      <a:pt x="5031" y="3308"/>
                      <a:pt x="5027" y="2953"/>
                      <a:pt x="4964" y="2606"/>
                    </a:cubicBezTo>
                    <a:cubicBezTo>
                      <a:pt x="4736" y="1224"/>
                      <a:pt x="3350" y="1"/>
                      <a:pt x="1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02;p43">
                <a:extLst>
                  <a:ext uri="{FF2B5EF4-FFF2-40B4-BE49-F238E27FC236}">
                    <a16:creationId xmlns:a16="http://schemas.microsoft.com/office/drawing/2014/main" id="{48A7753A-B5F3-D276-8936-2DD1354928A6}"/>
                  </a:ext>
                </a:extLst>
              </p:cNvPr>
              <p:cNvSpPr/>
              <p:nvPr/>
            </p:nvSpPr>
            <p:spPr>
              <a:xfrm>
                <a:off x="6131423" y="1245438"/>
                <a:ext cx="229311" cy="65778"/>
              </a:xfrm>
              <a:custGeom>
                <a:avLst/>
                <a:gdLst/>
                <a:ahLst/>
                <a:cxnLst/>
                <a:rect l="l" t="t" r="r" b="b"/>
                <a:pathLst>
                  <a:path w="3901" h="1119" extrusionOk="0">
                    <a:moveTo>
                      <a:pt x="2273" y="1"/>
                    </a:moveTo>
                    <a:cubicBezTo>
                      <a:pt x="1416" y="1"/>
                      <a:pt x="564" y="399"/>
                      <a:pt x="22" y="1066"/>
                    </a:cubicBezTo>
                    <a:cubicBezTo>
                      <a:pt x="1" y="1089"/>
                      <a:pt x="24" y="1118"/>
                      <a:pt x="48" y="1118"/>
                    </a:cubicBezTo>
                    <a:cubicBezTo>
                      <a:pt x="55" y="1118"/>
                      <a:pt x="63" y="1115"/>
                      <a:pt x="70" y="1109"/>
                    </a:cubicBezTo>
                    <a:cubicBezTo>
                      <a:pt x="660" y="478"/>
                      <a:pt x="1485" y="138"/>
                      <a:pt x="2315" y="138"/>
                    </a:cubicBezTo>
                    <a:cubicBezTo>
                      <a:pt x="2840" y="138"/>
                      <a:pt x="3368" y="274"/>
                      <a:pt x="3839" y="558"/>
                    </a:cubicBezTo>
                    <a:cubicBezTo>
                      <a:pt x="3845" y="562"/>
                      <a:pt x="3850" y="563"/>
                      <a:pt x="3855" y="563"/>
                    </a:cubicBezTo>
                    <a:cubicBezTo>
                      <a:pt x="3882" y="563"/>
                      <a:pt x="3900" y="523"/>
                      <a:pt x="3873" y="504"/>
                    </a:cubicBezTo>
                    <a:cubicBezTo>
                      <a:pt x="3582" y="304"/>
                      <a:pt x="3251" y="157"/>
                      <a:pt x="2904" y="76"/>
                    </a:cubicBezTo>
                    <a:cubicBezTo>
                      <a:pt x="2696" y="25"/>
                      <a:pt x="2485" y="1"/>
                      <a:pt x="2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03;p43">
                <a:extLst>
                  <a:ext uri="{FF2B5EF4-FFF2-40B4-BE49-F238E27FC236}">
                    <a16:creationId xmlns:a16="http://schemas.microsoft.com/office/drawing/2014/main" id="{EC53E0F8-A22E-0794-21B0-2B3BB37B7AA8}"/>
                  </a:ext>
                </a:extLst>
              </p:cNvPr>
              <p:cNvSpPr/>
              <p:nvPr/>
            </p:nvSpPr>
            <p:spPr>
              <a:xfrm>
                <a:off x="5572865" y="1897991"/>
                <a:ext cx="371623" cy="267225"/>
              </a:xfrm>
              <a:custGeom>
                <a:avLst/>
                <a:gdLst/>
                <a:ahLst/>
                <a:cxnLst/>
                <a:rect l="l" t="t" r="r" b="b"/>
                <a:pathLst>
                  <a:path w="6322" h="4546" extrusionOk="0">
                    <a:moveTo>
                      <a:pt x="2724" y="0"/>
                    </a:moveTo>
                    <a:cubicBezTo>
                      <a:pt x="2279" y="0"/>
                      <a:pt x="1820" y="130"/>
                      <a:pt x="1368" y="428"/>
                    </a:cubicBezTo>
                    <a:cubicBezTo>
                      <a:pt x="0" y="1261"/>
                      <a:pt x="311" y="3266"/>
                      <a:pt x="1615" y="3266"/>
                    </a:cubicBezTo>
                    <a:cubicBezTo>
                      <a:pt x="1873" y="3266"/>
                      <a:pt x="2168" y="3188"/>
                      <a:pt x="2497" y="3008"/>
                    </a:cubicBezTo>
                    <a:cubicBezTo>
                      <a:pt x="2528" y="2991"/>
                      <a:pt x="2510" y="2947"/>
                      <a:pt x="2482" y="2947"/>
                    </a:cubicBezTo>
                    <a:cubicBezTo>
                      <a:pt x="2477" y="2947"/>
                      <a:pt x="2471" y="2948"/>
                      <a:pt x="2466" y="2951"/>
                    </a:cubicBezTo>
                    <a:cubicBezTo>
                      <a:pt x="2246" y="3070"/>
                      <a:pt x="2007" y="3157"/>
                      <a:pt x="1761" y="3177"/>
                    </a:cubicBezTo>
                    <a:cubicBezTo>
                      <a:pt x="1719" y="3182"/>
                      <a:pt x="1677" y="3185"/>
                      <a:pt x="1635" y="3185"/>
                    </a:cubicBezTo>
                    <a:cubicBezTo>
                      <a:pt x="895" y="3185"/>
                      <a:pt x="456" y="2396"/>
                      <a:pt x="609" y="1701"/>
                    </a:cubicBezTo>
                    <a:cubicBezTo>
                      <a:pt x="694" y="1216"/>
                      <a:pt x="1017" y="792"/>
                      <a:pt x="1434" y="533"/>
                    </a:cubicBezTo>
                    <a:cubicBezTo>
                      <a:pt x="1869" y="259"/>
                      <a:pt x="2308" y="138"/>
                      <a:pt x="2734" y="138"/>
                    </a:cubicBezTo>
                    <a:cubicBezTo>
                      <a:pt x="4663" y="138"/>
                      <a:pt x="6321" y="2617"/>
                      <a:pt x="6102" y="4509"/>
                    </a:cubicBezTo>
                    <a:cubicBezTo>
                      <a:pt x="6099" y="4533"/>
                      <a:pt x="6116" y="4545"/>
                      <a:pt x="6133" y="4545"/>
                    </a:cubicBezTo>
                    <a:cubicBezTo>
                      <a:pt x="6147" y="4545"/>
                      <a:pt x="6162" y="4537"/>
                      <a:pt x="6166" y="4519"/>
                    </a:cubicBezTo>
                    <a:cubicBezTo>
                      <a:pt x="6241" y="4010"/>
                      <a:pt x="6179" y="3488"/>
                      <a:pt x="6033" y="2998"/>
                    </a:cubicBezTo>
                    <a:cubicBezTo>
                      <a:pt x="5603" y="1514"/>
                      <a:pt x="4242" y="0"/>
                      <a:pt x="2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04;p43">
                <a:extLst>
                  <a:ext uri="{FF2B5EF4-FFF2-40B4-BE49-F238E27FC236}">
                    <a16:creationId xmlns:a16="http://schemas.microsoft.com/office/drawing/2014/main" id="{19F15962-77AE-B2F0-3320-1B6EC868E10A}"/>
                  </a:ext>
                </a:extLst>
              </p:cNvPr>
              <p:cNvSpPr/>
              <p:nvPr/>
            </p:nvSpPr>
            <p:spPr>
              <a:xfrm>
                <a:off x="5079438" y="1053099"/>
                <a:ext cx="284919" cy="264286"/>
              </a:xfrm>
              <a:custGeom>
                <a:avLst/>
                <a:gdLst/>
                <a:ahLst/>
                <a:cxnLst/>
                <a:rect l="l" t="t" r="r" b="b"/>
                <a:pathLst>
                  <a:path w="4847" h="4496" extrusionOk="0">
                    <a:moveTo>
                      <a:pt x="1570" y="0"/>
                    </a:moveTo>
                    <a:cubicBezTo>
                      <a:pt x="1036" y="0"/>
                      <a:pt x="504" y="144"/>
                      <a:pt x="33" y="394"/>
                    </a:cubicBezTo>
                    <a:cubicBezTo>
                      <a:pt x="0" y="409"/>
                      <a:pt x="19" y="455"/>
                      <a:pt x="48" y="455"/>
                    </a:cubicBezTo>
                    <a:cubicBezTo>
                      <a:pt x="52" y="455"/>
                      <a:pt x="58" y="454"/>
                      <a:pt x="63" y="451"/>
                    </a:cubicBezTo>
                    <a:cubicBezTo>
                      <a:pt x="513" y="233"/>
                      <a:pt x="1009" y="110"/>
                      <a:pt x="1505" y="110"/>
                    </a:cubicBezTo>
                    <a:cubicBezTo>
                      <a:pt x="1690" y="110"/>
                      <a:pt x="1876" y="128"/>
                      <a:pt x="2059" y="163"/>
                    </a:cubicBezTo>
                    <a:cubicBezTo>
                      <a:pt x="3056" y="355"/>
                      <a:pt x="3976" y="1033"/>
                      <a:pt x="4385" y="1971"/>
                    </a:cubicBezTo>
                    <a:cubicBezTo>
                      <a:pt x="4847" y="3050"/>
                      <a:pt x="4315" y="3987"/>
                      <a:pt x="3282" y="4434"/>
                    </a:cubicBezTo>
                    <a:cubicBezTo>
                      <a:pt x="3266" y="4441"/>
                      <a:pt x="3259" y="4459"/>
                      <a:pt x="3266" y="4476"/>
                    </a:cubicBezTo>
                    <a:cubicBezTo>
                      <a:pt x="3271" y="4488"/>
                      <a:pt x="3283" y="4495"/>
                      <a:pt x="3295" y="4495"/>
                    </a:cubicBezTo>
                    <a:cubicBezTo>
                      <a:pt x="3299" y="4495"/>
                      <a:pt x="3303" y="4494"/>
                      <a:pt x="3307" y="4492"/>
                    </a:cubicBezTo>
                    <a:cubicBezTo>
                      <a:pt x="3956" y="4235"/>
                      <a:pt x="4573" y="3706"/>
                      <a:pt x="4656" y="2971"/>
                    </a:cubicBezTo>
                    <a:cubicBezTo>
                      <a:pt x="4808" y="1504"/>
                      <a:pt x="3436" y="281"/>
                      <a:pt x="2080" y="45"/>
                    </a:cubicBezTo>
                    <a:cubicBezTo>
                      <a:pt x="1911" y="15"/>
                      <a:pt x="1740" y="0"/>
                      <a:pt x="15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05;p43">
                <a:extLst>
                  <a:ext uri="{FF2B5EF4-FFF2-40B4-BE49-F238E27FC236}">
                    <a16:creationId xmlns:a16="http://schemas.microsoft.com/office/drawing/2014/main" id="{B7DB76A0-7820-9D10-84F6-3DA8461BAD9C}"/>
                  </a:ext>
                </a:extLst>
              </p:cNvPr>
              <p:cNvSpPr/>
              <p:nvPr/>
            </p:nvSpPr>
            <p:spPr>
              <a:xfrm>
                <a:off x="5607018" y="794276"/>
                <a:ext cx="95933" cy="225019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3828" extrusionOk="0">
                    <a:moveTo>
                      <a:pt x="47" y="1"/>
                    </a:moveTo>
                    <a:cubicBezTo>
                      <a:pt x="21" y="1"/>
                      <a:pt x="0" y="38"/>
                      <a:pt x="26" y="58"/>
                    </a:cubicBezTo>
                    <a:cubicBezTo>
                      <a:pt x="1139" y="940"/>
                      <a:pt x="1456" y="2518"/>
                      <a:pt x="829" y="3782"/>
                    </a:cubicBezTo>
                    <a:cubicBezTo>
                      <a:pt x="818" y="3807"/>
                      <a:pt x="839" y="3828"/>
                      <a:pt x="860" y="3828"/>
                    </a:cubicBezTo>
                    <a:cubicBezTo>
                      <a:pt x="870" y="3828"/>
                      <a:pt x="880" y="3823"/>
                      <a:pt x="886" y="3812"/>
                    </a:cubicBezTo>
                    <a:cubicBezTo>
                      <a:pt x="1632" y="2564"/>
                      <a:pt x="1281" y="823"/>
                      <a:pt x="65" y="7"/>
                    </a:cubicBezTo>
                    <a:cubicBezTo>
                      <a:pt x="59" y="3"/>
                      <a:pt x="53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06;p43">
                <a:extLst>
                  <a:ext uri="{FF2B5EF4-FFF2-40B4-BE49-F238E27FC236}">
                    <a16:creationId xmlns:a16="http://schemas.microsoft.com/office/drawing/2014/main" id="{E05233A2-9F4D-C6B0-6BFB-423523E14506}"/>
                  </a:ext>
                </a:extLst>
              </p:cNvPr>
              <p:cNvSpPr/>
              <p:nvPr/>
            </p:nvSpPr>
            <p:spPr>
              <a:xfrm>
                <a:off x="4924897" y="1478102"/>
                <a:ext cx="346288" cy="291326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4956" extrusionOk="0">
                    <a:moveTo>
                      <a:pt x="1837" y="0"/>
                    </a:moveTo>
                    <a:cubicBezTo>
                      <a:pt x="1184" y="0"/>
                      <a:pt x="550" y="137"/>
                      <a:pt x="32" y="418"/>
                    </a:cubicBezTo>
                    <a:cubicBezTo>
                      <a:pt x="0" y="433"/>
                      <a:pt x="20" y="478"/>
                      <a:pt x="48" y="478"/>
                    </a:cubicBezTo>
                    <a:cubicBezTo>
                      <a:pt x="53" y="478"/>
                      <a:pt x="58" y="477"/>
                      <a:pt x="63" y="474"/>
                    </a:cubicBezTo>
                    <a:cubicBezTo>
                      <a:pt x="508" y="242"/>
                      <a:pt x="1009" y="131"/>
                      <a:pt x="1510" y="110"/>
                    </a:cubicBezTo>
                    <a:cubicBezTo>
                      <a:pt x="1601" y="103"/>
                      <a:pt x="1694" y="100"/>
                      <a:pt x="1787" y="100"/>
                    </a:cubicBezTo>
                    <a:cubicBezTo>
                      <a:pt x="3653" y="100"/>
                      <a:pt x="5890" y="1319"/>
                      <a:pt x="5421" y="3455"/>
                    </a:cubicBezTo>
                    <a:cubicBezTo>
                      <a:pt x="5325" y="3937"/>
                      <a:pt x="5041" y="4386"/>
                      <a:pt x="4616" y="4637"/>
                    </a:cubicBezTo>
                    <a:cubicBezTo>
                      <a:pt x="4399" y="4778"/>
                      <a:pt x="4141" y="4850"/>
                      <a:pt x="3889" y="4850"/>
                    </a:cubicBezTo>
                    <a:cubicBezTo>
                      <a:pt x="3414" y="4850"/>
                      <a:pt x="2959" y="4595"/>
                      <a:pt x="2831" y="4074"/>
                    </a:cubicBezTo>
                    <a:cubicBezTo>
                      <a:pt x="2763" y="3836"/>
                      <a:pt x="2761" y="3582"/>
                      <a:pt x="2796" y="3334"/>
                    </a:cubicBezTo>
                    <a:cubicBezTo>
                      <a:pt x="2798" y="3317"/>
                      <a:pt x="2786" y="3301"/>
                      <a:pt x="2769" y="3298"/>
                    </a:cubicBezTo>
                    <a:cubicBezTo>
                      <a:pt x="2767" y="3298"/>
                      <a:pt x="2765" y="3298"/>
                      <a:pt x="2763" y="3298"/>
                    </a:cubicBezTo>
                    <a:cubicBezTo>
                      <a:pt x="2748" y="3298"/>
                      <a:pt x="2734" y="3309"/>
                      <a:pt x="2732" y="3325"/>
                    </a:cubicBezTo>
                    <a:cubicBezTo>
                      <a:pt x="2691" y="3578"/>
                      <a:pt x="2687" y="3841"/>
                      <a:pt x="2752" y="4095"/>
                    </a:cubicBezTo>
                    <a:cubicBezTo>
                      <a:pt x="2883" y="4671"/>
                      <a:pt x="3378" y="4955"/>
                      <a:pt x="3898" y="4955"/>
                    </a:cubicBezTo>
                    <a:cubicBezTo>
                      <a:pt x="4165" y="4955"/>
                      <a:pt x="4438" y="4881"/>
                      <a:pt x="4673" y="4733"/>
                    </a:cubicBezTo>
                    <a:cubicBezTo>
                      <a:pt x="5601" y="4186"/>
                      <a:pt x="5815" y="2892"/>
                      <a:pt x="5425" y="1949"/>
                    </a:cubicBezTo>
                    <a:cubicBezTo>
                      <a:pt x="4860" y="684"/>
                      <a:pt x="3301" y="0"/>
                      <a:pt x="1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" name="Google Shape;78;p13">
            <a:extLst>
              <a:ext uri="{FF2B5EF4-FFF2-40B4-BE49-F238E27FC236}">
                <a16:creationId xmlns:a16="http://schemas.microsoft.com/office/drawing/2014/main" id="{B2705DDF-305E-68D5-39A1-4E4E8FE95C6E}"/>
              </a:ext>
            </a:extLst>
          </p:cNvPr>
          <p:cNvSpPr/>
          <p:nvPr/>
        </p:nvSpPr>
        <p:spPr>
          <a:xfrm rot="19961856">
            <a:off x="6638692" y="2644838"/>
            <a:ext cx="407460" cy="559483"/>
          </a:xfrm>
          <a:custGeom>
            <a:avLst/>
            <a:gdLst/>
            <a:ahLst/>
            <a:cxnLst/>
            <a:rect l="l" t="t" r="r" b="b"/>
            <a:pathLst>
              <a:path w="12574" h="17264" extrusionOk="0">
                <a:moveTo>
                  <a:pt x="5853" y="6654"/>
                </a:moveTo>
                <a:cubicBezTo>
                  <a:pt x="6988" y="6654"/>
                  <a:pt x="8221" y="7426"/>
                  <a:pt x="8615" y="8482"/>
                </a:cubicBezTo>
                <a:cubicBezTo>
                  <a:pt x="8963" y="9464"/>
                  <a:pt x="8836" y="10572"/>
                  <a:pt x="8361" y="11459"/>
                </a:cubicBezTo>
                <a:cubicBezTo>
                  <a:pt x="8298" y="11617"/>
                  <a:pt x="8203" y="11775"/>
                  <a:pt x="8108" y="11934"/>
                </a:cubicBezTo>
                <a:cubicBezTo>
                  <a:pt x="7950" y="11744"/>
                  <a:pt x="7760" y="11554"/>
                  <a:pt x="7538" y="11459"/>
                </a:cubicBezTo>
                <a:cubicBezTo>
                  <a:pt x="7371" y="11376"/>
                  <a:pt x="7190" y="11338"/>
                  <a:pt x="7006" y="11338"/>
                </a:cubicBezTo>
                <a:cubicBezTo>
                  <a:pt x="6490" y="11338"/>
                  <a:pt x="5958" y="11632"/>
                  <a:pt x="5701" y="12029"/>
                </a:cubicBezTo>
                <a:cubicBezTo>
                  <a:pt x="5479" y="12377"/>
                  <a:pt x="5796" y="12631"/>
                  <a:pt x="5796" y="13011"/>
                </a:cubicBezTo>
                <a:cubicBezTo>
                  <a:pt x="5764" y="13074"/>
                  <a:pt x="5796" y="13169"/>
                  <a:pt x="5828" y="13232"/>
                </a:cubicBezTo>
                <a:cubicBezTo>
                  <a:pt x="4656" y="13106"/>
                  <a:pt x="3611" y="12156"/>
                  <a:pt x="3421" y="11079"/>
                </a:cubicBezTo>
                <a:cubicBezTo>
                  <a:pt x="3263" y="10319"/>
                  <a:pt x="3421" y="9559"/>
                  <a:pt x="3611" y="8830"/>
                </a:cubicBezTo>
                <a:cubicBezTo>
                  <a:pt x="3738" y="8324"/>
                  <a:pt x="3928" y="7785"/>
                  <a:pt x="4276" y="7374"/>
                </a:cubicBezTo>
                <a:cubicBezTo>
                  <a:pt x="4681" y="6870"/>
                  <a:pt x="5253" y="6654"/>
                  <a:pt x="5853" y="6654"/>
                </a:cubicBezTo>
                <a:close/>
                <a:moveTo>
                  <a:pt x="5757" y="1"/>
                </a:moveTo>
                <a:cubicBezTo>
                  <a:pt x="5580" y="1"/>
                  <a:pt x="5403" y="9"/>
                  <a:pt x="5226" y="26"/>
                </a:cubicBezTo>
                <a:cubicBezTo>
                  <a:pt x="4403" y="121"/>
                  <a:pt x="3706" y="501"/>
                  <a:pt x="3231" y="1103"/>
                </a:cubicBezTo>
                <a:cubicBezTo>
                  <a:pt x="2883" y="1578"/>
                  <a:pt x="2661" y="2116"/>
                  <a:pt x="2439" y="2655"/>
                </a:cubicBezTo>
                <a:cubicBezTo>
                  <a:pt x="1742" y="4523"/>
                  <a:pt x="1141" y="6455"/>
                  <a:pt x="697" y="8387"/>
                </a:cubicBezTo>
                <a:cubicBezTo>
                  <a:pt x="444" y="9432"/>
                  <a:pt x="222" y="10540"/>
                  <a:pt x="96" y="11617"/>
                </a:cubicBezTo>
                <a:cubicBezTo>
                  <a:pt x="1" y="12409"/>
                  <a:pt x="32" y="13232"/>
                  <a:pt x="412" y="13961"/>
                </a:cubicBezTo>
                <a:cubicBezTo>
                  <a:pt x="919" y="14974"/>
                  <a:pt x="1964" y="15639"/>
                  <a:pt x="3104" y="15987"/>
                </a:cubicBezTo>
                <a:cubicBezTo>
                  <a:pt x="3844" y="16199"/>
                  <a:pt x="4643" y="16332"/>
                  <a:pt x="5430" y="16332"/>
                </a:cubicBezTo>
                <a:cubicBezTo>
                  <a:pt x="6057" y="16332"/>
                  <a:pt x="6677" y="16247"/>
                  <a:pt x="7253" y="16051"/>
                </a:cubicBezTo>
                <a:cubicBezTo>
                  <a:pt x="7348" y="16241"/>
                  <a:pt x="7411" y="16462"/>
                  <a:pt x="7506" y="16652"/>
                </a:cubicBezTo>
                <a:cubicBezTo>
                  <a:pt x="7648" y="17022"/>
                  <a:pt x="7969" y="17264"/>
                  <a:pt x="8354" y="17264"/>
                </a:cubicBezTo>
                <a:cubicBezTo>
                  <a:pt x="8398" y="17264"/>
                  <a:pt x="8442" y="17261"/>
                  <a:pt x="8488" y="17254"/>
                </a:cubicBezTo>
                <a:cubicBezTo>
                  <a:pt x="8995" y="17159"/>
                  <a:pt x="9438" y="17033"/>
                  <a:pt x="9913" y="16811"/>
                </a:cubicBezTo>
                <a:cubicBezTo>
                  <a:pt x="10293" y="16652"/>
                  <a:pt x="10420" y="16177"/>
                  <a:pt x="10230" y="15829"/>
                </a:cubicBezTo>
                <a:cubicBezTo>
                  <a:pt x="9976" y="15354"/>
                  <a:pt x="9691" y="14879"/>
                  <a:pt x="9438" y="14436"/>
                </a:cubicBezTo>
                <a:cubicBezTo>
                  <a:pt x="10293" y="13327"/>
                  <a:pt x="10768" y="11902"/>
                  <a:pt x="11148" y="10699"/>
                </a:cubicBezTo>
                <a:cubicBezTo>
                  <a:pt x="11370" y="10065"/>
                  <a:pt x="11528" y="9400"/>
                  <a:pt x="11687" y="8767"/>
                </a:cubicBezTo>
                <a:cubicBezTo>
                  <a:pt x="11687" y="8735"/>
                  <a:pt x="11718" y="8704"/>
                  <a:pt x="11718" y="8672"/>
                </a:cubicBezTo>
                <a:cubicBezTo>
                  <a:pt x="12162" y="6898"/>
                  <a:pt x="12573" y="4903"/>
                  <a:pt x="11940" y="3067"/>
                </a:cubicBezTo>
                <a:cubicBezTo>
                  <a:pt x="11560" y="1990"/>
                  <a:pt x="10641" y="1198"/>
                  <a:pt x="9533" y="723"/>
                </a:cubicBezTo>
                <a:cubicBezTo>
                  <a:pt x="8773" y="406"/>
                  <a:pt x="7950" y="216"/>
                  <a:pt x="7126" y="121"/>
                </a:cubicBezTo>
                <a:cubicBezTo>
                  <a:pt x="6670" y="53"/>
                  <a:pt x="6213" y="1"/>
                  <a:pt x="5757" y="1"/>
                </a:cubicBezTo>
                <a:close/>
              </a:path>
            </a:pathLst>
          </a:custGeom>
          <a:solidFill>
            <a:srgbClr val="7969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59;p13">
            <a:extLst>
              <a:ext uri="{FF2B5EF4-FFF2-40B4-BE49-F238E27FC236}">
                <a16:creationId xmlns:a16="http://schemas.microsoft.com/office/drawing/2014/main" id="{BCE322BE-EBF8-8DC5-CCD2-F41031BC9313}"/>
              </a:ext>
            </a:extLst>
          </p:cNvPr>
          <p:cNvSpPr/>
          <p:nvPr/>
        </p:nvSpPr>
        <p:spPr>
          <a:xfrm>
            <a:off x="6228958" y="3124765"/>
            <a:ext cx="328425" cy="323881"/>
          </a:xfrm>
          <a:custGeom>
            <a:avLst/>
            <a:gdLst/>
            <a:ahLst/>
            <a:cxnLst/>
            <a:rect l="l" t="t" r="r" b="b"/>
            <a:pathLst>
              <a:path w="10135" h="9994" extrusionOk="0">
                <a:moveTo>
                  <a:pt x="4178" y="1"/>
                </a:moveTo>
                <a:cubicBezTo>
                  <a:pt x="3795" y="1"/>
                  <a:pt x="3403" y="637"/>
                  <a:pt x="3199" y="871"/>
                </a:cubicBezTo>
                <a:cubicBezTo>
                  <a:pt x="2502" y="1662"/>
                  <a:pt x="1742" y="2422"/>
                  <a:pt x="919" y="3151"/>
                </a:cubicBezTo>
                <a:cubicBezTo>
                  <a:pt x="634" y="3404"/>
                  <a:pt x="0" y="3784"/>
                  <a:pt x="222" y="4291"/>
                </a:cubicBezTo>
                <a:cubicBezTo>
                  <a:pt x="497" y="4952"/>
                  <a:pt x="784" y="5184"/>
                  <a:pt x="1067" y="5184"/>
                </a:cubicBezTo>
                <a:cubicBezTo>
                  <a:pt x="1596" y="5184"/>
                  <a:pt x="2110" y="4368"/>
                  <a:pt x="2502" y="4038"/>
                </a:cubicBezTo>
                <a:cubicBezTo>
                  <a:pt x="2692" y="3879"/>
                  <a:pt x="3706" y="2803"/>
                  <a:pt x="3991" y="2422"/>
                </a:cubicBezTo>
                <a:cubicBezTo>
                  <a:pt x="4244" y="3784"/>
                  <a:pt x="5036" y="8155"/>
                  <a:pt x="5131" y="9516"/>
                </a:cubicBezTo>
                <a:cubicBezTo>
                  <a:pt x="5154" y="9772"/>
                  <a:pt x="5382" y="9993"/>
                  <a:pt x="5614" y="9993"/>
                </a:cubicBezTo>
                <a:cubicBezTo>
                  <a:pt x="5698" y="9993"/>
                  <a:pt x="5783" y="9964"/>
                  <a:pt x="5859" y="9896"/>
                </a:cubicBezTo>
                <a:cubicBezTo>
                  <a:pt x="9976" y="6318"/>
                  <a:pt x="10134" y="6381"/>
                  <a:pt x="9754" y="5938"/>
                </a:cubicBezTo>
                <a:cubicBezTo>
                  <a:pt x="9031" y="5079"/>
                  <a:pt x="8647" y="4414"/>
                  <a:pt x="8152" y="4414"/>
                </a:cubicBezTo>
                <a:cubicBezTo>
                  <a:pt x="7954" y="4414"/>
                  <a:pt x="7737" y="4521"/>
                  <a:pt x="7474" y="4766"/>
                </a:cubicBezTo>
                <a:cubicBezTo>
                  <a:pt x="6999" y="5178"/>
                  <a:pt x="6081" y="5811"/>
                  <a:pt x="6081" y="5906"/>
                </a:cubicBezTo>
                <a:cubicBezTo>
                  <a:pt x="5796" y="4101"/>
                  <a:pt x="5194" y="2169"/>
                  <a:pt x="4719" y="364"/>
                </a:cubicBezTo>
                <a:cubicBezTo>
                  <a:pt x="4656" y="206"/>
                  <a:pt x="4466" y="47"/>
                  <a:pt x="4276" y="16"/>
                </a:cubicBezTo>
                <a:cubicBezTo>
                  <a:pt x="4243" y="6"/>
                  <a:pt x="4211" y="1"/>
                  <a:pt x="4178" y="1"/>
                </a:cubicBezTo>
                <a:close/>
              </a:path>
            </a:pathLst>
          </a:custGeom>
          <a:solidFill>
            <a:srgbClr val="A3E6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88;p13">
            <a:extLst>
              <a:ext uri="{FF2B5EF4-FFF2-40B4-BE49-F238E27FC236}">
                <a16:creationId xmlns:a16="http://schemas.microsoft.com/office/drawing/2014/main" id="{70DCEFB8-FE2E-987D-DBD5-C1AD3D333B6D}"/>
              </a:ext>
            </a:extLst>
          </p:cNvPr>
          <p:cNvSpPr/>
          <p:nvPr/>
        </p:nvSpPr>
        <p:spPr>
          <a:xfrm>
            <a:off x="5705716" y="2719229"/>
            <a:ext cx="489542" cy="410700"/>
          </a:xfrm>
          <a:custGeom>
            <a:avLst/>
            <a:gdLst/>
            <a:ahLst/>
            <a:cxnLst/>
            <a:rect l="l" t="t" r="r" b="b"/>
            <a:pathLst>
              <a:path w="15107" h="12673" extrusionOk="0">
                <a:moveTo>
                  <a:pt x="11401" y="0"/>
                </a:moveTo>
                <a:cubicBezTo>
                  <a:pt x="11148" y="0"/>
                  <a:pt x="10958" y="222"/>
                  <a:pt x="10704" y="348"/>
                </a:cubicBezTo>
                <a:cubicBezTo>
                  <a:pt x="10103" y="602"/>
                  <a:pt x="10103" y="665"/>
                  <a:pt x="10926" y="2312"/>
                </a:cubicBezTo>
                <a:cubicBezTo>
                  <a:pt x="9501" y="3135"/>
                  <a:pt x="7949" y="3959"/>
                  <a:pt x="6524" y="4719"/>
                </a:cubicBezTo>
                <a:cubicBezTo>
                  <a:pt x="5099" y="5479"/>
                  <a:pt x="3642" y="6239"/>
                  <a:pt x="2185" y="6967"/>
                </a:cubicBezTo>
                <a:cubicBezTo>
                  <a:pt x="2027" y="6619"/>
                  <a:pt x="1869" y="6334"/>
                  <a:pt x="1774" y="6144"/>
                </a:cubicBezTo>
                <a:cubicBezTo>
                  <a:pt x="1643" y="5926"/>
                  <a:pt x="1468" y="5843"/>
                  <a:pt x="1258" y="5843"/>
                </a:cubicBezTo>
                <a:cubicBezTo>
                  <a:pt x="1163" y="5843"/>
                  <a:pt x="1060" y="5861"/>
                  <a:pt x="950" y="5891"/>
                </a:cubicBezTo>
                <a:cubicBezTo>
                  <a:pt x="697" y="5954"/>
                  <a:pt x="444" y="6112"/>
                  <a:pt x="254" y="6271"/>
                </a:cubicBezTo>
                <a:cubicBezTo>
                  <a:pt x="0" y="6524"/>
                  <a:pt x="0" y="6841"/>
                  <a:pt x="127" y="7157"/>
                </a:cubicBezTo>
                <a:cubicBezTo>
                  <a:pt x="254" y="7601"/>
                  <a:pt x="507" y="7949"/>
                  <a:pt x="697" y="8329"/>
                </a:cubicBezTo>
                <a:cubicBezTo>
                  <a:pt x="1172" y="9311"/>
                  <a:pt x="1647" y="10292"/>
                  <a:pt x="2154" y="11243"/>
                </a:cubicBezTo>
                <a:cubicBezTo>
                  <a:pt x="2280" y="11496"/>
                  <a:pt x="2439" y="11718"/>
                  <a:pt x="2565" y="11971"/>
                </a:cubicBezTo>
                <a:cubicBezTo>
                  <a:pt x="2746" y="12280"/>
                  <a:pt x="3010" y="12673"/>
                  <a:pt x="3357" y="12673"/>
                </a:cubicBezTo>
                <a:cubicBezTo>
                  <a:pt x="3437" y="12673"/>
                  <a:pt x="3522" y="12652"/>
                  <a:pt x="3611" y="12604"/>
                </a:cubicBezTo>
                <a:cubicBezTo>
                  <a:pt x="3864" y="12446"/>
                  <a:pt x="4212" y="12319"/>
                  <a:pt x="4339" y="12066"/>
                </a:cubicBezTo>
                <a:cubicBezTo>
                  <a:pt x="4656" y="11496"/>
                  <a:pt x="4022" y="10894"/>
                  <a:pt x="3832" y="10356"/>
                </a:cubicBezTo>
                <a:cubicBezTo>
                  <a:pt x="3801" y="10261"/>
                  <a:pt x="4276" y="10039"/>
                  <a:pt x="4307" y="10007"/>
                </a:cubicBezTo>
                <a:cubicBezTo>
                  <a:pt x="4751" y="9786"/>
                  <a:pt x="5194" y="9564"/>
                  <a:pt x="5606" y="9342"/>
                </a:cubicBezTo>
                <a:cubicBezTo>
                  <a:pt x="6809" y="8741"/>
                  <a:pt x="8044" y="8171"/>
                  <a:pt x="9279" y="7601"/>
                </a:cubicBezTo>
                <a:cubicBezTo>
                  <a:pt x="9976" y="7284"/>
                  <a:pt x="10673" y="6936"/>
                  <a:pt x="11338" y="6619"/>
                </a:cubicBezTo>
                <a:cubicBezTo>
                  <a:pt x="11686" y="6429"/>
                  <a:pt x="12066" y="6271"/>
                  <a:pt x="12383" y="6081"/>
                </a:cubicBezTo>
                <a:cubicBezTo>
                  <a:pt x="12502" y="6041"/>
                  <a:pt x="12609" y="5939"/>
                  <a:pt x="12711" y="5939"/>
                </a:cubicBezTo>
                <a:cubicBezTo>
                  <a:pt x="12772" y="5939"/>
                  <a:pt x="12831" y="5974"/>
                  <a:pt x="12890" y="6081"/>
                </a:cubicBezTo>
                <a:cubicBezTo>
                  <a:pt x="13016" y="6302"/>
                  <a:pt x="13175" y="6651"/>
                  <a:pt x="13333" y="6872"/>
                </a:cubicBezTo>
                <a:cubicBezTo>
                  <a:pt x="13460" y="7062"/>
                  <a:pt x="13745" y="7252"/>
                  <a:pt x="13966" y="7252"/>
                </a:cubicBezTo>
                <a:cubicBezTo>
                  <a:pt x="14061" y="7252"/>
                  <a:pt x="14125" y="7221"/>
                  <a:pt x="14188" y="7157"/>
                </a:cubicBezTo>
                <a:cubicBezTo>
                  <a:pt x="14410" y="7062"/>
                  <a:pt x="14631" y="6904"/>
                  <a:pt x="14853" y="6777"/>
                </a:cubicBezTo>
                <a:cubicBezTo>
                  <a:pt x="15011" y="6682"/>
                  <a:pt x="15106" y="6619"/>
                  <a:pt x="15075" y="6397"/>
                </a:cubicBezTo>
                <a:cubicBezTo>
                  <a:pt x="14980" y="6017"/>
                  <a:pt x="14821" y="5669"/>
                  <a:pt x="14631" y="5320"/>
                </a:cubicBezTo>
                <a:cubicBezTo>
                  <a:pt x="14283" y="4529"/>
                  <a:pt x="13935" y="3800"/>
                  <a:pt x="13555" y="3040"/>
                </a:cubicBezTo>
                <a:cubicBezTo>
                  <a:pt x="13206" y="2344"/>
                  <a:pt x="12795" y="1679"/>
                  <a:pt x="12446" y="1014"/>
                </a:cubicBezTo>
                <a:cubicBezTo>
                  <a:pt x="12193" y="570"/>
                  <a:pt x="11876" y="63"/>
                  <a:pt x="11401" y="0"/>
                </a:cubicBezTo>
                <a:close/>
              </a:path>
            </a:pathLst>
          </a:custGeom>
          <a:solidFill>
            <a:srgbClr val="F2D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61;p13">
            <a:extLst>
              <a:ext uri="{FF2B5EF4-FFF2-40B4-BE49-F238E27FC236}">
                <a16:creationId xmlns:a16="http://schemas.microsoft.com/office/drawing/2014/main" id="{D739AC7B-6394-C523-70C5-C1F3D13FE738}"/>
              </a:ext>
            </a:extLst>
          </p:cNvPr>
          <p:cNvSpPr/>
          <p:nvPr/>
        </p:nvSpPr>
        <p:spPr>
          <a:xfrm rot="20423683">
            <a:off x="5563227" y="3247022"/>
            <a:ext cx="232992" cy="296626"/>
          </a:xfrm>
          <a:custGeom>
            <a:avLst/>
            <a:gdLst/>
            <a:ahLst/>
            <a:cxnLst/>
            <a:rect l="l" t="t" r="r" b="b"/>
            <a:pathLst>
              <a:path w="7190" h="9153" extrusionOk="0">
                <a:moveTo>
                  <a:pt x="4039" y="1"/>
                </a:moveTo>
                <a:cubicBezTo>
                  <a:pt x="3934" y="1"/>
                  <a:pt x="3795" y="8"/>
                  <a:pt x="3611" y="21"/>
                </a:cubicBezTo>
                <a:cubicBezTo>
                  <a:pt x="1363" y="243"/>
                  <a:pt x="1" y="1415"/>
                  <a:pt x="191" y="2491"/>
                </a:cubicBezTo>
                <a:cubicBezTo>
                  <a:pt x="476" y="4043"/>
                  <a:pt x="3928" y="4328"/>
                  <a:pt x="4308" y="5405"/>
                </a:cubicBezTo>
                <a:cubicBezTo>
                  <a:pt x="4466" y="5880"/>
                  <a:pt x="4245" y="6418"/>
                  <a:pt x="3643" y="6640"/>
                </a:cubicBezTo>
                <a:cubicBezTo>
                  <a:pt x="3263" y="6798"/>
                  <a:pt x="1679" y="6798"/>
                  <a:pt x="1553" y="7210"/>
                </a:cubicBezTo>
                <a:cubicBezTo>
                  <a:pt x="1489" y="7369"/>
                  <a:pt x="1743" y="8477"/>
                  <a:pt x="2313" y="9079"/>
                </a:cubicBezTo>
                <a:cubicBezTo>
                  <a:pt x="2364" y="9129"/>
                  <a:pt x="2469" y="9153"/>
                  <a:pt x="2614" y="9153"/>
                </a:cubicBezTo>
                <a:cubicBezTo>
                  <a:pt x="3557" y="9153"/>
                  <a:pt x="6194" y="8185"/>
                  <a:pt x="6715" y="7527"/>
                </a:cubicBezTo>
                <a:cubicBezTo>
                  <a:pt x="7158" y="6925"/>
                  <a:pt x="7190" y="6102"/>
                  <a:pt x="6873" y="5532"/>
                </a:cubicBezTo>
                <a:cubicBezTo>
                  <a:pt x="6208" y="4233"/>
                  <a:pt x="4403" y="3537"/>
                  <a:pt x="3104" y="2903"/>
                </a:cubicBezTo>
                <a:cubicBezTo>
                  <a:pt x="2186" y="2460"/>
                  <a:pt x="2281" y="1700"/>
                  <a:pt x="3073" y="1288"/>
                </a:cubicBezTo>
                <a:cubicBezTo>
                  <a:pt x="4023" y="813"/>
                  <a:pt x="4498" y="1320"/>
                  <a:pt x="4403" y="465"/>
                </a:cubicBezTo>
                <a:cubicBezTo>
                  <a:pt x="4353" y="113"/>
                  <a:pt x="4442" y="1"/>
                  <a:pt x="4039" y="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68;p13">
            <a:extLst>
              <a:ext uri="{FF2B5EF4-FFF2-40B4-BE49-F238E27FC236}">
                <a16:creationId xmlns:a16="http://schemas.microsoft.com/office/drawing/2014/main" id="{D4A60C04-0A7E-9769-EBC5-41C7D9A9D060}"/>
              </a:ext>
            </a:extLst>
          </p:cNvPr>
          <p:cNvSpPr/>
          <p:nvPr/>
        </p:nvSpPr>
        <p:spPr>
          <a:xfrm>
            <a:off x="2006734" y="2924579"/>
            <a:ext cx="375606" cy="292089"/>
          </a:xfrm>
          <a:custGeom>
            <a:avLst/>
            <a:gdLst/>
            <a:ahLst/>
            <a:cxnLst/>
            <a:rect l="l" t="t" r="r" b="b"/>
            <a:pathLst>
              <a:path w="11591" h="9013" extrusionOk="0">
                <a:moveTo>
                  <a:pt x="9632" y="2064"/>
                </a:moveTo>
                <a:cubicBezTo>
                  <a:pt x="9655" y="2064"/>
                  <a:pt x="9675" y="2066"/>
                  <a:pt x="9691" y="2069"/>
                </a:cubicBezTo>
                <a:cubicBezTo>
                  <a:pt x="10166" y="2164"/>
                  <a:pt x="10261" y="3494"/>
                  <a:pt x="10134" y="3842"/>
                </a:cubicBezTo>
                <a:cubicBezTo>
                  <a:pt x="9926" y="4428"/>
                  <a:pt x="9462" y="4719"/>
                  <a:pt x="8973" y="4719"/>
                </a:cubicBezTo>
                <a:cubicBezTo>
                  <a:pt x="8273" y="4719"/>
                  <a:pt x="7523" y="4119"/>
                  <a:pt x="7411" y="2924"/>
                </a:cubicBezTo>
                <a:cubicBezTo>
                  <a:pt x="7380" y="2623"/>
                  <a:pt x="9182" y="2064"/>
                  <a:pt x="9632" y="2064"/>
                </a:cubicBezTo>
                <a:close/>
                <a:moveTo>
                  <a:pt x="5207" y="3616"/>
                </a:moveTo>
                <a:cubicBezTo>
                  <a:pt x="5412" y="3616"/>
                  <a:pt x="5554" y="3713"/>
                  <a:pt x="5700" y="3969"/>
                </a:cubicBezTo>
                <a:cubicBezTo>
                  <a:pt x="6758" y="5788"/>
                  <a:pt x="5655" y="7324"/>
                  <a:pt x="4503" y="7324"/>
                </a:cubicBezTo>
                <a:cubicBezTo>
                  <a:pt x="3930" y="7324"/>
                  <a:pt x="3345" y="6943"/>
                  <a:pt x="3009" y="6028"/>
                </a:cubicBezTo>
                <a:cubicBezTo>
                  <a:pt x="2407" y="4349"/>
                  <a:pt x="2850" y="4222"/>
                  <a:pt x="3452" y="4096"/>
                </a:cubicBezTo>
                <a:cubicBezTo>
                  <a:pt x="4387" y="3862"/>
                  <a:pt x="4878" y="3616"/>
                  <a:pt x="5207" y="3616"/>
                </a:cubicBezTo>
                <a:close/>
                <a:moveTo>
                  <a:pt x="10335" y="1"/>
                </a:moveTo>
                <a:cubicBezTo>
                  <a:pt x="10311" y="1"/>
                  <a:pt x="10286" y="4"/>
                  <a:pt x="10261" y="10"/>
                </a:cubicBezTo>
                <a:cubicBezTo>
                  <a:pt x="7189" y="707"/>
                  <a:pt x="4149" y="1436"/>
                  <a:pt x="1077" y="2164"/>
                </a:cubicBezTo>
                <a:cubicBezTo>
                  <a:pt x="887" y="2196"/>
                  <a:pt x="697" y="2259"/>
                  <a:pt x="538" y="2354"/>
                </a:cubicBezTo>
                <a:cubicBezTo>
                  <a:pt x="0" y="2702"/>
                  <a:pt x="95" y="3526"/>
                  <a:pt x="222" y="4096"/>
                </a:cubicBezTo>
                <a:cubicBezTo>
                  <a:pt x="380" y="4982"/>
                  <a:pt x="633" y="5869"/>
                  <a:pt x="887" y="6724"/>
                </a:cubicBezTo>
                <a:cubicBezTo>
                  <a:pt x="1108" y="7421"/>
                  <a:pt x="1425" y="8244"/>
                  <a:pt x="2059" y="8593"/>
                </a:cubicBezTo>
                <a:cubicBezTo>
                  <a:pt x="2568" y="8877"/>
                  <a:pt x="3175" y="9013"/>
                  <a:pt x="3798" y="9013"/>
                </a:cubicBezTo>
                <a:cubicBezTo>
                  <a:pt x="5186" y="9013"/>
                  <a:pt x="6650" y="8338"/>
                  <a:pt x="7284" y="7136"/>
                </a:cubicBezTo>
                <a:cubicBezTo>
                  <a:pt x="7569" y="6598"/>
                  <a:pt x="7632" y="6059"/>
                  <a:pt x="7537" y="5521"/>
                </a:cubicBezTo>
                <a:lnTo>
                  <a:pt x="7537" y="5521"/>
                </a:lnTo>
                <a:cubicBezTo>
                  <a:pt x="8091" y="5917"/>
                  <a:pt x="8683" y="6176"/>
                  <a:pt x="9304" y="6176"/>
                </a:cubicBezTo>
                <a:cubicBezTo>
                  <a:pt x="9676" y="6176"/>
                  <a:pt x="10059" y="6083"/>
                  <a:pt x="10451" y="5869"/>
                </a:cubicBezTo>
                <a:cubicBezTo>
                  <a:pt x="11401" y="5331"/>
                  <a:pt x="11591" y="4096"/>
                  <a:pt x="11464" y="2987"/>
                </a:cubicBezTo>
                <a:cubicBezTo>
                  <a:pt x="11403" y="2498"/>
                  <a:pt x="11017" y="1"/>
                  <a:pt x="10335" y="1"/>
                </a:cubicBezTo>
                <a:close/>
              </a:path>
            </a:pathLst>
          </a:custGeom>
          <a:solidFill>
            <a:srgbClr val="663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75;p13">
            <a:extLst>
              <a:ext uri="{FF2B5EF4-FFF2-40B4-BE49-F238E27FC236}">
                <a16:creationId xmlns:a16="http://schemas.microsoft.com/office/drawing/2014/main" id="{0C94FB29-017F-ADD7-B6EB-00CD492C841E}"/>
              </a:ext>
            </a:extLst>
          </p:cNvPr>
          <p:cNvSpPr/>
          <p:nvPr/>
        </p:nvSpPr>
        <p:spPr>
          <a:xfrm>
            <a:off x="2506881" y="3262458"/>
            <a:ext cx="282248" cy="328580"/>
          </a:xfrm>
          <a:custGeom>
            <a:avLst/>
            <a:gdLst/>
            <a:ahLst/>
            <a:cxnLst/>
            <a:rect l="l" t="t" r="r" b="b"/>
            <a:pathLst>
              <a:path w="8710" h="10139" extrusionOk="0">
                <a:moveTo>
                  <a:pt x="4553" y="4029"/>
                </a:moveTo>
                <a:cubicBezTo>
                  <a:pt x="4557" y="4029"/>
                  <a:pt x="4560" y="4030"/>
                  <a:pt x="4561" y="4032"/>
                </a:cubicBezTo>
                <a:cubicBezTo>
                  <a:pt x="5257" y="5489"/>
                  <a:pt x="5669" y="6375"/>
                  <a:pt x="5922" y="7104"/>
                </a:cubicBezTo>
                <a:cubicBezTo>
                  <a:pt x="5951" y="7216"/>
                  <a:pt x="5201" y="7731"/>
                  <a:pt x="4946" y="7731"/>
                </a:cubicBezTo>
                <a:cubicBezTo>
                  <a:pt x="4915" y="7731"/>
                  <a:pt x="4891" y="7723"/>
                  <a:pt x="4877" y="7705"/>
                </a:cubicBezTo>
                <a:cubicBezTo>
                  <a:pt x="4276" y="6977"/>
                  <a:pt x="3389" y="5710"/>
                  <a:pt x="2977" y="5077"/>
                </a:cubicBezTo>
                <a:cubicBezTo>
                  <a:pt x="2916" y="4985"/>
                  <a:pt x="4433" y="4029"/>
                  <a:pt x="4553" y="4029"/>
                </a:cubicBezTo>
                <a:close/>
                <a:moveTo>
                  <a:pt x="5835" y="1"/>
                </a:moveTo>
                <a:cubicBezTo>
                  <a:pt x="5715" y="1"/>
                  <a:pt x="5579" y="39"/>
                  <a:pt x="5447" y="105"/>
                </a:cubicBezTo>
                <a:cubicBezTo>
                  <a:pt x="4909" y="358"/>
                  <a:pt x="4402" y="675"/>
                  <a:pt x="3832" y="928"/>
                </a:cubicBezTo>
                <a:cubicBezTo>
                  <a:pt x="3737" y="992"/>
                  <a:pt x="3611" y="1055"/>
                  <a:pt x="3547" y="1150"/>
                </a:cubicBezTo>
                <a:cubicBezTo>
                  <a:pt x="3326" y="1403"/>
                  <a:pt x="3547" y="1688"/>
                  <a:pt x="3642" y="1910"/>
                </a:cubicBezTo>
                <a:cubicBezTo>
                  <a:pt x="3832" y="2322"/>
                  <a:pt x="4022" y="2702"/>
                  <a:pt x="4181" y="3113"/>
                </a:cubicBezTo>
                <a:cubicBezTo>
                  <a:pt x="3579" y="3493"/>
                  <a:pt x="2945" y="3842"/>
                  <a:pt x="2312" y="4222"/>
                </a:cubicBezTo>
                <a:cubicBezTo>
                  <a:pt x="2312" y="4222"/>
                  <a:pt x="1089" y="2510"/>
                  <a:pt x="896" y="2510"/>
                </a:cubicBezTo>
                <a:cubicBezTo>
                  <a:pt x="893" y="2510"/>
                  <a:pt x="890" y="2511"/>
                  <a:pt x="887" y="2512"/>
                </a:cubicBezTo>
                <a:cubicBezTo>
                  <a:pt x="475" y="2670"/>
                  <a:pt x="0" y="2860"/>
                  <a:pt x="317" y="3240"/>
                </a:cubicBezTo>
                <a:cubicBezTo>
                  <a:pt x="1204" y="4348"/>
                  <a:pt x="2122" y="5520"/>
                  <a:pt x="2977" y="6692"/>
                </a:cubicBezTo>
                <a:cubicBezTo>
                  <a:pt x="3421" y="7294"/>
                  <a:pt x="3864" y="7895"/>
                  <a:pt x="4276" y="8497"/>
                </a:cubicBezTo>
                <a:cubicBezTo>
                  <a:pt x="4466" y="8814"/>
                  <a:pt x="4687" y="9099"/>
                  <a:pt x="4877" y="9415"/>
                </a:cubicBezTo>
                <a:cubicBezTo>
                  <a:pt x="5004" y="9637"/>
                  <a:pt x="5131" y="10017"/>
                  <a:pt x="5416" y="10112"/>
                </a:cubicBezTo>
                <a:cubicBezTo>
                  <a:pt x="5462" y="10131"/>
                  <a:pt x="5506" y="10138"/>
                  <a:pt x="5548" y="10138"/>
                </a:cubicBezTo>
                <a:cubicBezTo>
                  <a:pt x="5651" y="10138"/>
                  <a:pt x="5747" y="10094"/>
                  <a:pt x="5859" y="10049"/>
                </a:cubicBezTo>
                <a:cubicBezTo>
                  <a:pt x="6302" y="9827"/>
                  <a:pt x="6746" y="9605"/>
                  <a:pt x="7189" y="9384"/>
                </a:cubicBezTo>
                <a:cubicBezTo>
                  <a:pt x="7537" y="9194"/>
                  <a:pt x="8044" y="9035"/>
                  <a:pt x="8329" y="8750"/>
                </a:cubicBezTo>
                <a:cubicBezTo>
                  <a:pt x="8709" y="8339"/>
                  <a:pt x="8234" y="7674"/>
                  <a:pt x="8108" y="7325"/>
                </a:cubicBezTo>
                <a:cubicBezTo>
                  <a:pt x="7189" y="5077"/>
                  <a:pt x="6746" y="2638"/>
                  <a:pt x="6176" y="263"/>
                </a:cubicBezTo>
                <a:cubicBezTo>
                  <a:pt x="6139" y="78"/>
                  <a:pt x="6004" y="1"/>
                  <a:pt x="5835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71;p13">
            <a:extLst>
              <a:ext uri="{FF2B5EF4-FFF2-40B4-BE49-F238E27FC236}">
                <a16:creationId xmlns:a16="http://schemas.microsoft.com/office/drawing/2014/main" id="{D01B819A-265A-B7A6-7EF7-773C374D8026}"/>
              </a:ext>
            </a:extLst>
          </p:cNvPr>
          <p:cNvSpPr/>
          <p:nvPr/>
        </p:nvSpPr>
        <p:spPr>
          <a:xfrm>
            <a:off x="2924826" y="2739490"/>
            <a:ext cx="399230" cy="498881"/>
          </a:xfrm>
          <a:custGeom>
            <a:avLst/>
            <a:gdLst/>
            <a:ahLst/>
            <a:cxnLst/>
            <a:rect l="l" t="t" r="r" b="b"/>
            <a:pathLst>
              <a:path w="12320" h="15394" extrusionOk="0">
                <a:moveTo>
                  <a:pt x="6408" y="1"/>
                </a:moveTo>
                <a:cubicBezTo>
                  <a:pt x="4785" y="1"/>
                  <a:pt x="3383" y="1116"/>
                  <a:pt x="2597" y="2339"/>
                </a:cubicBezTo>
                <a:cubicBezTo>
                  <a:pt x="729" y="5189"/>
                  <a:pt x="0" y="9686"/>
                  <a:pt x="127" y="11016"/>
                </a:cubicBezTo>
                <a:cubicBezTo>
                  <a:pt x="285" y="12378"/>
                  <a:pt x="1267" y="13455"/>
                  <a:pt x="2597" y="13993"/>
                </a:cubicBezTo>
                <a:cubicBezTo>
                  <a:pt x="4987" y="14954"/>
                  <a:pt x="6440" y="15393"/>
                  <a:pt x="7398" y="15393"/>
                </a:cubicBezTo>
                <a:cubicBezTo>
                  <a:pt x="8776" y="15393"/>
                  <a:pt x="9132" y="14485"/>
                  <a:pt x="9786" y="12916"/>
                </a:cubicBezTo>
                <a:cubicBezTo>
                  <a:pt x="11116" y="9686"/>
                  <a:pt x="11559" y="8483"/>
                  <a:pt x="6366" y="7121"/>
                </a:cubicBezTo>
                <a:cubicBezTo>
                  <a:pt x="6288" y="7100"/>
                  <a:pt x="6209" y="7089"/>
                  <a:pt x="6131" y="7089"/>
                </a:cubicBezTo>
                <a:cubicBezTo>
                  <a:pt x="5736" y="7089"/>
                  <a:pt x="5374" y="7383"/>
                  <a:pt x="5321" y="8229"/>
                </a:cubicBezTo>
                <a:cubicBezTo>
                  <a:pt x="5289" y="8736"/>
                  <a:pt x="5574" y="8926"/>
                  <a:pt x="6081" y="9084"/>
                </a:cubicBezTo>
                <a:cubicBezTo>
                  <a:pt x="6651" y="9243"/>
                  <a:pt x="8171" y="9559"/>
                  <a:pt x="7664" y="10351"/>
                </a:cubicBezTo>
                <a:cubicBezTo>
                  <a:pt x="7274" y="10988"/>
                  <a:pt x="6591" y="11295"/>
                  <a:pt x="5862" y="11295"/>
                </a:cubicBezTo>
                <a:cubicBezTo>
                  <a:pt x="4342" y="11295"/>
                  <a:pt x="2625" y="9962"/>
                  <a:pt x="2946" y="7501"/>
                </a:cubicBezTo>
                <a:cubicBezTo>
                  <a:pt x="3214" y="5406"/>
                  <a:pt x="4257" y="3402"/>
                  <a:pt x="6152" y="3402"/>
                </a:cubicBezTo>
                <a:cubicBezTo>
                  <a:pt x="6492" y="3402"/>
                  <a:pt x="6858" y="3466"/>
                  <a:pt x="7252" y="3606"/>
                </a:cubicBezTo>
                <a:cubicBezTo>
                  <a:pt x="8303" y="3948"/>
                  <a:pt x="9957" y="5100"/>
                  <a:pt x="10847" y="5100"/>
                </a:cubicBezTo>
                <a:cubicBezTo>
                  <a:pt x="11110" y="5100"/>
                  <a:pt x="11307" y="4999"/>
                  <a:pt x="11401" y="4746"/>
                </a:cubicBezTo>
                <a:cubicBezTo>
                  <a:pt x="12320" y="2402"/>
                  <a:pt x="11718" y="2244"/>
                  <a:pt x="10388" y="1389"/>
                </a:cubicBezTo>
                <a:cubicBezTo>
                  <a:pt x="9374" y="756"/>
                  <a:pt x="8044" y="154"/>
                  <a:pt x="6841" y="27"/>
                </a:cubicBezTo>
                <a:cubicBezTo>
                  <a:pt x="6695" y="9"/>
                  <a:pt x="6551" y="1"/>
                  <a:pt x="64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63;p13">
            <a:extLst>
              <a:ext uri="{FF2B5EF4-FFF2-40B4-BE49-F238E27FC236}">
                <a16:creationId xmlns:a16="http://schemas.microsoft.com/office/drawing/2014/main" id="{70C3FA59-23E3-B060-21EF-13E71DBA578F}"/>
              </a:ext>
            </a:extLst>
          </p:cNvPr>
          <p:cNvSpPr/>
          <p:nvPr/>
        </p:nvSpPr>
        <p:spPr>
          <a:xfrm>
            <a:off x="3341472" y="3241274"/>
            <a:ext cx="416696" cy="404737"/>
          </a:xfrm>
          <a:custGeom>
            <a:avLst/>
            <a:gdLst/>
            <a:ahLst/>
            <a:cxnLst/>
            <a:rect l="l" t="t" r="r" b="b"/>
            <a:pathLst>
              <a:path w="12859" h="12489" extrusionOk="0">
                <a:moveTo>
                  <a:pt x="5068" y="1"/>
                </a:moveTo>
                <a:cubicBezTo>
                  <a:pt x="5068" y="1"/>
                  <a:pt x="5068" y="1"/>
                  <a:pt x="5068" y="1"/>
                </a:cubicBezTo>
                <a:cubicBezTo>
                  <a:pt x="2883" y="1458"/>
                  <a:pt x="4561" y="2091"/>
                  <a:pt x="6715" y="4150"/>
                </a:cubicBezTo>
                <a:cubicBezTo>
                  <a:pt x="7095" y="4466"/>
                  <a:pt x="7538" y="5036"/>
                  <a:pt x="8013" y="5353"/>
                </a:cubicBezTo>
                <a:cubicBezTo>
                  <a:pt x="6746" y="4878"/>
                  <a:pt x="3770" y="3896"/>
                  <a:pt x="2471" y="3389"/>
                </a:cubicBezTo>
                <a:cubicBezTo>
                  <a:pt x="2316" y="3331"/>
                  <a:pt x="2193" y="3302"/>
                  <a:pt x="2087" y="3302"/>
                </a:cubicBezTo>
                <a:cubicBezTo>
                  <a:pt x="1671" y="3302"/>
                  <a:pt x="1490" y="3743"/>
                  <a:pt x="508" y="4625"/>
                </a:cubicBezTo>
                <a:cubicBezTo>
                  <a:pt x="64" y="5005"/>
                  <a:pt x="1" y="5163"/>
                  <a:pt x="254" y="5670"/>
                </a:cubicBezTo>
                <a:cubicBezTo>
                  <a:pt x="508" y="6176"/>
                  <a:pt x="3643" y="8900"/>
                  <a:pt x="6430" y="11655"/>
                </a:cubicBezTo>
                <a:cubicBezTo>
                  <a:pt x="6826" y="12051"/>
                  <a:pt x="7098" y="12488"/>
                  <a:pt x="7482" y="12488"/>
                </a:cubicBezTo>
                <a:cubicBezTo>
                  <a:pt x="7681" y="12488"/>
                  <a:pt x="7911" y="12370"/>
                  <a:pt x="8203" y="12067"/>
                </a:cubicBezTo>
                <a:cubicBezTo>
                  <a:pt x="8552" y="11718"/>
                  <a:pt x="9438" y="10958"/>
                  <a:pt x="8963" y="10483"/>
                </a:cubicBezTo>
                <a:cubicBezTo>
                  <a:pt x="7382" y="8934"/>
                  <a:pt x="5959" y="7447"/>
                  <a:pt x="4378" y="5898"/>
                </a:cubicBezTo>
                <a:lnTo>
                  <a:pt x="4378" y="5898"/>
                </a:lnTo>
                <a:cubicBezTo>
                  <a:pt x="4734" y="6240"/>
                  <a:pt x="5841" y="6244"/>
                  <a:pt x="7887" y="6968"/>
                </a:cubicBezTo>
                <a:cubicBezTo>
                  <a:pt x="9676" y="7587"/>
                  <a:pt x="10767" y="8240"/>
                  <a:pt x="11485" y="8240"/>
                </a:cubicBezTo>
                <a:cubicBezTo>
                  <a:pt x="11759" y="8240"/>
                  <a:pt x="11978" y="8145"/>
                  <a:pt x="12162" y="7918"/>
                </a:cubicBezTo>
                <a:cubicBezTo>
                  <a:pt x="12320" y="7728"/>
                  <a:pt x="12859" y="7443"/>
                  <a:pt x="12605" y="7063"/>
                </a:cubicBezTo>
                <a:cubicBezTo>
                  <a:pt x="12195" y="6400"/>
                  <a:pt x="5134" y="1"/>
                  <a:pt x="5068" y="1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BB8CD-BE13-2BA0-3941-BA518DC7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91" y="474028"/>
            <a:ext cx="7319255" cy="5727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Resposta aos diferentes sistemas de escrita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707E17-6805-17E5-CB77-B20987FE4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54" y="1318956"/>
            <a:ext cx="7895492" cy="307828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3536B70-20EB-2173-E096-819FE0E917EF}"/>
              </a:ext>
            </a:extLst>
          </p:cNvPr>
          <p:cNvSpPr/>
          <p:nvPr/>
        </p:nvSpPr>
        <p:spPr>
          <a:xfrm>
            <a:off x="975360" y="4669472"/>
            <a:ext cx="8168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900" dirty="0">
                <a:latin typeface="Fira Sans Condensed" panose="020B0503050000020004" pitchFamily="34" charset="0"/>
              </a:rPr>
              <a:t>Feng, X;  </a:t>
            </a:r>
            <a:r>
              <a:rPr lang="pt-BR" sz="900" dirty="0" err="1">
                <a:latin typeface="Fira Sans Condensed" panose="020B0503050000020004" pitchFamily="34" charset="0"/>
              </a:rPr>
              <a:t>Altarelli</a:t>
            </a:r>
            <a:r>
              <a:rPr lang="pt-BR" sz="900" dirty="0">
                <a:latin typeface="Fira Sans Condensed" panose="020B0503050000020004" pitchFamily="34" charset="0"/>
              </a:rPr>
              <a:t>, I.;  </a:t>
            </a:r>
            <a:r>
              <a:rPr lang="pt-BR" sz="900" dirty="0" err="1">
                <a:latin typeface="Fira Sans Condensed" panose="020B0503050000020004" pitchFamily="34" charset="0"/>
              </a:rPr>
              <a:t>Monzalvo</a:t>
            </a:r>
            <a:r>
              <a:rPr lang="pt-BR" sz="900" dirty="0">
                <a:latin typeface="Fira Sans Condensed" panose="020B0503050000020004" pitchFamily="34" charset="0"/>
              </a:rPr>
              <a:t>, K.;  </a:t>
            </a:r>
            <a:r>
              <a:rPr lang="pt-BR" sz="900" dirty="0" err="1">
                <a:latin typeface="Fira Sans Condensed" panose="020B0503050000020004" pitchFamily="34" charset="0"/>
              </a:rPr>
              <a:t>Ding</a:t>
            </a:r>
            <a:r>
              <a:rPr lang="pt-BR" sz="900" dirty="0">
                <a:latin typeface="Fira Sans Condensed" panose="020B0503050000020004" pitchFamily="34" charset="0"/>
              </a:rPr>
              <a:t>, G.;  </a:t>
            </a:r>
            <a:r>
              <a:rPr lang="pt-BR" sz="900" dirty="0" err="1">
                <a:latin typeface="Fira Sans Condensed" panose="020B0503050000020004" pitchFamily="34" charset="0"/>
              </a:rPr>
              <a:t>Ramus</a:t>
            </a:r>
            <a:r>
              <a:rPr lang="pt-BR" sz="900" dirty="0">
                <a:latin typeface="Fira Sans Condensed" panose="020B0503050000020004" pitchFamily="34" charset="0"/>
              </a:rPr>
              <a:t>, F.; </a:t>
            </a:r>
            <a:r>
              <a:rPr lang="pt-BR" sz="900" dirty="0" err="1">
                <a:latin typeface="Fira Sans Condensed" panose="020B0503050000020004" pitchFamily="34" charset="0"/>
              </a:rPr>
              <a:t>Shu</a:t>
            </a:r>
            <a:r>
              <a:rPr lang="pt-BR" sz="900" dirty="0">
                <a:latin typeface="Fira Sans Condensed" panose="020B0503050000020004" pitchFamily="34" charset="0"/>
              </a:rPr>
              <a:t>, H.;  Dehaene, S.; </a:t>
            </a:r>
            <a:r>
              <a:rPr lang="pt-BR" sz="900" dirty="0" err="1">
                <a:latin typeface="Fira Sans Condensed" panose="020B0503050000020004" pitchFamily="34" charset="0"/>
              </a:rPr>
              <a:t>Meng</a:t>
            </a:r>
            <a:r>
              <a:rPr lang="pt-BR" sz="900" dirty="0">
                <a:latin typeface="Fira Sans Condensed" panose="020B0503050000020004" pitchFamily="34" charset="0"/>
              </a:rPr>
              <a:t>, X.;  Dehaene-</a:t>
            </a:r>
            <a:r>
              <a:rPr lang="pt-BR" sz="900" dirty="0" err="1">
                <a:latin typeface="Fira Sans Condensed" panose="020B0503050000020004" pitchFamily="34" charset="0"/>
              </a:rPr>
              <a:t>Lambertz</a:t>
            </a:r>
            <a:r>
              <a:rPr lang="pt-BR" sz="900" dirty="0">
                <a:latin typeface="Fira Sans Condensed" panose="020B0503050000020004" pitchFamily="34" charset="0"/>
              </a:rPr>
              <a:t>, G. </a:t>
            </a:r>
            <a:r>
              <a:rPr lang="pt-BR" sz="900" dirty="0" err="1">
                <a:latin typeface="Fira Sans Condensed" panose="020B0503050000020004" pitchFamily="34" charset="0"/>
              </a:rPr>
              <a:t>Shared</a:t>
            </a:r>
            <a:r>
              <a:rPr lang="pt-BR" sz="900" dirty="0">
                <a:latin typeface="Fira Sans Condensed" panose="020B0503050000020004" pitchFamily="34" charset="0"/>
              </a:rPr>
              <a:t> </a:t>
            </a:r>
            <a:r>
              <a:rPr lang="pt-BR" sz="900" dirty="0" err="1">
                <a:latin typeface="Fira Sans Condensed" panose="020B0503050000020004" pitchFamily="34" charset="0"/>
              </a:rPr>
              <a:t>anomalies</a:t>
            </a:r>
            <a:r>
              <a:rPr lang="pt-BR" sz="900" dirty="0">
                <a:latin typeface="Fira Sans Condensed" panose="020B0503050000020004" pitchFamily="34" charset="0"/>
              </a:rPr>
              <a:t> in cortical </a:t>
            </a:r>
            <a:r>
              <a:rPr lang="pt-BR" sz="900" dirty="0" err="1">
                <a:latin typeface="Fira Sans Condensed" panose="020B0503050000020004" pitchFamily="34" charset="0"/>
              </a:rPr>
              <a:t>reading</a:t>
            </a:r>
            <a:r>
              <a:rPr lang="pt-BR" sz="900" dirty="0">
                <a:latin typeface="Fira Sans Condensed" panose="020B0503050000020004" pitchFamily="34" charset="0"/>
              </a:rPr>
              <a:t> networks in </a:t>
            </a:r>
            <a:r>
              <a:rPr lang="pt-BR" sz="900" dirty="0" err="1">
                <a:latin typeface="Fira Sans Condensed" panose="020B0503050000020004" pitchFamily="34" charset="0"/>
              </a:rPr>
              <a:t>Chinese</a:t>
            </a:r>
            <a:r>
              <a:rPr lang="pt-BR" sz="900" dirty="0">
                <a:latin typeface="Fira Sans Condensed" panose="020B0503050000020004" pitchFamily="34" charset="0"/>
              </a:rPr>
              <a:t> </a:t>
            </a:r>
            <a:r>
              <a:rPr lang="pt-BR" sz="900" dirty="0" err="1">
                <a:latin typeface="Fira Sans Condensed" panose="020B0503050000020004" pitchFamily="34" charset="0"/>
              </a:rPr>
              <a:t>and</a:t>
            </a:r>
            <a:r>
              <a:rPr lang="pt-BR" sz="900" dirty="0">
                <a:latin typeface="Fira Sans Condensed" panose="020B0503050000020004" pitchFamily="34" charset="0"/>
              </a:rPr>
              <a:t> </a:t>
            </a:r>
            <a:r>
              <a:rPr lang="pt-BR" sz="900" dirty="0" err="1">
                <a:latin typeface="Fira Sans Condensed" panose="020B0503050000020004" pitchFamily="34" charset="0"/>
              </a:rPr>
              <a:t>French</a:t>
            </a:r>
            <a:r>
              <a:rPr lang="pt-BR" sz="900" dirty="0">
                <a:latin typeface="Fira Sans Condensed" panose="020B0503050000020004" pitchFamily="34" charset="0"/>
              </a:rPr>
              <a:t> </a:t>
            </a:r>
            <a:r>
              <a:rPr lang="pt-BR" sz="900" dirty="0" err="1">
                <a:latin typeface="Fira Sans Condensed" panose="020B0503050000020004" pitchFamily="34" charset="0"/>
              </a:rPr>
              <a:t>dyslexic</a:t>
            </a:r>
            <a:r>
              <a:rPr lang="pt-BR" sz="900" dirty="0">
                <a:latin typeface="Fira Sans Condensed" panose="020B0503050000020004" pitchFamily="34" charset="0"/>
              </a:rPr>
              <a:t> </a:t>
            </a:r>
            <a:r>
              <a:rPr lang="pt-BR" sz="900" dirty="0" err="1">
                <a:latin typeface="Fira Sans Condensed" panose="020B0503050000020004" pitchFamily="34" charset="0"/>
              </a:rPr>
              <a:t>children</a:t>
            </a:r>
            <a:r>
              <a:rPr lang="pt-BR" sz="900" dirty="0">
                <a:latin typeface="Fira Sans Condensed" panose="020B0503050000020004" pitchFamily="34" charset="0"/>
              </a:rPr>
              <a:t>. </a:t>
            </a:r>
            <a:r>
              <a:rPr lang="pt-BR" sz="900" dirty="0" err="1">
                <a:latin typeface="Fira Sans Condensed" panose="020B0503050000020004" pitchFamily="34" charset="0"/>
              </a:rPr>
              <a:t>bioRxiv</a:t>
            </a:r>
            <a:r>
              <a:rPr lang="pt-BR" sz="900" dirty="0">
                <a:latin typeface="Fira Sans Condensed" panose="020B0503050000020004" pitchFamily="34" charset="0"/>
              </a:rPr>
              <a:t> 834945; </a:t>
            </a:r>
            <a:r>
              <a:rPr lang="pt-BR" sz="900" dirty="0" err="1">
                <a:latin typeface="Fira Sans Condensed" panose="020B0503050000020004" pitchFamily="34" charset="0"/>
              </a:rPr>
              <a:t>doi</a:t>
            </a:r>
            <a:r>
              <a:rPr lang="pt-BR" sz="900" dirty="0">
                <a:latin typeface="Fira Sans Condensed" panose="020B0503050000020004" pitchFamily="34" charset="0"/>
              </a:rPr>
              <a:t>: https://doi.org/10.1101/834945. Nov. 2019.</a:t>
            </a:r>
          </a:p>
        </p:txBody>
      </p:sp>
    </p:spTree>
    <p:extLst>
      <p:ext uri="{BB962C8B-B14F-4D97-AF65-F5344CB8AC3E}">
        <p14:creationId xmlns:p14="http://schemas.microsoft.com/office/powerpoint/2010/main" val="3086666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BD9C275-8926-46E5-6896-E89DE880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41" y="562611"/>
            <a:ext cx="4746000" cy="1309757"/>
          </a:xfrm>
        </p:spPr>
        <p:txBody>
          <a:bodyPr/>
          <a:lstStyle/>
          <a:p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Especificidades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 da VWFA: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invariância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 visual para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letras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 e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 ExtraBold" panose="020B0903050000020004" pitchFamily="34" charset="0"/>
                <a:ea typeface="+mj-ea"/>
                <a:cs typeface="+mj-cs"/>
              </a:rPr>
              <a:t>palavras</a:t>
            </a:r>
            <a:endParaRPr lang="pt-BR" dirty="0">
              <a:latin typeface="Fira Sans Condensed ExtraBold" panose="020B0903050000020004" pitchFamily="34" charset="0"/>
            </a:endParaRPr>
          </a:p>
        </p:txBody>
      </p:sp>
      <p:pic>
        <p:nvPicPr>
          <p:cNvPr id="4" name="Imagem 3" descr="Uma imagem contendo branco, computador&#10;&#10;Descrição gerada automaticamente">
            <a:extLst>
              <a:ext uri="{FF2B5EF4-FFF2-40B4-BE49-F238E27FC236}">
                <a16:creationId xmlns:a16="http://schemas.microsoft.com/office/drawing/2014/main" id="{517E5769-3EDF-9B26-3FEB-562E71932F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7873" r="18366" b="6078"/>
          <a:stretch/>
        </p:blipFill>
        <p:spPr>
          <a:xfrm>
            <a:off x="5761972" y="536659"/>
            <a:ext cx="3382028" cy="4274570"/>
          </a:xfrm>
          <a:prstGeom prst="rect">
            <a:avLst/>
          </a:prstGeom>
        </p:spPr>
      </p:pic>
      <p:pic>
        <p:nvPicPr>
          <p:cNvPr id="5" name="Imagem 4" descr="Uma imagem contendo faca&#10;&#10;Descrição gerada automaticamente">
            <a:extLst>
              <a:ext uri="{FF2B5EF4-FFF2-40B4-BE49-F238E27FC236}">
                <a16:creationId xmlns:a16="http://schemas.microsoft.com/office/drawing/2014/main" id="{115EA3BD-9D39-2191-D1C2-2A08DAEB7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t="2758" r="24557" b="916"/>
          <a:stretch/>
        </p:blipFill>
        <p:spPr>
          <a:xfrm rot="20140062">
            <a:off x="5173099" y="527006"/>
            <a:ext cx="1636058" cy="32042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1748F98-1DC9-336E-1E3F-8C360DFF6763}"/>
              </a:ext>
            </a:extLst>
          </p:cNvPr>
          <p:cNvSpPr txBox="1"/>
          <p:nvPr/>
        </p:nvSpPr>
        <p:spPr>
          <a:xfrm>
            <a:off x="6432709" y="925145"/>
            <a:ext cx="22944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rAzãO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VOcê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é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CapAz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LeR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fraSES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Otnem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peinsredte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empesra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tvee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atquae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cdarcíao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t-BR" sz="1600" dirty="0"/>
          </a:p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essa:</a:t>
            </a:r>
          </a:p>
          <a:p>
            <a:endParaRPr lang="pt-B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600" dirty="0">
                <a:cs typeface="Times New Roman" panose="02020603050405020304" pitchFamily="18" charset="0"/>
              </a:rPr>
              <a:t>Chefes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Agency FB" panose="020B0503020202020204" pitchFamily="34" charset="0"/>
                <a:cs typeface="Times New Roman" panose="02020603050405020304" pitchFamily="18" charset="0"/>
              </a:rPr>
              <a:t>de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Abadi Extra Light" panose="020B0604020202020204" pitchFamily="34" charset="0"/>
                <a:cs typeface="Aparajita" panose="020B0502040204020203" pitchFamily="18" charset="0"/>
              </a:rPr>
              <a:t>Estado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Algerian" panose="04020705040A02060702" pitchFamily="82" charset="0"/>
                <a:cs typeface="Times New Roman" panose="02020603050405020304" pitchFamily="18" charset="0"/>
              </a:rPr>
              <a:t>devem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Bradley Hand ITC" panose="03070402050302030203" pitchFamily="66" charset="0"/>
                <a:cs typeface="Times New Roman" panose="02020603050405020304" pitchFamily="18" charset="0"/>
              </a:rPr>
              <a:t>ser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Curlz MT" panose="04040404050702020202" pitchFamily="82" charset="0"/>
                <a:cs typeface="Times New Roman" panose="02020603050405020304" pitchFamily="18" charset="0"/>
              </a:rPr>
              <a:t>responsáveis </a:t>
            </a:r>
            <a:r>
              <a:rPr lang="pt-BR" sz="1600" dirty="0">
                <a:latin typeface="Abadi" panose="020B0604020104020204" pitchFamily="34" charset="0"/>
                <a:cs typeface="Times New Roman" panose="02020603050405020304" pitchFamily="18" charset="0"/>
              </a:rPr>
              <a:t>e</a:t>
            </a:r>
            <a:r>
              <a:rPr lang="pt-BR" sz="1600" dirty="0"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latin typeface="Cavolini" panose="020B0502040204020203" pitchFamily="66" charset="0"/>
                <a:cs typeface="Cavolini" panose="020B0502040204020203" pitchFamily="66" charset="0"/>
              </a:rPr>
              <a:t>prudentes.</a:t>
            </a:r>
            <a:r>
              <a:rPr lang="pt-BR" sz="1600" dirty="0">
                <a:latin typeface="Curlz MT" panose="04040404050702020202" pitchFamily="8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CF991B6-2C4B-7C04-B54F-7ABC263461C8}"/>
              </a:ext>
            </a:extLst>
          </p:cNvPr>
          <p:cNvSpPr txBox="1"/>
          <p:nvPr/>
        </p:nvSpPr>
        <p:spPr>
          <a:xfrm>
            <a:off x="366418" y="2631426"/>
            <a:ext cx="4995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A Área da Forma Visual da Palavra é invariante para a posição das palavras na página, o tamanho das letras, a forma dos caracteres e até mesmo a ordem das letras na palavra (Dehaene, 2012).</a:t>
            </a:r>
          </a:p>
        </p:txBody>
      </p:sp>
    </p:spTree>
    <p:extLst>
      <p:ext uri="{BB962C8B-B14F-4D97-AF65-F5344CB8AC3E}">
        <p14:creationId xmlns:p14="http://schemas.microsoft.com/office/powerpoint/2010/main" val="402321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Texto preto sobre fundo branco&#10;&#10;Descrição gerada automaticamente">
            <a:extLst>
              <a:ext uri="{FF2B5EF4-FFF2-40B4-BE49-F238E27FC236}">
                <a16:creationId xmlns:a16="http://schemas.microsoft.com/office/drawing/2014/main" id="{EDF3F680-B9E1-B18C-849B-7EDB4CF5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4" t="4923" r="19271" b="72102"/>
          <a:stretch/>
        </p:blipFill>
        <p:spPr>
          <a:xfrm>
            <a:off x="5126619" y="457358"/>
            <a:ext cx="775547" cy="1388296"/>
          </a:xfrm>
          <a:prstGeom prst="rect">
            <a:avLst/>
          </a:prstGeom>
        </p:spPr>
      </p:pic>
      <p:pic>
        <p:nvPicPr>
          <p:cNvPr id="10" name="Imagem 9" descr="Texto preto sobre fundo branco&#10;&#10;Descrição gerada automaticamente">
            <a:extLst>
              <a:ext uri="{FF2B5EF4-FFF2-40B4-BE49-F238E27FC236}">
                <a16:creationId xmlns:a16="http://schemas.microsoft.com/office/drawing/2014/main" id="{F637971F-D252-CDD7-14F5-50D7648D4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1" t="39758" r="39174" b="47195"/>
          <a:stretch/>
        </p:blipFill>
        <p:spPr>
          <a:xfrm>
            <a:off x="4391249" y="1659498"/>
            <a:ext cx="724684" cy="743459"/>
          </a:xfrm>
          <a:prstGeom prst="rect">
            <a:avLst/>
          </a:prstGeom>
        </p:spPr>
      </p:pic>
      <p:pic>
        <p:nvPicPr>
          <p:cNvPr id="9" name="Imagem 8" descr="Texto preto sobre fundo branco&#10;&#10;Descrição gerada automaticamente">
            <a:extLst>
              <a:ext uri="{FF2B5EF4-FFF2-40B4-BE49-F238E27FC236}">
                <a16:creationId xmlns:a16="http://schemas.microsoft.com/office/drawing/2014/main" id="{4037A0D9-A1AB-B3DA-C9FD-B68841818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5129" r="41773" b="71897"/>
          <a:stretch/>
        </p:blipFill>
        <p:spPr>
          <a:xfrm>
            <a:off x="4470990" y="457359"/>
            <a:ext cx="655629" cy="12863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6E60575-7C6F-0107-4D7D-71DD35FF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47" y="4113442"/>
            <a:ext cx="7474687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invariância visual: os objetos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5335E5A-D3D8-2139-3012-1E143554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49" y="743708"/>
            <a:ext cx="2389935" cy="2018434"/>
          </a:xfrm>
          <a:prstGeom prst="rect">
            <a:avLst/>
          </a:prstGeom>
        </p:spPr>
      </p:pic>
      <p:pic>
        <p:nvPicPr>
          <p:cNvPr id="4" name="Imagem 3" descr="Texto preto sobre fundo branco&#10;&#10;Descrição gerada automaticamente">
            <a:extLst>
              <a:ext uri="{FF2B5EF4-FFF2-40B4-BE49-F238E27FC236}">
                <a16:creationId xmlns:a16="http://schemas.microsoft.com/office/drawing/2014/main" id="{138913FB-1DD1-E562-0649-24034698B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t="4923" r="59880" b="72103"/>
          <a:stretch/>
        </p:blipFill>
        <p:spPr>
          <a:xfrm>
            <a:off x="3555783" y="457358"/>
            <a:ext cx="712043" cy="1286382"/>
          </a:xfrm>
          <a:prstGeom prst="rect">
            <a:avLst/>
          </a:prstGeom>
        </p:spPr>
      </p:pic>
      <p:pic>
        <p:nvPicPr>
          <p:cNvPr id="5" name="Imagem 4" descr="Texto preto sobre fundo branco&#10;&#10;Descrição gerada automaticamente">
            <a:extLst>
              <a:ext uri="{FF2B5EF4-FFF2-40B4-BE49-F238E27FC236}">
                <a16:creationId xmlns:a16="http://schemas.microsoft.com/office/drawing/2014/main" id="{60631A0F-A60A-99AD-8D2B-6531227AD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39758" r="57549" b="45845"/>
          <a:stretch/>
        </p:blipFill>
        <p:spPr>
          <a:xfrm>
            <a:off x="3492277" y="1601778"/>
            <a:ext cx="839053" cy="88454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FE99DD7-CD59-C510-0B95-1C62DC780F92}"/>
              </a:ext>
            </a:extLst>
          </p:cNvPr>
          <p:cNvSpPr/>
          <p:nvPr/>
        </p:nvSpPr>
        <p:spPr>
          <a:xfrm>
            <a:off x="3555783" y="304193"/>
            <a:ext cx="775547" cy="20987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2C557DE-8A7C-12AA-F535-FBA2A4EA02C0}"/>
              </a:ext>
            </a:extLst>
          </p:cNvPr>
          <p:cNvSpPr/>
          <p:nvPr/>
        </p:nvSpPr>
        <p:spPr>
          <a:xfrm>
            <a:off x="4394836" y="304193"/>
            <a:ext cx="775547" cy="20987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19B2BC8-2369-D362-0DFF-8FA4FA7DAD8A}"/>
              </a:ext>
            </a:extLst>
          </p:cNvPr>
          <p:cNvSpPr/>
          <p:nvPr/>
        </p:nvSpPr>
        <p:spPr>
          <a:xfrm>
            <a:off x="5233889" y="304192"/>
            <a:ext cx="775547" cy="20987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 preto sobre fundo branco&#10;&#10;Descrição gerada automaticamente">
            <a:extLst>
              <a:ext uri="{FF2B5EF4-FFF2-40B4-BE49-F238E27FC236}">
                <a16:creationId xmlns:a16="http://schemas.microsoft.com/office/drawing/2014/main" id="{28C96A00-7F56-02A2-3A8B-9F055E459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1" t="41672" r="18599" b="47979"/>
          <a:stretch/>
        </p:blipFill>
        <p:spPr>
          <a:xfrm rot="21078553">
            <a:off x="5307694" y="1792189"/>
            <a:ext cx="558803" cy="514582"/>
          </a:xfrm>
          <a:prstGeom prst="rect">
            <a:avLst/>
          </a:prstGeom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4FEDB71E-435F-79B4-0148-CD5CDFC7E465}"/>
              </a:ext>
            </a:extLst>
          </p:cNvPr>
          <p:cNvSpPr txBox="1">
            <a:spLocks/>
          </p:cNvSpPr>
          <p:nvPr/>
        </p:nvSpPr>
        <p:spPr>
          <a:xfrm>
            <a:off x="295611" y="2989108"/>
            <a:ext cx="8191275" cy="792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</a:pPr>
            <a:r>
              <a:rPr lang="en-US" sz="1400" dirty="0" err="1">
                <a:latin typeface="Fira Sans Condensed" panose="020B0503050000020004" pitchFamily="34" charset="0"/>
              </a:rPr>
              <a:t>Invariância</a:t>
            </a:r>
            <a:r>
              <a:rPr lang="en-US" sz="1400" dirty="0">
                <a:latin typeface="Fira Sans Condensed" panose="020B0503050000020004" pitchFamily="34" charset="0"/>
              </a:rPr>
              <a:t> visual para </a:t>
            </a:r>
            <a:r>
              <a:rPr lang="en-US" sz="1400" dirty="0" err="1">
                <a:latin typeface="Fira Sans Condensed" panose="020B0503050000020004" pitchFamily="34" charset="0"/>
              </a:rPr>
              <a:t>diferentes</a:t>
            </a:r>
            <a:r>
              <a:rPr lang="en-US" sz="1400" dirty="0">
                <a:latin typeface="Fira Sans Condensed" panose="020B0503050000020004" pitchFamily="34" charset="0"/>
              </a:rPr>
              <a:t> </a:t>
            </a:r>
            <a:r>
              <a:rPr lang="en-US" sz="1400" dirty="0" err="1">
                <a:latin typeface="Fira Sans Condensed" panose="020B0503050000020004" pitchFamily="34" charset="0"/>
              </a:rPr>
              <a:t>condições</a:t>
            </a:r>
            <a:r>
              <a:rPr lang="en-US" sz="1400" dirty="0">
                <a:latin typeface="Fira Sans Condensed" panose="020B0503050000020004" pitchFamily="34" charset="0"/>
              </a:rPr>
              <a:t> de </a:t>
            </a:r>
            <a:r>
              <a:rPr lang="en-US" sz="1400" dirty="0" err="1">
                <a:latin typeface="Fira Sans Condensed" panose="020B0503050000020004" pitchFamily="34" charset="0"/>
              </a:rPr>
              <a:t>iluminação</a:t>
            </a:r>
            <a:r>
              <a:rPr lang="en-US" sz="1400" dirty="0">
                <a:latin typeface="Fira Sans Condensed" panose="020B0503050000020004" pitchFamily="34" charset="0"/>
              </a:rPr>
              <a:t>, </a:t>
            </a:r>
            <a:r>
              <a:rPr lang="en-US" sz="1400" dirty="0" err="1">
                <a:latin typeface="Fira Sans Condensed" panose="020B0503050000020004" pitchFamily="34" charset="0"/>
              </a:rPr>
              <a:t>lateralidade</a:t>
            </a:r>
            <a:r>
              <a:rPr lang="en-US" sz="1400" dirty="0">
                <a:latin typeface="Fira Sans Condensed" panose="020B0503050000020004" pitchFamily="34" charset="0"/>
              </a:rPr>
              <a:t>, </a:t>
            </a:r>
            <a:r>
              <a:rPr lang="en-US" sz="1400" dirty="0" err="1">
                <a:latin typeface="Fira Sans Condensed" panose="020B0503050000020004" pitchFamily="34" charset="0"/>
              </a:rPr>
              <a:t>tamanho</a:t>
            </a:r>
            <a:r>
              <a:rPr lang="en-US" sz="1400" dirty="0">
                <a:latin typeface="Fira Sans Condensed" panose="020B0503050000020004" pitchFamily="34" charset="0"/>
              </a:rPr>
              <a:t> e </a:t>
            </a:r>
            <a:r>
              <a:rPr lang="en-US" sz="1400" dirty="0" err="1">
                <a:latin typeface="Fira Sans Condensed" panose="020B0503050000020004" pitchFamily="34" charset="0"/>
              </a:rPr>
              <a:t>distância</a:t>
            </a:r>
            <a:r>
              <a:rPr lang="en-US" sz="1400" dirty="0">
                <a:latin typeface="Fira Sans Condensed" panose="020B0503050000020004" pitchFamily="34" charset="0"/>
              </a:rPr>
              <a:t>. </a:t>
            </a:r>
          </a:p>
          <a:p>
            <a:pPr algn="just">
              <a:buClrTx/>
            </a:pPr>
            <a:r>
              <a:rPr lang="en-US" sz="1400" dirty="0" err="1">
                <a:latin typeface="Fira Sans Condensed" panose="020B0503050000020004" pitchFamily="34" charset="0"/>
              </a:rPr>
              <a:t>Os</a:t>
            </a:r>
            <a:r>
              <a:rPr lang="en-US" sz="1400" dirty="0">
                <a:latin typeface="Fira Sans Condensed" panose="020B0503050000020004" pitchFamily="34" charset="0"/>
              </a:rPr>
              <a:t> </a:t>
            </a:r>
            <a:r>
              <a:rPr lang="en-US" sz="1400" dirty="0" err="1">
                <a:latin typeface="Fira Sans Condensed" panose="020B0503050000020004" pitchFamily="34" charset="0"/>
              </a:rPr>
              <a:t>objetos</a:t>
            </a:r>
            <a:r>
              <a:rPr lang="en-US" sz="1400" dirty="0">
                <a:latin typeface="Fira Sans Condensed" panose="020B0503050000020004" pitchFamily="34" charset="0"/>
              </a:rPr>
              <a:t> </a:t>
            </a:r>
            <a:r>
              <a:rPr lang="en-US" sz="1400" dirty="0" err="1">
                <a:latin typeface="Fira Sans Condensed" panose="020B0503050000020004" pitchFamily="34" charset="0"/>
              </a:rPr>
              <a:t>são</a:t>
            </a:r>
            <a:r>
              <a:rPr lang="en-US" sz="1400" dirty="0">
                <a:latin typeface="Fira Sans Condensed" panose="020B0503050000020004" pitchFamily="34" charset="0"/>
              </a:rPr>
              <a:t> </a:t>
            </a:r>
            <a:r>
              <a:rPr lang="en-US" sz="1400" dirty="0" err="1">
                <a:latin typeface="Fira Sans Condensed" panose="020B0503050000020004" pitchFamily="34" charset="0"/>
              </a:rPr>
              <a:t>reconhecidos</a:t>
            </a:r>
            <a:r>
              <a:rPr lang="en-US" sz="1400" dirty="0">
                <a:latin typeface="Fira Sans Condensed" panose="020B0503050000020004" pitchFamily="34" charset="0"/>
              </a:rPr>
              <a:t> </a:t>
            </a:r>
            <a:r>
              <a:rPr lang="en-US" sz="1400" dirty="0" err="1">
                <a:latin typeface="Fira Sans Condensed" panose="020B0503050000020004" pitchFamily="34" charset="0"/>
              </a:rPr>
              <a:t>principalmente</a:t>
            </a:r>
            <a:r>
              <a:rPr lang="en-US" sz="1400" dirty="0">
                <a:latin typeface="Fira Sans Condensed" panose="020B0503050000020004" pitchFamily="34" charset="0"/>
              </a:rPr>
              <a:t> a </a:t>
            </a:r>
            <a:r>
              <a:rPr lang="en-US" sz="1400" dirty="0" err="1">
                <a:latin typeface="Fira Sans Condensed" panose="020B0503050000020004" pitchFamily="34" charset="0"/>
              </a:rPr>
              <a:t>partir</a:t>
            </a:r>
            <a:r>
              <a:rPr lang="en-US" sz="1400" dirty="0">
                <a:latin typeface="Fira Sans Condensed" panose="020B0503050000020004" pitchFamily="34" charset="0"/>
              </a:rPr>
              <a:t> da </a:t>
            </a:r>
            <a:r>
              <a:rPr lang="en-US" sz="1400" dirty="0" err="1">
                <a:latin typeface="Fira Sans Condensed" panose="020B0503050000020004" pitchFamily="34" charset="0"/>
              </a:rPr>
              <a:t>junção</a:t>
            </a:r>
            <a:r>
              <a:rPr lang="en-US" sz="1400" dirty="0">
                <a:latin typeface="Fira Sans Condensed" panose="020B0503050000020004" pitchFamily="34" charset="0"/>
              </a:rPr>
              <a:t> das </a:t>
            </a:r>
            <a:r>
              <a:rPr lang="en-US" sz="1400" dirty="0" err="1">
                <a:latin typeface="Fira Sans Condensed" panose="020B0503050000020004" pitchFamily="34" charset="0"/>
              </a:rPr>
              <a:t>linhas</a:t>
            </a:r>
            <a:r>
              <a:rPr lang="en-US" sz="1400" dirty="0">
                <a:latin typeface="Fira Sans Condensed" panose="020B0503050000020004" pitchFamily="34" charset="0"/>
              </a:rPr>
              <a:t> que </a:t>
            </a:r>
            <a:r>
              <a:rPr lang="en-US" sz="1400" dirty="0" err="1">
                <a:latin typeface="Fira Sans Condensed" panose="020B0503050000020004" pitchFamily="34" charset="0"/>
              </a:rPr>
              <a:t>formam</a:t>
            </a:r>
            <a:r>
              <a:rPr lang="en-US" sz="1400" dirty="0">
                <a:latin typeface="Fira Sans Condensed" panose="020B0503050000020004" pitchFamily="34" charset="0"/>
              </a:rPr>
              <a:t> </a:t>
            </a:r>
            <a:r>
              <a:rPr lang="en-US" sz="1400" dirty="0" err="1">
                <a:latin typeface="Fira Sans Condensed" panose="020B0503050000020004" pitchFamily="34" charset="0"/>
              </a:rPr>
              <a:t>seu</a:t>
            </a:r>
            <a:r>
              <a:rPr lang="en-US" sz="1400" dirty="0">
                <a:latin typeface="Fira Sans Condensed" panose="020B0503050000020004" pitchFamily="34" charset="0"/>
              </a:rPr>
              <a:t> contorno.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359C199-45CD-9A2F-1A8D-93127C6EB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949" y="325456"/>
            <a:ext cx="1941187" cy="20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7E492-4393-F055-8EA1-A9EBB6DB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436450"/>
            <a:ext cx="8003817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Invariância visual: as faces </a:t>
            </a:r>
          </a:p>
        </p:txBody>
      </p:sp>
      <p:pic>
        <p:nvPicPr>
          <p:cNvPr id="3" name="Imagem 2" descr="Uma imagem contendo pessoa, mulher, no interior, vestido&#10;&#10;Descrição gerada automaticamente">
            <a:extLst>
              <a:ext uri="{FF2B5EF4-FFF2-40B4-BE49-F238E27FC236}">
                <a16:creationId xmlns:a16="http://schemas.microsoft.com/office/drawing/2014/main" id="{8CB01026-35B1-82EF-6746-7FD27FAD4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8777" r="9094" b="12731"/>
          <a:stretch/>
        </p:blipFill>
        <p:spPr>
          <a:xfrm rot="21290495">
            <a:off x="740187" y="1930634"/>
            <a:ext cx="1130742" cy="1559952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8AE95C2D-F937-DFFF-6FEB-AC6CAD48B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" b="52288"/>
          <a:stretch/>
        </p:blipFill>
        <p:spPr>
          <a:xfrm rot="657399">
            <a:off x="2192290" y="2347492"/>
            <a:ext cx="2062007" cy="1003958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7A55038A-B4B9-8905-C078-EDF3496E16D1}"/>
              </a:ext>
            </a:extLst>
          </p:cNvPr>
          <p:cNvSpPr/>
          <p:nvPr/>
        </p:nvSpPr>
        <p:spPr>
          <a:xfrm>
            <a:off x="1389132" y="913457"/>
            <a:ext cx="2645632" cy="1072887"/>
          </a:xfrm>
          <a:prstGeom prst="wedgeEllipseCallout">
            <a:avLst>
              <a:gd name="adj1" fmla="val -26705"/>
              <a:gd name="adj2" fmla="val 77906"/>
            </a:avLst>
          </a:pr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D72C30-1CCE-1A01-7DFC-08F8F0CCAFC3}"/>
              </a:ext>
            </a:extLst>
          </p:cNvPr>
          <p:cNvSpPr txBox="1"/>
          <p:nvPr/>
        </p:nvSpPr>
        <p:spPr>
          <a:xfrm>
            <a:off x="1389132" y="1176808"/>
            <a:ext cx="2739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9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Você se lembra para qual lado Monalisa está levemente inclinada? Ou para qual lado está virado a efígie das notas de real?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5BED145-21DC-AEDF-C533-95A09D8A8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565" y="2184738"/>
            <a:ext cx="1287668" cy="121947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C30319E-E397-D28D-444D-0217F131E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02051" y="2217317"/>
            <a:ext cx="1287668" cy="1219474"/>
          </a:xfrm>
          <a:prstGeom prst="rect">
            <a:avLst/>
          </a:prstGeom>
        </p:spPr>
      </p:pic>
      <p:pic>
        <p:nvPicPr>
          <p:cNvPr id="10" name="Espaço Reservado para Conteúdo 3">
            <a:extLst>
              <a:ext uri="{FF2B5EF4-FFF2-40B4-BE49-F238E27FC236}">
                <a16:creationId xmlns:a16="http://schemas.microsoft.com/office/drawing/2014/main" id="{C386284E-E1AD-F338-B908-513A9E8EF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3"/>
          <a:stretch/>
        </p:blipFill>
        <p:spPr>
          <a:xfrm>
            <a:off x="7753249" y="913458"/>
            <a:ext cx="1272862" cy="2490754"/>
          </a:xfrm>
          <a:prstGeom prst="rect">
            <a:avLst/>
          </a:prstGeom>
        </p:spPr>
      </p:pic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EDCFAFE8-F3FF-7273-7268-43E6DCCCC98E}"/>
              </a:ext>
            </a:extLst>
          </p:cNvPr>
          <p:cNvSpPr/>
          <p:nvPr/>
        </p:nvSpPr>
        <p:spPr>
          <a:xfrm>
            <a:off x="5284372" y="1118783"/>
            <a:ext cx="2126290" cy="849086"/>
          </a:xfrm>
          <a:prstGeom prst="wedgeEllipseCallout">
            <a:avLst>
              <a:gd name="adj1" fmla="val -17360"/>
              <a:gd name="adj2" fmla="val 70286"/>
            </a:avLst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D0AE41-0B43-6788-C884-7392F8DC8CC3}"/>
              </a:ext>
            </a:extLst>
          </p:cNvPr>
          <p:cNvSpPr txBox="1"/>
          <p:nvPr/>
        </p:nvSpPr>
        <p:spPr>
          <a:xfrm>
            <a:off x="5497906" y="1388103"/>
            <a:ext cx="2255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pt-BR" sz="10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Você reconhece essa pessoa?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1C7D76B-6F65-790A-9D33-7D4228BF6063}"/>
              </a:ext>
            </a:extLst>
          </p:cNvPr>
          <p:cNvSpPr txBox="1"/>
          <p:nvPr/>
        </p:nvSpPr>
        <p:spPr>
          <a:xfrm>
            <a:off x="0" y="3880256"/>
            <a:ext cx="8791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Invariância visual para lateralidade.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No entanto, no eixo vertical há grande sensibilidade para o ordenamento.</a:t>
            </a: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O reconhecimento de faces é possível principalmente devido capacidade de identificar um conjunto de medidas internas entre os traços da </a:t>
            </a:r>
            <a:r>
              <a:rPr lang="pt-BR" kern="1200" dirty="0" err="1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hemiface</a:t>
            </a:r>
            <a:r>
              <a:rPr lang="pt-BR" kern="1200" dirty="0">
                <a:solidFill>
                  <a:prstClr val="black"/>
                </a:solidFill>
                <a:latin typeface="Avenir Next LT Pro Light" panose="020B0304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37E9334-AE06-0350-EC18-44B320DBAC20}"/>
              </a:ext>
            </a:extLst>
          </p:cNvPr>
          <p:cNvSpPr txBox="1"/>
          <p:nvPr/>
        </p:nvSpPr>
        <p:spPr>
          <a:xfrm>
            <a:off x="4987102" y="3363010"/>
            <a:ext cx="18138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9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(Thatcher </a:t>
            </a:r>
            <a:r>
              <a:rPr lang="pt-BR" sz="900" kern="1200" dirty="0" err="1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Effect</a:t>
            </a:r>
            <a:r>
              <a:rPr lang="pt-BR" sz="9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156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F7F8A3-7FC8-A37B-1AE0-0B81B656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0" y="436450"/>
            <a:ext cx="7865722" cy="5727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Inespecificidade de informação no eixo horizontal </a:t>
            </a:r>
            <a:br>
              <a:rPr lang="pt-BR" dirty="0">
                <a:solidFill>
                  <a:schemeClr val="tx1"/>
                </a:solidFill>
              </a:rPr>
            </a:b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" name="Imagem 2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630E424B-8C62-D4ED-9C83-0B20DEDA8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r="15706" b="76804"/>
          <a:stretch/>
        </p:blipFill>
        <p:spPr>
          <a:xfrm>
            <a:off x="324856" y="3665843"/>
            <a:ext cx="5128493" cy="12300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8CB29F4-6D39-217A-0D17-7F04F4841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075" y="1616552"/>
            <a:ext cx="3012356" cy="309049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8322AEF-9B39-223E-8150-EBD94A161DA9}"/>
              </a:ext>
            </a:extLst>
          </p:cNvPr>
          <p:cNvSpPr txBox="1"/>
          <p:nvPr/>
        </p:nvSpPr>
        <p:spPr>
          <a:xfrm>
            <a:off x="258915" y="2156251"/>
            <a:ext cx="46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O espelhamento se configura como uma vantagem para as faces,  mas uma desvantagem passageira para as letras.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AD301D-6BF9-C339-553D-3B1C91EFB849}"/>
              </a:ext>
            </a:extLst>
          </p:cNvPr>
          <p:cNvSpPr txBox="1"/>
          <p:nvPr/>
        </p:nvSpPr>
        <p:spPr>
          <a:xfrm>
            <a:off x="2807435" y="1024160"/>
            <a:ext cx="311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2400" kern="1200" dirty="0">
                <a:solidFill>
                  <a:schemeClr val="accent3"/>
                </a:solidFill>
                <a:latin typeface="Fira Sans Condensed ExtraBold" panose="020B0903050000020004" pitchFamily="34" charset="0"/>
                <a:ea typeface="+mn-ea"/>
                <a:cs typeface="+mn-cs"/>
              </a:rPr>
              <a:t>Espelhamento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FF7577-23AC-8DB7-671E-1773AF14F8FA}"/>
              </a:ext>
            </a:extLst>
          </p:cNvPr>
          <p:cNvSpPr txBox="1"/>
          <p:nvPr/>
        </p:nvSpPr>
        <p:spPr>
          <a:xfrm>
            <a:off x="6834848" y="4649669"/>
            <a:ext cx="25783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10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(Dehaene, 2005)</a:t>
            </a:r>
          </a:p>
        </p:txBody>
      </p:sp>
    </p:spTree>
    <p:extLst>
      <p:ext uri="{BB962C8B-B14F-4D97-AF65-F5344CB8AC3E}">
        <p14:creationId xmlns:p14="http://schemas.microsoft.com/office/powerpoint/2010/main" val="256756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740AA-A91B-2FED-014B-0BA20DC3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436450"/>
            <a:ext cx="7821655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Modelo das redes corticais da leitura </a:t>
            </a:r>
          </a:p>
        </p:txBody>
      </p:sp>
      <p:pic>
        <p:nvPicPr>
          <p:cNvPr id="3" name="Imagem 2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AF0326C6-B847-1780-F27D-982A48D16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4394" r="5637" b="7878"/>
          <a:stretch/>
        </p:blipFill>
        <p:spPr>
          <a:xfrm>
            <a:off x="1384563" y="1009150"/>
            <a:ext cx="6374873" cy="383591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B46B4E9-93E4-86BD-0F49-1FD8BC21D909}"/>
              </a:ext>
            </a:extLst>
          </p:cNvPr>
          <p:cNvSpPr txBox="1"/>
          <p:nvPr/>
        </p:nvSpPr>
        <p:spPr>
          <a:xfrm>
            <a:off x="7172985" y="4845064"/>
            <a:ext cx="365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latin typeface="Fira Sans Condensed" panose="020B0503050000020004" pitchFamily="34" charset="0"/>
              </a:rPr>
              <a:t>(Adaptado de Dehaene, 2009)</a:t>
            </a:r>
          </a:p>
        </p:txBody>
      </p:sp>
    </p:spTree>
    <p:extLst>
      <p:ext uri="{BB962C8B-B14F-4D97-AF65-F5344CB8AC3E}">
        <p14:creationId xmlns:p14="http://schemas.microsoft.com/office/powerpoint/2010/main" val="10970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AE857DB-2F83-0D94-6A6F-D9955CD59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34904"/>
            <a:ext cx="4358643" cy="15709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5617F6C-F3C3-B6B5-5C67-74C4E834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36911"/>
            <a:ext cx="4642601" cy="5727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Aprender a ler transforma nosso cérebro?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5F998C-794E-D854-758C-76E22A56D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85" y="722800"/>
            <a:ext cx="3754115" cy="143805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FE46353-61C7-338E-06B5-E3E2D83C30DA}"/>
              </a:ext>
            </a:extLst>
          </p:cNvPr>
          <p:cNvSpPr/>
          <p:nvPr/>
        </p:nvSpPr>
        <p:spPr>
          <a:xfrm>
            <a:off x="7309600" y="3964516"/>
            <a:ext cx="15888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pt-BR" sz="9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Arial" panose="020B0604020202020204" pitchFamily="34" charset="0"/>
              </a:rPr>
              <a:t>(Adaptado de Dehaene, 2009)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14DEC65-4BDA-8A99-E237-CBF27DDAD3DD}"/>
              </a:ext>
            </a:extLst>
          </p:cNvPr>
          <p:cNvSpPr/>
          <p:nvPr/>
        </p:nvSpPr>
        <p:spPr>
          <a:xfrm>
            <a:off x="4786313" y="614363"/>
            <a:ext cx="4014787" cy="3291521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603DD7-691B-32B9-67AA-3561129ADFA5}"/>
              </a:ext>
            </a:extLst>
          </p:cNvPr>
          <p:cNvSpPr txBox="1"/>
          <p:nvPr/>
        </p:nvSpPr>
        <p:spPr>
          <a:xfrm>
            <a:off x="39761" y="2160856"/>
            <a:ext cx="4532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No local da Área Visual da Palavra, aprender a ler instaura uma competição entre a representação cortical de palavras escritas e a representação de objetos visuais não-linguísticos, como as faces.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D16D304-C269-DAF0-B84B-D437BB1B23B6}"/>
              </a:ext>
            </a:extLst>
          </p:cNvPr>
          <p:cNvSpPr txBox="1"/>
          <p:nvPr/>
        </p:nvSpPr>
        <p:spPr>
          <a:xfrm>
            <a:off x="-1" y="4275216"/>
            <a:ext cx="831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A percepção das faces torna-se mais lateralizada para o hemisfério direito, nos indivíduos alfabetizados (Dehaene </a:t>
            </a:r>
            <a:r>
              <a:rPr lang="pt-BR" sz="1600" i="1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et al.</a:t>
            </a: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, 2010).</a:t>
            </a:r>
          </a:p>
        </p:txBody>
      </p:sp>
    </p:spTree>
    <p:extLst>
      <p:ext uri="{BB962C8B-B14F-4D97-AF65-F5344CB8AC3E}">
        <p14:creationId xmlns:p14="http://schemas.microsoft.com/office/powerpoint/2010/main" val="1888335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1577F7-86E8-9398-4952-FFFCAB61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0" y="436450"/>
            <a:ext cx="7971588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Aprender a ler transforma nosso cérebro?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5E77BC-0C57-3269-03F9-765C4B9922A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30488" y="1535704"/>
            <a:ext cx="3513450" cy="3009396"/>
          </a:xfrm>
        </p:spPr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Condensed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efeitos do desenvolvimento da leitura também influenciam o sistema auditivo.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kern="1200" dirty="0">
              <a:solidFill>
                <a:prstClr val="black"/>
              </a:solidFill>
              <a:latin typeface="Avenir Next LT Pro Light" panose="020B03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Essa aprendizagem cria fortes projeções anatômicas bidirecionais entre a ortografia –  representada pela VWFA, e a fonologia, em áreas do Plano Temporal (Dehaene et al., 2015).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pt-BR" dirty="0"/>
          </a:p>
        </p:txBody>
      </p:sp>
      <p:pic>
        <p:nvPicPr>
          <p:cNvPr id="5" name="Imagem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4EAEA1AC-5B57-08B7-FE4D-C4DE91DD9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1123" r="679" b="580"/>
          <a:stretch/>
        </p:blipFill>
        <p:spPr>
          <a:xfrm>
            <a:off x="288849" y="1535704"/>
            <a:ext cx="4054552" cy="2899166"/>
          </a:xfrm>
          <a:prstGeom prst="rect">
            <a:avLst/>
          </a:prstGeom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B5430DC-5650-6BB4-A9F9-6149517D8518}"/>
              </a:ext>
            </a:extLst>
          </p:cNvPr>
          <p:cNvSpPr/>
          <p:nvPr/>
        </p:nvSpPr>
        <p:spPr>
          <a:xfrm>
            <a:off x="288849" y="4298879"/>
            <a:ext cx="9460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pt-BR" sz="9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Times New Roman" panose="02020603050405020304" pitchFamily="18" charset="0"/>
              </a:rPr>
              <a:t>(DEHAENE, 2015)</a:t>
            </a:r>
          </a:p>
        </p:txBody>
      </p:sp>
    </p:spTree>
    <p:extLst>
      <p:ext uri="{BB962C8B-B14F-4D97-AF65-F5344CB8AC3E}">
        <p14:creationId xmlns:p14="http://schemas.microsoft.com/office/powerpoint/2010/main" val="159047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laptop, sentado, parede&#10;&#10;Descrição gerada automaticamente">
            <a:extLst>
              <a:ext uri="{FF2B5EF4-FFF2-40B4-BE49-F238E27FC236}">
                <a16:creationId xmlns:a16="http://schemas.microsoft.com/office/drawing/2014/main" id="{63EFD4E6-E60C-F0F9-9ED6-84EA2F0BF29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18609"/>
          <a:stretch/>
        </p:blipFill>
        <p:spPr bwMode="auto">
          <a:xfrm>
            <a:off x="5615031" y="1615849"/>
            <a:ext cx="2856620" cy="188595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DC5341-7288-0E5F-E3D3-AAA1C9F2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436449"/>
            <a:ext cx="7885863" cy="1192325"/>
          </a:xfrm>
          <a:ln>
            <a:noFill/>
          </a:ln>
        </p:spPr>
        <p:txBody>
          <a:bodyPr/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Lendo faces e palavras: uma abordagem psicolinguística </a:t>
            </a:r>
          </a:p>
        </p:txBody>
      </p:sp>
      <p:pic>
        <p:nvPicPr>
          <p:cNvPr id="3" name="Imagem 2" descr="Uma imagem contendo pessoa, no interior, menino, criança&#10;&#10;Descrição gerada automaticamente">
            <a:extLst>
              <a:ext uri="{FF2B5EF4-FFF2-40B4-BE49-F238E27FC236}">
                <a16:creationId xmlns:a16="http://schemas.microsoft.com/office/drawing/2014/main" id="{A4553AF5-6139-0C12-F53B-92583CABC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28410"/>
          <a:stretch/>
        </p:blipFill>
        <p:spPr>
          <a:xfrm>
            <a:off x="315206" y="1628774"/>
            <a:ext cx="2856619" cy="188743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m 3" descr="Uma imagem contendo parede, interior, mulher, pessoa&#10;&#10;Descrição gerada automaticamente">
            <a:extLst>
              <a:ext uri="{FF2B5EF4-FFF2-40B4-BE49-F238E27FC236}">
                <a16:creationId xmlns:a16="http://schemas.microsoft.com/office/drawing/2014/main" id="{1BE7B795-4D2B-3D1A-2D44-45C00F711E9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4169"/>
          <a:stretch/>
        </p:blipFill>
        <p:spPr>
          <a:xfrm>
            <a:off x="2907506" y="2984725"/>
            <a:ext cx="3328988" cy="18874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0675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D3CDFC6-5021-B4AB-1C77-136CD34A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39438"/>
            <a:ext cx="9144000" cy="2550300"/>
          </a:xfrm>
        </p:spPr>
        <p:txBody>
          <a:bodyPr/>
          <a:lstStyle/>
          <a:p>
            <a:r>
              <a:rPr lang="pt-BR" dirty="0"/>
              <a:t>Variáveis Independentes: tipo de face (conhecida ou desconhecida) e percepção da face (mesma face ou outra face).</a:t>
            </a:r>
          </a:p>
          <a:p>
            <a:endParaRPr lang="pt-BR" dirty="0"/>
          </a:p>
          <a:p>
            <a:r>
              <a:rPr lang="pt-BR" dirty="0"/>
              <a:t>Participantes: alunos de Pré-escola 1, Pré-escola 2, 1º ano e 2º ano do Ensino Fundamental.</a:t>
            </a:r>
          </a:p>
          <a:p>
            <a:pPr marL="127000" indent="0">
              <a:buNone/>
            </a:pPr>
            <a:endParaRPr lang="pt-BR" dirty="0"/>
          </a:p>
          <a:p>
            <a:r>
              <a:rPr lang="pt-BR" dirty="0"/>
              <a:t>Cronologia do teste</a:t>
            </a:r>
          </a:p>
          <a:p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EF6EFE3-BC3C-41BF-380F-909AEBFFD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436450"/>
            <a:ext cx="7900151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accent3"/>
                </a:solidFill>
              </a:rPr>
              <a:t>Pareamento de faces estocadas na memória</a:t>
            </a:r>
            <a:br>
              <a:rPr lang="pt-BR" dirty="0">
                <a:solidFill>
                  <a:schemeClr val="accent3"/>
                </a:solidFill>
              </a:rPr>
            </a:br>
            <a:endParaRPr lang="pt-BR" dirty="0">
              <a:solidFill>
                <a:schemeClr val="accent3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2CF8BA-885C-18BA-99BD-A12C04C18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90" y="2826262"/>
            <a:ext cx="7201468" cy="230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1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E00F4F-AB48-F66B-D9FA-ED5F0BD5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14" y="544956"/>
            <a:ext cx="7918636" cy="40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167ADF9-953F-FC2E-C365-625EA806A19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53625" y="-62301"/>
            <a:ext cx="7636750" cy="1143300"/>
          </a:xfrm>
        </p:spPr>
        <p:txBody>
          <a:bodyPr/>
          <a:lstStyle/>
          <a:p>
            <a:pPr algn="ctr"/>
            <a:r>
              <a:rPr lang="pt-BR" sz="2800" dirty="0">
                <a:solidFill>
                  <a:schemeClr val="accent3"/>
                </a:solidFill>
              </a:rPr>
              <a:t>Resultados – Principais achados</a:t>
            </a:r>
          </a:p>
        </p:txBody>
      </p:sp>
      <p:pic>
        <p:nvPicPr>
          <p:cNvPr id="5" name="Imagem 4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B1700A97-BD6B-AA82-3651-3E0B94507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52399"/>
            <a:ext cx="3771900" cy="2090467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681BC80-63BE-6C05-9081-60BD94B8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30" y="3025631"/>
            <a:ext cx="4508471" cy="2092850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  <p:pic>
        <p:nvPicPr>
          <p:cNvPr id="7" name="Imagem 6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D8A1D84-3FA4-3373-9B1D-625BF507C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79" y="850016"/>
            <a:ext cx="4265583" cy="2092850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882070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D5E6F-5806-61F0-1F73-5EE4B8DF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0" y="436450"/>
            <a:ext cx="7728700" cy="572700"/>
          </a:xfrm>
        </p:spPr>
        <p:txBody>
          <a:bodyPr/>
          <a:lstStyle/>
          <a:p>
            <a:pPr algn="ctr"/>
            <a:r>
              <a:rPr lang="pt-BR" dirty="0"/>
              <a:t>Resultados – Principais achados </a:t>
            </a:r>
          </a:p>
        </p:txBody>
      </p:sp>
      <p:pic>
        <p:nvPicPr>
          <p:cNvPr id="3" name="Imagem 2" descr="Espelho retrovisor em frente a televisão&#10;&#10;Descrição gerada automaticamente">
            <a:extLst>
              <a:ext uri="{FF2B5EF4-FFF2-40B4-BE49-F238E27FC236}">
                <a16:creationId xmlns:a16="http://schemas.microsoft.com/office/drawing/2014/main" id="{AA1A8FE1-75BF-8971-28B2-23666E256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79" y="1170829"/>
            <a:ext cx="1226521" cy="927536"/>
          </a:xfrm>
          <a:prstGeom prst="rect">
            <a:avLst/>
          </a:prstGeom>
        </p:spPr>
      </p:pic>
      <p:pic>
        <p:nvPicPr>
          <p:cNvPr id="4" name="Imagem 3" descr="Foto em preto e branco de pessoa olhando para a câmera&#10;&#10;Descrição gerada automaticamente">
            <a:extLst>
              <a:ext uri="{FF2B5EF4-FFF2-40B4-BE49-F238E27FC236}">
                <a16:creationId xmlns:a16="http://schemas.microsoft.com/office/drawing/2014/main" id="{BA8B9AAB-2679-0A5A-6450-2DB5B7D52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01" y="1170830"/>
            <a:ext cx="1255809" cy="927535"/>
          </a:xfrm>
          <a:prstGeom prst="rect">
            <a:avLst/>
          </a:prstGeom>
        </p:spPr>
      </p:pic>
      <p:pic>
        <p:nvPicPr>
          <p:cNvPr id="5" name="Imagem 4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CB1B6B3-2D96-0C83-5CD2-372742C35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8" y="2343150"/>
            <a:ext cx="4080316" cy="2490324"/>
          </a:xfrm>
          <a:prstGeom prst="rect">
            <a:avLst/>
          </a:prstGeom>
          <a:ln>
            <a:solidFill>
              <a:srgbClr val="E7E6E6"/>
            </a:solidFill>
          </a:ln>
        </p:spPr>
      </p:pic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AABD8EB7-533E-35E0-8E43-18A100899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06" y="2343150"/>
            <a:ext cx="4287948" cy="2490324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110846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D5E6F-5806-61F0-1F73-5EE4B8DF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436450"/>
            <a:ext cx="7928725" cy="572700"/>
          </a:xfrm>
        </p:spPr>
        <p:txBody>
          <a:bodyPr/>
          <a:lstStyle/>
          <a:p>
            <a:r>
              <a:rPr lang="pt-BR" dirty="0"/>
              <a:t>Reconhecimento auditivo da sílaba na palavra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467CA6D-65E0-2D6A-2A07-2B9010F73F90}"/>
              </a:ext>
            </a:extLst>
          </p:cNvPr>
          <p:cNvSpPr/>
          <p:nvPr/>
        </p:nvSpPr>
        <p:spPr>
          <a:xfrm>
            <a:off x="266972" y="1224061"/>
            <a:ext cx="8134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Variáveis Independentes: transparência ortográfica (+transparente; -transparente) e tonicidade (+tônico; - tônico).</a:t>
            </a: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Participantes: alunos de Pré-escola 1, Pré-escola 2, 1º ano e 2º ano do Ensino Fundamental.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pt-BR" sz="1600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  <a:p>
            <a:pPr>
              <a:buClrTx/>
              <a:buFontTx/>
              <a:buNone/>
            </a:pPr>
            <a:endParaRPr lang="pt-BR" sz="1600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Cronologia do teste</a:t>
            </a:r>
          </a:p>
        </p:txBody>
      </p:sp>
      <p:pic>
        <p:nvPicPr>
          <p:cNvPr id="4" name="Imagem 3" descr="Uma imagem contendo texto, screenshot, desenho&#10;&#10;Descrição gerada automaticamente">
            <a:extLst>
              <a:ext uri="{FF2B5EF4-FFF2-40B4-BE49-F238E27FC236}">
                <a16:creationId xmlns:a16="http://schemas.microsoft.com/office/drawing/2014/main" id="{87B4B84B-841E-309B-A638-09DD09F8E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1" y="2722283"/>
            <a:ext cx="7551713" cy="22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15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D5E6F-5806-61F0-1F73-5EE4B8DF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0" y="436450"/>
            <a:ext cx="7742988" cy="572700"/>
          </a:xfrm>
        </p:spPr>
        <p:txBody>
          <a:bodyPr/>
          <a:lstStyle/>
          <a:p>
            <a:pPr algn="ctr"/>
            <a:r>
              <a:rPr lang="pt-BR" dirty="0"/>
              <a:t>Resultados – Principais achados </a:t>
            </a:r>
          </a:p>
        </p:txBody>
      </p:sp>
      <p:pic>
        <p:nvPicPr>
          <p:cNvPr id="3" name="Imagem 2" descr="Uma imagem contendo texto, screenshot&#10;&#10;Descrição gerada automaticamente">
            <a:extLst>
              <a:ext uri="{FF2B5EF4-FFF2-40B4-BE49-F238E27FC236}">
                <a16:creationId xmlns:a16="http://schemas.microsoft.com/office/drawing/2014/main" id="{685F6227-523C-43D9-2E30-3C0EB2541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6" y="1657355"/>
            <a:ext cx="4072817" cy="2088153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87FFF6A5-20F9-ED90-4020-D3A545354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45" y="1657355"/>
            <a:ext cx="4072817" cy="2088158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5722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D5E6F-5806-61F0-1F73-5EE4B8DF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436450"/>
            <a:ext cx="7314363" cy="572700"/>
          </a:xfrm>
        </p:spPr>
        <p:txBody>
          <a:bodyPr/>
          <a:lstStyle/>
          <a:p>
            <a:pPr algn="ctr"/>
            <a:r>
              <a:rPr lang="pt-BR" dirty="0"/>
              <a:t>Resultados – Principais achados </a:t>
            </a:r>
          </a:p>
        </p:txBody>
      </p:sp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BA44EDAE-99B5-FAD3-7FFC-D58DD38A6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6" y="1607734"/>
            <a:ext cx="4138519" cy="2432115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  <p:pic>
        <p:nvPicPr>
          <p:cNvPr id="4" name="Imagem 3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D08E8A04-3ECC-E131-8DA3-51BF0F4D0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7734"/>
            <a:ext cx="4338544" cy="2432115"/>
          </a:xfrm>
          <a:prstGeom prst="rect">
            <a:avLst/>
          </a:prstGeom>
          <a:ln>
            <a:solidFill>
              <a:sysClr val="window" lastClr="FFFFFF">
                <a:lumMod val="9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1364481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C04A56D-D653-8F78-DB35-F9FC2067C29F}"/>
              </a:ext>
            </a:extLst>
          </p:cNvPr>
          <p:cNvSpPr/>
          <p:nvPr/>
        </p:nvSpPr>
        <p:spPr>
          <a:xfrm>
            <a:off x="728663" y="328613"/>
            <a:ext cx="8415337" cy="1000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489006-1625-B066-AF6F-788BD160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542325"/>
            <a:ext cx="8343062" cy="572700"/>
          </a:xfrm>
          <a:noFill/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Como essas descobertas podem impactar a educação?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CA2C58-05E4-905D-4243-149E4FBEFF57}"/>
              </a:ext>
            </a:extLst>
          </p:cNvPr>
          <p:cNvSpPr txBox="1">
            <a:spLocks/>
          </p:cNvSpPr>
          <p:nvPr/>
        </p:nvSpPr>
        <p:spPr>
          <a:xfrm>
            <a:off x="400469" y="1542450"/>
            <a:ext cx="834306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pPr algn="ctr"/>
            <a:r>
              <a:rPr lang="pt-BR" dirty="0">
                <a:solidFill>
                  <a:schemeClr val="accent3"/>
                </a:solidFill>
              </a:rPr>
              <a:t>Os métodos de alfabetização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E87CAF2-3EC4-2E41-BED0-6BCFE7EDB4B3}"/>
              </a:ext>
            </a:extLst>
          </p:cNvPr>
          <p:cNvSpPr/>
          <p:nvPr/>
        </p:nvSpPr>
        <p:spPr>
          <a:xfrm>
            <a:off x="2865061" y="2231634"/>
            <a:ext cx="3413877" cy="1261884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algn="ctr"/>
            <a:endParaRPr lang="pt-BR" sz="2400" dirty="0">
              <a:latin typeface="Avenir Next LT Pro" panose="020B0504020202020204" pitchFamily="34" charset="0"/>
            </a:endParaRPr>
          </a:p>
          <a:p>
            <a:pPr algn="ctr"/>
            <a:r>
              <a:rPr lang="pt-BR" sz="2400" dirty="0">
                <a:latin typeface="Avenir Next LT Pro" panose="020B0504020202020204" pitchFamily="34" charset="0"/>
              </a:rPr>
              <a:t>Métodos analíticos</a:t>
            </a:r>
          </a:p>
          <a:p>
            <a:pPr algn="ctr"/>
            <a:r>
              <a:rPr lang="pt-BR" sz="1400" dirty="0">
                <a:latin typeface="Avenir Next LT Pro" panose="020B0504020202020204" pitchFamily="34" charset="0"/>
              </a:rPr>
              <a:t>(Do todo para as partes)</a:t>
            </a:r>
          </a:p>
          <a:p>
            <a:pPr algn="ctr"/>
            <a:r>
              <a:rPr lang="pt-BR" sz="1400" dirty="0">
                <a:latin typeface="Avenir Next LT Pro" panose="020B0504020202020204" pitchFamily="34" charset="0"/>
              </a:rPr>
              <a:t> </a:t>
            </a:r>
          </a:p>
        </p:txBody>
      </p:sp>
      <p:pic>
        <p:nvPicPr>
          <p:cNvPr id="6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90A276E7-FF5A-814A-B5D7-F7886B2D1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4" y="3271837"/>
            <a:ext cx="917360" cy="1339742"/>
          </a:xfrm>
          <a:prstGeom prst="rect">
            <a:avLst/>
          </a:prstGeom>
        </p:spPr>
      </p:pic>
      <p:pic>
        <p:nvPicPr>
          <p:cNvPr id="7" name="Imagem 6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CD544551-E816-49BD-6FC0-85F13B5B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55" y="3984570"/>
            <a:ext cx="2536688" cy="572700"/>
          </a:xfrm>
          <a:prstGeom prst="rect">
            <a:avLst/>
          </a:prstGeom>
        </p:spPr>
      </p:pic>
      <p:pic>
        <p:nvPicPr>
          <p:cNvPr id="8" name="Imagem 7" descr="Desenho de cachorro com a língua de fora&#10;&#10;Descrição gerada automaticamente">
            <a:extLst>
              <a:ext uri="{FF2B5EF4-FFF2-40B4-BE49-F238E27FC236}">
                <a16:creationId xmlns:a16="http://schemas.microsoft.com/office/drawing/2014/main" id="{DBCEFD52-5177-492A-A07D-7983E55E2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05" y="3056482"/>
            <a:ext cx="1726128" cy="13412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AD7EAD1-C95C-F96C-BED9-7066FDA63DD1}"/>
              </a:ext>
            </a:extLst>
          </p:cNvPr>
          <p:cNvSpPr txBox="1"/>
          <p:nvPr/>
        </p:nvSpPr>
        <p:spPr>
          <a:xfrm>
            <a:off x="831138" y="4611579"/>
            <a:ext cx="1297700" cy="3077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M. Global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D186293-35C2-D1FF-BD77-A3A850AF3887}"/>
              </a:ext>
            </a:extLst>
          </p:cNvPr>
          <p:cNvSpPr txBox="1"/>
          <p:nvPr/>
        </p:nvSpPr>
        <p:spPr>
          <a:xfrm>
            <a:off x="3926594" y="4611579"/>
            <a:ext cx="1726128" cy="3077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Sentenciação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07519C8-1A8C-800F-04FD-0903316C677F}"/>
              </a:ext>
            </a:extLst>
          </p:cNvPr>
          <p:cNvSpPr txBox="1"/>
          <p:nvPr/>
        </p:nvSpPr>
        <p:spPr>
          <a:xfrm>
            <a:off x="7169578" y="4459842"/>
            <a:ext cx="1467555" cy="3077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Palavração</a:t>
            </a:r>
          </a:p>
        </p:txBody>
      </p:sp>
    </p:spTree>
    <p:extLst>
      <p:ext uri="{BB962C8B-B14F-4D97-AF65-F5344CB8AC3E}">
        <p14:creationId xmlns:p14="http://schemas.microsoft.com/office/powerpoint/2010/main" val="4113750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C04A56D-D653-8F78-DB35-F9FC2067C29F}"/>
              </a:ext>
            </a:extLst>
          </p:cNvPr>
          <p:cNvSpPr/>
          <p:nvPr/>
        </p:nvSpPr>
        <p:spPr>
          <a:xfrm>
            <a:off x="728663" y="328613"/>
            <a:ext cx="8415337" cy="10001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489006-1625-B066-AF6F-788BD160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542325"/>
            <a:ext cx="8343062" cy="572700"/>
          </a:xfrm>
          <a:noFill/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Como essas descobertas podem impactar a educação?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1CA2C58-05E4-905D-4243-149E4FBEFF57}"/>
              </a:ext>
            </a:extLst>
          </p:cNvPr>
          <p:cNvSpPr txBox="1">
            <a:spLocks/>
          </p:cNvSpPr>
          <p:nvPr/>
        </p:nvSpPr>
        <p:spPr>
          <a:xfrm>
            <a:off x="656388" y="1427516"/>
            <a:ext cx="834306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ira Sans Condensed ExtraBold"/>
              <a:buNone/>
              <a:defRPr sz="2800" b="0" i="0" u="none" strike="noStrike" cap="none">
                <a:solidFill>
                  <a:schemeClr val="accent2"/>
                </a:solidFill>
                <a:latin typeface="Fira Sans Condensed ExtraBold"/>
                <a:ea typeface="Fira Sans Condensed ExtraBold"/>
                <a:cs typeface="Fira Sans Condensed ExtraBold"/>
                <a:sym typeface="Fira Sans Condensed ExtraBold"/>
              </a:defRPr>
            </a:lvl9pPr>
          </a:lstStyle>
          <a:p>
            <a:pPr algn="ctr"/>
            <a:r>
              <a:rPr lang="pt-BR" dirty="0">
                <a:solidFill>
                  <a:schemeClr val="accent3"/>
                </a:solidFill>
              </a:rPr>
              <a:t>Os métodos de alfabetização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B1AD66E-4F07-2B47-AA93-296DABBFD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13733" r="11311" b="7487"/>
          <a:stretch/>
        </p:blipFill>
        <p:spPr>
          <a:xfrm>
            <a:off x="2554831" y="3180471"/>
            <a:ext cx="1466996" cy="1786536"/>
          </a:xfrm>
          <a:prstGeom prst="rect">
            <a:avLst/>
          </a:prstGeom>
        </p:spPr>
      </p:pic>
      <p:sp>
        <p:nvSpPr>
          <p:cNvPr id="6" name="Balão de Pensamento: Nuvem 5">
            <a:extLst>
              <a:ext uri="{FF2B5EF4-FFF2-40B4-BE49-F238E27FC236}">
                <a16:creationId xmlns:a16="http://schemas.microsoft.com/office/drawing/2014/main" id="{0CCE5916-79D7-B174-5418-C4046D21A193}"/>
              </a:ext>
            </a:extLst>
          </p:cNvPr>
          <p:cNvSpPr/>
          <p:nvPr/>
        </p:nvSpPr>
        <p:spPr>
          <a:xfrm rot="21272023" flipH="1">
            <a:off x="40187" y="1671488"/>
            <a:ext cx="2807376" cy="2057100"/>
          </a:xfrm>
          <a:prstGeom prst="cloudCallout">
            <a:avLst>
              <a:gd name="adj1" fmla="val -20056"/>
              <a:gd name="adj2" fmla="val 52890"/>
            </a:avLst>
          </a:prstGeom>
          <a:noFill/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9778D0-FC00-43D3-6183-8EFE5481EB0F}"/>
              </a:ext>
            </a:extLst>
          </p:cNvPr>
          <p:cNvSpPr txBox="1"/>
          <p:nvPr/>
        </p:nvSpPr>
        <p:spPr>
          <a:xfrm>
            <a:off x="423508" y="2000216"/>
            <a:ext cx="2131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pt-BR" sz="1000" kern="1200" dirty="0">
                <a:solidFill>
                  <a:prstClr val="black"/>
                </a:solidFill>
                <a:latin typeface="Avenir Next LT Pro Light" panose="020B0304020202020204" pitchFamily="34" charset="0"/>
                <a:ea typeface="+mn-ea"/>
                <a:cs typeface="+mn-cs"/>
              </a:rPr>
              <a:t>A alfabetização gera um aumento progressivo da atividade de regiões ligadas ao processamento fonológico (Dehaene, 2015). </a:t>
            </a:r>
          </a:p>
          <a:p>
            <a:pPr algn="just">
              <a:buClrTx/>
              <a:buFontTx/>
              <a:buNone/>
            </a:pPr>
            <a:r>
              <a:rPr lang="pt-BR" sz="1000" kern="1200" dirty="0">
                <a:solidFill>
                  <a:prstClr val="black"/>
                </a:solidFill>
                <a:latin typeface="Avenir Next LT Pro Light" panose="020B0304020202020204" pitchFamily="34" charset="0"/>
                <a:ea typeface="+mn-ea"/>
                <a:cs typeface="+mn-cs"/>
              </a:rPr>
              <a:t>Crianças alfabetizadas demonstraram melhor percepção auditiva da fala (Andrade, 2020).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494B8FD-3025-AFE2-514A-23C6570FAE1A}"/>
              </a:ext>
            </a:extLst>
          </p:cNvPr>
          <p:cNvSpPr txBox="1"/>
          <p:nvPr/>
        </p:nvSpPr>
        <p:spPr>
          <a:xfrm>
            <a:off x="994862" y="4601175"/>
            <a:ext cx="1466996" cy="27699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Método Fônico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2C977E9-3443-107F-60D8-0BE8F76ACBA5}"/>
              </a:ext>
            </a:extLst>
          </p:cNvPr>
          <p:cNvSpPr txBox="1"/>
          <p:nvPr/>
        </p:nvSpPr>
        <p:spPr>
          <a:xfrm>
            <a:off x="6998823" y="2022224"/>
            <a:ext cx="209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4400" kern="1200" dirty="0">
                <a:solidFill>
                  <a:prstClr val="black"/>
                </a:solidFill>
                <a:latin typeface="Ravie" panose="04040805050809020602" pitchFamily="82" charset="0"/>
                <a:ea typeface="+mn-ea"/>
                <a:cs typeface="+mn-cs"/>
              </a:rPr>
              <a:t>bata</a:t>
            </a:r>
          </a:p>
          <a:p>
            <a:pPr>
              <a:buClrTx/>
              <a:buFontTx/>
              <a:buNone/>
            </a:pPr>
            <a:r>
              <a:rPr lang="pt-BR" sz="4400" kern="1200" dirty="0">
                <a:solidFill>
                  <a:prstClr val="black"/>
                </a:solidFill>
                <a:latin typeface="Ravie" panose="04040805050809020602" pitchFamily="82" charset="0"/>
                <a:ea typeface="+mn-ea"/>
                <a:cs typeface="+mn-cs"/>
              </a:rPr>
              <a:t>data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AC6E70-FE60-672B-8551-09658B189DD0}"/>
              </a:ext>
            </a:extLst>
          </p:cNvPr>
          <p:cNvSpPr txBox="1"/>
          <p:nvPr/>
        </p:nvSpPr>
        <p:spPr>
          <a:xfrm>
            <a:off x="6521522" y="3490782"/>
            <a:ext cx="650804" cy="1015663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1" name="Diferente de 10">
            <a:extLst>
              <a:ext uri="{FF2B5EF4-FFF2-40B4-BE49-F238E27FC236}">
                <a16:creationId xmlns:a16="http://schemas.microsoft.com/office/drawing/2014/main" id="{1F3C1456-FB3D-992B-7290-343F2E23E020}"/>
              </a:ext>
            </a:extLst>
          </p:cNvPr>
          <p:cNvSpPr/>
          <p:nvPr/>
        </p:nvSpPr>
        <p:spPr>
          <a:xfrm>
            <a:off x="5829593" y="3857626"/>
            <a:ext cx="647114" cy="411475"/>
          </a:xfrm>
          <a:prstGeom prst="mathNotEqual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7952066-645D-38EA-010B-BEC3E166C24B}"/>
              </a:ext>
            </a:extLst>
          </p:cNvPr>
          <p:cNvSpPr txBox="1"/>
          <p:nvPr/>
        </p:nvSpPr>
        <p:spPr>
          <a:xfrm>
            <a:off x="5131485" y="3496630"/>
            <a:ext cx="650804" cy="1015663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B008FA4-9BA4-AC7E-E650-612B3ECF866A}"/>
              </a:ext>
            </a:extLst>
          </p:cNvPr>
          <p:cNvSpPr/>
          <p:nvPr/>
        </p:nvSpPr>
        <p:spPr>
          <a:xfrm>
            <a:off x="3812164" y="2224299"/>
            <a:ext cx="2424332" cy="569387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Métodos sintéticos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(Das partes para o todo) 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607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4"/>
          <p:cNvGrpSpPr/>
          <p:nvPr/>
        </p:nvGrpSpPr>
        <p:grpSpPr>
          <a:xfrm>
            <a:off x="2623325" y="611776"/>
            <a:ext cx="3134537" cy="3919947"/>
            <a:chOff x="5023625" y="819375"/>
            <a:chExt cx="3404380" cy="4492647"/>
          </a:xfrm>
        </p:grpSpPr>
        <p:sp>
          <p:nvSpPr>
            <p:cNvPr id="406" name="Google Shape;406;p34"/>
            <p:cNvSpPr/>
            <p:nvPr/>
          </p:nvSpPr>
          <p:spPr>
            <a:xfrm>
              <a:off x="5023625" y="819375"/>
              <a:ext cx="3404380" cy="4492647"/>
            </a:xfrm>
            <a:custGeom>
              <a:avLst/>
              <a:gdLst/>
              <a:ahLst/>
              <a:cxnLst/>
              <a:rect l="l" t="t" r="r" b="b"/>
              <a:pathLst>
                <a:path w="105244" h="138887" extrusionOk="0">
                  <a:moveTo>
                    <a:pt x="60023" y="0"/>
                  </a:moveTo>
                  <a:cubicBezTo>
                    <a:pt x="50832" y="0"/>
                    <a:pt x="41209" y="2311"/>
                    <a:pt x="33569" y="7248"/>
                  </a:cubicBezTo>
                  <a:cubicBezTo>
                    <a:pt x="25684" y="12346"/>
                    <a:pt x="19453" y="19879"/>
                    <a:pt x="15080" y="28128"/>
                  </a:cubicBezTo>
                  <a:cubicBezTo>
                    <a:pt x="12808" y="32415"/>
                    <a:pt x="11609" y="36629"/>
                    <a:pt x="11387" y="41433"/>
                  </a:cubicBezTo>
                  <a:cubicBezTo>
                    <a:pt x="11292" y="43514"/>
                    <a:pt x="12026" y="45502"/>
                    <a:pt x="11858" y="47538"/>
                  </a:cubicBezTo>
                  <a:cubicBezTo>
                    <a:pt x="11686" y="49610"/>
                    <a:pt x="10455" y="51987"/>
                    <a:pt x="9366" y="53719"/>
                  </a:cubicBezTo>
                  <a:cubicBezTo>
                    <a:pt x="7307" y="56992"/>
                    <a:pt x="3847" y="59193"/>
                    <a:pt x="1742" y="62299"/>
                  </a:cubicBezTo>
                  <a:cubicBezTo>
                    <a:pt x="1" y="64872"/>
                    <a:pt x="1733" y="68002"/>
                    <a:pt x="4326" y="69135"/>
                  </a:cubicBezTo>
                  <a:cubicBezTo>
                    <a:pt x="5872" y="69813"/>
                    <a:pt x="6966" y="69448"/>
                    <a:pt x="8090" y="70940"/>
                  </a:cubicBezTo>
                  <a:cubicBezTo>
                    <a:pt x="9194" y="72405"/>
                    <a:pt x="9327" y="74021"/>
                    <a:pt x="8161" y="75513"/>
                  </a:cubicBezTo>
                  <a:cubicBezTo>
                    <a:pt x="7278" y="76643"/>
                    <a:pt x="5620" y="78143"/>
                    <a:pt x="5821" y="79720"/>
                  </a:cubicBezTo>
                  <a:cubicBezTo>
                    <a:pt x="6060" y="81587"/>
                    <a:pt x="11356" y="82197"/>
                    <a:pt x="9673" y="84340"/>
                  </a:cubicBezTo>
                  <a:cubicBezTo>
                    <a:pt x="9297" y="84817"/>
                    <a:pt x="8281" y="84874"/>
                    <a:pt x="7780" y="85267"/>
                  </a:cubicBezTo>
                  <a:cubicBezTo>
                    <a:pt x="5211" y="87289"/>
                    <a:pt x="8574" y="87494"/>
                    <a:pt x="9051" y="89207"/>
                  </a:cubicBezTo>
                  <a:cubicBezTo>
                    <a:pt x="9383" y="90407"/>
                    <a:pt x="9318" y="91908"/>
                    <a:pt x="8865" y="93086"/>
                  </a:cubicBezTo>
                  <a:cubicBezTo>
                    <a:pt x="7650" y="96248"/>
                    <a:pt x="6090" y="98174"/>
                    <a:pt x="7616" y="101482"/>
                  </a:cubicBezTo>
                  <a:cubicBezTo>
                    <a:pt x="8577" y="103567"/>
                    <a:pt x="10645" y="105102"/>
                    <a:pt x="12934" y="105102"/>
                  </a:cubicBezTo>
                  <a:cubicBezTo>
                    <a:pt x="13125" y="105102"/>
                    <a:pt x="13318" y="105091"/>
                    <a:pt x="13511" y="105069"/>
                  </a:cubicBezTo>
                  <a:cubicBezTo>
                    <a:pt x="16805" y="104698"/>
                    <a:pt x="20134" y="104844"/>
                    <a:pt x="23471" y="104555"/>
                  </a:cubicBezTo>
                  <a:cubicBezTo>
                    <a:pt x="25287" y="104396"/>
                    <a:pt x="27371" y="103898"/>
                    <a:pt x="29308" y="103898"/>
                  </a:cubicBezTo>
                  <a:cubicBezTo>
                    <a:pt x="30937" y="103898"/>
                    <a:pt x="32462" y="104251"/>
                    <a:pt x="33635" y="105456"/>
                  </a:cubicBezTo>
                  <a:cubicBezTo>
                    <a:pt x="36448" y="108341"/>
                    <a:pt x="37103" y="112455"/>
                    <a:pt x="37819" y="116254"/>
                  </a:cubicBezTo>
                  <a:cubicBezTo>
                    <a:pt x="38349" y="119072"/>
                    <a:pt x="38099" y="121993"/>
                    <a:pt x="38286" y="124845"/>
                  </a:cubicBezTo>
                  <a:cubicBezTo>
                    <a:pt x="38478" y="127775"/>
                    <a:pt x="38336" y="130720"/>
                    <a:pt x="38806" y="133629"/>
                  </a:cubicBezTo>
                  <a:cubicBezTo>
                    <a:pt x="39597" y="138521"/>
                    <a:pt x="47012" y="138741"/>
                    <a:pt x="50713" y="138862"/>
                  </a:cubicBezTo>
                  <a:cubicBezTo>
                    <a:pt x="51213" y="138879"/>
                    <a:pt x="51712" y="138886"/>
                    <a:pt x="52211" y="138886"/>
                  </a:cubicBezTo>
                  <a:cubicBezTo>
                    <a:pt x="56993" y="138886"/>
                    <a:pt x="61749" y="138172"/>
                    <a:pt x="66479" y="137531"/>
                  </a:cubicBezTo>
                  <a:cubicBezTo>
                    <a:pt x="68915" y="137201"/>
                    <a:pt x="71328" y="136757"/>
                    <a:pt x="73752" y="136342"/>
                  </a:cubicBezTo>
                  <a:cubicBezTo>
                    <a:pt x="76264" y="135913"/>
                    <a:pt x="78707" y="135562"/>
                    <a:pt x="81132" y="134780"/>
                  </a:cubicBezTo>
                  <a:cubicBezTo>
                    <a:pt x="83052" y="134162"/>
                    <a:pt x="85409" y="133802"/>
                    <a:pt x="86529" y="131909"/>
                  </a:cubicBezTo>
                  <a:cubicBezTo>
                    <a:pt x="87511" y="130248"/>
                    <a:pt x="86994" y="128088"/>
                    <a:pt x="86499" y="126357"/>
                  </a:cubicBezTo>
                  <a:cubicBezTo>
                    <a:pt x="85620" y="123283"/>
                    <a:pt x="84952" y="120154"/>
                    <a:pt x="84499" y="116988"/>
                  </a:cubicBezTo>
                  <a:cubicBezTo>
                    <a:pt x="83512" y="110088"/>
                    <a:pt x="81607" y="103180"/>
                    <a:pt x="80228" y="96352"/>
                  </a:cubicBezTo>
                  <a:cubicBezTo>
                    <a:pt x="78958" y="90066"/>
                    <a:pt x="84949" y="85564"/>
                    <a:pt x="88938" y="81578"/>
                  </a:cubicBezTo>
                  <a:cubicBezTo>
                    <a:pt x="95904" y="74618"/>
                    <a:pt x="100706" y="65988"/>
                    <a:pt x="103710" y="56661"/>
                  </a:cubicBezTo>
                  <a:cubicBezTo>
                    <a:pt x="105243" y="51895"/>
                    <a:pt x="105146" y="47639"/>
                    <a:pt x="104867" y="42706"/>
                  </a:cubicBezTo>
                  <a:cubicBezTo>
                    <a:pt x="104701" y="39760"/>
                    <a:pt x="104353" y="36760"/>
                    <a:pt x="103786" y="33855"/>
                  </a:cubicBezTo>
                  <a:cubicBezTo>
                    <a:pt x="102701" y="28284"/>
                    <a:pt x="100472" y="22936"/>
                    <a:pt x="97255" y="18259"/>
                  </a:cubicBezTo>
                  <a:cubicBezTo>
                    <a:pt x="95476" y="15670"/>
                    <a:pt x="93301" y="12913"/>
                    <a:pt x="90912" y="10524"/>
                  </a:cubicBezTo>
                  <a:cubicBezTo>
                    <a:pt x="89544" y="9157"/>
                    <a:pt x="88106" y="7912"/>
                    <a:pt x="86630" y="6888"/>
                  </a:cubicBezTo>
                  <a:cubicBezTo>
                    <a:pt x="83067" y="4416"/>
                    <a:pt x="79491" y="3375"/>
                    <a:pt x="75381" y="2100"/>
                  </a:cubicBezTo>
                  <a:cubicBezTo>
                    <a:pt x="71747" y="973"/>
                    <a:pt x="67960" y="452"/>
                    <a:pt x="64175" y="159"/>
                  </a:cubicBezTo>
                  <a:cubicBezTo>
                    <a:pt x="62807" y="54"/>
                    <a:pt x="61420" y="0"/>
                    <a:pt x="60023" y="0"/>
                  </a:cubicBezTo>
                  <a:close/>
                </a:path>
              </a:pathLst>
            </a:custGeom>
            <a:solidFill>
              <a:schemeClr val="dk2">
                <a:alpha val="147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07" name="Google Shape;407;p34"/>
            <p:cNvGrpSpPr/>
            <p:nvPr/>
          </p:nvGrpSpPr>
          <p:grpSpPr>
            <a:xfrm>
              <a:off x="5642820" y="1021869"/>
              <a:ext cx="2632925" cy="2044136"/>
              <a:chOff x="5642820" y="1021869"/>
              <a:chExt cx="2632925" cy="2044136"/>
            </a:xfrm>
          </p:grpSpPr>
          <p:sp>
            <p:nvSpPr>
              <p:cNvPr id="408" name="Google Shape;408;p34"/>
              <p:cNvSpPr/>
              <p:nvPr/>
            </p:nvSpPr>
            <p:spPr>
              <a:xfrm>
                <a:off x="5702501" y="1041537"/>
                <a:ext cx="2572209" cy="2011594"/>
              </a:xfrm>
              <a:custGeom>
                <a:avLst/>
                <a:gdLst/>
                <a:ahLst/>
                <a:cxnLst/>
                <a:rect l="l" t="t" r="r" b="b"/>
                <a:pathLst>
                  <a:path w="79518" h="62187" extrusionOk="0">
                    <a:moveTo>
                      <a:pt x="30700" y="0"/>
                    </a:moveTo>
                    <a:cubicBezTo>
                      <a:pt x="30349" y="0"/>
                      <a:pt x="30021" y="17"/>
                      <a:pt x="29725" y="49"/>
                    </a:cubicBezTo>
                    <a:cubicBezTo>
                      <a:pt x="28833" y="144"/>
                      <a:pt x="27961" y="373"/>
                      <a:pt x="27136" y="729"/>
                    </a:cubicBezTo>
                    <a:cubicBezTo>
                      <a:pt x="26339" y="1076"/>
                      <a:pt x="25642" y="1735"/>
                      <a:pt x="24830" y="2009"/>
                    </a:cubicBezTo>
                    <a:cubicBezTo>
                      <a:pt x="24040" y="2276"/>
                      <a:pt x="23515" y="2330"/>
                      <a:pt x="22876" y="2962"/>
                    </a:cubicBezTo>
                    <a:cubicBezTo>
                      <a:pt x="22274" y="3560"/>
                      <a:pt x="21798" y="4264"/>
                      <a:pt x="21282" y="4932"/>
                    </a:cubicBezTo>
                    <a:cubicBezTo>
                      <a:pt x="20791" y="5569"/>
                      <a:pt x="20287" y="6232"/>
                      <a:pt x="19904" y="6931"/>
                    </a:cubicBezTo>
                    <a:cubicBezTo>
                      <a:pt x="19691" y="7316"/>
                      <a:pt x="19588" y="8036"/>
                      <a:pt x="19215" y="8294"/>
                    </a:cubicBezTo>
                    <a:cubicBezTo>
                      <a:pt x="19104" y="8371"/>
                      <a:pt x="19004" y="8402"/>
                      <a:pt x="18908" y="8402"/>
                    </a:cubicBezTo>
                    <a:cubicBezTo>
                      <a:pt x="18674" y="8402"/>
                      <a:pt x="18469" y="8222"/>
                      <a:pt x="18213" y="8098"/>
                    </a:cubicBezTo>
                    <a:cubicBezTo>
                      <a:pt x="17506" y="7753"/>
                      <a:pt x="16664" y="7646"/>
                      <a:pt x="15830" y="7646"/>
                    </a:cubicBezTo>
                    <a:cubicBezTo>
                      <a:pt x="15300" y="7646"/>
                      <a:pt x="14773" y="7689"/>
                      <a:pt x="14286" y="7742"/>
                    </a:cubicBezTo>
                    <a:cubicBezTo>
                      <a:pt x="12353" y="7951"/>
                      <a:pt x="10476" y="8645"/>
                      <a:pt x="8794" y="9610"/>
                    </a:cubicBezTo>
                    <a:cubicBezTo>
                      <a:pt x="7280" y="10481"/>
                      <a:pt x="5925" y="11042"/>
                      <a:pt x="4793" y="12456"/>
                    </a:cubicBezTo>
                    <a:cubicBezTo>
                      <a:pt x="4062" y="13371"/>
                      <a:pt x="3191" y="14137"/>
                      <a:pt x="2528" y="15113"/>
                    </a:cubicBezTo>
                    <a:cubicBezTo>
                      <a:pt x="1538" y="16573"/>
                      <a:pt x="762" y="18084"/>
                      <a:pt x="368" y="19808"/>
                    </a:cubicBezTo>
                    <a:cubicBezTo>
                      <a:pt x="13" y="21366"/>
                      <a:pt x="0" y="22866"/>
                      <a:pt x="225" y="24444"/>
                    </a:cubicBezTo>
                    <a:cubicBezTo>
                      <a:pt x="353" y="25346"/>
                      <a:pt x="511" y="26261"/>
                      <a:pt x="753" y="27145"/>
                    </a:cubicBezTo>
                    <a:cubicBezTo>
                      <a:pt x="1002" y="28058"/>
                      <a:pt x="1647" y="28859"/>
                      <a:pt x="2227" y="29585"/>
                    </a:cubicBezTo>
                    <a:cubicBezTo>
                      <a:pt x="2952" y="30494"/>
                      <a:pt x="3443" y="31571"/>
                      <a:pt x="4188" y="32483"/>
                    </a:cubicBezTo>
                    <a:cubicBezTo>
                      <a:pt x="6534" y="35363"/>
                      <a:pt x="8902" y="37539"/>
                      <a:pt x="12378" y="38961"/>
                    </a:cubicBezTo>
                    <a:cubicBezTo>
                      <a:pt x="13393" y="39375"/>
                      <a:pt x="14416" y="39907"/>
                      <a:pt x="15513" y="40051"/>
                    </a:cubicBezTo>
                    <a:cubicBezTo>
                      <a:pt x="16021" y="40118"/>
                      <a:pt x="16561" y="40141"/>
                      <a:pt x="17102" y="40141"/>
                    </a:cubicBezTo>
                    <a:cubicBezTo>
                      <a:pt x="17604" y="40141"/>
                      <a:pt x="18106" y="40121"/>
                      <a:pt x="18582" y="40096"/>
                    </a:cubicBezTo>
                    <a:cubicBezTo>
                      <a:pt x="19277" y="40061"/>
                      <a:pt x="19979" y="39988"/>
                      <a:pt x="20671" y="39988"/>
                    </a:cubicBezTo>
                    <a:cubicBezTo>
                      <a:pt x="20860" y="39988"/>
                      <a:pt x="21049" y="39994"/>
                      <a:pt x="21237" y="40007"/>
                    </a:cubicBezTo>
                    <a:cubicBezTo>
                      <a:pt x="21377" y="40017"/>
                      <a:pt x="21850" y="40042"/>
                      <a:pt x="22390" y="40042"/>
                    </a:cubicBezTo>
                    <a:cubicBezTo>
                      <a:pt x="23285" y="40042"/>
                      <a:pt x="24363" y="39973"/>
                      <a:pt x="24410" y="39655"/>
                    </a:cubicBezTo>
                    <a:lnTo>
                      <a:pt x="24410" y="39655"/>
                    </a:lnTo>
                    <a:cubicBezTo>
                      <a:pt x="23982" y="42585"/>
                      <a:pt x="26980" y="44188"/>
                      <a:pt x="29619" y="45484"/>
                    </a:cubicBezTo>
                    <a:cubicBezTo>
                      <a:pt x="31494" y="46405"/>
                      <a:pt x="33495" y="46662"/>
                      <a:pt x="35552" y="46919"/>
                    </a:cubicBezTo>
                    <a:cubicBezTo>
                      <a:pt x="36412" y="47026"/>
                      <a:pt x="37262" y="47188"/>
                      <a:pt x="38092" y="47188"/>
                    </a:cubicBezTo>
                    <a:cubicBezTo>
                      <a:pt x="38741" y="47188"/>
                      <a:pt x="39378" y="47089"/>
                      <a:pt x="39995" y="46786"/>
                    </a:cubicBezTo>
                    <a:lnTo>
                      <a:pt x="39995" y="46786"/>
                    </a:lnTo>
                    <a:cubicBezTo>
                      <a:pt x="39246" y="49472"/>
                      <a:pt x="41332" y="52435"/>
                      <a:pt x="42928" y="54573"/>
                    </a:cubicBezTo>
                    <a:cubicBezTo>
                      <a:pt x="44463" y="56628"/>
                      <a:pt x="46268" y="58477"/>
                      <a:pt x="48230" y="60123"/>
                    </a:cubicBezTo>
                    <a:cubicBezTo>
                      <a:pt x="49441" y="61140"/>
                      <a:pt x="50742" y="62186"/>
                      <a:pt x="52227" y="62186"/>
                    </a:cubicBezTo>
                    <a:cubicBezTo>
                      <a:pt x="52729" y="62186"/>
                      <a:pt x="53251" y="62067"/>
                      <a:pt x="53798" y="61787"/>
                    </a:cubicBezTo>
                    <a:cubicBezTo>
                      <a:pt x="54317" y="61520"/>
                      <a:pt x="55170" y="61055"/>
                      <a:pt x="55406" y="60474"/>
                    </a:cubicBezTo>
                    <a:cubicBezTo>
                      <a:pt x="55489" y="60265"/>
                      <a:pt x="55494" y="60044"/>
                      <a:pt x="55378" y="59810"/>
                    </a:cubicBezTo>
                    <a:cubicBezTo>
                      <a:pt x="54985" y="59026"/>
                      <a:pt x="53249" y="58559"/>
                      <a:pt x="52587" y="57994"/>
                    </a:cubicBezTo>
                    <a:cubicBezTo>
                      <a:pt x="50753" y="56434"/>
                      <a:pt x="49425" y="53753"/>
                      <a:pt x="50159" y="51301"/>
                    </a:cubicBezTo>
                    <a:lnTo>
                      <a:pt x="50159" y="51301"/>
                    </a:lnTo>
                    <a:cubicBezTo>
                      <a:pt x="51738" y="52365"/>
                      <a:pt x="53161" y="53608"/>
                      <a:pt x="55107" y="53608"/>
                    </a:cubicBezTo>
                    <a:cubicBezTo>
                      <a:pt x="55406" y="53608"/>
                      <a:pt x="55718" y="53579"/>
                      <a:pt x="56044" y="53515"/>
                    </a:cubicBezTo>
                    <a:cubicBezTo>
                      <a:pt x="59279" y="52881"/>
                      <a:pt x="60338" y="50978"/>
                      <a:pt x="60332" y="47937"/>
                    </a:cubicBezTo>
                    <a:lnTo>
                      <a:pt x="60332" y="47937"/>
                    </a:lnTo>
                    <a:cubicBezTo>
                      <a:pt x="60333" y="48437"/>
                      <a:pt x="63904" y="48792"/>
                      <a:pt x="64320" y="48812"/>
                    </a:cubicBezTo>
                    <a:cubicBezTo>
                      <a:pt x="64552" y="48823"/>
                      <a:pt x="64782" y="48829"/>
                      <a:pt x="65010" y="48829"/>
                    </a:cubicBezTo>
                    <a:cubicBezTo>
                      <a:pt x="69582" y="48829"/>
                      <a:pt x="73284" y="46633"/>
                      <a:pt x="75665" y="42664"/>
                    </a:cubicBezTo>
                    <a:cubicBezTo>
                      <a:pt x="76578" y="41143"/>
                      <a:pt x="76633" y="39362"/>
                      <a:pt x="76577" y="37640"/>
                    </a:cubicBezTo>
                    <a:cubicBezTo>
                      <a:pt x="76543" y="36594"/>
                      <a:pt x="76883" y="34619"/>
                      <a:pt x="75913" y="33905"/>
                    </a:cubicBezTo>
                    <a:lnTo>
                      <a:pt x="75913" y="33905"/>
                    </a:lnTo>
                    <a:cubicBezTo>
                      <a:pt x="76042" y="33927"/>
                      <a:pt x="76167" y="33937"/>
                      <a:pt x="76288" y="33937"/>
                    </a:cubicBezTo>
                    <a:cubicBezTo>
                      <a:pt x="78657" y="33937"/>
                      <a:pt x="79517" y="29882"/>
                      <a:pt x="79343" y="28080"/>
                    </a:cubicBezTo>
                    <a:cubicBezTo>
                      <a:pt x="79195" y="26554"/>
                      <a:pt x="78446" y="25001"/>
                      <a:pt x="77477" y="23830"/>
                    </a:cubicBezTo>
                    <a:cubicBezTo>
                      <a:pt x="76396" y="22523"/>
                      <a:pt x="74643" y="21915"/>
                      <a:pt x="72977" y="21915"/>
                    </a:cubicBezTo>
                    <a:cubicBezTo>
                      <a:pt x="72827" y="21915"/>
                      <a:pt x="72677" y="21920"/>
                      <a:pt x="72528" y="21930"/>
                    </a:cubicBezTo>
                    <a:cubicBezTo>
                      <a:pt x="75281" y="19086"/>
                      <a:pt x="72411" y="13819"/>
                      <a:pt x="70207" y="11646"/>
                    </a:cubicBezTo>
                    <a:cubicBezTo>
                      <a:pt x="68333" y="9797"/>
                      <a:pt x="65820" y="8601"/>
                      <a:pt x="63314" y="7879"/>
                    </a:cubicBezTo>
                    <a:cubicBezTo>
                      <a:pt x="62246" y="7571"/>
                      <a:pt x="61130" y="7294"/>
                      <a:pt x="60014" y="7294"/>
                    </a:cubicBezTo>
                    <a:cubicBezTo>
                      <a:pt x="59855" y="7294"/>
                      <a:pt x="59697" y="7300"/>
                      <a:pt x="59539" y="7312"/>
                    </a:cubicBezTo>
                    <a:cubicBezTo>
                      <a:pt x="59066" y="7347"/>
                      <a:pt x="56182" y="7301"/>
                      <a:pt x="56099" y="7645"/>
                    </a:cubicBezTo>
                    <a:cubicBezTo>
                      <a:pt x="56773" y="4895"/>
                      <a:pt x="52416" y="1772"/>
                      <a:pt x="50370" y="932"/>
                    </a:cubicBezTo>
                    <a:cubicBezTo>
                      <a:pt x="49148" y="431"/>
                      <a:pt x="47853" y="194"/>
                      <a:pt x="46553" y="194"/>
                    </a:cubicBezTo>
                    <a:cubicBezTo>
                      <a:pt x="45566" y="194"/>
                      <a:pt x="44575" y="331"/>
                      <a:pt x="43612" y="591"/>
                    </a:cubicBezTo>
                    <a:cubicBezTo>
                      <a:pt x="41339" y="1204"/>
                      <a:pt x="39925" y="2438"/>
                      <a:pt x="38304" y="4065"/>
                    </a:cubicBezTo>
                    <a:cubicBezTo>
                      <a:pt x="37791" y="1081"/>
                      <a:pt x="33516" y="0"/>
                      <a:pt x="30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4"/>
              <p:cNvSpPr/>
              <p:nvPr/>
            </p:nvSpPr>
            <p:spPr>
              <a:xfrm>
                <a:off x="5642820" y="1021869"/>
                <a:ext cx="2632925" cy="2044136"/>
              </a:xfrm>
              <a:custGeom>
                <a:avLst/>
                <a:gdLst/>
                <a:ahLst/>
                <a:cxnLst/>
                <a:rect l="l" t="t" r="r" b="b"/>
                <a:pathLst>
                  <a:path w="81395" h="63193" extrusionOk="0">
                    <a:moveTo>
                      <a:pt x="32068" y="1008"/>
                    </a:moveTo>
                    <a:cubicBezTo>
                      <a:pt x="32078" y="1008"/>
                      <a:pt x="32089" y="1008"/>
                      <a:pt x="32100" y="1008"/>
                    </a:cubicBezTo>
                    <a:cubicBezTo>
                      <a:pt x="34704" y="1008"/>
                      <a:pt x="38746" y="1979"/>
                      <a:pt x="39205" y="4654"/>
                    </a:cubicBezTo>
                    <a:cubicBezTo>
                      <a:pt x="39250" y="4915"/>
                      <a:pt x="39474" y="5073"/>
                      <a:pt x="39704" y="5073"/>
                    </a:cubicBezTo>
                    <a:cubicBezTo>
                      <a:pt x="39829" y="5073"/>
                      <a:pt x="39956" y="5026"/>
                      <a:pt x="40058" y="4924"/>
                    </a:cubicBezTo>
                    <a:cubicBezTo>
                      <a:pt x="41580" y="3397"/>
                      <a:pt x="42921" y="2182"/>
                      <a:pt x="45141" y="1581"/>
                    </a:cubicBezTo>
                    <a:cubicBezTo>
                      <a:pt x="46073" y="1330"/>
                      <a:pt x="47016" y="1205"/>
                      <a:pt x="47943" y="1205"/>
                    </a:cubicBezTo>
                    <a:cubicBezTo>
                      <a:pt x="49208" y="1205"/>
                      <a:pt x="50443" y="1438"/>
                      <a:pt x="51576" y="1902"/>
                    </a:cubicBezTo>
                    <a:cubicBezTo>
                      <a:pt x="53715" y="2779"/>
                      <a:pt x="57570" y="5736"/>
                      <a:pt x="57008" y="8029"/>
                    </a:cubicBezTo>
                    <a:cubicBezTo>
                      <a:pt x="56953" y="8251"/>
                      <a:pt x="57054" y="8482"/>
                      <a:pt x="57255" y="8591"/>
                    </a:cubicBezTo>
                    <a:cubicBezTo>
                      <a:pt x="57331" y="8633"/>
                      <a:pt x="57414" y="8653"/>
                      <a:pt x="57496" y="8653"/>
                    </a:cubicBezTo>
                    <a:cubicBezTo>
                      <a:pt x="57631" y="8653"/>
                      <a:pt x="57764" y="8599"/>
                      <a:pt x="57862" y="8496"/>
                    </a:cubicBezTo>
                    <a:cubicBezTo>
                      <a:pt x="58267" y="8372"/>
                      <a:pt x="59760" y="8346"/>
                      <a:pt x="60339" y="8335"/>
                    </a:cubicBezTo>
                    <a:cubicBezTo>
                      <a:pt x="60634" y="8331"/>
                      <a:pt x="60866" y="8326"/>
                      <a:pt x="60975" y="8317"/>
                    </a:cubicBezTo>
                    <a:cubicBezTo>
                      <a:pt x="61118" y="8307"/>
                      <a:pt x="61261" y="8302"/>
                      <a:pt x="61405" y="8302"/>
                    </a:cubicBezTo>
                    <a:cubicBezTo>
                      <a:pt x="62468" y="8302"/>
                      <a:pt x="63548" y="8573"/>
                      <a:pt x="64573" y="8868"/>
                    </a:cubicBezTo>
                    <a:cubicBezTo>
                      <a:pt x="67333" y="9663"/>
                      <a:pt x="69642" y="10921"/>
                      <a:pt x="71252" y="12508"/>
                    </a:cubicBezTo>
                    <a:cubicBezTo>
                      <a:pt x="73253" y="14482"/>
                      <a:pt x="76086" y="19478"/>
                      <a:pt x="73564" y="22084"/>
                    </a:cubicBezTo>
                    <a:cubicBezTo>
                      <a:pt x="73420" y="22234"/>
                      <a:pt x="73382" y="22457"/>
                      <a:pt x="73470" y="22646"/>
                    </a:cubicBezTo>
                    <a:cubicBezTo>
                      <a:pt x="73555" y="22831"/>
                      <a:pt x="73742" y="22937"/>
                      <a:pt x="73944" y="22937"/>
                    </a:cubicBezTo>
                    <a:cubicBezTo>
                      <a:pt x="73950" y="22937"/>
                      <a:pt x="73955" y="22937"/>
                      <a:pt x="73961" y="22937"/>
                    </a:cubicBezTo>
                    <a:cubicBezTo>
                      <a:pt x="74099" y="22927"/>
                      <a:pt x="74239" y="22924"/>
                      <a:pt x="74379" y="22924"/>
                    </a:cubicBezTo>
                    <a:cubicBezTo>
                      <a:pt x="76053" y="22924"/>
                      <a:pt x="77590" y="23571"/>
                      <a:pt x="78488" y="24655"/>
                    </a:cubicBezTo>
                    <a:cubicBezTo>
                      <a:pt x="79471" y="25843"/>
                      <a:pt x="80110" y="27293"/>
                      <a:pt x="80240" y="28633"/>
                    </a:cubicBezTo>
                    <a:cubicBezTo>
                      <a:pt x="80363" y="29913"/>
                      <a:pt x="79755" y="32294"/>
                      <a:pt x="78812" y="33332"/>
                    </a:cubicBezTo>
                    <a:cubicBezTo>
                      <a:pt x="78518" y="33656"/>
                      <a:pt x="78228" y="33818"/>
                      <a:pt x="77935" y="33818"/>
                    </a:cubicBezTo>
                    <a:cubicBezTo>
                      <a:pt x="77893" y="33818"/>
                      <a:pt x="77852" y="33815"/>
                      <a:pt x="77810" y="33808"/>
                    </a:cubicBezTo>
                    <a:cubicBezTo>
                      <a:pt x="77783" y="33804"/>
                      <a:pt x="77756" y="33801"/>
                      <a:pt x="77729" y="33801"/>
                    </a:cubicBezTo>
                    <a:cubicBezTo>
                      <a:pt x="77531" y="33801"/>
                      <a:pt x="77346" y="33924"/>
                      <a:pt x="77267" y="34111"/>
                    </a:cubicBezTo>
                    <a:cubicBezTo>
                      <a:pt x="77178" y="34326"/>
                      <a:pt x="77246" y="34573"/>
                      <a:pt x="77433" y="34712"/>
                    </a:cubicBezTo>
                    <a:cubicBezTo>
                      <a:pt x="78071" y="35182"/>
                      <a:pt x="79014" y="40120"/>
                      <a:pt x="76912" y="43286"/>
                    </a:cubicBezTo>
                    <a:cubicBezTo>
                      <a:pt x="74433" y="47017"/>
                      <a:pt x="71053" y="48831"/>
                      <a:pt x="66573" y="48831"/>
                    </a:cubicBezTo>
                    <a:cubicBezTo>
                      <a:pt x="66299" y="48831"/>
                      <a:pt x="66021" y="48824"/>
                      <a:pt x="65739" y="48810"/>
                    </a:cubicBezTo>
                    <a:cubicBezTo>
                      <a:pt x="65048" y="48781"/>
                      <a:pt x="62688" y="48477"/>
                      <a:pt x="62178" y="48209"/>
                    </a:cubicBezTo>
                    <a:cubicBezTo>
                      <a:pt x="62091" y="48041"/>
                      <a:pt x="61918" y="47936"/>
                      <a:pt x="61730" y="47936"/>
                    </a:cubicBezTo>
                    <a:lnTo>
                      <a:pt x="61729" y="47936"/>
                    </a:lnTo>
                    <a:cubicBezTo>
                      <a:pt x="61450" y="47936"/>
                      <a:pt x="61225" y="48162"/>
                      <a:pt x="61225" y="48441"/>
                    </a:cubicBezTo>
                    <a:cubicBezTo>
                      <a:pt x="61231" y="51510"/>
                      <a:pt x="60106" y="52984"/>
                      <a:pt x="57346" y="53524"/>
                    </a:cubicBezTo>
                    <a:cubicBezTo>
                      <a:pt x="57070" y="53578"/>
                      <a:pt x="56787" y="53607"/>
                      <a:pt x="56506" y="53608"/>
                    </a:cubicBezTo>
                    <a:cubicBezTo>
                      <a:pt x="55014" y="53608"/>
                      <a:pt x="53822" y="52772"/>
                      <a:pt x="52559" y="51887"/>
                    </a:cubicBezTo>
                    <a:cubicBezTo>
                      <a:pt x="52321" y="51720"/>
                      <a:pt x="52081" y="51552"/>
                      <a:pt x="51838" y="51387"/>
                    </a:cubicBezTo>
                    <a:cubicBezTo>
                      <a:pt x="51750" y="51329"/>
                      <a:pt x="51653" y="51301"/>
                      <a:pt x="51557" y="51301"/>
                    </a:cubicBezTo>
                    <a:cubicBezTo>
                      <a:pt x="51344" y="51301"/>
                      <a:pt x="51141" y="51436"/>
                      <a:pt x="51073" y="51660"/>
                    </a:cubicBezTo>
                    <a:cubicBezTo>
                      <a:pt x="50245" y="54425"/>
                      <a:pt x="51774" y="57280"/>
                      <a:pt x="53656" y="58882"/>
                    </a:cubicBezTo>
                    <a:cubicBezTo>
                      <a:pt x="53962" y="59143"/>
                      <a:pt x="54410" y="59361"/>
                      <a:pt x="54883" y="59591"/>
                    </a:cubicBezTo>
                    <a:cubicBezTo>
                      <a:pt x="55453" y="59869"/>
                      <a:pt x="56160" y="60213"/>
                      <a:pt x="56324" y="60540"/>
                    </a:cubicBezTo>
                    <a:cubicBezTo>
                      <a:pt x="56369" y="60628"/>
                      <a:pt x="56371" y="60697"/>
                      <a:pt x="56334" y="60789"/>
                    </a:cubicBezTo>
                    <a:cubicBezTo>
                      <a:pt x="56157" y="61228"/>
                      <a:pt x="55259" y="61691"/>
                      <a:pt x="54964" y="61842"/>
                    </a:cubicBezTo>
                    <a:cubicBezTo>
                      <a:pt x="54512" y="62073"/>
                      <a:pt x="54073" y="62185"/>
                      <a:pt x="53623" y="62185"/>
                    </a:cubicBezTo>
                    <a:cubicBezTo>
                      <a:pt x="52369" y="62185"/>
                      <a:pt x="51217" y="61305"/>
                      <a:pt x="49950" y="60241"/>
                    </a:cubicBezTo>
                    <a:cubicBezTo>
                      <a:pt x="47923" y="58541"/>
                      <a:pt x="46167" y="56701"/>
                      <a:pt x="44729" y="54775"/>
                    </a:cubicBezTo>
                    <a:cubicBezTo>
                      <a:pt x="43079" y="52567"/>
                      <a:pt x="41483" y="49988"/>
                      <a:pt x="42147" y="47607"/>
                    </a:cubicBezTo>
                    <a:cubicBezTo>
                      <a:pt x="42237" y="47285"/>
                      <a:pt x="41996" y="46967"/>
                      <a:pt x="41663" y="46967"/>
                    </a:cubicBezTo>
                    <a:cubicBezTo>
                      <a:pt x="41585" y="46967"/>
                      <a:pt x="41509" y="46984"/>
                      <a:pt x="41440" y="47019"/>
                    </a:cubicBezTo>
                    <a:cubicBezTo>
                      <a:pt x="41045" y="47213"/>
                      <a:pt x="40083" y="47328"/>
                      <a:pt x="38868" y="47328"/>
                    </a:cubicBezTo>
                    <a:cubicBezTo>
                      <a:pt x="36717" y="47328"/>
                      <a:pt x="33590" y="46954"/>
                      <a:pt x="31806" y="46131"/>
                    </a:cubicBezTo>
                    <a:cubicBezTo>
                      <a:pt x="29027" y="44849"/>
                      <a:pt x="27464" y="43151"/>
                      <a:pt x="26230" y="40074"/>
                    </a:cubicBezTo>
                    <a:cubicBezTo>
                      <a:pt x="26151" y="39877"/>
                      <a:pt x="25962" y="39758"/>
                      <a:pt x="25762" y="39758"/>
                    </a:cubicBezTo>
                    <a:cubicBezTo>
                      <a:pt x="25703" y="39758"/>
                      <a:pt x="25644" y="39768"/>
                      <a:pt x="25586" y="39789"/>
                    </a:cubicBezTo>
                    <a:cubicBezTo>
                      <a:pt x="25168" y="39945"/>
                      <a:pt x="23431" y="40391"/>
                      <a:pt x="21021" y="40391"/>
                    </a:cubicBezTo>
                    <a:cubicBezTo>
                      <a:pt x="19004" y="40391"/>
                      <a:pt x="15983" y="40064"/>
                      <a:pt x="13051" y="38510"/>
                    </a:cubicBezTo>
                    <a:cubicBezTo>
                      <a:pt x="9501" y="36627"/>
                      <a:pt x="7093" y="34042"/>
                      <a:pt x="5973" y="32668"/>
                    </a:cubicBezTo>
                    <a:cubicBezTo>
                      <a:pt x="1118" y="26710"/>
                      <a:pt x="1829" y="18096"/>
                      <a:pt x="7626" y="12629"/>
                    </a:cubicBezTo>
                    <a:cubicBezTo>
                      <a:pt x="9845" y="10536"/>
                      <a:pt x="12954" y="9048"/>
                      <a:pt x="15738" y="8746"/>
                    </a:cubicBezTo>
                    <a:cubicBezTo>
                      <a:pt x="16166" y="8700"/>
                      <a:pt x="16588" y="8677"/>
                      <a:pt x="16999" y="8677"/>
                    </a:cubicBezTo>
                    <a:cubicBezTo>
                      <a:pt x="17672" y="8677"/>
                      <a:pt x="18318" y="8739"/>
                      <a:pt x="18921" y="8862"/>
                    </a:cubicBezTo>
                    <a:cubicBezTo>
                      <a:pt x="19139" y="8906"/>
                      <a:pt x="19390" y="9007"/>
                      <a:pt x="19631" y="9106"/>
                    </a:cubicBezTo>
                    <a:cubicBezTo>
                      <a:pt x="20009" y="9259"/>
                      <a:pt x="20399" y="9417"/>
                      <a:pt x="20785" y="9417"/>
                    </a:cubicBezTo>
                    <a:cubicBezTo>
                      <a:pt x="21128" y="9417"/>
                      <a:pt x="21600" y="9290"/>
                      <a:pt x="21897" y="8684"/>
                    </a:cubicBezTo>
                    <a:cubicBezTo>
                      <a:pt x="22724" y="7005"/>
                      <a:pt x="23779" y="5549"/>
                      <a:pt x="25034" y="4355"/>
                    </a:cubicBezTo>
                    <a:cubicBezTo>
                      <a:pt x="26964" y="2519"/>
                      <a:pt x="28664" y="1326"/>
                      <a:pt x="31177" y="1055"/>
                    </a:cubicBezTo>
                    <a:cubicBezTo>
                      <a:pt x="31474" y="1024"/>
                      <a:pt x="31771" y="1008"/>
                      <a:pt x="32068" y="1008"/>
                    </a:cubicBezTo>
                    <a:close/>
                    <a:moveTo>
                      <a:pt x="32067" y="0"/>
                    </a:moveTo>
                    <a:cubicBezTo>
                      <a:pt x="31734" y="0"/>
                      <a:pt x="31400" y="17"/>
                      <a:pt x="31070" y="53"/>
                    </a:cubicBezTo>
                    <a:cubicBezTo>
                      <a:pt x="28283" y="354"/>
                      <a:pt x="26365" y="1698"/>
                      <a:pt x="24340" y="3625"/>
                    </a:cubicBezTo>
                    <a:cubicBezTo>
                      <a:pt x="22999" y="4899"/>
                      <a:pt x="21874" y="6453"/>
                      <a:pt x="20994" y="8240"/>
                    </a:cubicBezTo>
                    <a:cubicBezTo>
                      <a:pt x="20911" y="8409"/>
                      <a:pt x="20853" y="8409"/>
                      <a:pt x="20786" y="8409"/>
                    </a:cubicBezTo>
                    <a:cubicBezTo>
                      <a:pt x="20596" y="8409"/>
                      <a:pt x="20299" y="8289"/>
                      <a:pt x="20011" y="8172"/>
                    </a:cubicBezTo>
                    <a:cubicBezTo>
                      <a:pt x="19728" y="8057"/>
                      <a:pt x="19434" y="7937"/>
                      <a:pt x="19125" y="7874"/>
                    </a:cubicBezTo>
                    <a:cubicBezTo>
                      <a:pt x="18455" y="7737"/>
                      <a:pt x="17743" y="7669"/>
                      <a:pt x="17003" y="7669"/>
                    </a:cubicBezTo>
                    <a:cubicBezTo>
                      <a:pt x="16554" y="7669"/>
                      <a:pt x="16095" y="7694"/>
                      <a:pt x="15630" y="7744"/>
                    </a:cubicBezTo>
                    <a:cubicBezTo>
                      <a:pt x="12594" y="8073"/>
                      <a:pt x="9344" y="9626"/>
                      <a:pt x="6936" y="11895"/>
                    </a:cubicBezTo>
                    <a:cubicBezTo>
                      <a:pt x="749" y="17729"/>
                      <a:pt x="1" y="26933"/>
                      <a:pt x="5193" y="33304"/>
                    </a:cubicBezTo>
                    <a:cubicBezTo>
                      <a:pt x="6361" y="34737"/>
                      <a:pt x="8872" y="37435"/>
                      <a:pt x="12580" y="39401"/>
                    </a:cubicBezTo>
                    <a:cubicBezTo>
                      <a:pt x="15695" y="41052"/>
                      <a:pt x="18889" y="41399"/>
                      <a:pt x="21022" y="41399"/>
                    </a:cubicBezTo>
                    <a:cubicBezTo>
                      <a:pt x="22929" y="41399"/>
                      <a:pt x="24564" y="41125"/>
                      <a:pt x="25474" y="40879"/>
                    </a:cubicBezTo>
                    <a:cubicBezTo>
                      <a:pt x="26777" y="43919"/>
                      <a:pt x="28516" y="45724"/>
                      <a:pt x="31384" y="47047"/>
                    </a:cubicBezTo>
                    <a:cubicBezTo>
                      <a:pt x="33316" y="47937"/>
                      <a:pt x="36535" y="48336"/>
                      <a:pt x="38869" y="48336"/>
                    </a:cubicBezTo>
                    <a:cubicBezTo>
                      <a:pt x="39530" y="48336"/>
                      <a:pt x="40342" y="48304"/>
                      <a:pt x="41014" y="48181"/>
                    </a:cubicBezTo>
                    <a:lnTo>
                      <a:pt x="41014" y="48181"/>
                    </a:lnTo>
                    <a:cubicBezTo>
                      <a:pt x="40744" y="50705"/>
                      <a:pt x="42306" y="53215"/>
                      <a:pt x="43921" y="55379"/>
                    </a:cubicBezTo>
                    <a:cubicBezTo>
                      <a:pt x="45406" y="57367"/>
                      <a:pt x="47217" y="59264"/>
                      <a:pt x="49303" y="61014"/>
                    </a:cubicBezTo>
                    <a:cubicBezTo>
                      <a:pt x="50461" y="61985"/>
                      <a:pt x="51901" y="63193"/>
                      <a:pt x="53624" y="63193"/>
                    </a:cubicBezTo>
                    <a:cubicBezTo>
                      <a:pt x="54229" y="63193"/>
                      <a:pt x="54834" y="63040"/>
                      <a:pt x="55427" y="62738"/>
                    </a:cubicBezTo>
                    <a:cubicBezTo>
                      <a:pt x="56181" y="62349"/>
                      <a:pt x="56991" y="61859"/>
                      <a:pt x="57271" y="61165"/>
                    </a:cubicBezTo>
                    <a:cubicBezTo>
                      <a:pt x="57416" y="60808"/>
                      <a:pt x="57401" y="60434"/>
                      <a:pt x="57228" y="60087"/>
                    </a:cubicBezTo>
                    <a:cubicBezTo>
                      <a:pt x="56911" y="59457"/>
                      <a:pt x="56106" y="59065"/>
                      <a:pt x="55327" y="58686"/>
                    </a:cubicBezTo>
                    <a:cubicBezTo>
                      <a:pt x="54931" y="58493"/>
                      <a:pt x="54521" y="58293"/>
                      <a:pt x="54311" y="58114"/>
                    </a:cubicBezTo>
                    <a:cubicBezTo>
                      <a:pt x="52889" y="56905"/>
                      <a:pt x="51626" y="54755"/>
                      <a:pt x="51893" y="52649"/>
                    </a:cubicBezTo>
                    <a:lnTo>
                      <a:pt x="51893" y="52649"/>
                    </a:lnTo>
                    <a:cubicBezTo>
                      <a:pt x="51923" y="52671"/>
                      <a:pt x="51953" y="52691"/>
                      <a:pt x="51982" y="52712"/>
                    </a:cubicBezTo>
                    <a:cubicBezTo>
                      <a:pt x="53318" y="53649"/>
                      <a:pt x="54699" y="54616"/>
                      <a:pt x="56507" y="54616"/>
                    </a:cubicBezTo>
                    <a:cubicBezTo>
                      <a:pt x="56854" y="54615"/>
                      <a:pt x="57201" y="54580"/>
                      <a:pt x="57541" y="54514"/>
                    </a:cubicBezTo>
                    <a:cubicBezTo>
                      <a:pt x="60526" y="53929"/>
                      <a:pt x="61991" y="52302"/>
                      <a:pt x="62207" y="49283"/>
                    </a:cubicBezTo>
                    <a:cubicBezTo>
                      <a:pt x="63365" y="49688"/>
                      <a:pt x="65196" y="49796"/>
                      <a:pt x="65694" y="49818"/>
                    </a:cubicBezTo>
                    <a:cubicBezTo>
                      <a:pt x="65994" y="49833"/>
                      <a:pt x="66290" y="49840"/>
                      <a:pt x="66581" y="49840"/>
                    </a:cubicBezTo>
                    <a:cubicBezTo>
                      <a:pt x="71405" y="49840"/>
                      <a:pt x="75075" y="47876"/>
                      <a:pt x="77753" y="43844"/>
                    </a:cubicBezTo>
                    <a:cubicBezTo>
                      <a:pt x="79603" y="41057"/>
                      <a:pt x="79460" y="36626"/>
                      <a:pt x="78600" y="34702"/>
                    </a:cubicBezTo>
                    <a:cubicBezTo>
                      <a:pt x="78937" y="34572"/>
                      <a:pt x="79259" y="34341"/>
                      <a:pt x="79559" y="34010"/>
                    </a:cubicBezTo>
                    <a:cubicBezTo>
                      <a:pt x="80704" y="32748"/>
                      <a:pt x="81394" y="30078"/>
                      <a:pt x="81244" y="28534"/>
                    </a:cubicBezTo>
                    <a:cubicBezTo>
                      <a:pt x="81095" y="27000"/>
                      <a:pt x="80374" y="25351"/>
                      <a:pt x="79266" y="24013"/>
                    </a:cubicBezTo>
                    <a:cubicBezTo>
                      <a:pt x="78281" y="22824"/>
                      <a:pt x="76692" y="22068"/>
                      <a:pt x="74937" y="21936"/>
                    </a:cubicBezTo>
                    <a:cubicBezTo>
                      <a:pt x="76820" y="18721"/>
                      <a:pt x="74078" y="13880"/>
                      <a:pt x="71959" y="11790"/>
                    </a:cubicBezTo>
                    <a:cubicBezTo>
                      <a:pt x="70231" y="10085"/>
                      <a:pt x="67774" y="8739"/>
                      <a:pt x="64853" y="7899"/>
                    </a:cubicBezTo>
                    <a:cubicBezTo>
                      <a:pt x="63759" y="7585"/>
                      <a:pt x="62588" y="7294"/>
                      <a:pt x="61408" y="7294"/>
                    </a:cubicBezTo>
                    <a:cubicBezTo>
                      <a:pt x="61239" y="7294"/>
                      <a:pt x="61070" y="7300"/>
                      <a:pt x="60901" y="7313"/>
                    </a:cubicBezTo>
                    <a:cubicBezTo>
                      <a:pt x="60801" y="7320"/>
                      <a:pt x="60590" y="7323"/>
                      <a:pt x="60322" y="7327"/>
                    </a:cubicBezTo>
                    <a:cubicBezTo>
                      <a:pt x="59277" y="7346"/>
                      <a:pt x="58561" y="7376"/>
                      <a:pt x="58068" y="7438"/>
                    </a:cubicBezTo>
                    <a:cubicBezTo>
                      <a:pt x="57944" y="4578"/>
                      <a:pt x="53866" y="1751"/>
                      <a:pt x="51960" y="969"/>
                    </a:cubicBezTo>
                    <a:cubicBezTo>
                      <a:pt x="50705" y="455"/>
                      <a:pt x="49340" y="197"/>
                      <a:pt x="47944" y="197"/>
                    </a:cubicBezTo>
                    <a:cubicBezTo>
                      <a:pt x="46928" y="197"/>
                      <a:pt x="45897" y="334"/>
                      <a:pt x="44880" y="608"/>
                    </a:cubicBezTo>
                    <a:cubicBezTo>
                      <a:pt x="42736" y="1187"/>
                      <a:pt x="41318" y="2297"/>
                      <a:pt x="39947" y="3619"/>
                    </a:cubicBezTo>
                    <a:cubicBezTo>
                      <a:pt x="38748" y="782"/>
                      <a:pt x="34415" y="0"/>
                      <a:pt x="32102" y="0"/>
                    </a:cubicBezTo>
                    <a:cubicBezTo>
                      <a:pt x="32090" y="0"/>
                      <a:pt x="32079" y="0"/>
                      <a:pt x="320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4"/>
              <p:cNvSpPr/>
              <p:nvPr/>
            </p:nvSpPr>
            <p:spPr>
              <a:xfrm>
                <a:off x="7312434" y="1798108"/>
                <a:ext cx="861705" cy="366400"/>
              </a:xfrm>
              <a:custGeom>
                <a:avLst/>
                <a:gdLst/>
                <a:ahLst/>
                <a:cxnLst/>
                <a:rect l="l" t="t" r="r" b="b"/>
                <a:pathLst>
                  <a:path w="26639" h="11327" extrusionOk="0">
                    <a:moveTo>
                      <a:pt x="573" y="1"/>
                    </a:moveTo>
                    <a:cubicBezTo>
                      <a:pt x="474" y="1"/>
                      <a:pt x="374" y="30"/>
                      <a:pt x="286" y="91"/>
                    </a:cubicBezTo>
                    <a:cubicBezTo>
                      <a:pt x="58" y="249"/>
                      <a:pt x="0" y="563"/>
                      <a:pt x="159" y="791"/>
                    </a:cubicBezTo>
                    <a:cubicBezTo>
                      <a:pt x="1767" y="3105"/>
                      <a:pt x="3742" y="3576"/>
                      <a:pt x="6270" y="3576"/>
                    </a:cubicBezTo>
                    <a:cubicBezTo>
                      <a:pt x="7070" y="3576"/>
                      <a:pt x="7924" y="3529"/>
                      <a:pt x="8840" y="3478"/>
                    </a:cubicBezTo>
                    <a:cubicBezTo>
                      <a:pt x="9963" y="3417"/>
                      <a:pt x="11173" y="3351"/>
                      <a:pt x="12506" y="3351"/>
                    </a:cubicBezTo>
                    <a:cubicBezTo>
                      <a:pt x="13472" y="3351"/>
                      <a:pt x="14502" y="3386"/>
                      <a:pt x="15610" y="3483"/>
                    </a:cubicBezTo>
                    <a:cubicBezTo>
                      <a:pt x="23131" y="4139"/>
                      <a:pt x="25479" y="10707"/>
                      <a:pt x="25576" y="10986"/>
                    </a:cubicBezTo>
                    <a:cubicBezTo>
                      <a:pt x="25646" y="11190"/>
                      <a:pt x="25838" y="11327"/>
                      <a:pt x="26052" y="11327"/>
                    </a:cubicBezTo>
                    <a:cubicBezTo>
                      <a:pt x="26397" y="11326"/>
                      <a:pt x="26639" y="10987"/>
                      <a:pt x="26529" y="10660"/>
                    </a:cubicBezTo>
                    <a:cubicBezTo>
                      <a:pt x="26504" y="10585"/>
                      <a:pt x="23884" y="3193"/>
                      <a:pt x="15697" y="2478"/>
                    </a:cubicBezTo>
                    <a:cubicBezTo>
                      <a:pt x="14550" y="2379"/>
                      <a:pt x="13489" y="2343"/>
                      <a:pt x="12497" y="2343"/>
                    </a:cubicBezTo>
                    <a:cubicBezTo>
                      <a:pt x="11145" y="2343"/>
                      <a:pt x="9922" y="2409"/>
                      <a:pt x="8786" y="2471"/>
                    </a:cubicBezTo>
                    <a:cubicBezTo>
                      <a:pt x="7849" y="2523"/>
                      <a:pt x="7005" y="2569"/>
                      <a:pt x="6238" y="2569"/>
                    </a:cubicBezTo>
                    <a:cubicBezTo>
                      <a:pt x="3940" y="2569"/>
                      <a:pt x="2333" y="2154"/>
                      <a:pt x="987" y="217"/>
                    </a:cubicBezTo>
                    <a:cubicBezTo>
                      <a:pt x="888" y="76"/>
                      <a:pt x="732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4"/>
              <p:cNvSpPr/>
              <p:nvPr/>
            </p:nvSpPr>
            <p:spPr>
              <a:xfrm>
                <a:off x="7537184" y="1607486"/>
                <a:ext cx="162773" cy="299829"/>
              </a:xfrm>
              <a:custGeom>
                <a:avLst/>
                <a:gdLst/>
                <a:ahLst/>
                <a:cxnLst/>
                <a:rect l="l" t="t" r="r" b="b"/>
                <a:pathLst>
                  <a:path w="5032" h="9269" extrusionOk="0">
                    <a:moveTo>
                      <a:pt x="4488" y="0"/>
                    </a:moveTo>
                    <a:cubicBezTo>
                      <a:pt x="4460" y="0"/>
                      <a:pt x="4431" y="3"/>
                      <a:pt x="4401" y="8"/>
                    </a:cubicBezTo>
                    <a:cubicBezTo>
                      <a:pt x="4281" y="28"/>
                      <a:pt x="1442" y="544"/>
                      <a:pt x="628" y="2790"/>
                    </a:cubicBezTo>
                    <a:cubicBezTo>
                      <a:pt x="1" y="4528"/>
                      <a:pt x="108" y="6244"/>
                      <a:pt x="924" y="7495"/>
                    </a:cubicBezTo>
                    <a:cubicBezTo>
                      <a:pt x="1611" y="8548"/>
                      <a:pt x="2725" y="9178"/>
                      <a:pt x="4061" y="9267"/>
                    </a:cubicBezTo>
                    <a:cubicBezTo>
                      <a:pt x="4073" y="9269"/>
                      <a:pt x="4083" y="9269"/>
                      <a:pt x="4095" y="9269"/>
                    </a:cubicBezTo>
                    <a:cubicBezTo>
                      <a:pt x="4096" y="9269"/>
                      <a:pt x="4097" y="9269"/>
                      <a:pt x="4098" y="9269"/>
                    </a:cubicBezTo>
                    <a:cubicBezTo>
                      <a:pt x="4368" y="9269"/>
                      <a:pt x="4590" y="9053"/>
                      <a:pt x="4599" y="8781"/>
                    </a:cubicBezTo>
                    <a:cubicBezTo>
                      <a:pt x="4609" y="8510"/>
                      <a:pt x="4400" y="8280"/>
                      <a:pt x="4129" y="8262"/>
                    </a:cubicBezTo>
                    <a:cubicBezTo>
                      <a:pt x="3116" y="8195"/>
                      <a:pt x="2278" y="7727"/>
                      <a:pt x="1769" y="6944"/>
                    </a:cubicBezTo>
                    <a:cubicBezTo>
                      <a:pt x="1126" y="5960"/>
                      <a:pt x="1056" y="4571"/>
                      <a:pt x="1577" y="3133"/>
                    </a:cubicBezTo>
                    <a:cubicBezTo>
                      <a:pt x="2189" y="1440"/>
                      <a:pt x="4550" y="1005"/>
                      <a:pt x="4573" y="1000"/>
                    </a:cubicBezTo>
                    <a:cubicBezTo>
                      <a:pt x="4848" y="953"/>
                      <a:pt x="5032" y="692"/>
                      <a:pt x="4984" y="418"/>
                    </a:cubicBezTo>
                    <a:cubicBezTo>
                      <a:pt x="4941" y="173"/>
                      <a:pt x="4729" y="0"/>
                      <a:pt x="44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4"/>
              <p:cNvSpPr/>
              <p:nvPr/>
            </p:nvSpPr>
            <p:spPr>
              <a:xfrm>
                <a:off x="7075521" y="1438665"/>
                <a:ext cx="314418" cy="157371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4865" extrusionOk="0">
                    <a:moveTo>
                      <a:pt x="5482" y="0"/>
                    </a:moveTo>
                    <a:cubicBezTo>
                      <a:pt x="4919" y="0"/>
                      <a:pt x="4333" y="78"/>
                      <a:pt x="3750" y="274"/>
                    </a:cubicBezTo>
                    <a:cubicBezTo>
                      <a:pt x="2145" y="815"/>
                      <a:pt x="928" y="2128"/>
                      <a:pt x="130" y="4177"/>
                    </a:cubicBezTo>
                    <a:cubicBezTo>
                      <a:pt x="1" y="4507"/>
                      <a:pt x="244" y="4864"/>
                      <a:pt x="598" y="4865"/>
                    </a:cubicBezTo>
                    <a:cubicBezTo>
                      <a:pt x="806" y="4865"/>
                      <a:pt x="992" y="4737"/>
                      <a:pt x="1067" y="4543"/>
                    </a:cubicBezTo>
                    <a:cubicBezTo>
                      <a:pt x="1752" y="2787"/>
                      <a:pt x="2760" y="1673"/>
                      <a:pt x="4066" y="1231"/>
                    </a:cubicBezTo>
                    <a:cubicBezTo>
                      <a:pt x="4532" y="1073"/>
                      <a:pt x="5008" y="1011"/>
                      <a:pt x="5470" y="1011"/>
                    </a:cubicBezTo>
                    <a:cubicBezTo>
                      <a:pt x="7273" y="1011"/>
                      <a:pt x="8870" y="1966"/>
                      <a:pt x="8890" y="1978"/>
                    </a:cubicBezTo>
                    <a:cubicBezTo>
                      <a:pt x="8970" y="2025"/>
                      <a:pt x="9058" y="2048"/>
                      <a:pt x="9145" y="2048"/>
                    </a:cubicBezTo>
                    <a:cubicBezTo>
                      <a:pt x="9315" y="2048"/>
                      <a:pt x="9481" y="1962"/>
                      <a:pt x="9576" y="1806"/>
                    </a:cubicBezTo>
                    <a:cubicBezTo>
                      <a:pt x="9719" y="1572"/>
                      <a:pt x="9648" y="1266"/>
                      <a:pt x="9415" y="1118"/>
                    </a:cubicBezTo>
                    <a:cubicBezTo>
                      <a:pt x="9322" y="1061"/>
                      <a:pt x="7562" y="0"/>
                      <a:pt x="54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4"/>
              <p:cNvSpPr/>
              <p:nvPr/>
            </p:nvSpPr>
            <p:spPr>
              <a:xfrm>
                <a:off x="6617125" y="1394317"/>
                <a:ext cx="539459" cy="280615"/>
              </a:xfrm>
              <a:custGeom>
                <a:avLst/>
                <a:gdLst/>
                <a:ahLst/>
                <a:cxnLst/>
                <a:rect l="l" t="t" r="r" b="b"/>
                <a:pathLst>
                  <a:path w="16677" h="8675" extrusionOk="0">
                    <a:moveTo>
                      <a:pt x="5567" y="0"/>
                    </a:moveTo>
                    <a:cubicBezTo>
                      <a:pt x="4030" y="0"/>
                      <a:pt x="2310" y="299"/>
                      <a:pt x="392" y="1010"/>
                    </a:cubicBezTo>
                    <a:cubicBezTo>
                      <a:pt x="133" y="1108"/>
                      <a:pt x="0" y="1397"/>
                      <a:pt x="97" y="1657"/>
                    </a:cubicBezTo>
                    <a:cubicBezTo>
                      <a:pt x="172" y="1861"/>
                      <a:pt x="365" y="1986"/>
                      <a:pt x="569" y="1986"/>
                    </a:cubicBezTo>
                    <a:cubicBezTo>
                      <a:pt x="627" y="1986"/>
                      <a:pt x="685" y="1976"/>
                      <a:pt x="743" y="1955"/>
                    </a:cubicBezTo>
                    <a:cubicBezTo>
                      <a:pt x="2552" y="1283"/>
                      <a:pt x="4168" y="1002"/>
                      <a:pt x="5604" y="1002"/>
                    </a:cubicBezTo>
                    <a:cubicBezTo>
                      <a:pt x="12767" y="1002"/>
                      <a:pt x="15477" y="7991"/>
                      <a:pt x="15610" y="8347"/>
                    </a:cubicBezTo>
                    <a:cubicBezTo>
                      <a:pt x="15684" y="8543"/>
                      <a:pt x="15872" y="8674"/>
                      <a:pt x="16082" y="8674"/>
                    </a:cubicBezTo>
                    <a:cubicBezTo>
                      <a:pt x="16433" y="8674"/>
                      <a:pt x="16676" y="8324"/>
                      <a:pt x="16555" y="7995"/>
                    </a:cubicBezTo>
                    <a:cubicBezTo>
                      <a:pt x="16519" y="7901"/>
                      <a:pt x="13475" y="0"/>
                      <a:pt x="55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4"/>
              <p:cNvSpPr/>
              <p:nvPr/>
            </p:nvSpPr>
            <p:spPr>
              <a:xfrm>
                <a:off x="6667975" y="1211942"/>
                <a:ext cx="91770" cy="219963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6800" extrusionOk="0">
                    <a:moveTo>
                      <a:pt x="2264" y="0"/>
                    </a:moveTo>
                    <a:cubicBezTo>
                      <a:pt x="2172" y="0"/>
                      <a:pt x="2080" y="25"/>
                      <a:pt x="1997" y="78"/>
                    </a:cubicBezTo>
                    <a:cubicBezTo>
                      <a:pt x="1929" y="122"/>
                      <a:pt x="338" y="1170"/>
                      <a:pt x="138" y="2969"/>
                    </a:cubicBezTo>
                    <a:cubicBezTo>
                      <a:pt x="1" y="4194"/>
                      <a:pt x="535" y="5432"/>
                      <a:pt x="1724" y="6648"/>
                    </a:cubicBezTo>
                    <a:cubicBezTo>
                      <a:pt x="1819" y="6745"/>
                      <a:pt x="1949" y="6800"/>
                      <a:pt x="2085" y="6800"/>
                    </a:cubicBezTo>
                    <a:cubicBezTo>
                      <a:pt x="2287" y="6800"/>
                      <a:pt x="2471" y="6678"/>
                      <a:pt x="2549" y="6491"/>
                    </a:cubicBezTo>
                    <a:cubicBezTo>
                      <a:pt x="2628" y="6304"/>
                      <a:pt x="2586" y="6088"/>
                      <a:pt x="2445" y="5943"/>
                    </a:cubicBezTo>
                    <a:cubicBezTo>
                      <a:pt x="1480" y="4956"/>
                      <a:pt x="1040" y="3996"/>
                      <a:pt x="1139" y="3090"/>
                    </a:cubicBezTo>
                    <a:cubicBezTo>
                      <a:pt x="1282" y="1770"/>
                      <a:pt x="2528" y="934"/>
                      <a:pt x="2546" y="922"/>
                    </a:cubicBezTo>
                    <a:cubicBezTo>
                      <a:pt x="2773" y="769"/>
                      <a:pt x="2836" y="461"/>
                      <a:pt x="2686" y="230"/>
                    </a:cubicBezTo>
                    <a:cubicBezTo>
                      <a:pt x="2590" y="82"/>
                      <a:pt x="2429" y="0"/>
                      <a:pt x="22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4"/>
              <p:cNvSpPr/>
              <p:nvPr/>
            </p:nvSpPr>
            <p:spPr>
              <a:xfrm>
                <a:off x="6407772" y="1389270"/>
                <a:ext cx="151613" cy="322731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9977" extrusionOk="0">
                    <a:moveTo>
                      <a:pt x="2284" y="0"/>
                    </a:moveTo>
                    <a:cubicBezTo>
                      <a:pt x="2117" y="0"/>
                      <a:pt x="1953" y="83"/>
                      <a:pt x="1857" y="236"/>
                    </a:cubicBezTo>
                    <a:cubicBezTo>
                      <a:pt x="1781" y="356"/>
                      <a:pt x="1" y="3226"/>
                      <a:pt x="750" y="6140"/>
                    </a:cubicBezTo>
                    <a:cubicBezTo>
                      <a:pt x="1155" y="7713"/>
                      <a:pt x="2214" y="8983"/>
                      <a:pt x="3899" y="9913"/>
                    </a:cubicBezTo>
                    <a:cubicBezTo>
                      <a:pt x="3973" y="9954"/>
                      <a:pt x="4056" y="9976"/>
                      <a:pt x="4141" y="9977"/>
                    </a:cubicBezTo>
                    <a:lnTo>
                      <a:pt x="4141" y="9977"/>
                    </a:lnTo>
                    <a:cubicBezTo>
                      <a:pt x="4371" y="9976"/>
                      <a:pt x="4572" y="9820"/>
                      <a:pt x="4629" y="9599"/>
                    </a:cubicBezTo>
                    <a:cubicBezTo>
                      <a:pt x="4686" y="9376"/>
                      <a:pt x="4586" y="9143"/>
                      <a:pt x="4385" y="9032"/>
                    </a:cubicBezTo>
                    <a:cubicBezTo>
                      <a:pt x="2955" y="8242"/>
                      <a:pt x="2062" y="7186"/>
                      <a:pt x="1727" y="5895"/>
                    </a:cubicBezTo>
                    <a:cubicBezTo>
                      <a:pt x="1084" y="3406"/>
                      <a:pt x="2693" y="798"/>
                      <a:pt x="2710" y="773"/>
                    </a:cubicBezTo>
                    <a:cubicBezTo>
                      <a:pt x="2858" y="537"/>
                      <a:pt x="2787" y="226"/>
                      <a:pt x="2552" y="77"/>
                    </a:cubicBezTo>
                    <a:cubicBezTo>
                      <a:pt x="2468" y="25"/>
                      <a:pt x="2376" y="0"/>
                      <a:pt x="2284" y="0"/>
                    </a:cubicBezTo>
                    <a:close/>
                    <a:moveTo>
                      <a:pt x="4141" y="9977"/>
                    </a:moveTo>
                    <a:cubicBezTo>
                      <a:pt x="4141" y="9977"/>
                      <a:pt x="4141" y="9977"/>
                      <a:pt x="4141" y="9977"/>
                    </a:cubicBezTo>
                    <a:lnTo>
                      <a:pt x="4142" y="9977"/>
                    </a:lnTo>
                    <a:cubicBezTo>
                      <a:pt x="4142" y="9977"/>
                      <a:pt x="4142" y="9977"/>
                      <a:pt x="4141" y="997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4"/>
              <p:cNvSpPr/>
              <p:nvPr/>
            </p:nvSpPr>
            <p:spPr>
              <a:xfrm>
                <a:off x="6130070" y="1577370"/>
                <a:ext cx="337514" cy="473341"/>
              </a:xfrm>
              <a:custGeom>
                <a:avLst/>
                <a:gdLst/>
                <a:ahLst/>
                <a:cxnLst/>
                <a:rect l="l" t="t" r="r" b="b"/>
                <a:pathLst>
                  <a:path w="10434" h="14633" extrusionOk="0">
                    <a:moveTo>
                      <a:pt x="9581" y="1"/>
                    </a:moveTo>
                    <a:cubicBezTo>
                      <a:pt x="8526" y="1"/>
                      <a:pt x="5488" y="224"/>
                      <a:pt x="3178" y="2645"/>
                    </a:cubicBezTo>
                    <a:cubicBezTo>
                      <a:pt x="847" y="5088"/>
                      <a:pt x="1" y="8974"/>
                      <a:pt x="663" y="14193"/>
                    </a:cubicBezTo>
                    <a:cubicBezTo>
                      <a:pt x="695" y="14444"/>
                      <a:pt x="908" y="14633"/>
                      <a:pt x="1162" y="14633"/>
                    </a:cubicBezTo>
                    <a:cubicBezTo>
                      <a:pt x="1184" y="14633"/>
                      <a:pt x="1205" y="14632"/>
                      <a:pt x="1227" y="14629"/>
                    </a:cubicBezTo>
                    <a:cubicBezTo>
                      <a:pt x="1503" y="14595"/>
                      <a:pt x="1698" y="14342"/>
                      <a:pt x="1664" y="14066"/>
                    </a:cubicBezTo>
                    <a:cubicBezTo>
                      <a:pt x="1041" y="9170"/>
                      <a:pt x="1792" y="5564"/>
                      <a:pt x="3898" y="3350"/>
                    </a:cubicBezTo>
                    <a:cubicBezTo>
                      <a:pt x="5955" y="1186"/>
                      <a:pt x="8761" y="1010"/>
                      <a:pt x="9619" y="1010"/>
                    </a:cubicBezTo>
                    <a:cubicBezTo>
                      <a:pt x="9781" y="1010"/>
                      <a:pt x="9873" y="1016"/>
                      <a:pt x="9878" y="1016"/>
                    </a:cubicBezTo>
                    <a:cubicBezTo>
                      <a:pt x="9890" y="1017"/>
                      <a:pt x="9901" y="1017"/>
                      <a:pt x="9911" y="1017"/>
                    </a:cubicBezTo>
                    <a:cubicBezTo>
                      <a:pt x="10171" y="1017"/>
                      <a:pt x="10392" y="817"/>
                      <a:pt x="10412" y="553"/>
                    </a:cubicBezTo>
                    <a:cubicBezTo>
                      <a:pt x="10434" y="279"/>
                      <a:pt x="10231" y="38"/>
                      <a:pt x="9957" y="12"/>
                    </a:cubicBezTo>
                    <a:cubicBezTo>
                      <a:pt x="9930" y="10"/>
                      <a:pt x="9797" y="1"/>
                      <a:pt x="9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4"/>
              <p:cNvSpPr/>
              <p:nvPr/>
            </p:nvSpPr>
            <p:spPr>
              <a:xfrm>
                <a:off x="5902182" y="1647823"/>
                <a:ext cx="292615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5813" extrusionOk="0">
                    <a:moveTo>
                      <a:pt x="1228" y="1"/>
                    </a:moveTo>
                    <a:cubicBezTo>
                      <a:pt x="1018" y="1"/>
                      <a:pt x="823" y="132"/>
                      <a:pt x="750" y="341"/>
                    </a:cubicBezTo>
                    <a:cubicBezTo>
                      <a:pt x="1" y="2722"/>
                      <a:pt x="1920" y="4910"/>
                      <a:pt x="3535" y="5509"/>
                    </a:cubicBezTo>
                    <a:cubicBezTo>
                      <a:pt x="4130" y="5731"/>
                      <a:pt x="4755" y="5813"/>
                      <a:pt x="5359" y="5813"/>
                    </a:cubicBezTo>
                    <a:cubicBezTo>
                      <a:pt x="7010" y="5813"/>
                      <a:pt x="8491" y="5192"/>
                      <a:pt x="8706" y="5098"/>
                    </a:cubicBezTo>
                    <a:cubicBezTo>
                      <a:pt x="8924" y="5003"/>
                      <a:pt x="9046" y="4767"/>
                      <a:pt x="8997" y="4533"/>
                    </a:cubicBezTo>
                    <a:cubicBezTo>
                      <a:pt x="8949" y="4297"/>
                      <a:pt x="8724" y="4135"/>
                      <a:pt x="8493" y="4135"/>
                    </a:cubicBezTo>
                    <a:cubicBezTo>
                      <a:pt x="8429" y="4135"/>
                      <a:pt x="8364" y="4148"/>
                      <a:pt x="8303" y="4175"/>
                    </a:cubicBezTo>
                    <a:cubicBezTo>
                      <a:pt x="8226" y="4209"/>
                      <a:pt x="6840" y="4805"/>
                      <a:pt x="5355" y="4805"/>
                    </a:cubicBezTo>
                    <a:cubicBezTo>
                      <a:pt x="4861" y="4805"/>
                      <a:pt x="4356" y="4739"/>
                      <a:pt x="3885" y="4564"/>
                    </a:cubicBezTo>
                    <a:cubicBezTo>
                      <a:pt x="2790" y="4158"/>
                      <a:pt x="1128" y="2498"/>
                      <a:pt x="1713" y="643"/>
                    </a:cubicBezTo>
                    <a:cubicBezTo>
                      <a:pt x="1787" y="380"/>
                      <a:pt x="1639" y="106"/>
                      <a:pt x="1378" y="24"/>
                    </a:cubicBezTo>
                    <a:cubicBezTo>
                      <a:pt x="1328" y="8"/>
                      <a:pt x="1278" y="1"/>
                      <a:pt x="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4"/>
              <p:cNvSpPr/>
              <p:nvPr/>
            </p:nvSpPr>
            <p:spPr>
              <a:xfrm>
                <a:off x="7047023" y="1908057"/>
                <a:ext cx="308951" cy="298794"/>
              </a:xfrm>
              <a:custGeom>
                <a:avLst/>
                <a:gdLst/>
                <a:ahLst/>
                <a:cxnLst/>
                <a:rect l="l" t="t" r="r" b="b"/>
                <a:pathLst>
                  <a:path w="9551" h="9237" extrusionOk="0">
                    <a:moveTo>
                      <a:pt x="2296" y="0"/>
                    </a:moveTo>
                    <a:cubicBezTo>
                      <a:pt x="2149" y="0"/>
                      <a:pt x="2002" y="65"/>
                      <a:pt x="1903" y="189"/>
                    </a:cubicBezTo>
                    <a:cubicBezTo>
                      <a:pt x="1824" y="289"/>
                      <a:pt x="0" y="2644"/>
                      <a:pt x="723" y="5138"/>
                    </a:cubicBezTo>
                    <a:cubicBezTo>
                      <a:pt x="1100" y="6433"/>
                      <a:pt x="2138" y="7653"/>
                      <a:pt x="3502" y="8402"/>
                    </a:cubicBezTo>
                    <a:cubicBezTo>
                      <a:pt x="4510" y="8955"/>
                      <a:pt x="5652" y="9236"/>
                      <a:pt x="6844" y="9236"/>
                    </a:cubicBezTo>
                    <a:cubicBezTo>
                      <a:pt x="7593" y="9236"/>
                      <a:pt x="8361" y="9124"/>
                      <a:pt x="9130" y="8901"/>
                    </a:cubicBezTo>
                    <a:cubicBezTo>
                      <a:pt x="9398" y="8823"/>
                      <a:pt x="9550" y="8543"/>
                      <a:pt x="9473" y="8276"/>
                    </a:cubicBezTo>
                    <a:cubicBezTo>
                      <a:pt x="9408" y="8056"/>
                      <a:pt x="9207" y="7913"/>
                      <a:pt x="8989" y="7913"/>
                    </a:cubicBezTo>
                    <a:cubicBezTo>
                      <a:pt x="8943" y="7913"/>
                      <a:pt x="8895" y="7920"/>
                      <a:pt x="8848" y="7934"/>
                    </a:cubicBezTo>
                    <a:cubicBezTo>
                      <a:pt x="8113" y="8148"/>
                      <a:pt x="7441" y="8234"/>
                      <a:pt x="6834" y="8234"/>
                    </a:cubicBezTo>
                    <a:cubicBezTo>
                      <a:pt x="5610" y="8234"/>
                      <a:pt x="4652" y="7883"/>
                      <a:pt x="3987" y="7518"/>
                    </a:cubicBezTo>
                    <a:cubicBezTo>
                      <a:pt x="2852" y="6895"/>
                      <a:pt x="1995" y="5900"/>
                      <a:pt x="1691" y="4858"/>
                    </a:cubicBezTo>
                    <a:cubicBezTo>
                      <a:pt x="1114" y="2867"/>
                      <a:pt x="2680" y="832"/>
                      <a:pt x="2695" y="812"/>
                    </a:cubicBezTo>
                    <a:cubicBezTo>
                      <a:pt x="2863" y="593"/>
                      <a:pt x="2825" y="279"/>
                      <a:pt x="2607" y="108"/>
                    </a:cubicBezTo>
                    <a:cubicBezTo>
                      <a:pt x="2515" y="35"/>
                      <a:pt x="2405" y="0"/>
                      <a:pt x="22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4"/>
              <p:cNvSpPr/>
              <p:nvPr/>
            </p:nvSpPr>
            <p:spPr>
              <a:xfrm>
                <a:off x="7722664" y="2152797"/>
                <a:ext cx="176164" cy="285143"/>
              </a:xfrm>
              <a:custGeom>
                <a:avLst/>
                <a:gdLst/>
                <a:ahLst/>
                <a:cxnLst/>
                <a:rect l="l" t="t" r="r" b="b"/>
                <a:pathLst>
                  <a:path w="5446" h="8815" extrusionOk="0">
                    <a:moveTo>
                      <a:pt x="2484" y="0"/>
                    </a:moveTo>
                    <a:cubicBezTo>
                      <a:pt x="2376" y="0"/>
                      <a:pt x="2267" y="35"/>
                      <a:pt x="2175" y="106"/>
                    </a:cubicBezTo>
                    <a:cubicBezTo>
                      <a:pt x="2101" y="163"/>
                      <a:pt x="353" y="1544"/>
                      <a:pt x="163" y="4100"/>
                    </a:cubicBezTo>
                    <a:cubicBezTo>
                      <a:pt x="1" y="6263"/>
                      <a:pt x="2657" y="8536"/>
                      <a:pt x="4865" y="8811"/>
                    </a:cubicBezTo>
                    <a:cubicBezTo>
                      <a:pt x="4885" y="8814"/>
                      <a:pt x="4907" y="8815"/>
                      <a:pt x="4927" y="8815"/>
                    </a:cubicBezTo>
                    <a:cubicBezTo>
                      <a:pt x="5193" y="8814"/>
                      <a:pt x="5413" y="8608"/>
                      <a:pt x="5429" y="8342"/>
                    </a:cubicBezTo>
                    <a:cubicBezTo>
                      <a:pt x="5445" y="8077"/>
                      <a:pt x="5253" y="7844"/>
                      <a:pt x="4990" y="7810"/>
                    </a:cubicBezTo>
                    <a:cubicBezTo>
                      <a:pt x="3095" y="7575"/>
                      <a:pt x="1059" y="5639"/>
                      <a:pt x="1167" y="4176"/>
                    </a:cubicBezTo>
                    <a:cubicBezTo>
                      <a:pt x="1323" y="2082"/>
                      <a:pt x="2775" y="916"/>
                      <a:pt x="2793" y="903"/>
                    </a:cubicBezTo>
                    <a:cubicBezTo>
                      <a:pt x="3012" y="731"/>
                      <a:pt x="3053" y="416"/>
                      <a:pt x="2883" y="195"/>
                    </a:cubicBezTo>
                    <a:cubicBezTo>
                      <a:pt x="2783" y="67"/>
                      <a:pt x="2634" y="0"/>
                      <a:pt x="24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4"/>
              <p:cNvSpPr/>
              <p:nvPr/>
            </p:nvSpPr>
            <p:spPr>
              <a:xfrm>
                <a:off x="6743571" y="2065880"/>
                <a:ext cx="368018" cy="232417"/>
              </a:xfrm>
              <a:custGeom>
                <a:avLst/>
                <a:gdLst/>
                <a:ahLst/>
                <a:cxnLst/>
                <a:rect l="l" t="t" r="r" b="b"/>
                <a:pathLst>
                  <a:path w="11377" h="7185" extrusionOk="0">
                    <a:moveTo>
                      <a:pt x="8803" y="1"/>
                    </a:moveTo>
                    <a:cubicBezTo>
                      <a:pt x="6286" y="1"/>
                      <a:pt x="2213" y="942"/>
                      <a:pt x="100" y="6500"/>
                    </a:cubicBezTo>
                    <a:cubicBezTo>
                      <a:pt x="0" y="6761"/>
                      <a:pt x="131" y="7052"/>
                      <a:pt x="392" y="7151"/>
                    </a:cubicBezTo>
                    <a:cubicBezTo>
                      <a:pt x="448" y="7173"/>
                      <a:pt x="509" y="7184"/>
                      <a:pt x="571" y="7184"/>
                    </a:cubicBezTo>
                    <a:cubicBezTo>
                      <a:pt x="781" y="7184"/>
                      <a:pt x="968" y="7054"/>
                      <a:pt x="1042" y="6859"/>
                    </a:cubicBezTo>
                    <a:cubicBezTo>
                      <a:pt x="2949" y="1844"/>
                      <a:pt x="6511" y="982"/>
                      <a:pt x="8736" y="982"/>
                    </a:cubicBezTo>
                    <a:cubicBezTo>
                      <a:pt x="9831" y="982"/>
                      <a:pt x="10601" y="1191"/>
                      <a:pt x="10692" y="1217"/>
                    </a:cubicBezTo>
                    <a:cubicBezTo>
                      <a:pt x="10733" y="1227"/>
                      <a:pt x="10775" y="1232"/>
                      <a:pt x="10816" y="1232"/>
                    </a:cubicBezTo>
                    <a:cubicBezTo>
                      <a:pt x="11036" y="1232"/>
                      <a:pt x="11237" y="1087"/>
                      <a:pt x="11301" y="867"/>
                    </a:cubicBezTo>
                    <a:cubicBezTo>
                      <a:pt x="11377" y="605"/>
                      <a:pt x="11230" y="331"/>
                      <a:pt x="10972" y="248"/>
                    </a:cubicBezTo>
                    <a:cubicBezTo>
                      <a:pt x="10945" y="240"/>
                      <a:pt x="10072" y="1"/>
                      <a:pt x="88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4"/>
              <p:cNvSpPr/>
              <p:nvPr/>
            </p:nvSpPr>
            <p:spPr>
              <a:xfrm>
                <a:off x="6373937" y="1787466"/>
                <a:ext cx="712842" cy="553110"/>
              </a:xfrm>
              <a:custGeom>
                <a:avLst/>
                <a:gdLst/>
                <a:ahLst/>
                <a:cxnLst/>
                <a:rect l="l" t="t" r="r" b="b"/>
                <a:pathLst>
                  <a:path w="22037" h="17099" extrusionOk="0">
                    <a:moveTo>
                      <a:pt x="16222" y="1"/>
                    </a:moveTo>
                    <a:cubicBezTo>
                      <a:pt x="14249" y="1"/>
                      <a:pt x="11953" y="364"/>
                      <a:pt x="9713" y="1547"/>
                    </a:cubicBezTo>
                    <a:cubicBezTo>
                      <a:pt x="5417" y="3815"/>
                      <a:pt x="1" y="9743"/>
                      <a:pt x="2691" y="16774"/>
                    </a:cubicBezTo>
                    <a:cubicBezTo>
                      <a:pt x="2765" y="16968"/>
                      <a:pt x="2952" y="17097"/>
                      <a:pt x="3160" y="17098"/>
                    </a:cubicBezTo>
                    <a:cubicBezTo>
                      <a:pt x="3514" y="17097"/>
                      <a:pt x="3757" y="16743"/>
                      <a:pt x="3631" y="16413"/>
                    </a:cubicBezTo>
                    <a:cubicBezTo>
                      <a:pt x="1177" y="9994"/>
                      <a:pt x="6205" y="4539"/>
                      <a:pt x="10184" y="2438"/>
                    </a:cubicBezTo>
                    <a:cubicBezTo>
                      <a:pt x="12232" y="1357"/>
                      <a:pt x="14364" y="1026"/>
                      <a:pt x="16206" y="1026"/>
                    </a:cubicBezTo>
                    <a:cubicBezTo>
                      <a:pt x="19088" y="1026"/>
                      <a:pt x="21261" y="1835"/>
                      <a:pt x="21296" y="1848"/>
                    </a:cubicBezTo>
                    <a:cubicBezTo>
                      <a:pt x="21352" y="1869"/>
                      <a:pt x="21411" y="1879"/>
                      <a:pt x="21468" y="1879"/>
                    </a:cubicBezTo>
                    <a:cubicBezTo>
                      <a:pt x="21670" y="1879"/>
                      <a:pt x="21862" y="1756"/>
                      <a:pt x="21939" y="1555"/>
                    </a:cubicBezTo>
                    <a:cubicBezTo>
                      <a:pt x="22037" y="1299"/>
                      <a:pt x="21911" y="1010"/>
                      <a:pt x="21657" y="907"/>
                    </a:cubicBezTo>
                    <a:cubicBezTo>
                      <a:pt x="21502" y="849"/>
                      <a:pt x="19240" y="1"/>
                      <a:pt x="162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4"/>
              <p:cNvSpPr/>
              <p:nvPr/>
            </p:nvSpPr>
            <p:spPr>
              <a:xfrm>
                <a:off x="6731570" y="1568960"/>
                <a:ext cx="156497" cy="275924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8530" extrusionOk="0">
                    <a:moveTo>
                      <a:pt x="1775" y="1"/>
                    </a:moveTo>
                    <a:cubicBezTo>
                      <a:pt x="1689" y="1"/>
                      <a:pt x="1602" y="23"/>
                      <a:pt x="1522" y="69"/>
                    </a:cubicBezTo>
                    <a:cubicBezTo>
                      <a:pt x="1283" y="209"/>
                      <a:pt x="1201" y="515"/>
                      <a:pt x="1339" y="756"/>
                    </a:cubicBezTo>
                    <a:cubicBezTo>
                      <a:pt x="3548" y="4549"/>
                      <a:pt x="353" y="7520"/>
                      <a:pt x="209" y="7650"/>
                    </a:cubicBezTo>
                    <a:cubicBezTo>
                      <a:pt x="54" y="7790"/>
                      <a:pt x="1" y="8011"/>
                      <a:pt x="76" y="8205"/>
                    </a:cubicBezTo>
                    <a:cubicBezTo>
                      <a:pt x="151" y="8401"/>
                      <a:pt x="338" y="8530"/>
                      <a:pt x="548" y="8530"/>
                    </a:cubicBezTo>
                    <a:cubicBezTo>
                      <a:pt x="672" y="8528"/>
                      <a:pt x="792" y="8483"/>
                      <a:pt x="884" y="8400"/>
                    </a:cubicBezTo>
                    <a:cubicBezTo>
                      <a:pt x="923" y="8363"/>
                      <a:pt x="4838" y="4761"/>
                      <a:pt x="2210" y="248"/>
                    </a:cubicBezTo>
                    <a:cubicBezTo>
                      <a:pt x="2115" y="89"/>
                      <a:pt x="1948" y="1"/>
                      <a:pt x="1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4"/>
              <p:cNvSpPr/>
              <p:nvPr/>
            </p:nvSpPr>
            <p:spPr>
              <a:xfrm>
                <a:off x="6964181" y="2250292"/>
                <a:ext cx="799307" cy="326969"/>
              </a:xfrm>
              <a:custGeom>
                <a:avLst/>
                <a:gdLst/>
                <a:ahLst/>
                <a:cxnLst/>
                <a:rect l="l" t="t" r="r" b="b"/>
                <a:pathLst>
                  <a:path w="24710" h="10108" extrusionOk="0">
                    <a:moveTo>
                      <a:pt x="18992" y="0"/>
                    </a:moveTo>
                    <a:cubicBezTo>
                      <a:pt x="17434" y="0"/>
                      <a:pt x="15766" y="340"/>
                      <a:pt x="14333" y="1389"/>
                    </a:cubicBezTo>
                    <a:cubicBezTo>
                      <a:pt x="13638" y="1898"/>
                      <a:pt x="12939" y="2443"/>
                      <a:pt x="12201" y="3021"/>
                    </a:cubicBezTo>
                    <a:cubicBezTo>
                      <a:pt x="8972" y="5548"/>
                      <a:pt x="5312" y="8412"/>
                      <a:pt x="453" y="9105"/>
                    </a:cubicBezTo>
                    <a:cubicBezTo>
                      <a:pt x="190" y="9141"/>
                      <a:pt x="1" y="9375"/>
                      <a:pt x="20" y="9639"/>
                    </a:cubicBezTo>
                    <a:cubicBezTo>
                      <a:pt x="38" y="9904"/>
                      <a:pt x="258" y="10108"/>
                      <a:pt x="523" y="10108"/>
                    </a:cubicBezTo>
                    <a:cubicBezTo>
                      <a:pt x="547" y="10108"/>
                      <a:pt x="570" y="10106"/>
                      <a:pt x="594" y="10103"/>
                    </a:cubicBezTo>
                    <a:cubicBezTo>
                      <a:pt x="5720" y="9373"/>
                      <a:pt x="9494" y="6420"/>
                      <a:pt x="12823" y="3816"/>
                    </a:cubicBezTo>
                    <a:cubicBezTo>
                      <a:pt x="13554" y="3243"/>
                      <a:pt x="14245" y="2702"/>
                      <a:pt x="14928" y="2203"/>
                    </a:cubicBezTo>
                    <a:cubicBezTo>
                      <a:pt x="16145" y="1312"/>
                      <a:pt x="17597" y="1020"/>
                      <a:pt x="18976" y="1020"/>
                    </a:cubicBezTo>
                    <a:cubicBezTo>
                      <a:pt x="21563" y="1020"/>
                      <a:pt x="23892" y="2046"/>
                      <a:pt x="23928" y="2063"/>
                    </a:cubicBezTo>
                    <a:cubicBezTo>
                      <a:pt x="23994" y="2093"/>
                      <a:pt x="24064" y="2107"/>
                      <a:pt x="24133" y="2107"/>
                    </a:cubicBezTo>
                    <a:cubicBezTo>
                      <a:pt x="24326" y="2107"/>
                      <a:pt x="24510" y="1997"/>
                      <a:pt x="24595" y="1810"/>
                    </a:cubicBezTo>
                    <a:cubicBezTo>
                      <a:pt x="24709" y="1556"/>
                      <a:pt x="24596" y="1258"/>
                      <a:pt x="24342" y="1144"/>
                    </a:cubicBezTo>
                    <a:cubicBezTo>
                      <a:pt x="24185" y="1072"/>
                      <a:pt x="21760" y="0"/>
                      <a:pt x="189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C2F06D-BBA2-1756-1D75-7C2363EBD13E}"/>
              </a:ext>
            </a:extLst>
          </p:cNvPr>
          <p:cNvSpPr txBox="1"/>
          <p:nvPr/>
        </p:nvSpPr>
        <p:spPr>
          <a:xfrm>
            <a:off x="59859" y="2181985"/>
            <a:ext cx="869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pt-BR" sz="1800" kern="1200" dirty="0">
                <a:solidFill>
                  <a:prstClr val="black"/>
                </a:solidFill>
                <a:latin typeface="Fira Sans Condensed ExtraBold" panose="020B0903050000020004" pitchFamily="34" charset="0"/>
                <a:ea typeface="+mn-ea"/>
                <a:cs typeface="+mn-cs"/>
              </a:rPr>
              <a:t>‘’Um dos maiores danos que se pode causar a uma criança é levá-la a perder a confiança na sua própria capacidade de pensar’’</a:t>
            </a:r>
          </a:p>
          <a:p>
            <a:pPr algn="ctr">
              <a:buClrTx/>
              <a:buFontTx/>
              <a:buNone/>
            </a:pPr>
            <a:r>
              <a:rPr lang="pt-BR" sz="1200" kern="1200" dirty="0">
                <a:solidFill>
                  <a:prstClr val="black"/>
                </a:solidFill>
                <a:latin typeface="Avenir Next LT Pro" panose="020B0504020202020204" pitchFamily="34" charset="0"/>
                <a:ea typeface="+mn-ea"/>
                <a:cs typeface="+mn-cs"/>
              </a:rPr>
              <a:t>Emília Ferreiro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25D571-71CC-6152-F4B9-EE52C5BEBF6D}"/>
              </a:ext>
            </a:extLst>
          </p:cNvPr>
          <p:cNvSpPr txBox="1"/>
          <p:nvPr/>
        </p:nvSpPr>
        <p:spPr>
          <a:xfrm>
            <a:off x="3045545" y="3211626"/>
            <a:ext cx="378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4800" kern="1200" dirty="0">
                <a:solidFill>
                  <a:prstClr val="black"/>
                </a:solidFill>
                <a:latin typeface="Fira Sans Condensed ExtraBold" panose="020B0903050000020004" pitchFamily="34" charset="0"/>
                <a:ea typeface="+mn-ea"/>
                <a:cs typeface="+mn-cs"/>
              </a:rPr>
              <a:t>Obrigada!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6257A4-C99D-A97B-2B11-47819E8BCAB1}"/>
              </a:ext>
            </a:extLst>
          </p:cNvPr>
          <p:cNvSpPr txBox="1"/>
          <p:nvPr/>
        </p:nvSpPr>
        <p:spPr>
          <a:xfrm>
            <a:off x="3432244" y="3935002"/>
            <a:ext cx="41077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1000" kern="1200" dirty="0">
                <a:solidFill>
                  <a:prstClr val="black"/>
                </a:solidFill>
                <a:latin typeface="Avenir Next LT Pro" panose="020B0504020202020204" pitchFamily="34" charset="0"/>
                <a:ea typeface="+mn-ea"/>
                <a:cs typeface="+mn-cs"/>
              </a:rPr>
              <a:t>(andradeisadorar@gmail.com)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52CD527-A4F4-905A-B653-5AC48F51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13" y="553537"/>
            <a:ext cx="7734774" cy="4036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3608A2-8BD4-AA8B-1F64-D37AF5D0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0" y="363132"/>
            <a:ext cx="8176159" cy="45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14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15593D8-F235-FAC9-0707-F86026739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81" y="402005"/>
            <a:ext cx="7738003" cy="1520158"/>
          </a:xfrm>
        </p:spPr>
        <p:txBody>
          <a:bodyPr/>
          <a:lstStyle/>
          <a:p>
            <a:pPr algn="ctr"/>
            <a:r>
              <a:rPr lang="pt-BR" sz="2400" dirty="0">
                <a:solidFill>
                  <a:schemeClr val="tx1"/>
                </a:solidFill>
              </a:rPr>
              <a:t>Aquisição de linguagem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x</a:t>
            </a:r>
            <a:br>
              <a:rPr lang="pt-BR" sz="2400" dirty="0">
                <a:solidFill>
                  <a:schemeClr val="tx1"/>
                </a:solidFill>
              </a:rPr>
            </a:br>
            <a:r>
              <a:rPr lang="pt-BR" sz="2400" dirty="0">
                <a:solidFill>
                  <a:schemeClr val="tx1"/>
                </a:solidFill>
              </a:rPr>
              <a:t>Aquisição da leitura</a:t>
            </a:r>
          </a:p>
        </p:txBody>
      </p:sp>
      <p:sp>
        <p:nvSpPr>
          <p:cNvPr id="329" name="Google Shape;436;p36">
            <a:extLst>
              <a:ext uri="{FF2B5EF4-FFF2-40B4-BE49-F238E27FC236}">
                <a16:creationId xmlns:a16="http://schemas.microsoft.com/office/drawing/2014/main" id="{D1594CCE-C1AD-3295-F4B9-B4ECA8F972A9}"/>
              </a:ext>
            </a:extLst>
          </p:cNvPr>
          <p:cNvSpPr txBox="1">
            <a:spLocks/>
          </p:cNvSpPr>
          <p:nvPr/>
        </p:nvSpPr>
        <p:spPr>
          <a:xfrm>
            <a:off x="5070968" y="2117481"/>
            <a:ext cx="4073032" cy="85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 Condensed"/>
              <a:buAutoNum type="arabicPeriod"/>
              <a:defRPr sz="12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Fira Sans Condensed" panose="020B0503050000020004" pitchFamily="34" charset="0"/>
              </a:rPr>
              <a:t>A </a:t>
            </a:r>
            <a:r>
              <a:rPr lang="en-US" sz="1600" dirty="0" err="1">
                <a:latin typeface="Fira Sans Condensed" panose="020B0503050000020004" pitchFamily="34" charset="0"/>
              </a:rPr>
              <a:t>aquisição</a:t>
            </a:r>
            <a:r>
              <a:rPr lang="en-US" sz="1600" dirty="0">
                <a:latin typeface="Fira Sans Condensed" panose="020B0503050000020004" pitchFamily="34" charset="0"/>
              </a:rPr>
              <a:t> da </a:t>
            </a:r>
            <a:r>
              <a:rPr lang="en-US" sz="1600" dirty="0" err="1">
                <a:latin typeface="Fira Sans Condensed" panose="020B0503050000020004" pitchFamily="34" charset="0"/>
              </a:rPr>
              <a:t>linguagem</a:t>
            </a:r>
            <a:r>
              <a:rPr lang="en-US" sz="1600" dirty="0">
                <a:latin typeface="Fira Sans Condensed" panose="020B0503050000020004" pitchFamily="34" charset="0"/>
              </a:rPr>
              <a:t> </a:t>
            </a:r>
            <a:r>
              <a:rPr lang="en-US" sz="1600" dirty="0" err="1">
                <a:latin typeface="Fira Sans Condensed" panose="020B0503050000020004" pitchFamily="34" charset="0"/>
              </a:rPr>
              <a:t>ocorre</a:t>
            </a:r>
            <a:r>
              <a:rPr lang="en-US" sz="1600" dirty="0">
                <a:latin typeface="Fira Sans Condensed" panose="020B0503050000020004" pitchFamily="34" charset="0"/>
              </a:rPr>
              <a:t> de forma </a:t>
            </a:r>
            <a:r>
              <a:rPr lang="en-US" sz="1600" dirty="0" err="1">
                <a:latin typeface="Fira Sans Condensed" panose="020B0503050000020004" pitchFamily="34" charset="0"/>
              </a:rPr>
              <a:t>espontânea</a:t>
            </a:r>
            <a:r>
              <a:rPr lang="en-US" sz="1600" dirty="0">
                <a:latin typeface="Fira Sans Condensed" panose="020B0503050000020004" pitchFamily="34" charset="0"/>
              </a:rPr>
              <a:t>, natural e </a:t>
            </a:r>
            <a:r>
              <a:rPr lang="en-US" sz="1600" dirty="0" err="1">
                <a:latin typeface="Fira Sans Condensed" panose="020B0503050000020004" pitchFamily="34" charset="0"/>
              </a:rPr>
              <a:t>involuntária</a:t>
            </a:r>
            <a:r>
              <a:rPr lang="en-US" sz="1600" dirty="0">
                <a:latin typeface="Fira Sans Condensed" panose="020B0503050000020004" pitchFamily="34" charset="0"/>
              </a:rPr>
              <a:t>. 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600" dirty="0">
              <a:latin typeface="Fira Sans Condensed" panose="020B05030500000200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600" dirty="0">
              <a:latin typeface="Fira Sans Condensed" panose="020B05030500000200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51C9F5-2756-B614-A42E-2CF5D0495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888" y="2792734"/>
            <a:ext cx="3437924" cy="235076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D2B9EEB-3067-1F26-37BD-39E313F1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315" y="3014662"/>
            <a:ext cx="3308468" cy="2205645"/>
          </a:xfrm>
          <a:prstGeom prst="rect">
            <a:avLst/>
          </a:prstGeom>
        </p:spPr>
      </p:pic>
      <p:sp>
        <p:nvSpPr>
          <p:cNvPr id="7" name="Google Shape;436;p36">
            <a:extLst>
              <a:ext uri="{FF2B5EF4-FFF2-40B4-BE49-F238E27FC236}">
                <a16:creationId xmlns:a16="http://schemas.microsoft.com/office/drawing/2014/main" id="{8DDBFB55-9682-FF68-8335-6CE89701E828}"/>
              </a:ext>
            </a:extLst>
          </p:cNvPr>
          <p:cNvSpPr txBox="1">
            <a:spLocks/>
          </p:cNvSpPr>
          <p:nvPr/>
        </p:nvSpPr>
        <p:spPr>
          <a:xfrm>
            <a:off x="498968" y="2252740"/>
            <a:ext cx="4073032" cy="85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Fira Sans Condensed"/>
              <a:buAutoNum type="arabicPeriod"/>
              <a:defRPr sz="120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50" b="0" i="0" u="none" strike="noStrike" cap="none">
                <a:solidFill>
                  <a:schemeClr val="dk1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Fira Sans Condensed" panose="020B0503050000020004" pitchFamily="34" charset="0"/>
              </a:rPr>
              <a:t>A </a:t>
            </a:r>
            <a:r>
              <a:rPr lang="en-US" sz="1600" dirty="0" err="1">
                <a:latin typeface="Fira Sans Condensed" panose="020B0503050000020004" pitchFamily="34" charset="0"/>
              </a:rPr>
              <a:t>aquisição</a:t>
            </a:r>
            <a:r>
              <a:rPr lang="en-US" sz="1600" dirty="0">
                <a:latin typeface="Fira Sans Condensed" panose="020B0503050000020004" pitchFamily="34" charset="0"/>
              </a:rPr>
              <a:t> da </a:t>
            </a:r>
            <a:r>
              <a:rPr lang="en-US" sz="1600" dirty="0" err="1">
                <a:latin typeface="Fira Sans Condensed" panose="020B0503050000020004" pitchFamily="34" charset="0"/>
              </a:rPr>
              <a:t>leitura</a:t>
            </a:r>
            <a:r>
              <a:rPr lang="en-US" sz="1600" dirty="0">
                <a:latin typeface="Fira Sans Condensed" panose="020B0503050000020004" pitchFamily="34" charset="0"/>
              </a:rPr>
              <a:t> </a:t>
            </a:r>
            <a:r>
              <a:rPr lang="en-US" sz="1600" dirty="0" err="1">
                <a:latin typeface="Fira Sans Condensed" panose="020B0503050000020004" pitchFamily="34" charset="0"/>
              </a:rPr>
              <a:t>exige</a:t>
            </a:r>
            <a:r>
              <a:rPr lang="en-US" sz="1600" dirty="0">
                <a:latin typeface="Fira Sans Condensed" panose="020B0503050000020004" pitchFamily="34" charset="0"/>
              </a:rPr>
              <a:t> </a:t>
            </a:r>
            <a:r>
              <a:rPr lang="en-US" sz="1600" dirty="0" err="1">
                <a:latin typeface="Fira Sans Condensed" panose="020B0503050000020004" pitchFamily="34" charset="0"/>
              </a:rPr>
              <a:t>aprendizado</a:t>
            </a:r>
            <a:r>
              <a:rPr lang="en-US" sz="1600" dirty="0">
                <a:latin typeface="Fira Sans Condensed" panose="020B0503050000020004" pitchFamily="34" charset="0"/>
              </a:rPr>
              <a:t>, </a:t>
            </a:r>
            <a:r>
              <a:rPr lang="en-US" sz="1600" dirty="0" err="1">
                <a:latin typeface="Fira Sans Condensed" panose="020B0503050000020004" pitchFamily="34" charset="0"/>
              </a:rPr>
              <a:t>instrução</a:t>
            </a:r>
            <a:r>
              <a:rPr lang="en-US" sz="1600" dirty="0">
                <a:latin typeface="Fira Sans Condensed" panose="020B0503050000020004" pitchFamily="34" charset="0"/>
              </a:rPr>
              <a:t> </a:t>
            </a:r>
            <a:r>
              <a:rPr lang="en-US" sz="1600" dirty="0" err="1">
                <a:latin typeface="Fira Sans Condensed" panose="020B0503050000020004" pitchFamily="34" charset="0"/>
              </a:rPr>
              <a:t>explícita</a:t>
            </a:r>
            <a:r>
              <a:rPr lang="en-US" sz="1600" dirty="0">
                <a:latin typeface="Fira Sans Condensed" panose="020B0503050000020004" pitchFamily="34" charset="0"/>
              </a:rPr>
              <a:t> e </a:t>
            </a:r>
            <a:r>
              <a:rPr lang="en-US" sz="1600" dirty="0" err="1">
                <a:latin typeface="Fira Sans Condensed" panose="020B0503050000020004" pitchFamily="34" charset="0"/>
              </a:rPr>
              <a:t>esforço</a:t>
            </a:r>
            <a:r>
              <a:rPr lang="en-US" sz="1600" dirty="0">
                <a:latin typeface="Fira Sans Condensed" panose="020B0503050000020004" pitchFamily="34" charset="0"/>
              </a:rPr>
              <a:t>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600" dirty="0">
              <a:latin typeface="Fira Sans Condensed" panose="020B05030500000200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600" dirty="0">
              <a:latin typeface="Fira Sans Condensed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5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5803B5E-1F54-AC08-F1A2-4A31746E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49" y="530200"/>
            <a:ext cx="7844329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Aquisição da leitura: a hipótese da Reciclagem Neuronal de Stanislas Dehaene</a:t>
            </a:r>
          </a:p>
        </p:txBody>
      </p:sp>
      <p:pic>
        <p:nvPicPr>
          <p:cNvPr id="4" name="Imagem 3" descr="Homem sorrindo com celular na mão&#10;&#10;Descrição gerada automaticamente">
            <a:extLst>
              <a:ext uri="{FF2B5EF4-FFF2-40B4-BE49-F238E27FC236}">
                <a16:creationId xmlns:a16="http://schemas.microsoft.com/office/drawing/2014/main" id="{6E660504-23EF-EBDD-9884-6623DAF3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3089913"/>
            <a:ext cx="1903228" cy="2053587"/>
          </a:xfrm>
          <a:prstGeom prst="rect">
            <a:avLst/>
          </a:prstGeom>
        </p:spPr>
      </p:pic>
      <p:sp>
        <p:nvSpPr>
          <p:cNvPr id="6" name="Balão de Pensamento: Nuvem 5">
            <a:extLst>
              <a:ext uri="{FF2B5EF4-FFF2-40B4-BE49-F238E27FC236}">
                <a16:creationId xmlns:a16="http://schemas.microsoft.com/office/drawing/2014/main" id="{99C3F484-BB1D-462C-A758-619981DAF7FD}"/>
              </a:ext>
            </a:extLst>
          </p:cNvPr>
          <p:cNvSpPr/>
          <p:nvPr/>
        </p:nvSpPr>
        <p:spPr>
          <a:xfrm rot="172497">
            <a:off x="133724" y="1664799"/>
            <a:ext cx="3016141" cy="1465838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F1EC99E-4671-E639-FC7B-E8714EF97C36}"/>
              </a:ext>
            </a:extLst>
          </p:cNvPr>
          <p:cNvSpPr txBox="1"/>
          <p:nvPr/>
        </p:nvSpPr>
        <p:spPr>
          <a:xfrm>
            <a:off x="431798" y="2025987"/>
            <a:ext cx="253061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latin typeface="Amasis MT Pro" panose="02040504050005020304" pitchFamily="18" charset="0"/>
              </a:rPr>
              <a:t>‘’Como pode ser que nosso cérebro de </a:t>
            </a:r>
            <a:r>
              <a:rPr lang="pt-BR" sz="1100" i="1" dirty="0">
                <a:latin typeface="Amasis MT Pro" panose="02040504050005020304" pitchFamily="18" charset="0"/>
              </a:rPr>
              <a:t>Homo sapiens </a:t>
            </a:r>
            <a:r>
              <a:rPr lang="pt-BR" sz="1100" dirty="0">
                <a:latin typeface="Amasis MT Pro" panose="02040504050005020304" pitchFamily="18" charset="0"/>
              </a:rPr>
              <a:t>pareça finamente adaptado à leitura?’’ </a:t>
            </a:r>
            <a:r>
              <a:rPr lang="pt-BR" sz="800" dirty="0">
                <a:latin typeface="Amasis MT Pro" panose="02040504050005020304" pitchFamily="18" charset="0"/>
              </a:rPr>
              <a:t>(DEHAENE, 2012, p.17)</a:t>
            </a:r>
          </a:p>
        </p:txBody>
      </p: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69F1C9E0-2B11-AD68-B054-8FE288602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67" r="28912" b="65988"/>
          <a:stretch/>
        </p:blipFill>
        <p:spPr>
          <a:xfrm>
            <a:off x="5833906" y="1439755"/>
            <a:ext cx="1842384" cy="1113922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EE6712D-8B04-7769-8A05-442B2D974F35}"/>
              </a:ext>
            </a:extLst>
          </p:cNvPr>
          <p:cNvCxnSpPr>
            <a:cxnSpLocks/>
          </p:cNvCxnSpPr>
          <p:nvPr/>
        </p:nvCxnSpPr>
        <p:spPr>
          <a:xfrm flipH="1">
            <a:off x="6219930" y="2510296"/>
            <a:ext cx="566348" cy="208144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F35AA60-5BEA-A42D-D60C-4AB9D876ED94}"/>
              </a:ext>
            </a:extLst>
          </p:cNvPr>
          <p:cNvCxnSpPr>
            <a:cxnSpLocks/>
          </p:cNvCxnSpPr>
          <p:nvPr/>
        </p:nvCxnSpPr>
        <p:spPr>
          <a:xfrm>
            <a:off x="6791525" y="2516520"/>
            <a:ext cx="655368" cy="201920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Diagrama&#10;&#10;Descrição gerada automaticamente">
            <a:extLst>
              <a:ext uri="{FF2B5EF4-FFF2-40B4-BE49-F238E27FC236}">
                <a16:creationId xmlns:a16="http://schemas.microsoft.com/office/drawing/2014/main" id="{5F64EFF7-E6AE-68FE-D3F2-E0875D054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5" t="43126" r="53956" b="26076"/>
          <a:stretch/>
        </p:blipFill>
        <p:spPr>
          <a:xfrm>
            <a:off x="4765180" y="2802680"/>
            <a:ext cx="1863293" cy="1014459"/>
          </a:xfrm>
          <a:prstGeom prst="rect">
            <a:avLst/>
          </a:prstGeom>
        </p:spPr>
      </p:pic>
      <p:pic>
        <p:nvPicPr>
          <p:cNvPr id="12" name="Imagem 11" descr="Diagrama&#10;&#10;Descrição gerada automaticamente">
            <a:extLst>
              <a:ext uri="{FF2B5EF4-FFF2-40B4-BE49-F238E27FC236}">
                <a16:creationId xmlns:a16="http://schemas.microsoft.com/office/drawing/2014/main" id="{49C49C29-2997-B7FA-BA54-D5D0807C4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75" t="43126" r="1672" b="25761"/>
          <a:stretch/>
        </p:blipFill>
        <p:spPr>
          <a:xfrm>
            <a:off x="7056596" y="2796475"/>
            <a:ext cx="1817085" cy="101445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543B1C1-0D49-9D4F-6E8F-357396B23458}"/>
              </a:ext>
            </a:extLst>
          </p:cNvPr>
          <p:cNvSpPr txBox="1"/>
          <p:nvPr/>
        </p:nvSpPr>
        <p:spPr>
          <a:xfrm>
            <a:off x="4696886" y="3764353"/>
            <a:ext cx="193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900" dirty="0">
                <a:latin typeface="Abadi Extra Light" panose="020B0204020104020204" pitchFamily="34" charset="0"/>
              </a:rPr>
              <a:t>Especialização de neurônios lábeis para o processamento da VWFA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841B6C5-0B99-718F-AF02-1D5CC3089828}"/>
              </a:ext>
            </a:extLst>
          </p:cNvPr>
          <p:cNvSpPr txBox="1"/>
          <p:nvPr/>
        </p:nvSpPr>
        <p:spPr>
          <a:xfrm>
            <a:off x="7040139" y="3770891"/>
            <a:ext cx="191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900" dirty="0">
                <a:latin typeface="Abadi Extra Light" panose="020B0204020104020204" pitchFamily="34" charset="0"/>
              </a:rPr>
              <a:t>Expansão da área de processamento de faces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77D91C2-D4B6-184A-7C44-F92CCAF47B8A}"/>
              </a:ext>
            </a:extLst>
          </p:cNvPr>
          <p:cNvSpPr txBox="1"/>
          <p:nvPr/>
        </p:nvSpPr>
        <p:spPr>
          <a:xfrm>
            <a:off x="4802839" y="4240863"/>
            <a:ext cx="26440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badi Extra Light" panose="020B0204020104020204" pitchFamily="34" charset="0"/>
              </a:rPr>
              <a:t>Colunas corticais especializadas:</a:t>
            </a:r>
          </a:p>
          <a:p>
            <a:r>
              <a:rPr lang="pt-BR" sz="900" b="1" dirty="0">
                <a:latin typeface="Abadi Extra Light" panose="020B0204020104020204" pitchFamily="34" charset="0"/>
              </a:rPr>
              <a:t>O – Objetos</a:t>
            </a:r>
          </a:p>
          <a:p>
            <a:r>
              <a:rPr lang="pt-BR" sz="900" b="1" dirty="0">
                <a:latin typeface="Abadi Extra Light" panose="020B0204020104020204" pitchFamily="34" charset="0"/>
              </a:rPr>
              <a:t>F – Faces </a:t>
            </a:r>
          </a:p>
          <a:p>
            <a:r>
              <a:rPr lang="pt-BR" sz="900" b="1" dirty="0">
                <a:latin typeface="Abadi Extra Light" panose="020B0204020104020204" pitchFamily="34" charset="0"/>
              </a:rPr>
              <a:t>C – Casas </a:t>
            </a:r>
          </a:p>
          <a:p>
            <a:r>
              <a:rPr lang="pt-BR" sz="900" b="1" dirty="0">
                <a:latin typeface="Abadi Extra Light" panose="020B0204020104020204" pitchFamily="34" charset="0"/>
              </a:rPr>
              <a:t>P – Forma das palavras (grafemas)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F231171-6E33-3FFF-66B6-DB8EA3177002}"/>
              </a:ext>
            </a:extLst>
          </p:cNvPr>
          <p:cNvSpPr txBox="1"/>
          <p:nvPr/>
        </p:nvSpPr>
        <p:spPr>
          <a:xfrm>
            <a:off x="7056596" y="4229728"/>
            <a:ext cx="23014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dirty="0">
                <a:latin typeface="Abadi Extra Light" panose="020B0204020104020204" pitchFamily="34" charset="0"/>
              </a:rPr>
              <a:t>A Área da Forma Visual da Palavra (VWFA)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F403FDD-AC7F-A22C-4A2A-F0B1F367592C}"/>
              </a:ext>
            </a:extLst>
          </p:cNvPr>
          <p:cNvSpPr/>
          <p:nvPr/>
        </p:nvSpPr>
        <p:spPr>
          <a:xfrm>
            <a:off x="6736321" y="4301976"/>
            <a:ext cx="329670" cy="205723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E3724C2-1B91-C5D7-05BB-294D68F9587B}"/>
              </a:ext>
            </a:extLst>
          </p:cNvPr>
          <p:cNvSpPr txBox="1"/>
          <p:nvPr/>
        </p:nvSpPr>
        <p:spPr>
          <a:xfrm>
            <a:off x="6901156" y="4916064"/>
            <a:ext cx="28979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>
                <a:latin typeface="Avenir Next LT Pro Light" panose="020B0304020202020204" pitchFamily="34" charset="0"/>
              </a:rPr>
              <a:t>(Adaptado de Dehaene-</a:t>
            </a:r>
            <a:r>
              <a:rPr lang="pt-BR" sz="800" dirty="0" err="1">
                <a:latin typeface="Avenir Next LT Pro Light" panose="020B0304020202020204" pitchFamily="34" charset="0"/>
              </a:rPr>
              <a:t>Lambertz</a:t>
            </a:r>
            <a:r>
              <a:rPr lang="pt-BR" sz="800" dirty="0">
                <a:latin typeface="Avenir Next LT Pro Light" panose="020B0304020202020204" pitchFamily="34" charset="0"/>
              </a:rPr>
              <a:t> et al., 2018)</a:t>
            </a:r>
          </a:p>
        </p:txBody>
      </p:sp>
    </p:spTree>
    <p:extLst>
      <p:ext uri="{BB962C8B-B14F-4D97-AF65-F5344CB8AC3E}">
        <p14:creationId xmlns:p14="http://schemas.microsoft.com/office/powerpoint/2010/main" val="3246637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EFE80-2EFC-3488-09EB-B863E686D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0" y="436450"/>
            <a:ext cx="7748636" cy="57270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Resultado da Reciclagem Neuronal: a Área da Forma Visual da Palavra (VWFA) </a:t>
            </a:r>
          </a:p>
        </p:txBody>
      </p:sp>
      <p:pic>
        <p:nvPicPr>
          <p:cNvPr id="3" name="Imagem 2" descr="Uma imagem contendo comida&#10;&#10;Descrição gerada automaticamente">
            <a:extLst>
              <a:ext uri="{FF2B5EF4-FFF2-40B4-BE49-F238E27FC236}">
                <a16:creationId xmlns:a16="http://schemas.microsoft.com/office/drawing/2014/main" id="{245B4810-36CE-E816-AEF6-84518D7C4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2872" r="34686" b="33724"/>
          <a:stretch/>
        </p:blipFill>
        <p:spPr>
          <a:xfrm>
            <a:off x="1922513" y="1623385"/>
            <a:ext cx="3661900" cy="264716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3E955DC-E79C-61A6-E660-8B4637464205}"/>
              </a:ext>
            </a:extLst>
          </p:cNvPr>
          <p:cNvSpPr txBox="1"/>
          <p:nvPr/>
        </p:nvSpPr>
        <p:spPr>
          <a:xfrm>
            <a:off x="2226018" y="4270549"/>
            <a:ext cx="327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Avenir Next LT Pro" panose="020B0504020202020204" pitchFamily="34" charset="0"/>
                <a:cs typeface="Times New Roman" panose="02020603050405020304" pitchFamily="18" charset="0"/>
              </a:rPr>
              <a:t>Localização espacial da Área da Forma Visual da Palavra – Região Occípito Temporal Esquerda (DEHAENE, 2009)</a:t>
            </a:r>
          </a:p>
        </p:txBody>
      </p:sp>
      <p:pic>
        <p:nvPicPr>
          <p:cNvPr id="5" name="Imagem 4" descr="Caixa de papelão&#10;&#10;Descrição gerada automaticamente com confiança média">
            <a:extLst>
              <a:ext uri="{FF2B5EF4-FFF2-40B4-BE49-F238E27FC236}">
                <a16:creationId xmlns:a16="http://schemas.microsoft.com/office/drawing/2014/main" id="{7AE051EE-48A8-166F-4D1C-43A7D80C2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 t="17726" r="10478" b="17531"/>
          <a:stretch/>
        </p:blipFill>
        <p:spPr>
          <a:xfrm>
            <a:off x="7762131" y="4056083"/>
            <a:ext cx="1384620" cy="1074051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24CE36E2-6DE1-FBE4-4A7C-58689608A7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1" t="2888" r="82914" b="75280"/>
          <a:stretch/>
        </p:blipFill>
        <p:spPr>
          <a:xfrm rot="19980526">
            <a:off x="8092557" y="3791633"/>
            <a:ext cx="430291" cy="528899"/>
          </a:xfrm>
          <a:prstGeom prst="rect">
            <a:avLst/>
          </a:prstGeom>
        </p:spPr>
      </p:pic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F6011AF9-C7C1-4664-E593-93A8E7338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82" t="29833" r="67512" b="53750"/>
          <a:stretch/>
        </p:blipFill>
        <p:spPr>
          <a:xfrm rot="20921361">
            <a:off x="7746615" y="3407474"/>
            <a:ext cx="434947" cy="576778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36D2944E-4296-3C33-4E75-EEE244BBE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2" t="50000" r="88202" b="31145"/>
          <a:stretch/>
        </p:blipFill>
        <p:spPr>
          <a:xfrm rot="447261">
            <a:off x="8327722" y="3312648"/>
            <a:ext cx="472310" cy="766433"/>
          </a:xfrm>
          <a:prstGeom prst="rect">
            <a:avLst/>
          </a:prstGeom>
        </p:spPr>
      </p:pic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A2A623C8-C66C-50CF-B61E-D10599648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25" r="28690" b="72320"/>
          <a:stretch/>
        </p:blipFill>
        <p:spPr>
          <a:xfrm rot="20014713">
            <a:off x="7815699" y="2658226"/>
            <a:ext cx="422030" cy="748407"/>
          </a:xfrm>
          <a:prstGeom prst="rect">
            <a:avLst/>
          </a:prstGeom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A6321433-3CBD-2056-A21B-DCE4D54C38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5" t="50000" r="54641" b="29530"/>
          <a:stretch/>
        </p:blipFill>
        <p:spPr>
          <a:xfrm rot="795575">
            <a:off x="8280000" y="2790523"/>
            <a:ext cx="434770" cy="494725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9547C094-1E47-D2BA-F1E7-BBB9CC30A9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51" t="50000" r="69129" b="34105"/>
          <a:stretch/>
        </p:blipFill>
        <p:spPr>
          <a:xfrm>
            <a:off x="7925099" y="2212527"/>
            <a:ext cx="382603" cy="54675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AD7A89-35DC-772C-6A7E-F4A07318D72F}"/>
              </a:ext>
            </a:extLst>
          </p:cNvPr>
          <p:cNvSpPr txBox="1"/>
          <p:nvPr/>
        </p:nvSpPr>
        <p:spPr>
          <a:xfrm>
            <a:off x="6511880" y="4668469"/>
            <a:ext cx="1477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latin typeface="Avenir Next LT Pro Light" panose="020B0304020202020204" pitchFamily="34" charset="0"/>
              </a:rPr>
              <a:t>‘’A caixa das letras do cérebro’’</a:t>
            </a:r>
          </a:p>
        </p:txBody>
      </p:sp>
    </p:spTree>
    <p:extLst>
      <p:ext uri="{BB962C8B-B14F-4D97-AF65-F5344CB8AC3E}">
        <p14:creationId xmlns:p14="http://schemas.microsoft.com/office/powerpoint/2010/main" val="184599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BEA7EC4-2834-6A8C-FFA2-2A2F9C690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37880" r="9195" b="17177"/>
          <a:stretch/>
        </p:blipFill>
        <p:spPr>
          <a:xfrm>
            <a:off x="4572000" y="1009150"/>
            <a:ext cx="4391362" cy="32014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449660-7CD3-2057-0A48-2828B438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762" y="414481"/>
            <a:ext cx="5483562" cy="1036750"/>
          </a:xfrm>
        </p:spPr>
        <p:txBody>
          <a:bodyPr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área da forma visual da palavra (VWFA): os casos de alexia pura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B5D970-1FB5-74FC-6CCA-2E6691C3A795}"/>
              </a:ext>
            </a:extLst>
          </p:cNvPr>
          <p:cNvSpPr txBox="1"/>
          <p:nvPr/>
        </p:nvSpPr>
        <p:spPr>
          <a:xfrm>
            <a:off x="0" y="2013290"/>
            <a:ext cx="41947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Alexia pura: condição que envolve graves problemas de leitura, como a impossibilidade de realizar um reconhecimento rápido e paralelo das palavras.</a:t>
            </a: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endParaRPr lang="pt-BR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  <a:p>
            <a:pPr algn="just">
              <a:buClrTx/>
              <a:buFontTx/>
              <a:buNone/>
            </a:pPr>
            <a:endParaRPr lang="pt-BR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Condição associada à danos na região occípito-temporal ventral esquerda, na Área da Forma Visual da Palavra.</a:t>
            </a:r>
          </a:p>
        </p:txBody>
      </p:sp>
    </p:spTree>
    <p:extLst>
      <p:ext uri="{BB962C8B-B14F-4D97-AF65-F5344CB8AC3E}">
        <p14:creationId xmlns:p14="http://schemas.microsoft.com/office/powerpoint/2010/main" val="1708748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D85B1-DB35-BF89-A137-D46D23AB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77" y="486554"/>
            <a:ext cx="4746000" cy="5727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</a:rPr>
              <a:t>Especificidades da VWFA: alta reprodutibilidade e seletividade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4312773-3146-A368-AB7B-6507D5E5F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35692" r="12456" b="14872"/>
          <a:stretch/>
        </p:blipFill>
        <p:spPr>
          <a:xfrm>
            <a:off x="5035463" y="596316"/>
            <a:ext cx="3904806" cy="395086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9C330F-6D35-6A6F-D224-577CC929D487}"/>
              </a:ext>
            </a:extLst>
          </p:cNvPr>
          <p:cNvSpPr txBox="1"/>
          <p:nvPr/>
        </p:nvSpPr>
        <p:spPr>
          <a:xfrm>
            <a:off x="7330384" y="4547184"/>
            <a:ext cx="25181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pt-BR" sz="1100" kern="1200" dirty="0">
                <a:solidFill>
                  <a:prstClr val="black"/>
                </a:solidFill>
                <a:latin typeface="Avenir Next LT Pro Light" panose="020B0304020202020204" pitchFamily="34" charset="0"/>
                <a:ea typeface="+mn-ea"/>
                <a:cs typeface="+mn-cs"/>
              </a:rPr>
              <a:t>(Dehaene et al., 2002)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80B0037-1457-7783-6E7F-CDD5216C09D2}"/>
              </a:ext>
            </a:extLst>
          </p:cNvPr>
          <p:cNvSpPr txBox="1"/>
          <p:nvPr/>
        </p:nvSpPr>
        <p:spPr>
          <a:xfrm>
            <a:off x="203731" y="2156251"/>
            <a:ext cx="46001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A apresentação de palavras escritas ativou a região occípito-temporal esquerda nos sete participantes.</a:t>
            </a:r>
          </a:p>
          <a:p>
            <a:pPr algn="just">
              <a:buClrTx/>
            </a:pPr>
            <a:endParaRPr lang="pt-BR" sz="1600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endParaRPr lang="pt-BR" sz="1600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r>
              <a:rPr lang="pt-BR" sz="1600" kern="1200" dirty="0">
                <a:solidFill>
                  <a:prstClr val="black"/>
                </a:solidFill>
                <a:latin typeface="Fira Sans Condensed" panose="020B0503050000020004" pitchFamily="34" charset="0"/>
                <a:ea typeface="+mn-ea"/>
                <a:cs typeface="+mn-cs"/>
              </a:rPr>
              <a:t>As palavras faladas, no entanto, não ativaram essa região.</a:t>
            </a:r>
          </a:p>
          <a:p>
            <a:pPr marL="285750" indent="-285750" algn="just">
              <a:buClrTx/>
              <a:buFont typeface="Arial" panose="020B0604020202020204" pitchFamily="34" charset="0"/>
              <a:buChar char="•"/>
            </a:pPr>
            <a:endParaRPr lang="pt-BR" sz="1600" kern="1200" dirty="0">
              <a:solidFill>
                <a:prstClr val="black"/>
              </a:solidFill>
              <a:latin typeface="Fira Sans Condensed" panose="020B05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62725"/>
      </p:ext>
    </p:extLst>
  </p:cSld>
  <p:clrMapOvr>
    <a:masterClrMapping/>
  </p:clrMapOvr>
</p:sld>
</file>

<file path=ppt/theme/theme1.xml><?xml version="1.0" encoding="utf-8"?>
<a:theme xmlns:a="http://schemas.openxmlformats.org/drawingml/2006/main" name="Clinical Case in Neurolog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B9D9A"/>
      </a:accent1>
      <a:accent2>
        <a:srgbClr val="E17C78"/>
      </a:accent2>
      <a:accent3>
        <a:srgbClr val="CF6965"/>
      </a:accent3>
      <a:accent4>
        <a:srgbClr val="E7E7E7"/>
      </a:accent4>
      <a:accent5>
        <a:srgbClr val="B7B7B7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962</Words>
  <Application>Microsoft Office PowerPoint</Application>
  <PresentationFormat>Apresentação na tela (16:9)</PresentationFormat>
  <Paragraphs>107</Paragraphs>
  <Slides>27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48" baseType="lpstr">
      <vt:lpstr>Avenir Next LT Pro</vt:lpstr>
      <vt:lpstr>Algerian</vt:lpstr>
      <vt:lpstr>Cavolini</vt:lpstr>
      <vt:lpstr>Calibri</vt:lpstr>
      <vt:lpstr>Arial</vt:lpstr>
      <vt:lpstr>Ravie</vt:lpstr>
      <vt:lpstr>Proxima Nova</vt:lpstr>
      <vt:lpstr>Avenir Next LT Pro Light</vt:lpstr>
      <vt:lpstr>Proxima Nova Semibold</vt:lpstr>
      <vt:lpstr>Bradley Hand ITC</vt:lpstr>
      <vt:lpstr>Roboto Condensed Light</vt:lpstr>
      <vt:lpstr>Amasis MT Pro</vt:lpstr>
      <vt:lpstr>Times New Roman</vt:lpstr>
      <vt:lpstr>Curlz MT</vt:lpstr>
      <vt:lpstr>Fira Sans Condensed ExtraBold</vt:lpstr>
      <vt:lpstr>Abadi Extra Light</vt:lpstr>
      <vt:lpstr>Fira Sans Condensed</vt:lpstr>
      <vt:lpstr>Agency FB</vt:lpstr>
      <vt:lpstr>Abadi</vt:lpstr>
      <vt:lpstr>Clinical Case in Neurology by Slidesgo</vt:lpstr>
      <vt:lpstr>Slidesgo Final Pages</vt:lpstr>
      <vt:lpstr>As bases neurais da leitura</vt:lpstr>
      <vt:lpstr>Apresentação do PowerPoint</vt:lpstr>
      <vt:lpstr>Apresentação do PowerPoint</vt:lpstr>
      <vt:lpstr>Apresentação do PowerPoint</vt:lpstr>
      <vt:lpstr>Aquisição de linguagem x Aquisição da leitura</vt:lpstr>
      <vt:lpstr>Aquisição da leitura: a hipótese da Reciclagem Neuronal de Stanislas Dehaene</vt:lpstr>
      <vt:lpstr>Resultado da Reciclagem Neuronal: a Área da Forma Visual da Palavra (VWFA) </vt:lpstr>
      <vt:lpstr>A área da forma visual da palavra (VWFA): os casos de alexia pura</vt:lpstr>
      <vt:lpstr>Especificidades da VWFA: alta reprodutibilidade e seletividade</vt:lpstr>
      <vt:lpstr>Resposta aos diferentes sistemas de escrita</vt:lpstr>
      <vt:lpstr>Especificidades da VWFA: invariância visual para letras e palavras</vt:lpstr>
      <vt:lpstr>A invariância visual: os objetos</vt:lpstr>
      <vt:lpstr>Invariância visual: as faces </vt:lpstr>
      <vt:lpstr>Inespecificidade de informação no eixo horizontal  </vt:lpstr>
      <vt:lpstr>Modelo das redes corticais da leitura </vt:lpstr>
      <vt:lpstr>Aprender a ler transforma nosso cérebro?</vt:lpstr>
      <vt:lpstr>Aprender a ler transforma nosso cérebro?</vt:lpstr>
      <vt:lpstr>Lendo faces e palavras: uma abordagem psicolinguística </vt:lpstr>
      <vt:lpstr>Pareamento de faces estocadas na memória </vt:lpstr>
      <vt:lpstr>Resultados – Principais achados</vt:lpstr>
      <vt:lpstr>Resultados – Principais achados </vt:lpstr>
      <vt:lpstr>Reconhecimento auditivo da sílaba na palavra</vt:lpstr>
      <vt:lpstr>Resultados – Principais achados </vt:lpstr>
      <vt:lpstr>Resultados – Principais achados </vt:lpstr>
      <vt:lpstr>Como essas descobertas podem impactar a educação?</vt:lpstr>
      <vt:lpstr>Como essas descobertas podem impactar a educação?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Case in Neurology</dc:title>
  <dc:creator>Compaq</dc:creator>
  <cp:lastModifiedBy>AIF</cp:lastModifiedBy>
  <cp:revision>43</cp:revision>
  <dcterms:modified xsi:type="dcterms:W3CDTF">2023-06-30T21:49:56Z</dcterms:modified>
</cp:coreProperties>
</file>