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5" r:id="rId8"/>
    <p:sldId id="266" r:id="rId9"/>
    <p:sldId id="267" r:id="rId10"/>
    <p:sldId id="269" r:id="rId11"/>
    <p:sldId id="270" r:id="rId12"/>
    <p:sldId id="262" r:id="rId13"/>
    <p:sldId id="261" r:id="rId14"/>
    <p:sldId id="263" r:id="rId1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93C557-6BE0-4421-AA13-4BA6009593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03326F3-D420-4F04-9535-E7CEA54B0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AAA3A53-F4F2-4ED7-96B9-29BFFB757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9DCE-C16B-4249-B504-94A4271940ED}" type="datetimeFigureOut">
              <a:rPr lang="pt-BR" smtClean="0"/>
              <a:t>08/11/2021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D882B52-5E81-4862-96DA-31B848352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AF7F92-28CB-453E-89BD-86295B3F7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D5F35-EC04-4CC3-AE98-E8699BD46A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1787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5AC91E-9126-4971-B336-5999C1741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AA95C4F-DDA1-4CFD-90E5-3D10CCF412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093191C-3BA1-48C9-8329-905F93A55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9DCE-C16B-4249-B504-94A4271940ED}" type="datetimeFigureOut">
              <a:rPr lang="pt-BR" smtClean="0"/>
              <a:t>08/11/2021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D4E3A95-440D-4F8D-9D33-E226A979E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BC52B27-FD2D-4D31-8866-4448113F8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D5F35-EC04-4CC3-AE98-E8699BD46A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6799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1943017-715A-4D96-A790-036D8759AF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2166E6A-D89F-4FC8-8379-4FF5BA407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3883458-57A5-4AC9-8EC5-EAD79789A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9DCE-C16B-4249-B504-94A4271940ED}" type="datetimeFigureOut">
              <a:rPr lang="pt-BR" smtClean="0"/>
              <a:t>08/11/2021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45E01B1-02B2-4529-8315-20E683DD5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382CCB3-24E3-4FB7-9B51-AE549769E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D5F35-EC04-4CC3-AE98-E8699BD46A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1031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7ABC7C-7300-45F0-A17D-596DCE109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C02532-0569-408B-9298-6A8220D611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4A24000-AE5E-4B17-BFBC-DE016ECE2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9DCE-C16B-4249-B504-94A4271940ED}" type="datetimeFigureOut">
              <a:rPr lang="pt-BR" smtClean="0"/>
              <a:t>08/11/2021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72686DD-A8AD-4A77-8241-FE506D7A8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03173BA-295E-4C7F-98CB-4A4AC9BB5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D5F35-EC04-4CC3-AE98-E8699BD46A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531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B943B5-80B3-49B5-9E5A-B5926DD98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C900F2F-D48E-45CA-A40E-690F5B77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2C99B9A-FA99-4531-9F66-CDB27D8D8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9DCE-C16B-4249-B504-94A4271940ED}" type="datetimeFigureOut">
              <a:rPr lang="pt-BR" smtClean="0"/>
              <a:t>08/11/2021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F20F675-9FDF-404B-B8DC-A126334D7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8A305C8-5F1E-4016-B197-6C15A642B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D5F35-EC04-4CC3-AE98-E8699BD46A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9639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DD5E8-B44B-4C22-BC8B-F07F7C016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6669A2-E205-409A-880C-8531A7280F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8CC02C5-FCA3-42A4-A59D-E58BB2D9D5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4B904B6-C999-4AB5-A5FE-66C2FEA79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9DCE-C16B-4249-B504-94A4271940ED}" type="datetimeFigureOut">
              <a:rPr lang="pt-BR" smtClean="0"/>
              <a:t>08/11/2021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4BCEDF5-3917-4372-84FF-701C44E56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C83A7DC-4537-4E25-86B1-1D3B8682D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D5F35-EC04-4CC3-AE98-E8699BD46A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2652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033E5B-F252-439B-8D3C-F148C5D26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99CC48D-526D-48F8-853B-4EC1F06EB9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05EC319-9A70-4878-B6D2-8AE230EA42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8FC2A6A-5479-4199-BC9F-80B35041D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96740A7-C277-429A-A39D-A1682A361D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F88A951-F677-4195-AA87-236B83F23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9DCE-C16B-4249-B504-94A4271940ED}" type="datetimeFigureOut">
              <a:rPr lang="pt-BR" smtClean="0"/>
              <a:t>08/11/2021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09306E3-D17E-4DD6-B5E7-2474C67F6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A3A46A7-5BCB-479C-A11D-0150FC19C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D5F35-EC04-4CC3-AE98-E8699BD46A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4998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007B6F-3FFD-4080-8E64-75186F44F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7C03C5E-31D7-408E-9E2D-1FDA6464A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9DCE-C16B-4249-B504-94A4271940ED}" type="datetimeFigureOut">
              <a:rPr lang="pt-BR" smtClean="0"/>
              <a:t>08/11/2021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C757AFD-A97F-466D-8399-0A9B41B29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05A1BFB-1591-4086-89D2-15B4B67F5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D5F35-EC04-4CC3-AE98-E8699BD46A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5744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A69A088-3D45-403C-A8F3-C20B15715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9DCE-C16B-4249-B504-94A4271940ED}" type="datetimeFigureOut">
              <a:rPr lang="pt-BR" smtClean="0"/>
              <a:t>08/11/2021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27AC364-8F8F-4276-804A-87AE9E6D0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BAB6BFA-7B5D-4895-BC09-593F14AA0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D5F35-EC04-4CC3-AE98-E8699BD46A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117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1D73C8-AF5D-4097-BDE8-7937221C0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FE25638-1FAF-4D60-AD6C-66E525314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7558E05-9359-414F-B10A-69050358BB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412DC02-44C1-44AC-BC4C-667158FD5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9DCE-C16B-4249-B504-94A4271940ED}" type="datetimeFigureOut">
              <a:rPr lang="pt-BR" smtClean="0"/>
              <a:t>08/11/2021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5396A33-C0AA-4CB4-A2C3-1C726AB1F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7217CA2-724F-4815-A766-6CEB0A9CC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D5F35-EC04-4CC3-AE98-E8699BD46A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6689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B00C1-E64C-48F2-A858-B74E8E365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CB06AF5-7093-45C6-9E45-1019886EE1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121716B-C04D-428A-A05E-02C682F296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50C1C7B-22DF-4B52-B562-0E8D4B34B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9DCE-C16B-4249-B504-94A4271940ED}" type="datetimeFigureOut">
              <a:rPr lang="pt-BR" smtClean="0"/>
              <a:t>08/11/2021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66CE27F-C497-45D7-B5F8-F965B1D4A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E810D85-0275-4730-8B08-CAAB2080B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D5F35-EC04-4CC3-AE98-E8699BD46A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0497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3CB1B5B-CC82-4D80-96FF-7A81553A9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85CD2F2-2E33-42DD-8F8D-C656CBD6F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3995781-C7EB-4BD3-A6FE-70F4C1A1C7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19DCE-C16B-4249-B504-94A4271940ED}" type="datetimeFigureOut">
              <a:rPr lang="pt-BR" smtClean="0"/>
              <a:t>08/11/2021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F4F0235-D5D6-48A3-A2B5-AEE20C51F8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64FC05F-3ADB-4BC5-844F-FE6F59CE9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D5F35-EC04-4CC3-AE98-E8699BD46A4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423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plos.org/plosbiology/article?id=10.1371/journal.pbio.0060159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Vídeo 13" descr="Imagem gráfica de metal&#10;&#10;Descrição gerada automaticamente com confiança baixa">
            <a:extLst>
              <a:ext uri="{FF2B5EF4-FFF2-40B4-BE49-F238E27FC236}">
                <a16:creationId xmlns:a16="http://schemas.microsoft.com/office/drawing/2014/main" id="{22652A54-8D54-4D02-8EF5-88A7E219BD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5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82AE466-8751-427F-9261-EE6FF78663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História da Migração Neuronal</a:t>
            </a:r>
            <a:endParaRPr lang="pt-BR" sz="52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A49A069-4933-4845-ADE7-E74C80F6C6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pt-BR" b="1" i="0">
                <a:solidFill>
                  <a:srgbClr val="FFFFFF"/>
                </a:solidFill>
                <a:effectLst/>
                <a:latin typeface="Open Sans" panose="020B0606030504020204" pitchFamily="34" charset="0"/>
              </a:rPr>
              <a:t>Tópicos avançados em biologia da linguagem - LEF878</a:t>
            </a:r>
            <a:endParaRPr lang="pt-BR" b="0" i="0">
              <a:solidFill>
                <a:srgbClr val="FFFFFF"/>
              </a:solidFill>
              <a:effectLst/>
              <a:latin typeface="Open Sans" panose="020B0606030504020204" pitchFamily="34" charset="0"/>
            </a:endParaRPr>
          </a:p>
          <a:p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31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E83F870-FEE4-4D6F-BCCA-BFBD1ECF8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784" y="334176"/>
            <a:ext cx="11590538" cy="612876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pt-BR" dirty="0"/>
          </a:p>
        </p:txBody>
      </p:sp>
      <p:sp>
        <p:nvSpPr>
          <p:cNvPr id="2" name="Triângulo Retângulo 1">
            <a:extLst>
              <a:ext uri="{FF2B5EF4-FFF2-40B4-BE49-F238E27FC236}">
                <a16:creationId xmlns:a16="http://schemas.microsoft.com/office/drawing/2014/main" id="{917F51BF-C7B8-417F-A22A-303D167C0616}"/>
              </a:ext>
            </a:extLst>
          </p:cNvPr>
          <p:cNvSpPr/>
          <p:nvPr/>
        </p:nvSpPr>
        <p:spPr>
          <a:xfrm>
            <a:off x="2210541" y="1793290"/>
            <a:ext cx="1677879" cy="148256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AE52CA6E-0D57-4AE1-B295-5FD2666A625F}"/>
              </a:ext>
            </a:extLst>
          </p:cNvPr>
          <p:cNvSpPr/>
          <p:nvPr/>
        </p:nvSpPr>
        <p:spPr>
          <a:xfrm>
            <a:off x="2032988" y="1447060"/>
            <a:ext cx="270262" cy="2876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05FC5ED3-6EE7-4CC2-9A50-2D5B2A6C900E}"/>
              </a:ext>
            </a:extLst>
          </p:cNvPr>
          <p:cNvSpPr/>
          <p:nvPr/>
        </p:nvSpPr>
        <p:spPr>
          <a:xfrm>
            <a:off x="1742887" y="3011319"/>
            <a:ext cx="270262" cy="2876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F46E7369-3363-48E8-B127-152890D52E5D}"/>
              </a:ext>
            </a:extLst>
          </p:cNvPr>
          <p:cNvSpPr/>
          <p:nvPr/>
        </p:nvSpPr>
        <p:spPr>
          <a:xfrm>
            <a:off x="4008775" y="3011319"/>
            <a:ext cx="270262" cy="2876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riângulo isósceles 6">
            <a:extLst>
              <a:ext uri="{FF2B5EF4-FFF2-40B4-BE49-F238E27FC236}">
                <a16:creationId xmlns:a16="http://schemas.microsoft.com/office/drawing/2014/main" id="{C2ECE5B7-39A5-4FAF-9166-B8881D929DC7}"/>
              </a:ext>
            </a:extLst>
          </p:cNvPr>
          <p:cNvSpPr/>
          <p:nvPr/>
        </p:nvSpPr>
        <p:spPr>
          <a:xfrm rot="10800000">
            <a:off x="8134903" y="1590892"/>
            <a:ext cx="2024109" cy="158022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020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79 0.02107 L 0.28933 0.01274 C 0.30248 0.01088 0.32253 0.00996 0.34336 0.00996 C 0.36706 0.00996 0.3862 0.01088 0.39935 0.01274 L 0.46316 0.0210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62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4 0.03496 L 0.35703 0.06227 C 0.37526 0.06852 0.40273 0.07199 0.43151 0.07199 C 0.46419 0.07199 0.49036 0.06852 0.50859 0.06227 L 0.59635 0.03496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41" y="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118 -0.20694 L 0.35899 -0.03611 C 0.37097 0.00232 0.3892 0.02338 0.40808 0.02338 C 0.42969 0.02338 0.44714 0.00232 0.45912 -0.03611 L 0.51719 -0.20694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4" y="1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 Price to Pay for Adult Neurogenesis">
            <a:extLst>
              <a:ext uri="{FF2B5EF4-FFF2-40B4-BE49-F238E27FC236}">
                <a16:creationId xmlns:a16="http://schemas.microsoft.com/office/drawing/2014/main" id="{9A559596-4B04-4C1D-AFED-C364268D6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91421" y="643466"/>
            <a:ext cx="8409157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454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8ADC179A-24C9-4B1B-A00D-AE020064C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937" y="304800"/>
            <a:ext cx="6840072" cy="586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C0BF9244-41F2-4397-A57B-52DFE7C9550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966632" y="54849"/>
            <a:ext cx="8258735" cy="287899"/>
          </a:xfrm>
          <a:noFill/>
          <a:ln/>
        </p:spPr>
        <p:txBody>
          <a:bodyPr>
            <a:sp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en-US" altLang="pt-BR" sz="1412" b="1" dirty="0">
                <a:solidFill>
                  <a:schemeClr val="tx2"/>
                </a:solidFill>
              </a:rPr>
              <a:t>Figure 1. Extraction of a Whole Brain Structural Connectivity Network</a:t>
            </a:r>
          </a:p>
        </p:txBody>
      </p:sp>
      <p:sp>
        <p:nvSpPr>
          <p:cNvPr id="4100" name="Text Box 4">
            <a:extLst>
              <a:ext uri="{FF2B5EF4-FFF2-40B4-BE49-F238E27FC236}">
                <a16:creationId xmlns:a16="http://schemas.microsoft.com/office/drawing/2014/main" id="{0F6DA915-A553-4160-AFC0-2A6853E4E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5073" y="6167718"/>
            <a:ext cx="8101853" cy="58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pt-BR" sz="1059" dirty="0" err="1"/>
              <a:t>Hagmann</a:t>
            </a:r>
            <a:r>
              <a:rPr lang="en-US" altLang="pt-BR" sz="1059" dirty="0"/>
              <a:t> P, </a:t>
            </a:r>
            <a:r>
              <a:rPr lang="en-US" altLang="pt-BR" sz="1059" dirty="0" err="1"/>
              <a:t>Cammoun</a:t>
            </a:r>
            <a:r>
              <a:rPr lang="en-US" altLang="pt-BR" sz="1059" dirty="0"/>
              <a:t> L, </a:t>
            </a:r>
            <a:r>
              <a:rPr lang="en-US" altLang="pt-BR" sz="1059" dirty="0" err="1"/>
              <a:t>Gigandet</a:t>
            </a:r>
            <a:r>
              <a:rPr lang="en-US" altLang="pt-BR" sz="1059" dirty="0"/>
              <a:t> X, </a:t>
            </a:r>
            <a:r>
              <a:rPr lang="en-US" altLang="pt-BR" sz="1059" dirty="0" err="1"/>
              <a:t>Meuli</a:t>
            </a:r>
            <a:r>
              <a:rPr lang="en-US" altLang="pt-BR" sz="1059" dirty="0"/>
              <a:t> R, Honey CJ, et al. (2008) Mapping the Structural Core of Human Cerebral Cortex. PLOS Biology 6(7): e159. https://doi.org/10.1371/journal.pbio.0060159</a:t>
            </a:r>
          </a:p>
          <a:p>
            <a:pPr eaLnBrk="1" hangingPunct="1"/>
            <a:r>
              <a:rPr lang="en-US" altLang="pt-BR" sz="1059" dirty="0">
                <a:hlinkClick r:id="rId3"/>
              </a:rPr>
              <a:t>https://journals.plos.org/plosbiology/article?id=10.1371/journal.pbio.0060159</a:t>
            </a:r>
            <a:endParaRPr lang="en-US" altLang="pt-BR" sz="1059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70">
            <a:extLst>
              <a:ext uri="{FF2B5EF4-FFF2-40B4-BE49-F238E27FC236}">
                <a16:creationId xmlns:a16="http://schemas.microsoft.com/office/drawing/2014/main" id="{6FF0F0B8-5B06-4174-9742-1FD7ABE71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Estruturas microscópicas do córtex – TELENCÉFALO">
            <a:extLst>
              <a:ext uri="{FF2B5EF4-FFF2-40B4-BE49-F238E27FC236}">
                <a16:creationId xmlns:a16="http://schemas.microsoft.com/office/drawing/2014/main" id="{37FF96AD-C248-4601-80D2-33D248287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8" r="1" b="21417"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noFill/>
          <a:ln w="190500">
            <a:solidFill>
              <a:srgbClr val="FFFFFF"/>
            </a:solidFill>
            <a:miter lim="800000"/>
          </a:ln>
          <a:effectLst>
            <a:outerShdw blurRad="76200" dist="19050" dir="5400000" algn="t" rotWithShape="0">
              <a:prstClr val="black">
                <a:alpha val="5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87178597-7F43-421F-B157-7CC12A3A2DB0}"/>
              </a:ext>
            </a:extLst>
          </p:cNvPr>
          <p:cNvSpPr/>
          <p:nvPr/>
        </p:nvSpPr>
        <p:spPr>
          <a:xfrm>
            <a:off x="643467" y="5572125"/>
            <a:ext cx="5176308" cy="752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8336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E6894A5-B2BB-4AFD-A0B8-4AE51DD70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699" y="167356"/>
            <a:ext cx="6012701" cy="652328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6463BCB-23FE-4AF9-89ED-5A756489F046}"/>
              </a:ext>
            </a:extLst>
          </p:cNvPr>
          <p:cNvSpPr txBox="1"/>
          <p:nvPr/>
        </p:nvSpPr>
        <p:spPr>
          <a:xfrm>
            <a:off x="6591300" y="6552141"/>
            <a:ext cx="274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Hubel &amp; Wiesel’s ice cube model</a:t>
            </a:r>
            <a:endParaRPr lang="pt-BR" sz="1200" b="1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BC5B5E6-1591-4451-9568-2945BD4FD75D}"/>
              </a:ext>
            </a:extLst>
          </p:cNvPr>
          <p:cNvSpPr txBox="1"/>
          <p:nvPr/>
        </p:nvSpPr>
        <p:spPr>
          <a:xfrm>
            <a:off x="6867525" y="167356"/>
            <a:ext cx="4524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Vernon </a:t>
            </a:r>
            <a:r>
              <a:rPr lang="pt-BR" dirty="0" err="1"/>
              <a:t>Mountcastle</a:t>
            </a:r>
            <a:r>
              <a:rPr lang="pt-BR" dirty="0"/>
              <a:t> - córtex somatossensorial</a:t>
            </a:r>
          </a:p>
          <a:p>
            <a:endParaRPr lang="pt-BR" dirty="0"/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E202983D-7BC3-4B82-A6C7-F660E8955533}"/>
              </a:ext>
            </a:extLst>
          </p:cNvPr>
          <p:cNvCxnSpPr/>
          <p:nvPr/>
        </p:nvCxnSpPr>
        <p:spPr>
          <a:xfrm>
            <a:off x="3933825" y="1590675"/>
            <a:ext cx="0" cy="388620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E8D46B15-0F4F-4C41-8186-D9F8168B986F}"/>
              </a:ext>
            </a:extLst>
          </p:cNvPr>
          <p:cNvCxnSpPr/>
          <p:nvPr/>
        </p:nvCxnSpPr>
        <p:spPr>
          <a:xfrm flipV="1">
            <a:off x="4733925" y="1152525"/>
            <a:ext cx="1447800" cy="100965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m 12">
            <a:extLst>
              <a:ext uri="{FF2B5EF4-FFF2-40B4-BE49-F238E27FC236}">
                <a16:creationId xmlns:a16="http://schemas.microsoft.com/office/drawing/2014/main" id="{AB4A0FDD-1FAF-4014-B22D-6501E6066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298" y="740971"/>
            <a:ext cx="4869602" cy="1699407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96E82B00-5CAD-4849-9430-EB793D77D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043" y="2820222"/>
            <a:ext cx="5602913" cy="159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1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8C80C0D-05A1-4DA8-BB9E-47BC43C37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04" y="975153"/>
            <a:ext cx="2225233" cy="201947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C21A349-1DCF-4E94-B0EC-F60572A7A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8032" y="975153"/>
            <a:ext cx="2225233" cy="201947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1641061-3094-4F3E-AD96-B60AD7939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8033" y="3819350"/>
            <a:ext cx="2225233" cy="201947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A215C06-A5CB-4039-9B8E-A7F401324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708" y="3819351"/>
            <a:ext cx="2225233" cy="201947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E5C53154-8A82-4742-B5A5-47E6EF23E4C1}"/>
              </a:ext>
            </a:extLst>
          </p:cNvPr>
          <p:cNvSpPr txBox="1"/>
          <p:nvPr/>
        </p:nvSpPr>
        <p:spPr>
          <a:xfrm>
            <a:off x="725704" y="3165991"/>
            <a:ext cx="2225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Células</a:t>
            </a:r>
            <a:r>
              <a:rPr lang="en-US" dirty="0"/>
              <a:t> </a:t>
            </a:r>
            <a:r>
              <a:rPr lang="en-US" dirty="0" err="1"/>
              <a:t>epiteliais</a:t>
            </a:r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C827003-05BF-4E64-AD5B-0D321C668D81}"/>
              </a:ext>
            </a:extLst>
          </p:cNvPr>
          <p:cNvSpPr txBox="1"/>
          <p:nvPr/>
        </p:nvSpPr>
        <p:spPr>
          <a:xfrm>
            <a:off x="725707" y="6122854"/>
            <a:ext cx="2225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Células</a:t>
            </a:r>
            <a:r>
              <a:rPr lang="en-US" dirty="0"/>
              <a:t> de </a:t>
            </a:r>
            <a:r>
              <a:rPr lang="en-US" dirty="0" err="1"/>
              <a:t>gordura</a:t>
            </a:r>
            <a:endParaRPr lang="pt-BR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BB64207-2FB2-43A0-9BD2-1CA50C3E0E5D}"/>
              </a:ext>
            </a:extLst>
          </p:cNvPr>
          <p:cNvSpPr txBox="1"/>
          <p:nvPr/>
        </p:nvSpPr>
        <p:spPr>
          <a:xfrm>
            <a:off x="7898034" y="3144712"/>
            <a:ext cx="2225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Células</a:t>
            </a:r>
            <a:r>
              <a:rPr lang="en-US" dirty="0"/>
              <a:t> </a:t>
            </a:r>
            <a:r>
              <a:rPr lang="en-US" dirty="0" err="1"/>
              <a:t>sanguíneas</a:t>
            </a:r>
            <a:endParaRPr lang="pt-BR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E47E085-CF45-4969-B4BC-CBE95D3506FE}"/>
              </a:ext>
            </a:extLst>
          </p:cNvPr>
          <p:cNvSpPr txBox="1"/>
          <p:nvPr/>
        </p:nvSpPr>
        <p:spPr>
          <a:xfrm>
            <a:off x="7898032" y="6122854"/>
            <a:ext cx="2225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Células</a:t>
            </a:r>
            <a:r>
              <a:rPr lang="en-US" dirty="0"/>
              <a:t> </a:t>
            </a:r>
            <a:r>
              <a:rPr lang="en-US" dirty="0" err="1"/>
              <a:t>musculares</a:t>
            </a:r>
            <a:endParaRPr lang="pt-BR" dirty="0"/>
          </a:p>
        </p:txBody>
      </p:sp>
      <p:pic>
        <p:nvPicPr>
          <p:cNvPr id="1030" name="Picture 6" descr="Why your immune system may control your social behavior | Ketones, Social  interaction, Immune system">
            <a:extLst>
              <a:ext uri="{FF2B5EF4-FFF2-40B4-BE49-F238E27FC236}">
                <a16:creationId xmlns:a16="http://schemas.microsoft.com/office/drawing/2014/main" id="{17FA62D3-DEE0-486E-8FE3-17552349C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0" y="1819187"/>
            <a:ext cx="333375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8B7A67E-0985-416E-A211-0916C541E7DF}"/>
              </a:ext>
            </a:extLst>
          </p:cNvPr>
          <p:cNvSpPr txBox="1"/>
          <p:nvPr/>
        </p:nvSpPr>
        <p:spPr>
          <a:xfrm>
            <a:off x="725704" y="115410"/>
            <a:ext cx="5062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biologia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humana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+- 1800</a:t>
            </a: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767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amillo Golgi | Ars curandi Wiki | Fandom">
            <a:extLst>
              <a:ext uri="{FF2B5EF4-FFF2-40B4-BE49-F238E27FC236}">
                <a16:creationId xmlns:a16="http://schemas.microsoft.com/office/drawing/2014/main" id="{91719B63-D1F9-4946-9F24-DE9C00FF0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22" y="1285875"/>
            <a:ext cx="32289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Black Reaction - La reazione nera - NobelPrize.org">
            <a:extLst>
              <a:ext uri="{FF2B5EF4-FFF2-40B4-BE49-F238E27FC236}">
                <a16:creationId xmlns:a16="http://schemas.microsoft.com/office/drawing/2014/main" id="{6B08E705-CCD1-42AD-B831-A97DFF585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320" y="447675"/>
            <a:ext cx="3427889" cy="269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romato de potássio – Wikipédia, a enciclopédia livre">
            <a:extLst>
              <a:ext uri="{FF2B5EF4-FFF2-40B4-BE49-F238E27FC236}">
                <a16:creationId xmlns:a16="http://schemas.microsoft.com/office/drawing/2014/main" id="{3C6476B4-73E0-4333-AFF1-AF0360218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4321871"/>
            <a:ext cx="2784120" cy="208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Nitrato de Prata • Êxodo Cientifica">
            <a:extLst>
              <a:ext uri="{FF2B5EF4-FFF2-40B4-BE49-F238E27FC236}">
                <a16:creationId xmlns:a16="http://schemas.microsoft.com/office/drawing/2014/main" id="{0AF7ABF0-B573-4835-9570-3081EC43D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970" y="4321872"/>
            <a:ext cx="2777415" cy="208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Group 1 - Physiological Psych/Neuroscience - Steven Katsoufis">
            <a:extLst>
              <a:ext uri="{FF2B5EF4-FFF2-40B4-BE49-F238E27FC236}">
                <a16:creationId xmlns:a16="http://schemas.microsoft.com/office/drawing/2014/main" id="{A8FBEDD7-3243-468C-9E6B-01A491B00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249" y="3771901"/>
            <a:ext cx="5305441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40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Biografia de Santiago Ramón y Cajal | Historiador espanhol.">
            <a:extLst>
              <a:ext uri="{FF2B5EF4-FFF2-40B4-BE49-F238E27FC236}">
                <a16:creationId xmlns:a16="http://schemas.microsoft.com/office/drawing/2014/main" id="{6CA1894E-0CB1-48AB-B1F4-737A2FC17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317731"/>
            <a:ext cx="5294716" cy="422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Ramón y Cajal além do sistema nervoso – por Stefânia Forner – NEUROCIÊNCIAS  EM DEBATE">
            <a:extLst>
              <a:ext uri="{FF2B5EF4-FFF2-40B4-BE49-F238E27FC236}">
                <a16:creationId xmlns:a16="http://schemas.microsoft.com/office/drawing/2014/main" id="{3212B3FD-0B9E-4FCA-81ED-3102B93F8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9544" y="643467"/>
            <a:ext cx="4763261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antiago Ramón y Cajal – highlike">
            <a:extLst>
              <a:ext uri="{FF2B5EF4-FFF2-40B4-BE49-F238E27FC236}">
                <a16:creationId xmlns:a16="http://schemas.microsoft.com/office/drawing/2014/main" id="{D3B74F95-1B14-4ABC-A6B7-D96B93D44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971" y="643467"/>
            <a:ext cx="472583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Santiago Ramón y Cajal, the Young Artist Who Grew Up to Invent Neuroscience  - Scientific American Blog Network">
            <a:extLst>
              <a:ext uri="{FF2B5EF4-FFF2-40B4-BE49-F238E27FC236}">
                <a16:creationId xmlns:a16="http://schemas.microsoft.com/office/drawing/2014/main" id="{075E9FA6-E7CF-4A23-98B7-EDCE02BC7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545" y="665478"/>
            <a:ext cx="458660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What Does The Neuron Doctrine State">
            <a:extLst>
              <a:ext uri="{FF2B5EF4-FFF2-40B4-BE49-F238E27FC236}">
                <a16:creationId xmlns:a16="http://schemas.microsoft.com/office/drawing/2014/main" id="{FE674EF0-D26C-48DC-8F6A-A0A150CAD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793" y="1295720"/>
            <a:ext cx="7190195" cy="422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25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rain video">
            <a:hlinkClick r:id="" action="ppaction://media"/>
            <a:extLst>
              <a:ext uri="{FF2B5EF4-FFF2-40B4-BE49-F238E27FC236}">
                <a16:creationId xmlns:a16="http://schemas.microsoft.com/office/drawing/2014/main" id="{4FF59D9C-C10C-417A-A78B-2D58226182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32225" y="1150938"/>
            <a:ext cx="4525963" cy="455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5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DF872CB-0240-4D2C-9A63-7D734E959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872" y="0"/>
            <a:ext cx="6814760" cy="557106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0801A96-D88C-48F8-A640-6B13CD638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15" y="5571067"/>
            <a:ext cx="6424217" cy="9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288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wo main endogenous neurogenic regions contain multipotent adult neural...  | Download Scientific Diagram">
            <a:extLst>
              <a:ext uri="{FF2B5EF4-FFF2-40B4-BE49-F238E27FC236}">
                <a16:creationId xmlns:a16="http://schemas.microsoft.com/office/drawing/2014/main" id="{A21A264B-10D9-4BDD-B06F-65D636CA7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85725"/>
            <a:ext cx="7639050" cy="66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253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5F0E358-1E49-4920-80D8-C3D138708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E2D2362D-7010-4036-B9CA-03DFC8EB3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DC85BF5E-2BD6-4E5B-8EA3-420B45BB0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389812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 defTabSz="45720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740D8E28-91B5-42B0-9D6C-B777D8AD9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713579" cy="6858000"/>
          </a:xfrm>
          <a:custGeom>
            <a:avLst/>
            <a:gdLst>
              <a:gd name="connsiteX0" fmla="*/ 0 w 7713579"/>
              <a:gd name="connsiteY0" fmla="*/ 0 h 6858000"/>
              <a:gd name="connsiteX1" fmla="*/ 7534191 w 7713579"/>
              <a:gd name="connsiteY1" fmla="*/ 0 h 6858000"/>
              <a:gd name="connsiteX2" fmla="*/ 7538954 w 7713579"/>
              <a:gd name="connsiteY2" fmla="*/ 66675 h 6858000"/>
              <a:gd name="connsiteX3" fmla="*/ 7546891 w 7713579"/>
              <a:gd name="connsiteY3" fmla="*/ 122237 h 6858000"/>
              <a:gd name="connsiteX4" fmla="*/ 7556416 w 7713579"/>
              <a:gd name="connsiteY4" fmla="*/ 174625 h 6858000"/>
              <a:gd name="connsiteX5" fmla="*/ 7572291 w 7713579"/>
              <a:gd name="connsiteY5" fmla="*/ 217487 h 6858000"/>
              <a:gd name="connsiteX6" fmla="*/ 7588166 w 7713579"/>
              <a:gd name="connsiteY6" fmla="*/ 260350 h 6858000"/>
              <a:gd name="connsiteX7" fmla="*/ 7607216 w 7713579"/>
              <a:gd name="connsiteY7" fmla="*/ 296862 h 6858000"/>
              <a:gd name="connsiteX8" fmla="*/ 7626266 w 7713579"/>
              <a:gd name="connsiteY8" fmla="*/ 334962 h 6858000"/>
              <a:gd name="connsiteX9" fmla="*/ 7643729 w 7713579"/>
              <a:gd name="connsiteY9" fmla="*/ 369887 h 6858000"/>
              <a:gd name="connsiteX10" fmla="*/ 7661191 w 7713579"/>
              <a:gd name="connsiteY10" fmla="*/ 409575 h 6858000"/>
              <a:gd name="connsiteX11" fmla="*/ 7677066 w 7713579"/>
              <a:gd name="connsiteY11" fmla="*/ 450850 h 6858000"/>
              <a:gd name="connsiteX12" fmla="*/ 7691354 w 7713579"/>
              <a:gd name="connsiteY12" fmla="*/ 496887 h 6858000"/>
              <a:gd name="connsiteX13" fmla="*/ 7702466 w 7713579"/>
              <a:gd name="connsiteY13" fmla="*/ 546100 h 6858000"/>
              <a:gd name="connsiteX14" fmla="*/ 7710404 w 7713579"/>
              <a:gd name="connsiteY14" fmla="*/ 606425 h 6858000"/>
              <a:gd name="connsiteX15" fmla="*/ 7713579 w 7713579"/>
              <a:gd name="connsiteY15" fmla="*/ 673100 h 6858000"/>
              <a:gd name="connsiteX16" fmla="*/ 7710404 w 7713579"/>
              <a:gd name="connsiteY16" fmla="*/ 744537 h 6858000"/>
              <a:gd name="connsiteX17" fmla="*/ 7702466 w 7713579"/>
              <a:gd name="connsiteY17" fmla="*/ 801687 h 6858000"/>
              <a:gd name="connsiteX18" fmla="*/ 7691354 w 7713579"/>
              <a:gd name="connsiteY18" fmla="*/ 854075 h 6858000"/>
              <a:gd name="connsiteX19" fmla="*/ 7677066 w 7713579"/>
              <a:gd name="connsiteY19" fmla="*/ 901700 h 6858000"/>
              <a:gd name="connsiteX20" fmla="*/ 7661191 w 7713579"/>
              <a:gd name="connsiteY20" fmla="*/ 942975 h 6858000"/>
              <a:gd name="connsiteX21" fmla="*/ 7642141 w 7713579"/>
              <a:gd name="connsiteY21" fmla="*/ 981075 h 6858000"/>
              <a:gd name="connsiteX22" fmla="*/ 7623091 w 7713579"/>
              <a:gd name="connsiteY22" fmla="*/ 1017587 h 6858000"/>
              <a:gd name="connsiteX23" fmla="*/ 7604041 w 7713579"/>
              <a:gd name="connsiteY23" fmla="*/ 1055687 h 6858000"/>
              <a:gd name="connsiteX24" fmla="*/ 7586579 w 7713579"/>
              <a:gd name="connsiteY24" fmla="*/ 1095375 h 6858000"/>
              <a:gd name="connsiteX25" fmla="*/ 7569116 w 7713579"/>
              <a:gd name="connsiteY25" fmla="*/ 1136650 h 6858000"/>
              <a:gd name="connsiteX26" fmla="*/ 7554829 w 7713579"/>
              <a:gd name="connsiteY26" fmla="*/ 1182687 h 6858000"/>
              <a:gd name="connsiteX27" fmla="*/ 7545304 w 7713579"/>
              <a:gd name="connsiteY27" fmla="*/ 1235075 h 6858000"/>
              <a:gd name="connsiteX28" fmla="*/ 7535779 w 7713579"/>
              <a:gd name="connsiteY28" fmla="*/ 1295400 h 6858000"/>
              <a:gd name="connsiteX29" fmla="*/ 7534191 w 7713579"/>
              <a:gd name="connsiteY29" fmla="*/ 1363662 h 6858000"/>
              <a:gd name="connsiteX30" fmla="*/ 7535779 w 7713579"/>
              <a:gd name="connsiteY30" fmla="*/ 1431925 h 6858000"/>
              <a:gd name="connsiteX31" fmla="*/ 7545304 w 7713579"/>
              <a:gd name="connsiteY31" fmla="*/ 1492250 h 6858000"/>
              <a:gd name="connsiteX32" fmla="*/ 7554829 w 7713579"/>
              <a:gd name="connsiteY32" fmla="*/ 1544637 h 6858000"/>
              <a:gd name="connsiteX33" fmla="*/ 7569116 w 7713579"/>
              <a:gd name="connsiteY33" fmla="*/ 1589087 h 6858000"/>
              <a:gd name="connsiteX34" fmla="*/ 7586579 w 7713579"/>
              <a:gd name="connsiteY34" fmla="*/ 1631950 h 6858000"/>
              <a:gd name="connsiteX35" fmla="*/ 7604041 w 7713579"/>
              <a:gd name="connsiteY35" fmla="*/ 1671637 h 6858000"/>
              <a:gd name="connsiteX36" fmla="*/ 7623091 w 7713579"/>
              <a:gd name="connsiteY36" fmla="*/ 1708150 h 6858000"/>
              <a:gd name="connsiteX37" fmla="*/ 7642141 w 7713579"/>
              <a:gd name="connsiteY37" fmla="*/ 1743075 h 6858000"/>
              <a:gd name="connsiteX38" fmla="*/ 7661191 w 7713579"/>
              <a:gd name="connsiteY38" fmla="*/ 1782762 h 6858000"/>
              <a:gd name="connsiteX39" fmla="*/ 7677066 w 7713579"/>
              <a:gd name="connsiteY39" fmla="*/ 1824037 h 6858000"/>
              <a:gd name="connsiteX40" fmla="*/ 7691354 w 7713579"/>
              <a:gd name="connsiteY40" fmla="*/ 1870075 h 6858000"/>
              <a:gd name="connsiteX41" fmla="*/ 7702466 w 7713579"/>
              <a:gd name="connsiteY41" fmla="*/ 1922462 h 6858000"/>
              <a:gd name="connsiteX42" fmla="*/ 7710404 w 7713579"/>
              <a:gd name="connsiteY42" fmla="*/ 1982787 h 6858000"/>
              <a:gd name="connsiteX43" fmla="*/ 7713579 w 7713579"/>
              <a:gd name="connsiteY43" fmla="*/ 2051050 h 6858000"/>
              <a:gd name="connsiteX44" fmla="*/ 7710404 w 7713579"/>
              <a:gd name="connsiteY44" fmla="*/ 2119312 h 6858000"/>
              <a:gd name="connsiteX45" fmla="*/ 7702466 w 7713579"/>
              <a:gd name="connsiteY45" fmla="*/ 2179637 h 6858000"/>
              <a:gd name="connsiteX46" fmla="*/ 7691354 w 7713579"/>
              <a:gd name="connsiteY46" fmla="*/ 2232025 h 6858000"/>
              <a:gd name="connsiteX47" fmla="*/ 7677066 w 7713579"/>
              <a:gd name="connsiteY47" fmla="*/ 2278062 h 6858000"/>
              <a:gd name="connsiteX48" fmla="*/ 7661191 w 7713579"/>
              <a:gd name="connsiteY48" fmla="*/ 2319337 h 6858000"/>
              <a:gd name="connsiteX49" fmla="*/ 7642141 w 7713579"/>
              <a:gd name="connsiteY49" fmla="*/ 2359025 h 6858000"/>
              <a:gd name="connsiteX50" fmla="*/ 7623091 w 7713579"/>
              <a:gd name="connsiteY50" fmla="*/ 2395537 h 6858000"/>
              <a:gd name="connsiteX51" fmla="*/ 7604041 w 7713579"/>
              <a:gd name="connsiteY51" fmla="*/ 2433637 h 6858000"/>
              <a:gd name="connsiteX52" fmla="*/ 7586579 w 7713579"/>
              <a:gd name="connsiteY52" fmla="*/ 2471737 h 6858000"/>
              <a:gd name="connsiteX53" fmla="*/ 7569116 w 7713579"/>
              <a:gd name="connsiteY53" fmla="*/ 2513012 h 6858000"/>
              <a:gd name="connsiteX54" fmla="*/ 7554829 w 7713579"/>
              <a:gd name="connsiteY54" fmla="*/ 2560637 h 6858000"/>
              <a:gd name="connsiteX55" fmla="*/ 7545304 w 7713579"/>
              <a:gd name="connsiteY55" fmla="*/ 2613025 h 6858000"/>
              <a:gd name="connsiteX56" fmla="*/ 7535779 w 7713579"/>
              <a:gd name="connsiteY56" fmla="*/ 2671762 h 6858000"/>
              <a:gd name="connsiteX57" fmla="*/ 7534191 w 7713579"/>
              <a:gd name="connsiteY57" fmla="*/ 2741612 h 6858000"/>
              <a:gd name="connsiteX58" fmla="*/ 7535779 w 7713579"/>
              <a:gd name="connsiteY58" fmla="*/ 2809875 h 6858000"/>
              <a:gd name="connsiteX59" fmla="*/ 7545304 w 7713579"/>
              <a:gd name="connsiteY59" fmla="*/ 2868612 h 6858000"/>
              <a:gd name="connsiteX60" fmla="*/ 7554829 w 7713579"/>
              <a:gd name="connsiteY60" fmla="*/ 2922587 h 6858000"/>
              <a:gd name="connsiteX61" fmla="*/ 7569116 w 7713579"/>
              <a:gd name="connsiteY61" fmla="*/ 2967037 h 6858000"/>
              <a:gd name="connsiteX62" fmla="*/ 7586579 w 7713579"/>
              <a:gd name="connsiteY62" fmla="*/ 3009900 h 6858000"/>
              <a:gd name="connsiteX63" fmla="*/ 7604041 w 7713579"/>
              <a:gd name="connsiteY63" fmla="*/ 3046412 h 6858000"/>
              <a:gd name="connsiteX64" fmla="*/ 7623091 w 7713579"/>
              <a:gd name="connsiteY64" fmla="*/ 3084512 h 6858000"/>
              <a:gd name="connsiteX65" fmla="*/ 7642141 w 7713579"/>
              <a:gd name="connsiteY65" fmla="*/ 3121025 h 6858000"/>
              <a:gd name="connsiteX66" fmla="*/ 7661191 w 7713579"/>
              <a:gd name="connsiteY66" fmla="*/ 3160712 h 6858000"/>
              <a:gd name="connsiteX67" fmla="*/ 7677066 w 7713579"/>
              <a:gd name="connsiteY67" fmla="*/ 3201987 h 6858000"/>
              <a:gd name="connsiteX68" fmla="*/ 7691354 w 7713579"/>
              <a:gd name="connsiteY68" fmla="*/ 3248025 h 6858000"/>
              <a:gd name="connsiteX69" fmla="*/ 7702466 w 7713579"/>
              <a:gd name="connsiteY69" fmla="*/ 3300412 h 6858000"/>
              <a:gd name="connsiteX70" fmla="*/ 7710404 w 7713579"/>
              <a:gd name="connsiteY70" fmla="*/ 3360737 h 6858000"/>
              <a:gd name="connsiteX71" fmla="*/ 7713579 w 7713579"/>
              <a:gd name="connsiteY71" fmla="*/ 3427412 h 6858000"/>
              <a:gd name="connsiteX72" fmla="*/ 7710404 w 7713579"/>
              <a:gd name="connsiteY72" fmla="*/ 3497262 h 6858000"/>
              <a:gd name="connsiteX73" fmla="*/ 7702466 w 7713579"/>
              <a:gd name="connsiteY73" fmla="*/ 3557587 h 6858000"/>
              <a:gd name="connsiteX74" fmla="*/ 7691354 w 7713579"/>
              <a:gd name="connsiteY74" fmla="*/ 3609975 h 6858000"/>
              <a:gd name="connsiteX75" fmla="*/ 7677066 w 7713579"/>
              <a:gd name="connsiteY75" fmla="*/ 3656012 h 6858000"/>
              <a:gd name="connsiteX76" fmla="*/ 7661191 w 7713579"/>
              <a:gd name="connsiteY76" fmla="*/ 3697287 h 6858000"/>
              <a:gd name="connsiteX77" fmla="*/ 7642141 w 7713579"/>
              <a:gd name="connsiteY77" fmla="*/ 3736975 h 6858000"/>
              <a:gd name="connsiteX78" fmla="*/ 7604041 w 7713579"/>
              <a:gd name="connsiteY78" fmla="*/ 3811587 h 6858000"/>
              <a:gd name="connsiteX79" fmla="*/ 7586579 w 7713579"/>
              <a:gd name="connsiteY79" fmla="*/ 3848100 h 6858000"/>
              <a:gd name="connsiteX80" fmla="*/ 7569116 w 7713579"/>
              <a:gd name="connsiteY80" fmla="*/ 3890962 h 6858000"/>
              <a:gd name="connsiteX81" fmla="*/ 7554829 w 7713579"/>
              <a:gd name="connsiteY81" fmla="*/ 3935412 h 6858000"/>
              <a:gd name="connsiteX82" fmla="*/ 7545304 w 7713579"/>
              <a:gd name="connsiteY82" fmla="*/ 3987800 h 6858000"/>
              <a:gd name="connsiteX83" fmla="*/ 7535779 w 7713579"/>
              <a:gd name="connsiteY83" fmla="*/ 4048125 h 6858000"/>
              <a:gd name="connsiteX84" fmla="*/ 7534191 w 7713579"/>
              <a:gd name="connsiteY84" fmla="*/ 4116387 h 6858000"/>
              <a:gd name="connsiteX85" fmla="*/ 7535779 w 7713579"/>
              <a:gd name="connsiteY85" fmla="*/ 4186237 h 6858000"/>
              <a:gd name="connsiteX86" fmla="*/ 7545304 w 7713579"/>
              <a:gd name="connsiteY86" fmla="*/ 4244975 h 6858000"/>
              <a:gd name="connsiteX87" fmla="*/ 7554829 w 7713579"/>
              <a:gd name="connsiteY87" fmla="*/ 4297362 h 6858000"/>
              <a:gd name="connsiteX88" fmla="*/ 7569116 w 7713579"/>
              <a:gd name="connsiteY88" fmla="*/ 4343400 h 6858000"/>
              <a:gd name="connsiteX89" fmla="*/ 7586579 w 7713579"/>
              <a:gd name="connsiteY89" fmla="*/ 4386262 h 6858000"/>
              <a:gd name="connsiteX90" fmla="*/ 7604041 w 7713579"/>
              <a:gd name="connsiteY90" fmla="*/ 4424362 h 6858000"/>
              <a:gd name="connsiteX91" fmla="*/ 7642141 w 7713579"/>
              <a:gd name="connsiteY91" fmla="*/ 4498975 h 6858000"/>
              <a:gd name="connsiteX92" fmla="*/ 7661191 w 7713579"/>
              <a:gd name="connsiteY92" fmla="*/ 4537075 h 6858000"/>
              <a:gd name="connsiteX93" fmla="*/ 7677066 w 7713579"/>
              <a:gd name="connsiteY93" fmla="*/ 4579937 h 6858000"/>
              <a:gd name="connsiteX94" fmla="*/ 7691354 w 7713579"/>
              <a:gd name="connsiteY94" fmla="*/ 4625975 h 6858000"/>
              <a:gd name="connsiteX95" fmla="*/ 7702466 w 7713579"/>
              <a:gd name="connsiteY95" fmla="*/ 4678362 h 6858000"/>
              <a:gd name="connsiteX96" fmla="*/ 7710404 w 7713579"/>
              <a:gd name="connsiteY96" fmla="*/ 4738687 h 6858000"/>
              <a:gd name="connsiteX97" fmla="*/ 7713579 w 7713579"/>
              <a:gd name="connsiteY97" fmla="*/ 4806950 h 6858000"/>
              <a:gd name="connsiteX98" fmla="*/ 7710404 w 7713579"/>
              <a:gd name="connsiteY98" fmla="*/ 4875212 h 6858000"/>
              <a:gd name="connsiteX99" fmla="*/ 7702466 w 7713579"/>
              <a:gd name="connsiteY99" fmla="*/ 4935537 h 6858000"/>
              <a:gd name="connsiteX100" fmla="*/ 7691354 w 7713579"/>
              <a:gd name="connsiteY100" fmla="*/ 4987925 h 6858000"/>
              <a:gd name="connsiteX101" fmla="*/ 7677066 w 7713579"/>
              <a:gd name="connsiteY101" fmla="*/ 5033962 h 6858000"/>
              <a:gd name="connsiteX102" fmla="*/ 7661191 w 7713579"/>
              <a:gd name="connsiteY102" fmla="*/ 5075237 h 6858000"/>
              <a:gd name="connsiteX103" fmla="*/ 7642141 w 7713579"/>
              <a:gd name="connsiteY103" fmla="*/ 5114925 h 6858000"/>
              <a:gd name="connsiteX104" fmla="*/ 7623091 w 7713579"/>
              <a:gd name="connsiteY104" fmla="*/ 5149850 h 6858000"/>
              <a:gd name="connsiteX105" fmla="*/ 7604041 w 7713579"/>
              <a:gd name="connsiteY105" fmla="*/ 5186362 h 6858000"/>
              <a:gd name="connsiteX106" fmla="*/ 7586579 w 7713579"/>
              <a:gd name="connsiteY106" fmla="*/ 5226050 h 6858000"/>
              <a:gd name="connsiteX107" fmla="*/ 7569116 w 7713579"/>
              <a:gd name="connsiteY107" fmla="*/ 5268912 h 6858000"/>
              <a:gd name="connsiteX108" fmla="*/ 7554829 w 7713579"/>
              <a:gd name="connsiteY108" fmla="*/ 5313362 h 6858000"/>
              <a:gd name="connsiteX109" fmla="*/ 7545304 w 7713579"/>
              <a:gd name="connsiteY109" fmla="*/ 5365750 h 6858000"/>
              <a:gd name="connsiteX110" fmla="*/ 7535779 w 7713579"/>
              <a:gd name="connsiteY110" fmla="*/ 5426075 h 6858000"/>
              <a:gd name="connsiteX111" fmla="*/ 7534191 w 7713579"/>
              <a:gd name="connsiteY111" fmla="*/ 5494337 h 6858000"/>
              <a:gd name="connsiteX112" fmla="*/ 7535779 w 7713579"/>
              <a:gd name="connsiteY112" fmla="*/ 5562600 h 6858000"/>
              <a:gd name="connsiteX113" fmla="*/ 7545304 w 7713579"/>
              <a:gd name="connsiteY113" fmla="*/ 5622925 h 6858000"/>
              <a:gd name="connsiteX114" fmla="*/ 7554829 w 7713579"/>
              <a:gd name="connsiteY114" fmla="*/ 5675312 h 6858000"/>
              <a:gd name="connsiteX115" fmla="*/ 7569116 w 7713579"/>
              <a:gd name="connsiteY115" fmla="*/ 5721350 h 6858000"/>
              <a:gd name="connsiteX116" fmla="*/ 7586579 w 7713579"/>
              <a:gd name="connsiteY116" fmla="*/ 5762625 h 6858000"/>
              <a:gd name="connsiteX117" fmla="*/ 7604041 w 7713579"/>
              <a:gd name="connsiteY117" fmla="*/ 5802312 h 6858000"/>
              <a:gd name="connsiteX118" fmla="*/ 7623091 w 7713579"/>
              <a:gd name="connsiteY118" fmla="*/ 5840412 h 6858000"/>
              <a:gd name="connsiteX119" fmla="*/ 7642141 w 7713579"/>
              <a:gd name="connsiteY119" fmla="*/ 5876925 h 6858000"/>
              <a:gd name="connsiteX120" fmla="*/ 7661191 w 7713579"/>
              <a:gd name="connsiteY120" fmla="*/ 5915025 h 6858000"/>
              <a:gd name="connsiteX121" fmla="*/ 7677066 w 7713579"/>
              <a:gd name="connsiteY121" fmla="*/ 5956300 h 6858000"/>
              <a:gd name="connsiteX122" fmla="*/ 7691354 w 7713579"/>
              <a:gd name="connsiteY122" fmla="*/ 6003925 h 6858000"/>
              <a:gd name="connsiteX123" fmla="*/ 7702466 w 7713579"/>
              <a:gd name="connsiteY123" fmla="*/ 6056312 h 6858000"/>
              <a:gd name="connsiteX124" fmla="*/ 7710404 w 7713579"/>
              <a:gd name="connsiteY124" fmla="*/ 6113462 h 6858000"/>
              <a:gd name="connsiteX125" fmla="*/ 7713579 w 7713579"/>
              <a:gd name="connsiteY125" fmla="*/ 6183312 h 6858000"/>
              <a:gd name="connsiteX126" fmla="*/ 7710404 w 7713579"/>
              <a:gd name="connsiteY126" fmla="*/ 6251575 h 6858000"/>
              <a:gd name="connsiteX127" fmla="*/ 7702466 w 7713579"/>
              <a:gd name="connsiteY127" fmla="*/ 6311900 h 6858000"/>
              <a:gd name="connsiteX128" fmla="*/ 7691354 w 7713579"/>
              <a:gd name="connsiteY128" fmla="*/ 6361112 h 6858000"/>
              <a:gd name="connsiteX129" fmla="*/ 7677066 w 7713579"/>
              <a:gd name="connsiteY129" fmla="*/ 6407150 h 6858000"/>
              <a:gd name="connsiteX130" fmla="*/ 7661191 w 7713579"/>
              <a:gd name="connsiteY130" fmla="*/ 6448425 h 6858000"/>
              <a:gd name="connsiteX131" fmla="*/ 7643729 w 7713579"/>
              <a:gd name="connsiteY131" fmla="*/ 6488112 h 6858000"/>
              <a:gd name="connsiteX132" fmla="*/ 7626266 w 7713579"/>
              <a:gd name="connsiteY132" fmla="*/ 6523037 h 6858000"/>
              <a:gd name="connsiteX133" fmla="*/ 7607216 w 7713579"/>
              <a:gd name="connsiteY133" fmla="*/ 6561137 h 6858000"/>
              <a:gd name="connsiteX134" fmla="*/ 7588166 w 7713579"/>
              <a:gd name="connsiteY134" fmla="*/ 6597650 h 6858000"/>
              <a:gd name="connsiteX135" fmla="*/ 7572291 w 7713579"/>
              <a:gd name="connsiteY135" fmla="*/ 6640512 h 6858000"/>
              <a:gd name="connsiteX136" fmla="*/ 7556416 w 7713579"/>
              <a:gd name="connsiteY136" fmla="*/ 6683375 h 6858000"/>
              <a:gd name="connsiteX137" fmla="*/ 7546891 w 7713579"/>
              <a:gd name="connsiteY137" fmla="*/ 6735762 h 6858000"/>
              <a:gd name="connsiteX138" fmla="*/ 7538954 w 7713579"/>
              <a:gd name="connsiteY138" fmla="*/ 6791325 h 6858000"/>
              <a:gd name="connsiteX139" fmla="*/ 7534191 w 7713579"/>
              <a:gd name="connsiteY139" fmla="*/ 6858000 h 6858000"/>
              <a:gd name="connsiteX140" fmla="*/ 0 w 7713579"/>
              <a:gd name="connsiteY140" fmla="*/ 6858000 h 6858000"/>
              <a:gd name="connsiteX141" fmla="*/ 0 w 7713579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713579" h="6858000">
                <a:moveTo>
                  <a:pt x="0" y="0"/>
                </a:moveTo>
                <a:lnTo>
                  <a:pt x="7534191" y="0"/>
                </a:lnTo>
                <a:lnTo>
                  <a:pt x="7538954" y="66675"/>
                </a:lnTo>
                <a:lnTo>
                  <a:pt x="7546891" y="122237"/>
                </a:lnTo>
                <a:lnTo>
                  <a:pt x="7556416" y="174625"/>
                </a:lnTo>
                <a:lnTo>
                  <a:pt x="7572291" y="217487"/>
                </a:lnTo>
                <a:lnTo>
                  <a:pt x="7588166" y="260350"/>
                </a:lnTo>
                <a:lnTo>
                  <a:pt x="7607216" y="296862"/>
                </a:lnTo>
                <a:lnTo>
                  <a:pt x="7626266" y="334962"/>
                </a:lnTo>
                <a:lnTo>
                  <a:pt x="7643729" y="369887"/>
                </a:lnTo>
                <a:lnTo>
                  <a:pt x="7661191" y="409575"/>
                </a:lnTo>
                <a:lnTo>
                  <a:pt x="7677066" y="450850"/>
                </a:lnTo>
                <a:lnTo>
                  <a:pt x="7691354" y="496887"/>
                </a:lnTo>
                <a:lnTo>
                  <a:pt x="7702466" y="546100"/>
                </a:lnTo>
                <a:lnTo>
                  <a:pt x="7710404" y="606425"/>
                </a:lnTo>
                <a:lnTo>
                  <a:pt x="7713579" y="673100"/>
                </a:lnTo>
                <a:lnTo>
                  <a:pt x="7710404" y="744537"/>
                </a:lnTo>
                <a:lnTo>
                  <a:pt x="7702466" y="801687"/>
                </a:lnTo>
                <a:lnTo>
                  <a:pt x="7691354" y="854075"/>
                </a:lnTo>
                <a:lnTo>
                  <a:pt x="7677066" y="901700"/>
                </a:lnTo>
                <a:lnTo>
                  <a:pt x="7661191" y="942975"/>
                </a:lnTo>
                <a:lnTo>
                  <a:pt x="7642141" y="981075"/>
                </a:lnTo>
                <a:lnTo>
                  <a:pt x="7623091" y="1017587"/>
                </a:lnTo>
                <a:lnTo>
                  <a:pt x="7604041" y="1055687"/>
                </a:lnTo>
                <a:lnTo>
                  <a:pt x="7586579" y="1095375"/>
                </a:lnTo>
                <a:lnTo>
                  <a:pt x="7569116" y="1136650"/>
                </a:lnTo>
                <a:lnTo>
                  <a:pt x="7554829" y="1182687"/>
                </a:lnTo>
                <a:lnTo>
                  <a:pt x="7545304" y="1235075"/>
                </a:lnTo>
                <a:lnTo>
                  <a:pt x="7535779" y="1295400"/>
                </a:lnTo>
                <a:lnTo>
                  <a:pt x="7534191" y="1363662"/>
                </a:lnTo>
                <a:lnTo>
                  <a:pt x="7535779" y="1431925"/>
                </a:lnTo>
                <a:lnTo>
                  <a:pt x="7545304" y="1492250"/>
                </a:lnTo>
                <a:lnTo>
                  <a:pt x="7554829" y="1544637"/>
                </a:lnTo>
                <a:lnTo>
                  <a:pt x="7569116" y="1589087"/>
                </a:lnTo>
                <a:lnTo>
                  <a:pt x="7586579" y="1631950"/>
                </a:lnTo>
                <a:lnTo>
                  <a:pt x="7604041" y="1671637"/>
                </a:lnTo>
                <a:lnTo>
                  <a:pt x="7623091" y="1708150"/>
                </a:lnTo>
                <a:lnTo>
                  <a:pt x="7642141" y="1743075"/>
                </a:lnTo>
                <a:lnTo>
                  <a:pt x="7661191" y="1782762"/>
                </a:lnTo>
                <a:lnTo>
                  <a:pt x="7677066" y="1824037"/>
                </a:lnTo>
                <a:lnTo>
                  <a:pt x="7691354" y="1870075"/>
                </a:lnTo>
                <a:lnTo>
                  <a:pt x="7702466" y="1922462"/>
                </a:lnTo>
                <a:lnTo>
                  <a:pt x="7710404" y="1982787"/>
                </a:lnTo>
                <a:lnTo>
                  <a:pt x="7713579" y="2051050"/>
                </a:lnTo>
                <a:lnTo>
                  <a:pt x="7710404" y="2119312"/>
                </a:lnTo>
                <a:lnTo>
                  <a:pt x="7702466" y="2179637"/>
                </a:lnTo>
                <a:lnTo>
                  <a:pt x="7691354" y="2232025"/>
                </a:lnTo>
                <a:lnTo>
                  <a:pt x="7677066" y="2278062"/>
                </a:lnTo>
                <a:lnTo>
                  <a:pt x="7661191" y="2319337"/>
                </a:lnTo>
                <a:lnTo>
                  <a:pt x="7642141" y="2359025"/>
                </a:lnTo>
                <a:lnTo>
                  <a:pt x="7623091" y="2395537"/>
                </a:lnTo>
                <a:lnTo>
                  <a:pt x="7604041" y="2433637"/>
                </a:lnTo>
                <a:lnTo>
                  <a:pt x="7586579" y="2471737"/>
                </a:lnTo>
                <a:lnTo>
                  <a:pt x="7569116" y="2513012"/>
                </a:lnTo>
                <a:lnTo>
                  <a:pt x="7554829" y="2560637"/>
                </a:lnTo>
                <a:lnTo>
                  <a:pt x="7545304" y="2613025"/>
                </a:lnTo>
                <a:lnTo>
                  <a:pt x="7535779" y="2671762"/>
                </a:lnTo>
                <a:lnTo>
                  <a:pt x="7534191" y="2741612"/>
                </a:lnTo>
                <a:lnTo>
                  <a:pt x="7535779" y="2809875"/>
                </a:lnTo>
                <a:lnTo>
                  <a:pt x="7545304" y="2868612"/>
                </a:lnTo>
                <a:lnTo>
                  <a:pt x="7554829" y="2922587"/>
                </a:lnTo>
                <a:lnTo>
                  <a:pt x="7569116" y="2967037"/>
                </a:lnTo>
                <a:lnTo>
                  <a:pt x="7586579" y="3009900"/>
                </a:lnTo>
                <a:lnTo>
                  <a:pt x="7604041" y="3046412"/>
                </a:lnTo>
                <a:lnTo>
                  <a:pt x="7623091" y="3084512"/>
                </a:lnTo>
                <a:lnTo>
                  <a:pt x="7642141" y="3121025"/>
                </a:lnTo>
                <a:lnTo>
                  <a:pt x="7661191" y="3160712"/>
                </a:lnTo>
                <a:lnTo>
                  <a:pt x="7677066" y="3201987"/>
                </a:lnTo>
                <a:lnTo>
                  <a:pt x="7691354" y="3248025"/>
                </a:lnTo>
                <a:lnTo>
                  <a:pt x="7702466" y="3300412"/>
                </a:lnTo>
                <a:lnTo>
                  <a:pt x="7710404" y="3360737"/>
                </a:lnTo>
                <a:lnTo>
                  <a:pt x="7713579" y="3427412"/>
                </a:lnTo>
                <a:lnTo>
                  <a:pt x="7710404" y="3497262"/>
                </a:lnTo>
                <a:lnTo>
                  <a:pt x="7702466" y="3557587"/>
                </a:lnTo>
                <a:lnTo>
                  <a:pt x="7691354" y="3609975"/>
                </a:lnTo>
                <a:lnTo>
                  <a:pt x="7677066" y="3656012"/>
                </a:lnTo>
                <a:lnTo>
                  <a:pt x="7661191" y="3697287"/>
                </a:lnTo>
                <a:lnTo>
                  <a:pt x="7642141" y="3736975"/>
                </a:lnTo>
                <a:lnTo>
                  <a:pt x="7604041" y="3811587"/>
                </a:lnTo>
                <a:lnTo>
                  <a:pt x="7586579" y="3848100"/>
                </a:lnTo>
                <a:lnTo>
                  <a:pt x="7569116" y="3890962"/>
                </a:lnTo>
                <a:lnTo>
                  <a:pt x="7554829" y="3935412"/>
                </a:lnTo>
                <a:lnTo>
                  <a:pt x="7545304" y="3987800"/>
                </a:lnTo>
                <a:lnTo>
                  <a:pt x="7535779" y="4048125"/>
                </a:lnTo>
                <a:lnTo>
                  <a:pt x="7534191" y="4116387"/>
                </a:lnTo>
                <a:lnTo>
                  <a:pt x="7535779" y="4186237"/>
                </a:lnTo>
                <a:lnTo>
                  <a:pt x="7545304" y="4244975"/>
                </a:lnTo>
                <a:lnTo>
                  <a:pt x="7554829" y="4297362"/>
                </a:lnTo>
                <a:lnTo>
                  <a:pt x="7569116" y="4343400"/>
                </a:lnTo>
                <a:lnTo>
                  <a:pt x="7586579" y="4386262"/>
                </a:lnTo>
                <a:lnTo>
                  <a:pt x="7604041" y="4424362"/>
                </a:lnTo>
                <a:lnTo>
                  <a:pt x="7642141" y="4498975"/>
                </a:lnTo>
                <a:lnTo>
                  <a:pt x="7661191" y="4537075"/>
                </a:lnTo>
                <a:lnTo>
                  <a:pt x="7677066" y="4579937"/>
                </a:lnTo>
                <a:lnTo>
                  <a:pt x="7691354" y="4625975"/>
                </a:lnTo>
                <a:lnTo>
                  <a:pt x="7702466" y="4678362"/>
                </a:lnTo>
                <a:lnTo>
                  <a:pt x="7710404" y="4738687"/>
                </a:lnTo>
                <a:lnTo>
                  <a:pt x="7713579" y="4806950"/>
                </a:lnTo>
                <a:lnTo>
                  <a:pt x="7710404" y="4875212"/>
                </a:lnTo>
                <a:lnTo>
                  <a:pt x="7702466" y="4935537"/>
                </a:lnTo>
                <a:lnTo>
                  <a:pt x="7691354" y="4987925"/>
                </a:lnTo>
                <a:lnTo>
                  <a:pt x="7677066" y="5033962"/>
                </a:lnTo>
                <a:lnTo>
                  <a:pt x="7661191" y="5075237"/>
                </a:lnTo>
                <a:lnTo>
                  <a:pt x="7642141" y="5114925"/>
                </a:lnTo>
                <a:lnTo>
                  <a:pt x="7623091" y="5149850"/>
                </a:lnTo>
                <a:lnTo>
                  <a:pt x="7604041" y="5186362"/>
                </a:lnTo>
                <a:lnTo>
                  <a:pt x="7586579" y="5226050"/>
                </a:lnTo>
                <a:lnTo>
                  <a:pt x="7569116" y="5268912"/>
                </a:lnTo>
                <a:lnTo>
                  <a:pt x="7554829" y="5313362"/>
                </a:lnTo>
                <a:lnTo>
                  <a:pt x="7545304" y="5365750"/>
                </a:lnTo>
                <a:lnTo>
                  <a:pt x="7535779" y="5426075"/>
                </a:lnTo>
                <a:lnTo>
                  <a:pt x="7534191" y="5494337"/>
                </a:lnTo>
                <a:lnTo>
                  <a:pt x="7535779" y="5562600"/>
                </a:lnTo>
                <a:lnTo>
                  <a:pt x="7545304" y="5622925"/>
                </a:lnTo>
                <a:lnTo>
                  <a:pt x="7554829" y="5675312"/>
                </a:lnTo>
                <a:lnTo>
                  <a:pt x="7569116" y="5721350"/>
                </a:lnTo>
                <a:lnTo>
                  <a:pt x="7586579" y="5762625"/>
                </a:lnTo>
                <a:lnTo>
                  <a:pt x="7604041" y="5802312"/>
                </a:lnTo>
                <a:lnTo>
                  <a:pt x="7623091" y="5840412"/>
                </a:lnTo>
                <a:lnTo>
                  <a:pt x="7642141" y="5876925"/>
                </a:lnTo>
                <a:lnTo>
                  <a:pt x="7661191" y="5915025"/>
                </a:lnTo>
                <a:lnTo>
                  <a:pt x="7677066" y="5956300"/>
                </a:lnTo>
                <a:lnTo>
                  <a:pt x="7691354" y="6003925"/>
                </a:lnTo>
                <a:lnTo>
                  <a:pt x="7702466" y="6056312"/>
                </a:lnTo>
                <a:lnTo>
                  <a:pt x="7710404" y="6113462"/>
                </a:lnTo>
                <a:lnTo>
                  <a:pt x="7713579" y="6183312"/>
                </a:lnTo>
                <a:lnTo>
                  <a:pt x="7710404" y="6251575"/>
                </a:lnTo>
                <a:lnTo>
                  <a:pt x="7702466" y="6311900"/>
                </a:lnTo>
                <a:lnTo>
                  <a:pt x="7691354" y="6361112"/>
                </a:lnTo>
                <a:lnTo>
                  <a:pt x="7677066" y="6407150"/>
                </a:lnTo>
                <a:lnTo>
                  <a:pt x="7661191" y="6448425"/>
                </a:lnTo>
                <a:lnTo>
                  <a:pt x="7643729" y="6488112"/>
                </a:lnTo>
                <a:lnTo>
                  <a:pt x="7626266" y="6523037"/>
                </a:lnTo>
                <a:lnTo>
                  <a:pt x="7607216" y="6561137"/>
                </a:lnTo>
                <a:lnTo>
                  <a:pt x="7588166" y="6597650"/>
                </a:lnTo>
                <a:lnTo>
                  <a:pt x="7572291" y="6640512"/>
                </a:lnTo>
                <a:lnTo>
                  <a:pt x="7556416" y="6683375"/>
                </a:lnTo>
                <a:lnTo>
                  <a:pt x="7546891" y="6735762"/>
                </a:lnTo>
                <a:lnTo>
                  <a:pt x="7538954" y="6791325"/>
                </a:lnTo>
                <a:lnTo>
                  <a:pt x="753419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Three-dimensional extracellular matrix-mediated neural stem cell  differentiation in a microfluidic device - Lab on a Chip (RSC Publishing)">
            <a:extLst>
              <a:ext uri="{FF2B5EF4-FFF2-40B4-BE49-F238E27FC236}">
                <a16:creationId xmlns:a16="http://schemas.microsoft.com/office/drawing/2014/main" id="{F50C5E44-722E-4D83-AB8C-7190CBD8D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5050" y="1648786"/>
            <a:ext cx="6015897" cy="356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A563030-C374-43AF-B084-A5AA36429FE9}"/>
              </a:ext>
            </a:extLst>
          </p:cNvPr>
          <p:cNvSpPr txBox="1"/>
          <p:nvPr/>
        </p:nvSpPr>
        <p:spPr>
          <a:xfrm>
            <a:off x="7921391" y="1209675"/>
            <a:ext cx="3410309" cy="449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</a:t>
            </a:r>
            <a:r>
              <a:rPr lang="en-US" sz="28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células</a:t>
            </a:r>
            <a:r>
              <a:rPr lang="en-US" sz="28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progenitoras</a:t>
            </a:r>
            <a:r>
              <a:rPr lang="en-US" sz="28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possuem</a:t>
            </a:r>
            <a:r>
              <a:rPr lang="en-US" sz="28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uma</a:t>
            </a:r>
            <a:r>
              <a:rPr lang="en-US" sz="28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taxa de </a:t>
            </a:r>
            <a:r>
              <a:rPr lang="en-US" sz="28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proliferação</a:t>
            </a:r>
            <a:r>
              <a:rPr lang="en-US" sz="28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muito</a:t>
            </a:r>
            <a:r>
              <a:rPr lang="en-US" sz="28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intensa</a:t>
            </a:r>
            <a:r>
              <a:rPr lang="en-US" sz="28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en-US" sz="28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estão</a:t>
            </a:r>
            <a:r>
              <a:rPr lang="en-US" sz="28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comprometidas</a:t>
            </a:r>
            <a:r>
              <a:rPr lang="en-US" sz="28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28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um </a:t>
            </a:r>
            <a:r>
              <a:rPr lang="en-US" sz="28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curto</a:t>
            </a:r>
            <a:r>
              <a:rPr lang="en-US" sz="28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período</a:t>
            </a:r>
            <a:r>
              <a:rPr lang="en-US" sz="28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tempo a se </a:t>
            </a:r>
            <a:r>
              <a:rPr lang="en-US" sz="28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diferenciarem</a:t>
            </a:r>
            <a:r>
              <a:rPr lang="en-US" sz="28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</a:t>
            </a:r>
            <a:r>
              <a:rPr lang="en-US" sz="28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principais</a:t>
            </a:r>
            <a:r>
              <a:rPr lang="en-US" sz="28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tipos</a:t>
            </a:r>
            <a:r>
              <a:rPr lang="en-US" sz="28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celulares</a:t>
            </a:r>
            <a:r>
              <a:rPr lang="en-US" sz="2800" dirty="0">
                <a:solidFill>
                  <a:schemeClr val="tx1">
                    <a:alpha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SNC</a:t>
            </a:r>
          </a:p>
        </p:txBody>
      </p:sp>
    </p:spTree>
    <p:extLst>
      <p:ext uri="{BB962C8B-B14F-4D97-AF65-F5344CB8AC3E}">
        <p14:creationId xmlns:p14="http://schemas.microsoft.com/office/powerpoint/2010/main" val="3812499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entrículos e circulação liquórica – Anatomia papel e caneta">
            <a:extLst>
              <a:ext uri="{FF2B5EF4-FFF2-40B4-BE49-F238E27FC236}">
                <a16:creationId xmlns:a16="http://schemas.microsoft.com/office/drawing/2014/main" id="{073DAB3E-0F97-4624-8D9C-ACDCC8DA7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333374"/>
            <a:ext cx="7900987" cy="435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F7934B4-F434-4493-9558-37BA7E215D59}"/>
              </a:ext>
            </a:extLst>
          </p:cNvPr>
          <p:cNvSpPr txBox="1"/>
          <p:nvPr/>
        </p:nvSpPr>
        <p:spPr>
          <a:xfrm>
            <a:off x="597761" y="4886664"/>
            <a:ext cx="109846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latin typeface="+mj-lt"/>
              </a:rPr>
              <a:t>Células tronco 		progenitores neurais  	  	</a:t>
            </a:r>
            <a:r>
              <a:rPr lang="pt-BR" sz="2800" dirty="0" err="1">
                <a:latin typeface="+mj-lt"/>
              </a:rPr>
              <a:t>neuroblastos</a:t>
            </a:r>
            <a:r>
              <a:rPr lang="pt-BR" sz="2800" dirty="0">
                <a:latin typeface="+mj-lt"/>
              </a:rPr>
              <a:t>  migram para o bulbo olfatório  			neurônios glomerulares</a:t>
            </a:r>
            <a:endParaRPr lang="pt-BR" sz="2800" dirty="0"/>
          </a:p>
        </p:txBody>
      </p:sp>
      <p:pic>
        <p:nvPicPr>
          <p:cNvPr id="9222" name="Picture 6" descr="HD VFX // Arrow Icon 2 | Video Effect Archives">
            <a:extLst>
              <a:ext uri="{FF2B5EF4-FFF2-40B4-BE49-F238E27FC236}">
                <a16:creationId xmlns:a16="http://schemas.microsoft.com/office/drawing/2014/main" id="{09AC746D-EEA5-444B-830B-E8A0F9098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694" y="4922383"/>
            <a:ext cx="933450" cy="5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D VFX // Arrow Icon 2 | Video Effect Archives">
            <a:extLst>
              <a:ext uri="{FF2B5EF4-FFF2-40B4-BE49-F238E27FC236}">
                <a16:creationId xmlns:a16="http://schemas.microsoft.com/office/drawing/2014/main" id="{49E05CB5-6FC2-46E6-A756-ED96FB65A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1" y="4992886"/>
            <a:ext cx="933450" cy="5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D VFX // Arrow Icon 2 | Video Effect Archives">
            <a:extLst>
              <a:ext uri="{FF2B5EF4-FFF2-40B4-BE49-F238E27FC236}">
                <a16:creationId xmlns:a16="http://schemas.microsoft.com/office/drawing/2014/main" id="{D51D8E43-6BB9-4537-971A-33D4EB28A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146" y="5389911"/>
            <a:ext cx="933450" cy="52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7C6035F-4BC1-488C-8F8A-F1E833930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6338" y="360835"/>
            <a:ext cx="3931799" cy="19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4335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1424</TotalTime>
  <Words>166</Words>
  <Application>Microsoft Office PowerPoint</Application>
  <PresentationFormat>Widescreen</PresentationFormat>
  <Paragraphs>14</Paragraphs>
  <Slides>14</Slides>
  <Notes>0</Notes>
  <HiddenSlides>0</HiddenSlides>
  <MMClips>2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Open Sans</vt:lpstr>
      <vt:lpstr>Tema do Office</vt:lpstr>
      <vt:lpstr>História da Migração Neuronal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Renata Libotti</dc:creator>
  <cp:lastModifiedBy>Aniela Improta Franca</cp:lastModifiedBy>
  <cp:revision>31</cp:revision>
  <dcterms:created xsi:type="dcterms:W3CDTF">2021-10-17T01:14:35Z</dcterms:created>
  <dcterms:modified xsi:type="dcterms:W3CDTF">2021-11-08T19:57:39Z</dcterms:modified>
</cp:coreProperties>
</file>