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ink/ink14.xml" ContentType="application/inkml+xml"/>
  <Override PartName="/ppt/notesSlides/notesSlide15.xml" ContentType="application/vnd.openxmlformats-officedocument.presentationml.notesSlide+xml"/>
  <Override PartName="/ppt/ink/ink15.xml" ContentType="application/inkml+xml"/>
  <Override PartName="/ppt/notesSlides/notesSlide16.xml" ContentType="application/vnd.openxmlformats-officedocument.presentationml.notesSlide+xml"/>
  <Override PartName="/ppt/ink/ink16.xml" ContentType="application/inkml+xml"/>
  <Override PartName="/ppt/notesSlides/notesSlide17.xml" ContentType="application/vnd.openxmlformats-officedocument.presentationml.notesSlide+xml"/>
  <Override PartName="/ppt/ink/ink17.xml" ContentType="application/inkml+xml"/>
  <Override PartName="/ppt/notesSlides/notesSlide18.xml" ContentType="application/vnd.openxmlformats-officedocument.presentationml.notesSlide+xml"/>
  <Override PartName="/ppt/ink/ink18.xml" ContentType="application/inkml+xml"/>
  <Override PartName="/ppt/notesSlides/notesSlide19.xml" ContentType="application/vnd.openxmlformats-officedocument.presentationml.notesSlide+xml"/>
  <Override PartName="/ppt/ink/ink19.xml" ContentType="application/inkml+xml"/>
  <Override PartName="/ppt/notesSlides/notesSlide20.xml" ContentType="application/vnd.openxmlformats-officedocument.presentationml.notesSlide+xml"/>
  <Override PartName="/ppt/ink/ink20.xml" ContentType="application/inkml+xml"/>
  <Override PartName="/ppt/notesSlides/notesSlide21.xml" ContentType="application/vnd.openxmlformats-officedocument.presentationml.notesSlide+xml"/>
  <Override PartName="/ppt/ink/ink21.xml" ContentType="application/inkml+xml"/>
  <Override PartName="/ppt/notesSlides/notesSlide22.xml" ContentType="application/vnd.openxmlformats-officedocument.presentationml.notesSlide+xml"/>
  <Override PartName="/ppt/ink/ink22.xml" ContentType="application/inkml+xml"/>
  <Override PartName="/ppt/notesSlides/notesSlide23.xml" ContentType="application/vnd.openxmlformats-officedocument.presentationml.notesSlide+xml"/>
  <Override PartName="/ppt/ink/ink23.xml" ContentType="application/inkml+xml"/>
  <Override PartName="/ppt/notesSlides/notesSlide24.xml" ContentType="application/vnd.openxmlformats-officedocument.presentationml.notesSlide+xml"/>
  <Override PartName="/ppt/ink/ink24.xml" ContentType="application/inkml+xml"/>
  <Override PartName="/ppt/notesSlides/notesSlide25.xml" ContentType="application/vnd.openxmlformats-officedocument.presentationml.notesSlide+xml"/>
  <Override PartName="/ppt/ink/ink25.xml" ContentType="application/inkml+xml"/>
  <Override PartName="/ppt/notesSlides/notesSlide26.xml" ContentType="application/vnd.openxmlformats-officedocument.presentationml.notesSlide+xml"/>
  <Override PartName="/ppt/ink/ink26.xml" ContentType="application/inkml+xml"/>
  <Override PartName="/ppt/notesSlides/notesSlide27.xml" ContentType="application/vnd.openxmlformats-officedocument.presentationml.notesSlide+xml"/>
  <Override PartName="/ppt/ink/ink27.xml" ContentType="application/inkml+xml"/>
  <Override PartName="/ppt/notesSlides/notesSlide28.xml" ContentType="application/vnd.openxmlformats-officedocument.presentationml.notesSlide+xml"/>
  <Override PartName="/ppt/ink/ink28.xml" ContentType="application/inkml+xml"/>
  <Override PartName="/ppt/notesSlides/notesSlide29.xml" ContentType="application/vnd.openxmlformats-officedocument.presentationml.notesSlide+xml"/>
  <Override PartName="/ppt/ink/ink29.xml" ContentType="application/inkml+xml"/>
  <Override PartName="/ppt/notesSlides/notesSlide30.xml" ContentType="application/vnd.openxmlformats-officedocument.presentationml.notesSlide+xml"/>
  <Override PartName="/ppt/ink/ink30.xml" ContentType="application/inkml+xml"/>
  <Override PartName="/ppt/notesSlides/notesSlide31.xml" ContentType="application/vnd.openxmlformats-officedocument.presentationml.notesSlide+xml"/>
  <Override PartName="/ppt/ink/ink31.xml" ContentType="application/inkml+xml"/>
  <Override PartName="/ppt/notesSlides/notesSlide32.xml" ContentType="application/vnd.openxmlformats-officedocument.presentationml.notesSlide+xml"/>
  <Override PartName="/ppt/ink/ink32.xml" ContentType="application/inkml+xml"/>
  <Override PartName="/ppt/notesSlides/notesSlide33.xml" ContentType="application/vnd.openxmlformats-officedocument.presentationml.notesSlide+xml"/>
  <Override PartName="/ppt/ink/ink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305" r:id="rId2"/>
    <p:sldId id="332" r:id="rId3"/>
    <p:sldId id="339" r:id="rId4"/>
    <p:sldId id="345" r:id="rId5"/>
    <p:sldId id="346" r:id="rId6"/>
    <p:sldId id="347" r:id="rId7"/>
    <p:sldId id="306" r:id="rId8"/>
    <p:sldId id="348" r:id="rId9"/>
    <p:sldId id="326" r:id="rId10"/>
    <p:sldId id="349" r:id="rId11"/>
    <p:sldId id="351" r:id="rId12"/>
    <p:sldId id="338" r:id="rId13"/>
    <p:sldId id="340" r:id="rId14"/>
    <p:sldId id="352" r:id="rId15"/>
    <p:sldId id="303" r:id="rId16"/>
    <p:sldId id="342" r:id="rId17"/>
    <p:sldId id="343" r:id="rId18"/>
    <p:sldId id="311" r:id="rId19"/>
    <p:sldId id="327" r:id="rId20"/>
    <p:sldId id="325" r:id="rId21"/>
    <p:sldId id="307" r:id="rId22"/>
    <p:sldId id="308" r:id="rId23"/>
    <p:sldId id="312" r:id="rId24"/>
    <p:sldId id="313" r:id="rId25"/>
    <p:sldId id="353" r:id="rId26"/>
    <p:sldId id="314" r:id="rId27"/>
    <p:sldId id="315" r:id="rId28"/>
    <p:sldId id="316" r:id="rId29"/>
    <p:sldId id="328" r:id="rId30"/>
    <p:sldId id="318" r:id="rId31"/>
    <p:sldId id="336" r:id="rId32"/>
    <p:sldId id="319" r:id="rId33"/>
    <p:sldId id="331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5"/>
    <p:restoredTop sz="88484"/>
  </p:normalViewPr>
  <p:slideViewPr>
    <p:cSldViewPr snapToGrid="0" snapToObjects="1">
      <p:cViewPr varScale="1">
        <p:scale>
          <a:sx n="100" d="100"/>
          <a:sy n="100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20:17:30.54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2805.76563"/>
      <inkml:brushProperty name="anchorY" value="-64285.85156"/>
      <inkml:brushProperty name="scaleFactor" value="0.5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D11F0-049A-E246-A69A-115ACDD827C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B872-E320-7041-9B9D-C2CD4CC019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807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.upenn.edu/~myl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hildrenshospital.org/centers-and-services/programs/o-_-z/speech-language-pathology-program/meet-the-team" TargetMode="Externa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Trata-se de uma revisão de trabalhos recentes sobre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desenvolvimento da percepção da fala dentro da estrutura mecanicista de compreensão de como 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sensoriais funcionam em um nível biológico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2800" dirty="0">
              <a:effectLst/>
            </a:endParaRP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seres humanos têm as capacidades cognitivas altamente desenvolvidas em função da sua linguagem que evoluiu para ser ricamente estruturada, permitindo a construção de infinitas possibilidades sendo capaz de um número infinito de novas possibilidades, com múltiplos níveis de regras de interação, desde a fonologia até a morfologia, sintaxe e semântica. </a:t>
            </a:r>
          </a:p>
        </p:txBody>
      </p:sp>
    </p:spTree>
    <p:extLst>
      <p:ext uri="{BB962C8B-B14F-4D97-AF65-F5344CB8AC3E}">
        <p14:creationId xmlns:p14="http://schemas.microsoft.com/office/powerpoint/2010/main" val="2898350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que diz respeito à percepção da fala em particular, os mesmos princípios derivados de V1 são cada vez mais observados nas regiões cerebrais.</a:t>
            </a:r>
            <a:r>
              <a:rPr lang="pt-BR" dirty="0">
                <a:effectLst/>
              </a:rPr>
              <a:t>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739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Embora o entendimento padrão seja que a experiência funciona para induzir ou aguçar as sensibilidades perceptivas iniciais – e isso é realmente evidente no desenvolvimento da percepção da fala (para uma revisão, ver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Kuhl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2010) – a grande maioria dos estudos indica que a capacidade de discriminar muitos dos fonemas em distinções consonantais usadas em todas as línguas do mundo estão presentes em bebês antes de uma experiência auditiva específica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o efeito da experiência auditiva é manter (e aguçar) a sensibilidade àquelas distinções usadas na língua nativa e mostrar um declínio na discriminação de línguas não nativa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(para uma revisão, veja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Maurer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98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Biologicamente - Os períodos críticos são necessários para estabelecer uma representação neural ideal do ambiente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circundante para orientar a ação futura</a:t>
            </a:r>
            <a:r>
              <a:rPr lang="pt-BR" dirty="0">
                <a:effectLst/>
              </a:rPr>
              <a:t>  -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começando com as propriedades rítmicas mais globais da língua nativa, o uso subsequente do ritmo para segmentar a fala contínua em unidades de tamanhos diferentes e o estreitamento perceptivo da discriminação de base ampla para a discriminação mais específica do idioma das diferenças de som da fala que são usadas para distinguir uma palavra da outra no(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idioma(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nativo(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  ENTÃO O SISTEMA É PREPARADO PARA A AQUISIÇÃO DA LÍNGUA NATIVA.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340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À medida que os bebês se sintonizam com as características rítmicas da língua nativa e usam essa sintonização para extrair unidades constituintes, ocorre uma sintonização perceptiva com as propriedades mais sutis da língua nativa. Aos 7 meses de idade, os bebês mostram uma preferência pelo acento (por exemplo, sílabas altas e longas versus sílabas curtas e suaves), melodia e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fonotática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(sequências de sons que são permitidos: por exemplo, o inglês permite “primeiro” no final, mas não o início de uma palavra) usado na língua nativa (ver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Jusczyk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2002). Nessa idade, os bebês também podem usar regularidades estatísticas, como probabilidades de transição, para extrair unidades prováveis.</a:t>
            </a:r>
            <a:r>
              <a:rPr lang="pt-BR" dirty="0">
                <a:effectLst/>
              </a:rPr>
              <a:t>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1133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estudo da afetividade. </a:t>
            </a:r>
          </a:p>
        </p:txBody>
      </p:sp>
    </p:spTree>
    <p:extLst>
      <p:ext uri="{BB962C8B-B14F-4D97-AF65-F5344CB8AC3E}">
        <p14:creationId xmlns:p14="http://schemas.microsoft.com/office/powerpoint/2010/main" val="484858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923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(consulte a barra lateral e a Tabela 1) (</a:t>
            </a:r>
            <a:r>
              <a:rPr lang="pt-BR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Bavelier</a:t>
            </a: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2010).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16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5082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119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13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b="0" i="0" u="none" strike="noStrike" dirty="0">
                <a:solidFill>
                  <a:srgbClr val="7A7A7A"/>
                </a:solidFill>
                <a:effectLst/>
                <a:latin typeface="Roboto" panose="02000000000000000000" pitchFamily="2" charset="0"/>
              </a:rPr>
              <a:t>.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noção clássica de CP é uma janela, normalmente no início do desenvolvimento, durante a qual um sistema está aberto para estruturação ou reestruturação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base na entrada do ambiente. Antes e depois deste período, as influências ambientais não podem afetar a sensibilidade ou as propriedades de resposta daquele sistema específico. Embora o momento da abertura inicial dos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CPs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seja amplamente limitado pela maturação da prontidão do circuito subjacente, estudos iniciais revelaram que a maturação não é o único fator contribuinte.</a:t>
            </a:r>
            <a:r>
              <a:rPr lang="pt-BR" dirty="0">
                <a:effectLst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80184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565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desativação daquilo que a gente não está mais usando muito e na fase adulta quebramos o que não estamos utilizando pra poder otimizar/facilitar o circuito elétrico.</a:t>
            </a:r>
          </a:p>
        </p:txBody>
      </p:sp>
    </p:spTree>
    <p:extLst>
      <p:ext uri="{BB962C8B-B14F-4D97-AF65-F5344CB8AC3E}">
        <p14:creationId xmlns:p14="http://schemas.microsoft.com/office/powerpoint/2010/main" val="39899912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677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0768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pt-BR" b="1" i="0" u="none" strike="noStrike" dirty="0">
                <a:solidFill>
                  <a:srgbClr val="808080"/>
                </a:solidFill>
                <a:effectLst/>
                <a:latin typeface="Poppins" panose="020B0604020202020204" pitchFamily="34" charset="0"/>
              </a:rPr>
              <a:t>22 de novembro de 2013</a:t>
            </a:r>
          </a:p>
          <a:p>
            <a:pPr algn="l"/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[:</a:t>
            </a:r>
            <a:r>
              <a:rPr lang="pt-BR" b="0" i="0" u="none" strike="noStrike" dirty="0" err="1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pt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]Os bebês gêmeos conversam animadamente, mas eles só têm 1 ano. O que falam? Como se comunicam? Será isso uma linguagem? Será que realmente estão se comunicando?</a:t>
            </a:r>
          </a:p>
          <a:p>
            <a:pPr algn="l"/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O vídeo dos bebês gêmeos tão pequenos em interação nos faz pensar sobre a comunicação e a aprendizagem da linguagem.</a:t>
            </a:r>
          </a:p>
          <a:p>
            <a:pPr algn="l"/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Muitos especialistas analisaram o vídeo e algumas opiniões divergem sobre a existência de uma linguagem entre os irmãos. De qualquer forma, ninguém duvida que haja uma interação entre eles.</a:t>
            </a:r>
          </a:p>
          <a:p>
            <a:pPr algn="l"/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Um dos especialistas – o linguista </a:t>
            </a:r>
            <a:r>
              <a:rPr lang="pt-BR" b="1" i="0" u="none" strike="noStrike" dirty="0">
                <a:solidFill>
                  <a:srgbClr val="FF505A"/>
                </a:solidFill>
                <a:effectLst/>
                <a:latin typeface="Libre Baskerville" panose="02000000000000000000" pitchFamily="2" charset="0"/>
                <a:hlinkClick r:id="rId3"/>
              </a:rPr>
              <a:t>Mark Liberman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 – que analisou as imagens indica que não se pode dizer que realmente haja uma linguagem, considerando a complexidade léxica que precisaria existir e impossível de se encontrar em poucas sílabas como as utilizadas.</a:t>
            </a:r>
          </a:p>
          <a:p>
            <a:pPr algn="l"/>
            <a:r>
              <a:rPr lang="pt-BR" b="1" i="0" u="none" strike="noStrike" dirty="0">
                <a:solidFill>
                  <a:srgbClr val="FF505A"/>
                </a:solidFill>
                <a:effectLst/>
                <a:latin typeface="Libre Baskerville" panose="02000000000000000000" pitchFamily="2" charset="0"/>
                <a:hlinkClick r:id="rId4"/>
              </a:rPr>
              <a:t>Hope Dickinson</a:t>
            </a:r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, do Hospital de Boston, disse que os gêmeos estão: “demonstrando uma mímica de diversos aspectos que ocorrem na conversação… Eles estão usando muito bem a troca de turnos da fala, como se o primeiro falasse, pausasse e o outro respondesse… Há uma variação incrível nos seus timbres e tons. As sentenças e exclamações acabam enfaticamente e também podemos identificar algumas entonações de pergunta. Eles estão usando gestos para acompanhar as falas, muito parecido com que os adultos fazem. A distância do corpo deles está bastante apropriada para a maioria dos americanos; não tão perto, mas não tão longe.”</a:t>
            </a:r>
          </a:p>
          <a:p>
            <a:pPr algn="l"/>
            <a:r>
              <a:rPr lang="pt-BR" b="0" i="0" u="none" strike="noStrike" dirty="0">
                <a:solidFill>
                  <a:srgbClr val="333333"/>
                </a:solidFill>
                <a:effectLst/>
                <a:latin typeface="Libre Baskerville" panose="02000000000000000000" pitchFamily="2" charset="0"/>
              </a:rPr>
              <a:t>O fato é que esse vídeo nos coloca uma questão muito interessante: Como se aprende a habilidade da comunicação? Como se apropria de uma linguagem? O que esses meninos demonstram seria uma das etapas de aprendizagem?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3449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904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3905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190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2503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texto traz o estudo de exposição a outros idiomas como o </a:t>
            </a:r>
            <a:r>
              <a:rPr lang="pt-BR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</a:t>
            </a: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o coreano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chega à conclusão de 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100"/>
              <a:buFontTx/>
              <a:buNone/>
              <a:tabLst/>
              <a:defRPr/>
            </a:pPr>
            <a:r>
              <a:rPr lang="pt-B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evidência é ainda mais clara para um efeito duradouro da experiência inicial na discriminação da linguagem visual. Embora os adultos sejam muito menos capazes do que os bebês de discriminar idiomas enquanto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observam rostos falantes silenciosos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eles têm um desempenho melhor do que o acaso (Soto-Faraco et al. 2007). Um estudo recente descobriu que, para atingir esses níveis de sucesso, </a:t>
            </a: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adultos precisavam ter aprendido um dos dois idiomas na primeira infância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Weikum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2013).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24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320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0111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0752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b="0" i="0" u="none" strike="noStrike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Professora Adjunta e Pesquisadora na área de Biologia de células-tronco da Universidade Federal do Rio de </a:t>
            </a:r>
            <a:r>
              <a:rPr lang="pt-BR" b="0" i="0" u="none" strike="noStrike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Janeir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185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TimesNewRomanPSMT"/>
              </a:rPr>
              <a:t>Consequentemente, os dados disponíveis sobre a </a:t>
            </a:r>
            <a:r>
              <a:rPr lang="pt-BR" sz="1800" dirty="0" err="1">
                <a:effectLst/>
                <a:latin typeface="TimesNewRomanPSMT"/>
              </a:rPr>
              <a:t>influência</a:t>
            </a:r>
            <a:r>
              <a:rPr lang="pt-BR" sz="1800" dirty="0">
                <a:effectLst/>
                <a:latin typeface="TimesNewRomanPSMT"/>
              </a:rPr>
              <a:t> da idade de acesso à </a:t>
            </a:r>
            <a:endParaRPr lang="pt-BR" sz="1800" dirty="0">
              <a:effectLst/>
              <a:latin typeface="Symbol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sz="1800" dirty="0">
                <a:effectLst/>
                <a:latin typeface="TimesNewRomanPSMT"/>
              </a:rPr>
              <a:t>língua nativa no processo de aquisição indicam que, apesar de um início tardio certamente interferir na competência linguístico-comunicativa a ser adquirida (em diferentes graus), não há como provar a existência de um período crítico, biologicamente definido, a partir do qual absolutamente nenhum aspecto linguístico possa ser adquirido. </a:t>
            </a:r>
            <a:endParaRPr lang="pt-BR" sz="1800" dirty="0">
              <a:effectLst/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144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outras palavras, o tempo de CP per se é plástico</a:t>
            </a:r>
            <a:r>
              <a:rPr lang="pt-BR" dirty="0">
                <a:effectLst/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tempo de CP per se é maleável, permitindo plasticidade precoce, atrasada, estendida,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tempo dos eventos que levam a esses gatilhos é limitado pela maturação, mas claramente a experiência também é necessária ou o início da plasticidade será retardado (Figura 1b)</a:t>
            </a:r>
            <a:r>
              <a:rPr lang="pt-BR" dirty="0">
                <a:effectLst/>
              </a:rPr>
              <a:t> </a:t>
            </a:r>
            <a:endParaRPr lang="pt-BR" sz="10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38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Aqui os autores exemplificam  com um modelo biológico do olho preguiçoso: E a professora Aniela citou o canto dos </a:t>
            </a:r>
            <a:r>
              <a:rPr lang="pt-BR" sz="1800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pássaros.no</a:t>
            </a:r>
            <a:r>
              <a:rPr lang="pt-BR" sz="18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caso da audição mas também na falta de luz ou na falta de outro elemento que seja necessário para o desenvolvimento do cérebro.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800" b="0" i="0" u="none" strike="noStrike" dirty="0">
              <a:solidFill>
                <a:srgbClr val="040C28"/>
              </a:solidFill>
              <a:effectLst/>
              <a:latin typeface="Google San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é um desvio ou desalinhamento de um olho, geralmente causado por estrabismo ou ametropias (miopia, hipermetropia, astigmatismo ou presbiopia)</a:t>
            </a:r>
            <a:r>
              <a:rPr lang="pt-BR" sz="1800" b="0" i="0" u="none" strike="noStrike" dirty="0">
                <a:solidFill>
                  <a:srgbClr val="4D5156"/>
                </a:solidFill>
                <a:effectLst/>
                <a:latin typeface="Google Sans"/>
              </a:rPr>
              <a:t>. A ambliopia em não é um problema propriamente do olho, mas pode vir a causar problemas de visão caso não seja tratada.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800" b="0" i="0" u="none" strike="noStrike" dirty="0">
              <a:solidFill>
                <a:srgbClr val="4D5156"/>
              </a:solidFill>
              <a:effectLst/>
              <a:highlight>
                <a:srgbClr val="FFFF00"/>
              </a:highlight>
              <a:latin typeface="Google Sans"/>
              <a:ea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as práticas contemplativas para focar a atenção também podem alcançar o aprimoramento da plasticidad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de forma não invasiva, envolvendo sistemas 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neuromoduladores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Slagter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2011), bem como produzindo mudanças epigenéticas (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Kaliman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2014)</a:t>
            </a:r>
            <a:r>
              <a:rPr lang="pt-BR" dirty="0">
                <a:effectLst/>
              </a:rPr>
              <a:t>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225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Os gatilhos moleculares para a plasticidade podem mudar os circuitos neurais de um estado imaturo para plástico, abrindo assim um CP. </a:t>
            </a:r>
            <a:r>
              <a:rPr lang="pt-BR" dirty="0">
                <a:effectLst/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maturação dos circuitos neurais que utilizam o neurotransmissor ácido gama-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aminobutírico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(GABA) está subjacente ao início da plasticidade, refletindo também a entrada ambiental (</a:t>
            </a:r>
            <a:r>
              <a:rPr lang="pt-BR" dirty="0">
                <a:effectLst/>
              </a:rPr>
              <a:t> AGENTE FARMACOLÓGICOS QUE ACELERAM A FUUNÇAO DO CIRCUITO GABA.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879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tempo de CP per se é maleável, permitindo plasticidade precoce, atrasada, estendida,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800" b="0" i="0" u="none" strike="noStrike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tempo dos eventos que levam a esses gatilhos é limitado pela maturação, mas claramente a experiência também é necessária ou o início da plasticidade será retardado (Figura 1b)</a:t>
            </a:r>
            <a:r>
              <a:rPr lang="pt-BR" dirty="0">
                <a:effectLst/>
              </a:rPr>
              <a:t> </a:t>
            </a: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576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669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f96aa35e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11f96aa35e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85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D2FFE-D43B-2193-B6E1-9AC62BD01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DE5931-EB74-1461-FE52-458B8FAAD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E092AD-B534-F47B-0513-AB2FBE17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CD23A6-1C29-5C2A-C899-7E6F2C98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7E8B31-A0AB-0DA6-4229-A16865426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92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F5D02-06B7-545C-3BB0-C040FAEC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CAD158-F094-AB2C-8076-040800C31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D741FB-8BCE-67D0-4404-BB7230C2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1C51E7-F873-64D0-6F73-4C3106EB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101C1A-19F8-BC64-3F6D-FC36853D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9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8A4514-DBF9-48A3-CF79-8C054AEA3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5D9D23-43B0-2DA8-1916-5152EC95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86DFE2-0E31-7281-4A51-A1065BFA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BB5F3-7953-CFC7-501E-1D241565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AF846F-9C2D-88DF-6DC3-3B98B41E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40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A58F6-EFA3-1F87-BF68-1AADE4B1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075464-B133-8A48-CCB5-F0DFBDC53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F046A-C392-9616-6FBA-1D72BE8FF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046134-41B2-B792-4251-DCBA2CEA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15E4BE-C924-8E4C-3432-1DAD023E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4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2E2DC-9608-7938-78D6-292A654CE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EFC1D9-5423-8FCE-3D8E-0D60ED8D6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D2B54C-B820-0FE2-D693-F0B6AB6E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0E6ECB-04AB-86AF-AF59-DB6D5206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3787C0-33BF-E7F8-C65B-4050ACAB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71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D6A59-9CA2-FA1C-D215-9AECB7FD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A50F55-245A-CE07-F1F6-D5DB4E02F9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A50F1A3-E1CD-0504-9C3E-A995F6AAF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817684-7F4D-2861-2E0F-B593D18C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2F7C26-0B30-0B3F-945F-675847C0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93F96E-8FD1-1C32-5C32-16B3D0A6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8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09B98-B547-157D-B7C0-3AB53A66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02C219-3979-BD33-3338-6C33D0471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4772F2-C547-B150-4109-4C8ADD81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B2750CA-2476-F1E2-FFCA-9F2FBB9BB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A25C24-FC11-55AB-263F-6D5CA6F89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7F908E4-075C-6227-F0CD-13B58AA9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0362979-AFFF-F334-8D17-9CB04CB4E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9CD68A1-41D7-D577-3AAF-312937E7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54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12220-B93C-25A5-5418-7076FDA2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ED4BFF-6961-8309-E6AF-58DF9E87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24ABF6C-6383-E1A7-3424-EC597772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7BCB04-E2B4-13EC-439F-76E5AA4FE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25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F4BDFE1-B164-A01E-36AB-3FDBDDDA3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70D4049-8119-5C25-5E18-D86CE156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169285-7BB1-3F87-8D1E-99567229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60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EF193-554D-4503-BED3-CD5E27D0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413DA0-7174-030C-9B44-B7955792C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78B002-BB33-84ED-6BD2-B68206135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E42E9E-DCB2-BC27-75A7-84744179C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75FD44-B383-CCCE-A566-6DAC0875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8923EF-75B1-BDEB-DCFD-F2E401C9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98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DD784-7E81-4087-497B-0D75E499B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8954DE-E3F2-AB9B-DAA8-7875722BE4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510C04-7809-BD11-2742-8D0AA8328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AEC28A-6AA1-A2C6-19C3-4A2C265AE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68D179-E60D-202A-3D7F-00F9B1A6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D43BDB-D9F4-B55C-4134-CA3920C2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559DF2F-38E9-685C-4C14-74B73F73B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D91A02-59A3-FABA-F3E9-4A93FA36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9C72EA-930A-E1DF-67C3-4AE3D429C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1EBE-2445-064E-BD3B-B994AEA794F8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016877-CCF8-1DB0-9681-987738C1C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EC6FC1-CC79-C07B-C061-A4AC9DE0E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E966D-37B0-3E4D-A944-B5D4153003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99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ww.youtube.com/watch?v=gi4FkRQikE0" TargetMode="External"/><Relationship Id="rId3" Type="http://schemas.openxmlformats.org/officeDocument/2006/relationships/customXml" Target="../ink/ink21.xml"/><Relationship Id="rId12" Type="http://schemas.openxmlformats.org/officeDocument/2006/relationships/hyperlink" Target="https://www.youtube.com/watch?v=GrcZqAixaP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11" Type="http://schemas.openxmlformats.org/officeDocument/2006/relationships/hyperlink" Target="https://www.youtube.com/watch?v=S6JAYUojns0" TargetMode="Externa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2.xml"/><Relationship Id="rId12" Type="http://schemas.openxmlformats.org/officeDocument/2006/relationships/hyperlink" Target="https://www.youtube.com/watch?v=17HmKD-TWb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11" Type="http://schemas.openxmlformats.org/officeDocument/2006/relationships/hyperlink" Target="https://www.youtube.com/watch?v=h_bNSB34VfM" TargetMode="Externa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11" Type="http://schemas.openxmlformats.org/officeDocument/2006/relationships/hyperlink" Target="https://www.youtube.com/watch?v=kb9F1UgBl1I" TargetMode="Externa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11" Type="http://schemas.openxmlformats.org/officeDocument/2006/relationships/hyperlink" Target="https://globoplay.globo.com/v/1487258" TargetMode="Externa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11" Type="http://schemas.openxmlformats.org/officeDocument/2006/relationships/hyperlink" Target="https://www.youtube.com/watch?v=hQyH0PfZhxI" TargetMode="Externa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3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3.png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4.jpeg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5.jpeg"/><Relationship Id="rId10" Type="http://schemas.openxmlformats.org/officeDocument/2006/relationships/image" Target="../media/image2.jpg"/><Relationship Id="rId9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Google Shape;42;p2">
            <a:extLst>
              <a:ext uri="{FF2B5EF4-FFF2-40B4-BE49-F238E27FC236}">
                <a16:creationId xmlns:a16="http://schemas.microsoft.com/office/drawing/2014/main" id="{9172790B-08E8-6B74-3A59-5F5E8B80E059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17974" y="138717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990356" y="1705605"/>
            <a:ext cx="238736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602873"/>
            <a:ext cx="2912847" cy="4966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De que trata o artigo?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en-US" sz="1800" b="1" dirty="0">
                <a:effectLst/>
                <a:latin typeface="JansonText"/>
                <a:ea typeface="Times New Roman" panose="02020603050405020304" pitchFamily="18" charset="0"/>
                <a:cs typeface="Times New Roman" panose="02020603050405020304" pitchFamily="18" charset="0"/>
              </a:rPr>
              <a:t>Janet F. Werker1,3 and Takao K. Hensch2,3</a:t>
            </a:r>
            <a:br>
              <a:rPr lang="en-US" sz="1800" b="1" dirty="0">
                <a:effectLst/>
                <a:latin typeface="JansonTex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JansonText"/>
                <a:ea typeface="Times New Roman" panose="02020603050405020304" pitchFamily="18" charset="0"/>
                <a:cs typeface="Times New Roman" panose="02020603050405020304" pitchFamily="18" charset="0"/>
              </a:rPr>
              <a:t>1Department of Psychology, University of British Columbia, Vancouver British Columbia V6T 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761281" y="1893362"/>
            <a:ext cx="7608387" cy="4352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Este artigo sobre o período crítico (sensível) revisa as etapas do desenvolvimento perceptivo que dão suporte à aquisição da língua nativa (materna) e examina essas etapas dentro do contexto da estrutura desse  período</a:t>
            </a:r>
            <a:r>
              <a:rPr lang="pt-BR" sz="1600" dirty="0">
                <a:effectLst/>
              </a:rPr>
              <a:t>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600" dirty="0">
              <a:effectLst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geral, entre os 7–10 meses os seres humanos iniciam a produção de suas primeiras palavras. E, por volta dos 4–5 anos de idade, as crianças já dominam quase todas as regras de sua língua nativa e podem produzir e compreender a maioria das estruturas, com o desenvolvimento subsequente sendo principalmente de aumento do vocabulário. </a:t>
            </a:r>
            <a:endParaRPr lang="pt-BR" sz="16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6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882485" y="2835505"/>
            <a:ext cx="3179850" cy="2296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Janelas de plasticidade 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Podas sinápticas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317092" y="2742242"/>
            <a:ext cx="6860958" cy="2296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Surgem entre a maturação de um equilíbrio E-I ideal, desencadeando a maquinaria da poda sináptica e um conjunto consolidado posterior de fatores semelhantes a freios, que limitam persistentemente a religação ao longo da vida adulta.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7748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4" y="27284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88916" y="2432947"/>
            <a:ext cx="2211352" cy="3752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Períodos críticos na percepção da fala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Manutenção e fechamento de períodos críticos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000268" y="1480382"/>
            <a:ext cx="8550668" cy="536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linguagem, no entanto, é um exemplo de um sistema cognitivo de nível superior governado por fenômenos CP.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sua obra clássica,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Lenneberg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(1967) propôs um modelo maturacional de aquisição da linguagem, com um período crítico no início da puberdade. Posteriormente, tornou-se evidente que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aquisição da linguagem é caracterizada por múltiplos períodos críticos e sensíveis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com diferentes inícios e compensações e diferentes dinâmicas. 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 um CP para a aquisição da sintaxe, por exemplo, com uma queda acentuada após os 7 anos de idade (Johnson &amp; Newport 1989). Existem até vários períodos sensíveis para a percepção da fala que abrem e fecham em diferentes pontos do desenvolvimento.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851730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032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841193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Etapas do desenvolvimento perceptivo que dão suporte à aquisição da lingua nativa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333597" y="1619934"/>
            <a:ext cx="6737133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342900" indent="-342900" algn="just">
              <a:buFontTx/>
              <a:buChar char="-"/>
            </a:pPr>
            <a:r>
              <a:rPr lang="pt-BR" sz="2400" dirty="0">
                <a:latin typeface="Calibri"/>
                <a:cs typeface="Calibri"/>
              </a:rPr>
              <a:t>Desenvolvimento da percepção da fala antes do nascimento;</a:t>
            </a:r>
          </a:p>
          <a:p>
            <a:pPr marL="342900" indent="-342900" algn="just">
              <a:buFontTx/>
              <a:buChar char="-"/>
            </a:pPr>
            <a:endParaRPr lang="pt-BR" sz="2400" dirty="0">
              <a:latin typeface="Calibri"/>
              <a:cs typeface="Calibri"/>
            </a:endParaRPr>
          </a:p>
          <a:p>
            <a:pPr marL="342900" indent="-342900" algn="just">
              <a:buFontTx/>
              <a:buChar char="-"/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Desde os primeiros momentos de vida, o comportamento vocal infantil é influenciado pela experiência auditiva pré-natal </a:t>
            </a:r>
          </a:p>
          <a:p>
            <a:pPr marL="342900" indent="-342900" algn="just">
              <a:buFontTx/>
              <a:buChar char="-"/>
            </a:pPr>
            <a:endParaRPr lang="pt-BR" sz="2400" dirty="0">
              <a:latin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Times New Roman" panose="02020603050405020304" pitchFamily="18" charset="0"/>
              </a:rPr>
              <a:t>A experiência de audição pré-natal também desempenha um papel: os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recém-nascidos mostram uma preferência por ouvir línguas que são da mesma classe rítmica daquelas ouvidas no útero</a:t>
            </a:r>
            <a:r>
              <a:rPr lang="pt-BR" sz="2400" dirty="0">
                <a:effectLst/>
              </a:rPr>
              <a:t> 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507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4771" y="2197264"/>
            <a:ext cx="2518076" cy="27008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Desenvolvimento da sintonia perceptiva com as propriedades da língua nativa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558533" y="1648040"/>
            <a:ext cx="7412346" cy="4936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omeça com as propriedades rítmicas mais globais da língua nativa, o uso subsequente do ritmo para segmentar a fala contínua em unidades de tamanhos diferentes e o estreitamento perceptivo da discriminação de base ampla para a discriminação mais específica do idioma das diferenças de som da fala que são usadas para distinguir uma palavra da outra no(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idioma(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nativo(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2400" dirty="0">
                <a:effectLst/>
              </a:rPr>
              <a:t> 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Essas sensibilidades trabalham juntas para permitir que os bebês foquem a atenção perceptiva em palavras individuais e isso, por sua vez, pode apoiar o 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estreitamento perceptivo das categorias de sons da fala da língua nativa.</a:t>
            </a:r>
            <a:r>
              <a:rPr lang="pt-BR" sz="2400" dirty="0">
                <a:effectLst/>
              </a:rPr>
              <a:t> 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7507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2" y="1841193"/>
            <a:ext cx="2605378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E</a:t>
            </a:r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streitamento perceptivo 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366930" y="1722512"/>
            <a:ext cx="7127267" cy="486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Declínio na percepção não nativa e a manutenção ou melhoria na percepção nativa </a:t>
            </a:r>
          </a:p>
          <a:p>
            <a:pPr algn="just"/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A percepção das vogais pode se reorganizar um pouco mais cedo no desenvolvimento do que a percepção das consoantes, com mudanças na estrutura interna das categorias de vogais por volta dos 6-8 meses de idade</a:t>
            </a:r>
          </a:p>
          <a:p>
            <a:pPr algn="just"/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À medida que o sistema avança em direção à consolidação, as experiências que são mais envolventes são mais capazes de provocar mudanças perceptivas do que as experiências de escuta passiva.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43FE186C-E45A-E6FF-37A2-8A64F685A0A4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2351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344672" y="3152432"/>
            <a:ext cx="2281452" cy="166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 declínio da plasticidade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158929" y="2132548"/>
            <a:ext cx="6649594" cy="384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10 meses podem marcar o início do declínio da plasticidade, mas o fechamento parece ser gradual. </a:t>
            </a:r>
          </a:p>
          <a:p>
            <a:pPr algn="just"/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Uma vez que as categorias de sons da fala nativa estejam definidas, os bebês são capazes de usá-los para segmentar palavras (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Jusczyk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&amp; 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Aslin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1995) e reconhecer palavras familiares (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Swingley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&amp; 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Aslin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2002) .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8564B3EE-D87C-2C5B-4517-E64D2BF1D66E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936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161367" y="2767438"/>
            <a:ext cx="1981649" cy="2432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Reabertura de períodos críticos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389123" y="2352008"/>
            <a:ext cx="7268612" cy="3115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Vários fatores semelhantes a freios surgem após o CP para limitar a religação excessiva do circuito.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Levantar qualquer um deles por meio de manipulações genéticas, farmacológicas ou comportamentais direcionadas (por exemplo, treinamento de atenção) pode restabelecer a plasticidade mais tarde na vida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6372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40564" y="1648040"/>
            <a:ext cx="3304827" cy="3275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217603" y="2965388"/>
            <a:ext cx="3030960" cy="1396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Considerações sobre o objetivo do artigo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691791" y="2244616"/>
            <a:ext cx="5543111" cy="3274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Posicionar melhor cientistas e clínicos em todos os campos para obter uma compreensão mais profunda de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o desenvolvimento da linguagem se desenvolve. e para implementar intervenções mais eficazes quando o desenvolvimento dá errado.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7887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138717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907653" y="1859695"/>
            <a:ext cx="1826424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As crianças surdas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034931" y="1379853"/>
            <a:ext cx="7906372" cy="5338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crianças que nascem surdas têm acesso precoce à fala visual, mas não acústica. Em comparação com os controles auditivos, uma porcentagem maior desses indivíduos se tornará proficiente em leitores labiais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Auer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Bernstein 2007) e, como um grupo, mostrará uma dominância visual vitalícia no processamento da linguagem e um déficit vitalício na integração auditivo-visual da fala. se a audição não for corrigida até os 2–3 anos de idade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Schorr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2005)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2400" dirty="0">
              <a:effectLst/>
            </a:endParaRPr>
          </a:p>
          <a:p>
            <a:pPr algn="just"/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Comportamentalmente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embora os bebês em geral tenham preferência por olhar para os olhos, entre 6 e 10-12 meses de idade, há uma mudança para olhar mais para a boca - uma mudança que sem dúvida ajuda os bebês a estabelecer uma melhor representação dos movimentos articulatórios visuais que coincidem com a fala ouvida.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095A591B-7D16-0E4A-01EE-BF8DF5B8925F}"/>
              </a:ext>
            </a:extLst>
          </p:cNvPr>
          <p:cNvSpPr/>
          <p:nvPr/>
        </p:nvSpPr>
        <p:spPr>
          <a:xfrm>
            <a:off x="2239953" y="674049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6199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001394" y="2902961"/>
            <a:ext cx="2024037" cy="2161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Os bebês bilingues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662356" y="2074385"/>
            <a:ext cx="6849120" cy="389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bebês bilíngues não apresentam atraso no declínio da discriminação visual da linguagem. Em vez disso, eles continuam a discriminar idiomas visualmente mesmo meses depois da idade </a:t>
            </a:r>
          </a:p>
          <a:p>
            <a:pPr algn="just"/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Talvez os circuitos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neuromoduladores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que aumentam a atenção e o envolvimento sejam mais ativos em bebês bilíngues, portanto</a:t>
            </a:r>
            <a:r>
              <a:rPr lang="pt-BR" sz="24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impedindo a colocação ou agindo para remover freios moleculares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6773E879-8F43-911F-D11F-AB037DA6C26F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894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Google Shape;42;p2">
            <a:extLst>
              <a:ext uri="{FF2B5EF4-FFF2-40B4-BE49-F238E27FC236}">
                <a16:creationId xmlns:a16="http://schemas.microsoft.com/office/drawing/2014/main" id="{9172790B-08E8-6B74-3A59-5F5E8B80E059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61367" y="1700587"/>
            <a:ext cx="2667783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602873"/>
            <a:ext cx="2912847" cy="4966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Definição de  Períodos Críticos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674398" y="1907403"/>
            <a:ext cx="7608387" cy="472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São fases de desenvolvimento, nas quais alguns sistemas neurais estão mais suscetíveis à plasticidade.</a:t>
            </a:r>
          </a:p>
          <a:p>
            <a:pPr algn="just"/>
            <a:endParaRPr lang="pt-BR" sz="2400" dirty="0">
              <a:solidFill>
                <a:srgbClr val="202124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Há duração e início específicos para cada sistema, dependendo da idade e da exposição às experiências.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Sem ativação neural, o sistema fica em um estado de espera com desenvolvimento inadequado.</a:t>
            </a:r>
          </a:p>
          <a:p>
            <a:pPr algn="just"/>
            <a:endParaRPr lang="pt-BR" sz="2400" dirty="0">
              <a:solidFill>
                <a:srgbClr val="202124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O período crítico se inicia por volta dos 2 anos e se encerra por volta da puberdade. Esse período é chamado de crítico porque seria aquele mais sensível à aquisição da linguagem.</a:t>
            </a:r>
          </a:p>
        </p:txBody>
      </p:sp>
    </p:spTree>
    <p:extLst>
      <p:ext uri="{BB962C8B-B14F-4D97-AF65-F5344CB8AC3E}">
        <p14:creationId xmlns:p14="http://schemas.microsoft.com/office/powerpoint/2010/main" val="1619260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841193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Angiogênese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850699" y="2590888"/>
            <a:ext cx="6543997" cy="270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Processo de formação de vasos sanguíneos a partir de vasos preexistentes, 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que ocorre em condições fisiológicas e patológicas. É fenômeno complexo no qual participam inúmeras moléculas que estimulam e inibem a formação dos 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neovasos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.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267ADF03-BFD8-5337-BC1A-A94E0295D4F9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69D8C92-E28B-B2D6-C898-67FE51DAAA21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>
                <a:solidFill>
                  <a:srgbClr val="FF0000"/>
                </a:solidFill>
              </a:rPr>
              <a:t>Vocabulário</a:t>
            </a:r>
            <a:r>
              <a:rPr lang="pt-BR" dirty="0"/>
              <a:t> - Neurofisiologia da Leitura</a:t>
            </a:r>
          </a:p>
        </p:txBody>
      </p:sp>
    </p:spTree>
    <p:extLst>
      <p:ext uri="{BB962C8B-B14F-4D97-AF65-F5344CB8AC3E}">
        <p14:creationId xmlns:p14="http://schemas.microsoft.com/office/powerpoint/2010/main" val="4246104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4" y="136190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06799" y="2504155"/>
            <a:ext cx="2580165" cy="1849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Manutenção e fechamento de períodos críticos 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2966313" y="2065105"/>
            <a:ext cx="8999006" cy="4434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omo se desenvolve </a:t>
            </a:r>
            <a:r>
              <a:rPr lang="pt-B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 sintonia perceptiva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as propriedades </a:t>
            </a:r>
            <a:r>
              <a:rPr lang="pt-BR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da língua nativa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</a:rPr>
              <a:t>.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</a:rPr>
              <a:t>Ações que crianças de até 24 meses devem fazer</a:t>
            </a:r>
            <a:r>
              <a:rPr lang="pt-BR" b="0" i="0" u="none" strike="noStrike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:</a:t>
            </a:r>
            <a:endParaRPr lang="pt-BR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  <a:hlinkClick r:id="rId11"/>
              </a:rPr>
              <a:t>https://www.youtube.com/watch?v=S6JAYUojns0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r>
              <a:rPr lang="pt-BR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Calibri"/>
              </a:rPr>
              <a:t>Formaçao</a:t>
            </a:r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</a:rPr>
              <a:t> da personalidade infantil: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  <a:hlinkClick r:id="rId12"/>
              </a:rPr>
              <a:t>https://www.youtube.com/watch?v=GrcZqAixaPM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</a:rPr>
              <a:t>A neuroplasticidade do cérebro adolescente: sobre a poda neuronal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/>
                <a:hlinkClick r:id="rId13"/>
              </a:rPr>
              <a:t>https://www.youtube.com/watch?v=gi4FkRQikE0</a:t>
            </a:r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Times New Roman" panose="02020603050405020304" pitchFamily="18" charset="0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849227FA-2759-09D4-B381-5B53A4CA64F6}"/>
              </a:ext>
            </a:extLst>
          </p:cNvPr>
          <p:cNvSpPr/>
          <p:nvPr/>
        </p:nvSpPr>
        <p:spPr>
          <a:xfrm>
            <a:off x="2239954" y="827072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8602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06799" y="2888597"/>
            <a:ext cx="3304827" cy="1716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Períodos críticos na percepção da fala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066378" y="2261304"/>
            <a:ext cx="7597564" cy="339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aquisição da linguagem é caracterizada por múltiplos períodos críticos e sensíveis</a:t>
            </a:r>
          </a:p>
          <a:p>
            <a:endParaRPr lang="pt-B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cérebro na adolescência: Professor Leandro</a:t>
            </a:r>
          </a:p>
          <a:p>
            <a:endParaRPr lang="pt-BR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https://www.youtube.com/watch?v=h_bNSB34VfM</a:t>
            </a:r>
            <a:endParaRPr lang="pt-B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Neuroplasticidade: Ativa e passiva </a:t>
            </a:r>
          </a:p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na infância, adolescência e fase adulta.</a:t>
            </a: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https://www.youtube.com/watch?v=17HmKD-TWbU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2371670F-8B7F-2DEE-4461-B293CDCA9D40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4205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83619" y="2352008"/>
            <a:ext cx="3304827" cy="1587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Combinação e integração audiovisual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5105839" y="1619934"/>
            <a:ext cx="5543111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dirty="0">
                <a:solidFill>
                  <a:srgbClr val="040C28"/>
                </a:solidFill>
                <a:latin typeface="Google Sans"/>
              </a:rPr>
              <a:t>É mais fácil entender a fala degradada se a informação visual dos rostos falantes também for fornecida (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Sumby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&amp; Pollack 1954) 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Mãe estimulando bebê de 1 ano.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  <a:hlinkClick r:id="rId11"/>
              </a:rPr>
              <a:t>https://www.youtube.com/watch?v=kb9F1UgBl1I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1B8C6EA-4888-D9F6-0D1C-BD0FACBFB610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9998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841193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Vídeo dos gêmeos.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5105839" y="1619934"/>
            <a:ext cx="5543111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dirty="0">
                <a:solidFill>
                  <a:srgbClr val="040C28"/>
                </a:solidFill>
                <a:latin typeface="Google Sans"/>
                <a:hlinkClick r:id="rId11"/>
              </a:rPr>
              <a:t>https://globoplay.globo.com/v/1487258</a:t>
            </a:r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ctr"/>
            <a:endParaRPr lang="pt-BR" sz="2400" dirty="0">
              <a:solidFill>
                <a:srgbClr val="040C28"/>
              </a:solidFill>
              <a:latin typeface="Google Sans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FABFC3C-004A-8942-3885-ED2DB090A15E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8576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3166771" y="2635540"/>
            <a:ext cx="6175947" cy="1076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Pesquisas, vídeos e outras leituras sobre o Período Crítico e a aquisição da língua materna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3000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617335" y="3117954"/>
            <a:ext cx="2600420" cy="2432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 Crítico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 sensível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444431" y="2285184"/>
            <a:ext cx="7747569" cy="354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  <a:hlinkClick r:id="rId11"/>
              </a:rPr>
              <a:t>https://www.youtube.com/watch?v=hQyH0PfZhxI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pt-BR" sz="2400" dirty="0">
                <a:latin typeface="Calibri"/>
                <a:cs typeface="Calibri"/>
              </a:rPr>
              <a:t>Período crítico – período ávido para que a habilitação de  determinada função seja estabelecida</a:t>
            </a:r>
          </a:p>
          <a:p>
            <a:endParaRPr lang="pt-BR" sz="2400" dirty="0">
              <a:latin typeface="Calibri"/>
              <a:cs typeface="Calibri"/>
            </a:endParaRPr>
          </a:p>
          <a:p>
            <a:r>
              <a:rPr lang="pt-BR" sz="2400" dirty="0">
                <a:latin typeface="Calibri"/>
                <a:cs typeface="Calibri"/>
              </a:rPr>
              <a:t>Período sensível – a grande chance de determinada habilidade ter maior probabilidade de interferência positiva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260BF5A7-87EB-8B1B-9328-1D22D45E85D8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2685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587539" y="3851308"/>
            <a:ext cx="2890179" cy="122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Períodos Críticos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787629" y="1849580"/>
            <a:ext cx="6409492" cy="460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dirty="0">
                <a:latin typeface="Calibri"/>
                <a:cs typeface="Calibri"/>
              </a:rPr>
              <a:t>Períodos restritos no tempo nos quais a </a:t>
            </a:r>
            <a:r>
              <a:rPr lang="pt-BR" sz="2400" dirty="0" err="1">
                <a:latin typeface="Calibri"/>
                <a:cs typeface="Calibri"/>
              </a:rPr>
              <a:t>experência</a:t>
            </a:r>
            <a:r>
              <a:rPr lang="pt-BR" sz="2400" dirty="0">
                <a:latin typeface="Calibri"/>
                <a:cs typeface="Calibri"/>
              </a:rPr>
              <a:t>, ou a estimulação do sistema nervoso, é desejável ou essencial para o adequado desenvolvimento de um circuito neural subjacente à função.</a:t>
            </a:r>
          </a:p>
          <a:p>
            <a:pPr algn="just"/>
            <a:endParaRPr lang="pt-BR" sz="2400" dirty="0">
              <a:latin typeface="Calibri"/>
              <a:cs typeface="Calibri"/>
            </a:endParaRPr>
          </a:p>
          <a:p>
            <a:pPr algn="just"/>
            <a:r>
              <a:rPr lang="pt-BR" sz="2400" dirty="0">
                <a:latin typeface="Calibri"/>
                <a:cs typeface="Calibri"/>
              </a:rPr>
              <a:t>São períodos importantes em que o indivíduo passe por determinada experiência para que ele consiga desenvolver seu sistema nervoso de forma adequada</a:t>
            </a:r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692E1CA5-3958-268D-C58C-014D04E5C11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6266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24671" y="2588149"/>
            <a:ext cx="2561231" cy="2101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 Período Crítico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472684" y="1712515"/>
            <a:ext cx="6329954" cy="457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just"/>
            <a:r>
              <a:rPr lang="pt-BR" sz="2400" dirty="0">
                <a:latin typeface="Calibri"/>
                <a:cs typeface="Calibri"/>
              </a:rPr>
              <a:t>Por especificação genética a gente consegue já uma formação avançada do sistema nervoso. No entanto, as experiências modificam de forma significativa as relações conectivas entre  os diversos circuitos do sistema nervoso.</a:t>
            </a:r>
          </a:p>
          <a:p>
            <a:pPr algn="just"/>
            <a:endParaRPr lang="pt-BR" sz="2400" dirty="0">
              <a:latin typeface="Calibri"/>
              <a:cs typeface="Calibri"/>
            </a:endParaRPr>
          </a:p>
          <a:p>
            <a:pPr algn="just"/>
            <a:r>
              <a:rPr lang="pt-BR" sz="2400" dirty="0">
                <a:latin typeface="Calibri"/>
                <a:cs typeface="Calibri"/>
              </a:rPr>
              <a:t>Essa experiência pode ser importante de forma a ajudar no desenvolvimento de uma </a:t>
            </a:r>
            <a:r>
              <a:rPr lang="pt-BR" sz="2400" dirty="0">
                <a:cs typeface="Calibri"/>
              </a:rPr>
              <a:t>função </a:t>
            </a:r>
            <a:r>
              <a:rPr lang="pt-BR" sz="2400" dirty="0">
                <a:latin typeface="Calibri"/>
                <a:cs typeface="Calibri"/>
              </a:rPr>
              <a:t>ou ela pode </a:t>
            </a:r>
            <a:r>
              <a:rPr lang="pt-BR" sz="2400" dirty="0">
                <a:cs typeface="Calibri"/>
              </a:rPr>
              <a:t>ser essencial </a:t>
            </a:r>
            <a:r>
              <a:rPr lang="pt-BR" sz="2400" dirty="0">
                <a:latin typeface="Calibri"/>
                <a:cs typeface="Calibri"/>
              </a:rPr>
              <a:t>de forma que, se </a:t>
            </a:r>
            <a:r>
              <a:rPr lang="pt-BR" sz="2400" dirty="0">
                <a:cs typeface="Calibri"/>
              </a:rPr>
              <a:t>aquela</a:t>
            </a:r>
            <a:r>
              <a:rPr lang="pt-BR" sz="2400" dirty="0">
                <a:latin typeface="Calibri"/>
                <a:cs typeface="Calibri"/>
              </a:rPr>
              <a:t> experiência não acontecer não há mais a possibil</a:t>
            </a:r>
            <a:r>
              <a:rPr lang="pt-BR" sz="2400" dirty="0">
                <a:cs typeface="Calibri"/>
              </a:rPr>
              <a:t>idade do desenvolvimento.</a:t>
            </a:r>
          </a:p>
          <a:p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EB673EED-44B4-95D8-3582-95F9C590DD56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328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06800" y="2537086"/>
            <a:ext cx="2646066" cy="2627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 impacto duradouro do desenvolvimento do período crítico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387778" y="2115201"/>
            <a:ext cx="6850080" cy="4170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Estudos de percepção da fala em adultos que foram adotados de um país para outro quando crianças fornecem uma maneira de testar o efeito duradouro. </a:t>
            </a:r>
          </a:p>
          <a:p>
            <a:pPr algn="just"/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Os resultados indicam que apenas com a exposição ocasional à primeira língua, não mais do que uma hora ou mais por mês, a sensibilidade para as distinções dos sons da fala da língua nativa pode ser mantida 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41C9690F-9BF3-E10E-55FC-A1C9638B5783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3820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891859" y="1853586"/>
            <a:ext cx="4799800" cy="1891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 conhecimento adquirido na sintonização perceptiva impulsiona a aquisição da linguagem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5716103" y="3378439"/>
            <a:ext cx="5543111" cy="135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Quando a experiência é interessante importante, desejada chamamos de período sensível.</a:t>
            </a:r>
          </a:p>
          <a:p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564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Google Shape;42;p2">
            <a:extLst>
              <a:ext uri="{FF2B5EF4-FFF2-40B4-BE49-F238E27FC236}">
                <a16:creationId xmlns:a16="http://schemas.microsoft.com/office/drawing/2014/main" id="{9172790B-08E8-6B74-3A59-5F5E8B80E059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alibri"/>
                <a:cs typeface="Calibri"/>
              </a:rPr>
              <a:t>Critical Periods in Speech Perception: New Directions 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525177" y="2973491"/>
            <a:ext cx="1633154" cy="2191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Períodos críticos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 de reabertura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2239953" y="1937736"/>
            <a:ext cx="8156347" cy="4262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200" dirty="0">
                <a:solidFill>
                  <a:srgbClr val="040C28"/>
                </a:solidFill>
                <a:latin typeface="Google Sans"/>
              </a:rPr>
              <a:t>As mudanças relacionadas à idade na percepção fonética envolvem uma perda total de sensibilidade. ?</a:t>
            </a:r>
          </a:p>
          <a:p>
            <a:pPr algn="just"/>
            <a:endParaRPr lang="pt-BR" sz="22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200" dirty="0">
                <a:solidFill>
                  <a:srgbClr val="040C28"/>
                </a:solidFill>
                <a:latin typeface="Google Sans"/>
              </a:rPr>
              <a:t>Que o cérebro maduro é intrinsecamente plástico e ativamente estabilizado por uma variedade de fatores semelhantes a freios na vida adulta (ver Tabela 1). Como resultado, é possível reabrir os níveis de plasticidade do CP pelo levantamento criterioso desses freios. </a:t>
            </a:r>
          </a:p>
          <a:p>
            <a:pPr algn="just"/>
            <a:endParaRPr lang="pt-BR" sz="22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200" dirty="0">
                <a:solidFill>
                  <a:srgbClr val="040C28"/>
                </a:solidFill>
                <a:latin typeface="Google Sans"/>
              </a:rPr>
              <a:t>Situações de aprendizado altamente envolventes podem ser mais eficazes para melhorar a percepção da fala em adultos.</a:t>
            </a:r>
          </a:p>
          <a:p>
            <a:pPr algn="just"/>
            <a:r>
              <a:rPr lang="pt-BR" sz="2200" dirty="0">
                <a:solidFill>
                  <a:srgbClr val="040C28"/>
                </a:solidFill>
                <a:latin typeface="Google Sans"/>
              </a:rPr>
              <a:t>A estimulação do </a:t>
            </a:r>
            <a:r>
              <a:rPr lang="pt-BR" sz="2200" dirty="0" err="1">
                <a:solidFill>
                  <a:srgbClr val="040C28"/>
                </a:solidFill>
                <a:latin typeface="Google Sans"/>
              </a:rPr>
              <a:t>prosencéfalo</a:t>
            </a:r>
            <a:r>
              <a:rPr lang="pt-BR" sz="2200" dirty="0">
                <a:solidFill>
                  <a:srgbClr val="040C28"/>
                </a:solidFill>
                <a:latin typeface="Google Sans"/>
              </a:rPr>
              <a:t> basal ou do nervo vago aumenta o tônus </a:t>
            </a:r>
            <a:r>
              <a:rPr lang="pt-BR" sz="2200" dirty="0" err="1">
                <a:solidFill>
                  <a:srgbClr val="040C28"/>
                </a:solidFill>
                <a:latin typeface="Google Sans"/>
              </a:rPr>
              <a:t>neuromodulador</a:t>
            </a:r>
            <a:r>
              <a:rPr lang="pt-BR" sz="2200" dirty="0">
                <a:solidFill>
                  <a:srgbClr val="040C28"/>
                </a:solidFill>
                <a:latin typeface="Google Sans"/>
              </a:rPr>
              <a:t> para produzir plasticidade CP em adultos. </a:t>
            </a:r>
          </a:p>
        </p:txBody>
      </p:sp>
    </p:spTree>
    <p:extLst>
      <p:ext uri="{BB962C8B-B14F-4D97-AF65-F5344CB8AC3E}">
        <p14:creationId xmlns:p14="http://schemas.microsoft.com/office/powerpoint/2010/main" val="189500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3166771" y="2635540"/>
            <a:ext cx="6175947" cy="1076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Pesquisas, vídeos e outras leituras sobre o Período Crítico e a aquisição da língua materna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04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24162" y="3023421"/>
            <a:ext cx="2183543" cy="2507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Claudia Batista – Neurocientista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UFRJ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2825068" y="1943703"/>
            <a:ext cx="8267203" cy="4666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 b="1" dirty="0">
                <a:latin typeface="Times New Roman" panose="02020603050405020304" pitchFamily="18" charset="0"/>
              </a:rPr>
              <a:t>Quanto mais jovem um cérebro, mais plástico</a:t>
            </a:r>
            <a:r>
              <a:rPr lang="pt-BR" sz="2400" dirty="0">
                <a:latin typeface="Times New Roman" panose="02020603050405020304" pitchFamily="18" charset="0"/>
              </a:rPr>
              <a:t>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 dirty="0">
                <a:latin typeface="Times New Roman" panose="02020603050405020304" pitchFamily="18" charset="0"/>
              </a:rPr>
              <a:t>A plasticidade refere-se à capacidade do cérebro de ser moldada pela experiência.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 dirty="0">
                <a:latin typeface="Times New Roman" panose="02020603050405020304" pitchFamily="18" charset="0"/>
              </a:rPr>
              <a:t> A experiência não é meramente algo para o qual o organismo é exposto passivamente; em vez disso, os efeitos da experiência no desenvolvimento representam uma interação complexa entre:</a:t>
            </a:r>
            <a:br>
              <a:rPr lang="pt-BR" sz="2400" dirty="0">
                <a:latin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</a:rPr>
              <a:t>• O estado de desenvolvimento do cérebro no momento da exposição;</a:t>
            </a:r>
            <a:br>
              <a:rPr lang="pt-BR" sz="2400" dirty="0">
                <a:latin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</a:rPr>
              <a:t>• A natureza da experiência;</a:t>
            </a:r>
            <a:br>
              <a:rPr lang="pt-BR" sz="2400" dirty="0">
                <a:latin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</a:rPr>
              <a:t>• O grau de experiência (por exemplo, uma grande quantidade de estresse inicial versus exposição limitada ao estresse inicial) e;</a:t>
            </a:r>
            <a:br>
              <a:rPr lang="pt-BR" sz="2400" dirty="0">
                <a:latin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</a:rPr>
              <a:t>• O envolvimento do organismo com a experiência.</a:t>
            </a:r>
          </a:p>
          <a:p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511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562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990356" y="1705605"/>
            <a:ext cx="238736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06800" y="1824620"/>
            <a:ext cx="1633153" cy="379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A  hipótese do período crítico para a aquisição de línguas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 err="1">
                <a:effectLst/>
                <a:latin typeface="TimesNewRomanPSMT"/>
              </a:rPr>
              <a:t>Singleton</a:t>
            </a:r>
            <a:r>
              <a:rPr lang="pt-BR" sz="2400" b="1" dirty="0">
                <a:effectLst/>
                <a:latin typeface="TimesNewRomanPSMT"/>
              </a:rPr>
              <a:t> e Ryan (2004)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2460138" y="1383586"/>
            <a:ext cx="7503377" cy="5226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000" b="1" dirty="0" err="1">
                <a:effectLst/>
                <a:latin typeface="TimesNewRomanPSMT"/>
              </a:rPr>
              <a:t>Singleton</a:t>
            </a:r>
            <a:r>
              <a:rPr lang="pt-BR" sz="2000" b="1" dirty="0">
                <a:effectLst/>
                <a:latin typeface="TimesNewRomanPSMT"/>
              </a:rPr>
              <a:t> e Ryan (2004) </a:t>
            </a:r>
            <a:r>
              <a:rPr lang="pt-BR" sz="2000" dirty="0">
                <a:effectLst/>
                <a:latin typeface="TimesNewRomanPSMT"/>
              </a:rPr>
              <a:t>citam estudos que mostram desenvolvimento linguístico ocorrendo após qualquer PC proposto. São estudos que demonstram que: </a:t>
            </a:r>
          </a:p>
          <a:p>
            <a:pPr algn="just"/>
            <a:endParaRPr lang="pt-BR" sz="2000" dirty="0">
              <a:latin typeface="TimesNewRomanPSM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TimesNewRomanPSMT"/>
              </a:rPr>
              <a:t>O desenvolvimento da pragmática é mais acentuado na adolescência, quando a aprendizagem de regras socioculturais está no auge. É principalmente nessa fase que se adquire as funções de tato social e polidez da língua;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>
              <a:effectLst/>
              <a:latin typeface="Symbol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TimesNewRomanPSMT"/>
              </a:rPr>
              <a:t>A língua de adolescentes muda rapidamente, com </a:t>
            </a:r>
            <a:r>
              <a:rPr lang="pt-BR" sz="2000" dirty="0" err="1">
                <a:effectLst/>
                <a:latin typeface="TimesNewRomanPSMT"/>
              </a:rPr>
              <a:t>gírias</a:t>
            </a:r>
            <a:r>
              <a:rPr lang="pt-BR" sz="2000" dirty="0">
                <a:effectLst/>
                <a:latin typeface="TimesNewRomanPSMT"/>
              </a:rPr>
              <a:t> e expressões que </a:t>
            </a:r>
            <a:r>
              <a:rPr lang="pt-BR" sz="2000" dirty="0" err="1">
                <a:effectLst/>
                <a:latin typeface="TimesNewRomanPSMT"/>
              </a:rPr>
              <a:t>vêm</a:t>
            </a:r>
            <a:r>
              <a:rPr lang="pt-BR" sz="2000" dirty="0">
                <a:effectLst/>
                <a:latin typeface="TimesNewRomanPSMT"/>
              </a:rPr>
              <a:t> e </a:t>
            </a:r>
            <a:r>
              <a:rPr lang="pt-BR" sz="2000" dirty="0" err="1">
                <a:effectLst/>
                <a:latin typeface="TimesNewRomanPSMT"/>
              </a:rPr>
              <a:t>vão</a:t>
            </a:r>
            <a:r>
              <a:rPr lang="pt-BR" sz="2000" dirty="0">
                <a:effectLst/>
                <a:latin typeface="TimesNewRomanPSMT"/>
              </a:rPr>
              <a:t> de acordo com a moda e que determinam grupos sociais dos adolescentes, impondo a eles a necessidade de adquirir nuances dessa língua;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>
              <a:effectLst/>
              <a:latin typeface="Symbol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TimesNewRomanPSMT"/>
              </a:rPr>
              <a:t>Adultos adquirem novas funções </a:t>
            </a:r>
            <a:r>
              <a:rPr lang="pt-BR" sz="2000" dirty="0" err="1">
                <a:effectLst/>
                <a:latin typeface="TimesNewRomanPSMT"/>
              </a:rPr>
              <a:t>linguísticas</a:t>
            </a:r>
            <a:r>
              <a:rPr lang="pt-BR" sz="2000" dirty="0">
                <a:effectLst/>
                <a:latin typeface="TimesNewRomanPSMT"/>
              </a:rPr>
              <a:t> de acordo com as necessidades sociais e profissionais, como funções para entrevistar, vender, negociar, falar em </a:t>
            </a:r>
            <a:r>
              <a:rPr lang="pt-BR" sz="2000" dirty="0" err="1">
                <a:effectLst/>
                <a:latin typeface="TimesNewRomanPSMT"/>
              </a:rPr>
              <a:t>público</a:t>
            </a:r>
            <a:r>
              <a:rPr lang="pt-BR" sz="2000" dirty="0">
                <a:effectLst/>
                <a:latin typeface="TimesNewRomanPSMT"/>
              </a:rPr>
              <a:t>, supervisionar o trabalho de outros, criticar, ensinar, aconselhar e instruir;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t-BR" sz="2000" dirty="0">
              <a:effectLst/>
              <a:latin typeface="Symbol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000" dirty="0">
                <a:effectLst/>
                <a:latin typeface="TimesNewRomanPSMT"/>
              </a:rPr>
              <a:t>Não há um momento da vida de um adulto antes da morte em que o crescimento de seu </a:t>
            </a:r>
            <a:r>
              <a:rPr lang="pt-BR" sz="2000" dirty="0" err="1">
                <a:effectLst/>
                <a:latin typeface="TimesNewRomanPSMT"/>
              </a:rPr>
              <a:t>léxico</a:t>
            </a:r>
            <a:r>
              <a:rPr lang="pt-BR" sz="2000" dirty="0">
                <a:effectLst/>
                <a:latin typeface="TimesNewRomanPSMT"/>
              </a:rPr>
              <a:t> cesse.</a:t>
            </a:r>
          </a:p>
          <a:p>
            <a:pPr algn="just"/>
            <a:br>
              <a:rPr lang="pt-BR" sz="2000" dirty="0">
                <a:effectLst/>
                <a:latin typeface="TimesNewRomanPSMT"/>
              </a:rPr>
            </a:br>
            <a:endParaRPr lang="pt-BR" sz="2000" dirty="0">
              <a:effectLst/>
              <a:latin typeface="Symbol" pitchFamily="2" charset="2"/>
            </a:endParaRPr>
          </a:p>
          <a:p>
            <a:pPr algn="just"/>
            <a:endParaRPr lang="pt-BR" sz="2400" dirty="0"/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70995FC5-46AF-3691-4438-4B2ED3FF2190}"/>
              </a:ext>
            </a:extLst>
          </p:cNvPr>
          <p:cNvSpPr/>
          <p:nvPr/>
        </p:nvSpPr>
        <p:spPr>
          <a:xfrm>
            <a:off x="2239953" y="777675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511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4" y="210621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714789" y="2085233"/>
            <a:ext cx="9517225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5105839" y="1619934"/>
            <a:ext cx="5543111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1960239" y="656903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8FDC27F-CF61-D1DB-D538-E1B0DA1E179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3496" y="2108718"/>
            <a:ext cx="5287658" cy="3862874"/>
          </a:xfrm>
          <a:prstGeom prst="rect">
            <a:avLst/>
          </a:prstGeom>
        </p:spPr>
      </p:pic>
      <p:sp>
        <p:nvSpPr>
          <p:cNvPr id="9" name="Google Shape;62;g11f96aa35e5_0_18">
            <a:extLst>
              <a:ext uri="{FF2B5EF4-FFF2-40B4-BE49-F238E27FC236}">
                <a16:creationId xmlns:a16="http://schemas.microsoft.com/office/drawing/2014/main" id="{18C67CFD-6324-0034-C1BA-C7FFAEAD4F7B}"/>
              </a:ext>
            </a:extLst>
          </p:cNvPr>
          <p:cNvSpPr/>
          <p:nvPr/>
        </p:nvSpPr>
        <p:spPr>
          <a:xfrm>
            <a:off x="5132204" y="1649036"/>
            <a:ext cx="6345007" cy="4345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 dirty="0">
                <a:solidFill>
                  <a:srgbClr val="202124"/>
                </a:solidFill>
                <a:latin typeface="Google Sans"/>
              </a:rPr>
              <a:t>Quase tão logo o conceito de período crítico foi introduzido, ele começou a ser modificado </a:t>
            </a:r>
            <a:r>
              <a:rPr lang="pt-BR" sz="2400" b="1" dirty="0">
                <a:solidFill>
                  <a:srgbClr val="202124"/>
                </a:solidFill>
                <a:latin typeface="Google Sans"/>
              </a:rPr>
              <a:t>Porque  verificou-se que as janelas nem sempre abrem e fecham abruptamente e podem nunca fechar completamente. 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2400" dirty="0">
              <a:solidFill>
                <a:srgbClr val="202124"/>
              </a:solidFill>
              <a:latin typeface="Google San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 dirty="0">
                <a:solidFill>
                  <a:srgbClr val="202124"/>
                </a:solidFill>
                <a:latin typeface="Google Sans"/>
              </a:rPr>
              <a:t>A questão não é mais: “Existem </a:t>
            </a:r>
            <a:r>
              <a:rPr lang="pt-BR" sz="2400" dirty="0" err="1">
                <a:solidFill>
                  <a:srgbClr val="202124"/>
                </a:solidFill>
                <a:latin typeface="Google Sans"/>
              </a:rPr>
              <a:t>CPs</a:t>
            </a:r>
            <a:r>
              <a:rPr lang="pt-BR" sz="2400" dirty="0">
                <a:solidFill>
                  <a:srgbClr val="202124"/>
                </a:solidFill>
                <a:latin typeface="Google Sans"/>
              </a:rPr>
              <a:t>?” mas sim quais processos os abrem, mediam sua operação e os fecham (ou reabrem). Situamos as mudanças relacionadas à idade e à experiência na percepção da fala nesse quadro.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pt-BR" sz="1600" dirty="0">
              <a:effectLst/>
            </a:endParaRPr>
          </a:p>
        </p:txBody>
      </p:sp>
      <p:sp>
        <p:nvSpPr>
          <p:cNvPr id="10" name="Google Shape;62;g11f96aa35e5_0_18">
            <a:extLst>
              <a:ext uri="{FF2B5EF4-FFF2-40B4-BE49-F238E27FC236}">
                <a16:creationId xmlns:a16="http://schemas.microsoft.com/office/drawing/2014/main" id="{CA95F078-13B5-A25B-D940-AF73E811516A}"/>
              </a:ext>
            </a:extLst>
          </p:cNvPr>
          <p:cNvSpPr/>
          <p:nvPr/>
        </p:nvSpPr>
        <p:spPr>
          <a:xfrm>
            <a:off x="873135" y="1083444"/>
            <a:ext cx="3479294" cy="754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Período sensível ou ideal</a:t>
            </a:r>
          </a:p>
        </p:txBody>
      </p:sp>
    </p:spTree>
    <p:extLst>
      <p:ext uri="{BB962C8B-B14F-4D97-AF65-F5344CB8AC3E}">
        <p14:creationId xmlns:p14="http://schemas.microsoft.com/office/powerpoint/2010/main" val="143546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903674" y="2119893"/>
            <a:ext cx="1888343" cy="3028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Ambliopia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049936" y="1951137"/>
            <a:ext cx="8030776" cy="3931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Mais conhecida como "olho preguiçoso", consiste na diminuição da acuidade visual de um olho ou dos dois olhos devido a problemas no desenvolvimento da visão durante a primeira infância.</a:t>
            </a:r>
          </a:p>
          <a:p>
            <a:pPr algn="just"/>
            <a:endParaRPr lang="pt-BR" sz="2400" dirty="0">
              <a:solidFill>
                <a:srgbClr val="202124"/>
              </a:solidFill>
              <a:latin typeface="Google Sans"/>
            </a:endParaRPr>
          </a:p>
          <a:p>
            <a:pPr algn="just"/>
            <a:r>
              <a:rPr lang="pt-BR" sz="24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A ambliopia </a:t>
            </a:r>
            <a:r>
              <a:rPr lang="pt-BR" sz="24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acontece quando, por alguma razão, o olho não consegue melhorar a visão mesmo usando a correção (óculos)</a:t>
            </a:r>
            <a:r>
              <a:rPr lang="pt-BR" sz="2400" b="0" i="0" u="none" strike="noStrike" dirty="0">
                <a:solidFill>
                  <a:srgbClr val="202124"/>
                </a:solidFill>
                <a:effectLst/>
                <a:latin typeface="Google Sans"/>
              </a:rPr>
              <a:t>. A ambliopia é detectada quando se identifica uma diferença de visão entre os dois olhos</a:t>
            </a:r>
          </a:p>
          <a:p>
            <a:pPr algn="just"/>
            <a:r>
              <a:rPr lang="pt-BR" sz="2400" dirty="0">
                <a:solidFill>
                  <a:srgbClr val="FF0000"/>
                </a:solidFill>
                <a:latin typeface="Google Sans"/>
              </a:rPr>
              <a:t>Podem atrapalhar as práticas contemplativas.</a:t>
            </a:r>
            <a:endParaRPr lang="pt-BR" sz="2400" b="0" i="0" u="none" strike="noStrike" dirty="0">
              <a:solidFill>
                <a:srgbClr val="FF0000"/>
              </a:solidFill>
              <a:effectLst/>
              <a:latin typeface="Google Sans"/>
            </a:endParaRPr>
          </a:p>
          <a:p>
            <a:pPr algn="just"/>
            <a:endParaRPr lang="pt-BR" sz="2400" dirty="0">
              <a:solidFill>
                <a:srgbClr val="202124"/>
              </a:solidFill>
              <a:latin typeface="Google Sans"/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4E738472-9950-1A8A-5BBB-820829D62AD5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8A0E063-D651-66A3-5D0D-04414DFEC0B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>
                <a:solidFill>
                  <a:srgbClr val="FF0000"/>
                </a:solidFill>
              </a:rPr>
              <a:t>Vocabulário</a:t>
            </a:r>
            <a:r>
              <a:rPr lang="pt-BR" dirty="0"/>
              <a:t> - Neurofisiologia da Leitura</a:t>
            </a:r>
          </a:p>
        </p:txBody>
      </p:sp>
    </p:spTree>
    <p:extLst>
      <p:ext uri="{BB962C8B-B14F-4D97-AF65-F5344CB8AC3E}">
        <p14:creationId xmlns:p14="http://schemas.microsoft.com/office/powerpoint/2010/main" val="1780127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841193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Gaba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133681" y="2134870"/>
            <a:ext cx="7154609" cy="4286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É considerado o principal neurotransmissor inibidor no sistema nervoso central dos mamíferos adultos. Ele é liberado por neurônios chamados 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Gabaérgicos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e se conecta a receptores específicos dos outros neurônios.</a:t>
            </a:r>
          </a:p>
          <a:p>
            <a:pPr algn="just"/>
            <a:endParaRPr lang="pt-BR" sz="2400" dirty="0">
              <a:solidFill>
                <a:srgbClr val="4D5156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Pessoas com níveis baixos de GABA apresentam sintomas como dificuldade de relaxar ou dormir, sensibilidade aumentada a barulhos e luzes, ansiedade ou transtorno do pânico, palpitações cardíacas, mãos e pés frios, cansaço. 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D0D905E-046D-1696-8317-4B93B492FA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24192" y="3595029"/>
            <a:ext cx="2209800" cy="2032000"/>
          </a:xfrm>
          <a:prstGeom prst="rect">
            <a:avLst/>
          </a:prstGeom>
        </p:spPr>
      </p:pic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7C0F1128-299B-3D6E-4396-F609B6836044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7FA81C0-115F-3A80-7D3C-8E33FBA245E2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>
                <a:solidFill>
                  <a:srgbClr val="FF0000"/>
                </a:solidFill>
              </a:rPr>
              <a:t>Vocabulário</a:t>
            </a:r>
            <a:r>
              <a:rPr lang="pt-BR" dirty="0"/>
              <a:t> - Neurofisiologia da Leitura</a:t>
            </a:r>
          </a:p>
        </p:txBody>
      </p:sp>
    </p:spTree>
    <p:extLst>
      <p:ext uri="{BB962C8B-B14F-4D97-AF65-F5344CB8AC3E}">
        <p14:creationId xmlns:p14="http://schemas.microsoft.com/office/powerpoint/2010/main" val="3866417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>
                <a:solidFill>
                  <a:srgbClr val="FF0000"/>
                </a:solidFill>
              </a:rPr>
              <a:t>Vocabulário</a:t>
            </a:r>
            <a:r>
              <a:rPr lang="pt-BR" dirty="0"/>
              <a:t> - 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1030499" y="2620493"/>
            <a:ext cx="3057947" cy="272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OS SUBSTRATOS CELULARES: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GATILHOS CP, MEDIADORES, FREIOS E REATORES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322431" y="2187991"/>
            <a:ext cx="6753942" cy="465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GATILHOS CP – </a:t>
            </a:r>
            <a:r>
              <a:rPr lang="pt-BR" sz="2400" dirty="0">
                <a:latin typeface="Times New Roman" panose="02020603050405020304" pitchFamily="18" charset="0"/>
              </a:rPr>
              <a:t>Célula PV serve como interruptores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fundamental e seu equilíbrio excitatório-inibitório determina o tempo do CP.</a:t>
            </a:r>
            <a:r>
              <a:rPr lang="pt-BR" sz="2400" dirty="0">
                <a:effectLst/>
              </a:rPr>
              <a:t> </a:t>
            </a:r>
            <a:endParaRPr lang="pt-BR" sz="2400" dirty="0">
              <a:latin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MEDIADORES – 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sistemas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neuromoduladores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[por exemplo, acetilcolina (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Ach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serotonina (5-H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que regulam endogenamente o equilíbrio do circuito excitatório-inibitório 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just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FREIOS </a:t>
            </a:r>
            <a:r>
              <a:rPr lang="pt-BR" sz="2400" dirty="0">
                <a:latin typeface="Times New Roman" panose="02020603050405020304" pitchFamily="18" charset="0"/>
              </a:rPr>
              <a:t>-  incluem obstáculos estruturais para impedir fisicamente a poda e o crescimento sináptico, como redes </a:t>
            </a:r>
            <a:r>
              <a:rPr lang="pt-BR" sz="2400" dirty="0" err="1">
                <a:latin typeface="Times New Roman" panose="02020603050405020304" pitchFamily="18" charset="0"/>
              </a:rPr>
              <a:t>perineuronais</a:t>
            </a:r>
            <a:r>
              <a:rPr lang="pt-BR" sz="2400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REATORES –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religação é então mediada por poda física e regeneração homeostática de sinapses.</a:t>
            </a:r>
            <a:r>
              <a:rPr lang="pt-BR" sz="2400" dirty="0">
                <a:effectLst/>
              </a:rPr>
              <a:t> </a:t>
            </a: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DB729838-DC04-3247-527A-84AC48446708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6394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CaixaDeTexto 1">
            <a:extLst>
              <a:ext uri="{FF2B5EF4-FFF2-40B4-BE49-F238E27FC236}">
                <a16:creationId xmlns:a16="http://schemas.microsoft.com/office/drawing/2014/main" id="{91E3C829-8E24-9F42-61B8-4B2D1FFFE68B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Neurofisiologia da Leitura</a:t>
            </a:r>
          </a:p>
        </p:txBody>
      </p:sp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693065" y="2433845"/>
            <a:ext cx="2365319" cy="273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Calibri"/>
                <a:cs typeface="Calibri"/>
              </a:rPr>
              <a:t>O que determina a plasticidade e altera o Período Crítico?</a:t>
            </a: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3225792" y="1532800"/>
            <a:ext cx="8273143" cy="5145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A plasticidade é mediada por fatores moleculares que permitem a religação de um circuito neural em resposta à experiência sensorial. Durante esse período aberto, a experiência ou a falta dela pode levar a mudanças significativas (e às vezes rápidas) na fiação; portanto, este é um momento de oportunidade e vulnerabilidade: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Manipulação experiencial 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Manipulação biológica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Nascimento prematuro   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Depressão materna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Implante coclear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Experiência bilíngue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Dieta</a:t>
            </a:r>
          </a:p>
          <a:p>
            <a:pPr algn="just"/>
            <a:r>
              <a:rPr lang="pt-BR" sz="2400" dirty="0">
                <a:solidFill>
                  <a:srgbClr val="202124"/>
                </a:solidFill>
                <a:latin typeface="Google Sans"/>
              </a:rPr>
              <a:t>  Jogos de vídeo</a:t>
            </a:r>
          </a:p>
          <a:p>
            <a:pPr algn="just"/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pt-B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t-BR" dirty="0">
              <a:latin typeface="Times New Roman" panose="02020603050405020304" pitchFamily="18" charset="0"/>
            </a:endParaRPr>
          </a:p>
          <a:p>
            <a:pPr algn="just"/>
            <a:r>
              <a:rPr lang="pt-BR" sz="2400" dirty="0">
                <a:effectLst/>
              </a:rPr>
              <a:t> 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6" name="Google Shape;42;p2">
            <a:extLst>
              <a:ext uri="{FF2B5EF4-FFF2-40B4-BE49-F238E27FC236}">
                <a16:creationId xmlns:a16="http://schemas.microsoft.com/office/drawing/2014/main" id="{C04B595F-991C-8DAD-F4A0-4B1D5366F7D7}"/>
              </a:ext>
            </a:extLst>
          </p:cNvPr>
          <p:cNvSpPr/>
          <p:nvPr/>
        </p:nvSpPr>
        <p:spPr>
          <a:xfrm>
            <a:off x="2239953" y="85472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047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96aa35e5_0_18"/>
          <p:cNvSpPr txBox="1"/>
          <p:nvPr/>
        </p:nvSpPr>
        <p:spPr>
          <a:xfrm>
            <a:off x="4445391" y="225084"/>
            <a:ext cx="246400" cy="410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11f96aa35e5_0_18"/>
          <p:cNvSpPr/>
          <p:nvPr/>
        </p:nvSpPr>
        <p:spPr>
          <a:xfrm>
            <a:off x="-1" y="-16"/>
            <a:ext cx="606800" cy="6858000"/>
          </a:xfrm>
          <a:prstGeom prst="rect">
            <a:avLst/>
          </a:prstGeom>
          <a:solidFill>
            <a:srgbClr val="31EAFE"/>
          </a:solidFill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14:cNvPr>
              <p14:cNvContentPartPr/>
              <p14:nvPr/>
            </p14:nvContentPartPr>
            <p14:xfrm>
              <a:off x="11666343" y="4898091"/>
              <a:ext cx="480" cy="480"/>
            </p14:xfrm>
          </p:contentPart>
        </mc:Choice>
        <mc:Fallback xmlns="">
          <p:pic>
            <p:nvPicPr>
              <p:cNvPr id="15" name="Tinta 14">
                <a:extLst>
                  <a:ext uri="{FF2B5EF4-FFF2-40B4-BE49-F238E27FC236}">
                    <a16:creationId xmlns:a16="http://schemas.microsoft.com/office/drawing/2014/main" id="{03EE0CB6-F2CF-3678-3164-2115FF4991E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642823" y="4874571"/>
                <a:ext cx="48000" cy="4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Google Shape;62;g11f96aa35e5_0_18">
            <a:extLst>
              <a:ext uri="{FF2B5EF4-FFF2-40B4-BE49-F238E27FC236}">
                <a16:creationId xmlns:a16="http://schemas.microsoft.com/office/drawing/2014/main" id="{077DA7C8-4015-8DED-D156-C1B3BA510CA9}"/>
              </a:ext>
            </a:extLst>
          </p:cNvPr>
          <p:cNvSpPr/>
          <p:nvPr/>
        </p:nvSpPr>
        <p:spPr>
          <a:xfrm>
            <a:off x="1139604" y="1693348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F6A5252-8D4C-EEE8-B376-3730748ED0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2650" y="11159"/>
            <a:ext cx="1113320" cy="1636881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02D33FB-ECC7-6455-0F7A-C4182E263FE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800" y="-15"/>
            <a:ext cx="1109134" cy="1109134"/>
          </a:xfrm>
          <a:prstGeom prst="rect">
            <a:avLst/>
          </a:prstGeom>
        </p:spPr>
      </p:pic>
      <p:sp>
        <p:nvSpPr>
          <p:cNvPr id="3" name="Google Shape;62;g11f96aa35e5_0_18">
            <a:extLst>
              <a:ext uri="{FF2B5EF4-FFF2-40B4-BE49-F238E27FC236}">
                <a16:creationId xmlns:a16="http://schemas.microsoft.com/office/drawing/2014/main" id="{0FC242A8-0FCB-AAB9-116B-BA9381F3E2F5}"/>
              </a:ext>
            </a:extLst>
          </p:cNvPr>
          <p:cNvSpPr/>
          <p:nvPr/>
        </p:nvSpPr>
        <p:spPr>
          <a:xfrm>
            <a:off x="761551" y="1841193"/>
            <a:ext cx="3304827" cy="472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endParaRPr lang="pt-BR" sz="2400" b="1" dirty="0">
              <a:solidFill>
                <a:srgbClr val="FF0000"/>
              </a:solidFill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 err="1">
                <a:solidFill>
                  <a:srgbClr val="FF0000"/>
                </a:solidFill>
                <a:latin typeface="Calibri"/>
                <a:cs typeface="Calibri"/>
              </a:rPr>
              <a:t>Neuromoduladores</a:t>
            </a:r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endParaRPr lang="pt-BR" sz="24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Google Shape;62;g11f96aa35e5_0_18">
            <a:extLst>
              <a:ext uri="{FF2B5EF4-FFF2-40B4-BE49-F238E27FC236}">
                <a16:creationId xmlns:a16="http://schemas.microsoft.com/office/drawing/2014/main" id="{267E24EB-1AA9-8261-ACCE-EED7CB53759B}"/>
              </a:ext>
            </a:extLst>
          </p:cNvPr>
          <p:cNvSpPr/>
          <p:nvPr/>
        </p:nvSpPr>
        <p:spPr>
          <a:xfrm>
            <a:off x="4334993" y="2352008"/>
            <a:ext cx="6626779" cy="36256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O 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neuromodulador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 atua na regulação da área neuronal estimulada e à distância, inibindo ou estimulando os neurotransmissores responsáveis por alguma função ou comportamento, ajustando os desequilíbrios no cérebro.</a:t>
            </a:r>
          </a:p>
          <a:p>
            <a:endParaRPr lang="pt-BR" sz="2400" dirty="0">
              <a:solidFill>
                <a:srgbClr val="040C28"/>
              </a:solidFill>
              <a:latin typeface="Google Sans"/>
            </a:endParaRPr>
          </a:p>
          <a:p>
            <a:pPr algn="just"/>
            <a:r>
              <a:rPr lang="pt-BR" sz="2400" dirty="0">
                <a:solidFill>
                  <a:srgbClr val="040C28"/>
                </a:solidFill>
                <a:latin typeface="Google Sans"/>
              </a:rPr>
              <a:t>Os </a:t>
            </a:r>
            <a:r>
              <a:rPr lang="pt-BR" sz="2400" dirty="0" err="1">
                <a:solidFill>
                  <a:srgbClr val="040C28"/>
                </a:solidFill>
                <a:latin typeface="Google Sans"/>
              </a:rPr>
              <a:t>neuromoduladores</a:t>
            </a:r>
            <a:r>
              <a:rPr lang="pt-BR" sz="2400" dirty="0">
                <a:solidFill>
                  <a:srgbClr val="040C28"/>
                </a:solidFill>
                <a:latin typeface="Google Sans"/>
              </a:rPr>
              <a:t> mais conhecidos também são neurotransmissores, como: dopamina, serotonina, acetilcolina, histamina e norepinefrina.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057BF7F-8878-8029-B536-BC1446CC927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30228" y="3851083"/>
            <a:ext cx="2032000" cy="2032000"/>
          </a:xfrm>
          <a:prstGeom prst="rect">
            <a:avLst/>
          </a:prstGeom>
        </p:spPr>
      </p:pic>
      <p:sp>
        <p:nvSpPr>
          <p:cNvPr id="8" name="Google Shape;42;p2">
            <a:extLst>
              <a:ext uri="{FF2B5EF4-FFF2-40B4-BE49-F238E27FC236}">
                <a16:creationId xmlns:a16="http://schemas.microsoft.com/office/drawing/2014/main" id="{31BB4776-984A-02F8-D539-E09F1FAEADD3}"/>
              </a:ext>
            </a:extLst>
          </p:cNvPr>
          <p:cNvSpPr/>
          <p:nvPr/>
        </p:nvSpPr>
        <p:spPr>
          <a:xfrm>
            <a:off x="2239954" y="974917"/>
            <a:ext cx="8271522" cy="645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r>
              <a:rPr lang="pt-PT" sz="2800" b="1" dirty="0">
                <a:solidFill>
                  <a:srgbClr val="00B050"/>
                </a:solidFill>
                <a:latin typeface="Calibri"/>
                <a:cs typeface="Calibri"/>
              </a:rPr>
              <a:t>Períodos críticos na percepção da fala: novas direções</a:t>
            </a:r>
            <a:endParaRPr lang="pt-BR" sz="2800" b="1" dirty="0">
              <a:solidFill>
                <a:srgbClr val="00B050"/>
              </a:solidFill>
              <a:latin typeface="Calibri"/>
              <a:cs typeface="Calibri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A2D7BCC-9901-9E1A-B5F1-E086F6AD7632}"/>
              </a:ext>
            </a:extLst>
          </p:cNvPr>
          <p:cNvSpPr txBox="1"/>
          <p:nvPr/>
        </p:nvSpPr>
        <p:spPr>
          <a:xfrm>
            <a:off x="2239953" y="270392"/>
            <a:ext cx="7793236" cy="690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>
            <a:defPPr>
              <a:defRPr lang="pt-BR"/>
            </a:defPPr>
            <a:lvl1pPr>
              <a:defRPr sz="32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algn="ctr"/>
            <a:r>
              <a:rPr lang="pt-BR" dirty="0">
                <a:solidFill>
                  <a:srgbClr val="FF0000"/>
                </a:solidFill>
              </a:rPr>
              <a:t>Vocabulário</a:t>
            </a:r>
            <a:r>
              <a:rPr lang="pt-BR" dirty="0"/>
              <a:t> - Neurofisiologia da Leitura</a:t>
            </a:r>
          </a:p>
        </p:txBody>
      </p:sp>
    </p:spTree>
    <p:extLst>
      <p:ext uri="{BB962C8B-B14F-4D97-AF65-F5344CB8AC3E}">
        <p14:creationId xmlns:p14="http://schemas.microsoft.com/office/powerpoint/2010/main" val="2596192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9011</TotalTime>
  <Words>4241</Words>
  <Application>Microsoft Office PowerPoint</Application>
  <PresentationFormat>Widescreen</PresentationFormat>
  <Paragraphs>340</Paragraphs>
  <Slides>33</Slides>
  <Notes>33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6" baseType="lpstr">
      <vt:lpstr>Arial</vt:lpstr>
      <vt:lpstr>Arial</vt:lpstr>
      <vt:lpstr>Calibri</vt:lpstr>
      <vt:lpstr>Calibri Light</vt:lpstr>
      <vt:lpstr>Google Sans</vt:lpstr>
      <vt:lpstr>JansonText</vt:lpstr>
      <vt:lpstr>Libre Baskerville</vt:lpstr>
      <vt:lpstr>Poppins</vt:lpstr>
      <vt:lpstr>Roboto</vt:lpstr>
      <vt:lpstr>Symbol</vt:lpstr>
      <vt:lpstr>Times New Roman</vt:lpstr>
      <vt:lpstr>TimesNewRomanPSMT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Eliana Barbosa dos Santos</dc:creator>
  <cp:lastModifiedBy>AIF</cp:lastModifiedBy>
  <cp:revision>142</cp:revision>
  <cp:lastPrinted>2023-06-01T17:07:13Z</cp:lastPrinted>
  <dcterms:created xsi:type="dcterms:W3CDTF">2022-04-20T21:57:07Z</dcterms:created>
  <dcterms:modified xsi:type="dcterms:W3CDTF">2023-06-30T21:56:52Z</dcterms:modified>
</cp:coreProperties>
</file>