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84" r:id="rId2"/>
    <p:sldId id="293" r:id="rId3"/>
    <p:sldId id="301" r:id="rId4"/>
    <p:sldId id="289" r:id="rId5"/>
    <p:sldId id="297" r:id="rId6"/>
    <p:sldId id="299" r:id="rId7"/>
    <p:sldId id="300" r:id="rId8"/>
    <p:sldId id="295" r:id="rId9"/>
    <p:sldId id="288" r:id="rId10"/>
    <p:sldId id="290" r:id="rId11"/>
    <p:sldId id="292" r:id="rId12"/>
    <p:sldId id="296" r:id="rId13"/>
    <p:sldId id="302"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84"/>
            <p14:sldId id="293"/>
            <p14:sldId id="301"/>
          </p14:sldIdLst>
        </p14:section>
        <p14:section name="Design, Morph, Annotate, Work Together, Tell Me" id="{B9B51309-D148-4332-87C2-07BE32FBCA3B}">
          <p14:sldIdLst>
            <p14:sldId id="289"/>
            <p14:sldId id="297"/>
            <p14:sldId id="299"/>
            <p14:sldId id="300"/>
            <p14:sldId id="295"/>
            <p14:sldId id="288"/>
            <p14:sldId id="290"/>
            <p14:sldId id="292"/>
            <p14:sldId id="296"/>
            <p14:sldId id="302"/>
          </p14:sldIdLst>
        </p14:section>
        <p14:section name="Learn More" id="{2CC34DB2-6590-42C0-AD4B-A04C6060184E}">
          <p14:sldIdLst>
            <p14:sldId id="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D24726"/>
    <a:srgbClr val="404040"/>
    <a:srgbClr val="FF9B45"/>
    <a:srgbClr val="DD462F"/>
    <a:srgbClr val="F8CFB6"/>
    <a:srgbClr val="F8CAB6"/>
    <a:srgbClr val="923922"/>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1" autoAdjust="0"/>
  </p:normalViewPr>
  <p:slideViewPr>
    <p:cSldViewPr snapToGrid="0">
      <p:cViewPr varScale="1">
        <p:scale>
          <a:sx n="64" d="100"/>
          <a:sy n="64" d="100"/>
        </p:scale>
        <p:origin x="102" y="10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6/21/2023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‹nº›</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6/21/2023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‹nº›</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6/21/2023</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‹nº›</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6/21/2023</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‹nº›</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rawpixel.com/search/delivery"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openclipart.org/detail/545" TargetMode="External"/><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openclipart.org/detail/166630/tree-silhouette-5"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276C2-C70D-E645-782F-749C806BAF7C}"/>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60FBD5AE-D242-4AD3-8936-03A39ACC879E}"/>
              </a:ext>
            </a:extLst>
          </p:cNvPr>
          <p:cNvPicPr>
            <a:picLocks noGrp="1" noChangeAspect="1"/>
          </p:cNvPicPr>
          <p:nvPr>
            <p:ph sz="quarter" idx="10"/>
          </p:nvPr>
        </p:nvPicPr>
        <p:blipFill>
          <a:blip r:embed="rId2"/>
          <a:stretch>
            <a:fillRect/>
          </a:stretch>
        </p:blipFill>
        <p:spPr>
          <a:xfrm>
            <a:off x="0" y="0"/>
            <a:ext cx="12261669" cy="6857484"/>
          </a:xfrm>
        </p:spPr>
      </p:pic>
      <p:sp>
        <p:nvSpPr>
          <p:cNvPr id="6" name="CaixaDeTexto 5">
            <a:extLst>
              <a:ext uri="{FF2B5EF4-FFF2-40B4-BE49-F238E27FC236}">
                <a16:creationId xmlns:a16="http://schemas.microsoft.com/office/drawing/2014/main" id="{CDFFBAFD-E866-6349-EF89-D6EC15705A54}"/>
              </a:ext>
            </a:extLst>
          </p:cNvPr>
          <p:cNvSpPr txBox="1"/>
          <p:nvPr/>
        </p:nvSpPr>
        <p:spPr>
          <a:xfrm>
            <a:off x="10241281" y="6061166"/>
            <a:ext cx="1891928" cy="369332"/>
          </a:xfrm>
          <a:prstGeom prst="rect">
            <a:avLst/>
          </a:prstGeom>
          <a:noFill/>
        </p:spPr>
        <p:txBody>
          <a:bodyPr wrap="none" rtlCol="0">
            <a:spAutoFit/>
          </a:bodyPr>
          <a:lstStyle/>
          <a:p>
            <a:r>
              <a:rPr lang="pt-BR" i="1" dirty="0" err="1">
                <a:solidFill>
                  <a:schemeClr val="bg1"/>
                </a:solidFill>
              </a:rPr>
              <a:t>Enantiomorfismo</a:t>
            </a:r>
            <a:endParaRPr lang="pt-BR" i="1" dirty="0">
              <a:solidFill>
                <a:schemeClr val="bg1"/>
              </a:solidFill>
            </a:endParaRPr>
          </a:p>
        </p:txBody>
      </p:sp>
    </p:spTree>
    <p:extLst>
      <p:ext uri="{BB962C8B-B14F-4D97-AF65-F5344CB8AC3E}">
        <p14:creationId xmlns:p14="http://schemas.microsoft.com/office/powerpoint/2010/main" val="285883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C9928-13E5-934C-1E82-38C73E5496A4}"/>
              </a:ext>
            </a:extLst>
          </p:cNvPr>
          <p:cNvSpPr>
            <a:spLocks noGrp="1"/>
          </p:cNvSpPr>
          <p:nvPr>
            <p:ph type="title"/>
          </p:nvPr>
        </p:nvSpPr>
        <p:spPr/>
        <p:txBody>
          <a:bodyPr/>
          <a:lstStyle/>
          <a:p>
            <a:r>
              <a:rPr lang="pt-BR" dirty="0"/>
              <a:t>ENANTIOMORFISMO E SIMETRIA REAL</a:t>
            </a:r>
          </a:p>
        </p:txBody>
      </p:sp>
      <p:pic>
        <p:nvPicPr>
          <p:cNvPr id="5" name="Imagem 4">
            <a:extLst>
              <a:ext uri="{FF2B5EF4-FFF2-40B4-BE49-F238E27FC236}">
                <a16:creationId xmlns:a16="http://schemas.microsoft.com/office/drawing/2014/main" id="{B9CCC986-1FA3-B0DE-782A-DF261EE2578D}"/>
              </a:ext>
            </a:extLst>
          </p:cNvPr>
          <p:cNvPicPr>
            <a:picLocks noChangeAspect="1"/>
          </p:cNvPicPr>
          <p:nvPr/>
        </p:nvPicPr>
        <p:blipFill rotWithShape="1">
          <a:blip r:embed="rId2"/>
          <a:srcRect t="5008" b="7909"/>
          <a:stretch/>
        </p:blipFill>
        <p:spPr>
          <a:xfrm>
            <a:off x="521207" y="1297859"/>
            <a:ext cx="5421416" cy="5112085"/>
          </a:xfrm>
          <a:prstGeom prst="rect">
            <a:avLst/>
          </a:prstGeom>
        </p:spPr>
      </p:pic>
      <p:pic>
        <p:nvPicPr>
          <p:cNvPr id="9" name="Imagem 8">
            <a:extLst>
              <a:ext uri="{FF2B5EF4-FFF2-40B4-BE49-F238E27FC236}">
                <a16:creationId xmlns:a16="http://schemas.microsoft.com/office/drawing/2014/main" id="{1267E9B7-F050-2D2F-D535-3BF9271478E3}"/>
              </a:ext>
            </a:extLst>
          </p:cNvPr>
          <p:cNvPicPr>
            <a:picLocks noChangeAspect="1"/>
          </p:cNvPicPr>
          <p:nvPr/>
        </p:nvPicPr>
        <p:blipFill>
          <a:blip r:embed="rId3"/>
          <a:stretch>
            <a:fillRect/>
          </a:stretch>
        </p:blipFill>
        <p:spPr>
          <a:xfrm>
            <a:off x="7184572" y="2493948"/>
            <a:ext cx="3826335" cy="2142747"/>
          </a:xfrm>
          <a:prstGeom prst="rect">
            <a:avLst/>
          </a:prstGeom>
        </p:spPr>
      </p:pic>
      <p:sp>
        <p:nvSpPr>
          <p:cNvPr id="3" name="CaixaDeTexto 2">
            <a:extLst>
              <a:ext uri="{FF2B5EF4-FFF2-40B4-BE49-F238E27FC236}">
                <a16:creationId xmlns:a16="http://schemas.microsoft.com/office/drawing/2014/main" id="{71E5C18C-4B85-0FE1-957A-90E012D3582F}"/>
              </a:ext>
            </a:extLst>
          </p:cNvPr>
          <p:cNvSpPr txBox="1"/>
          <p:nvPr/>
        </p:nvSpPr>
        <p:spPr>
          <a:xfrm>
            <a:off x="521207" y="3429000"/>
            <a:ext cx="2369477" cy="369332"/>
          </a:xfrm>
          <a:prstGeom prst="rect">
            <a:avLst/>
          </a:prstGeom>
          <a:solidFill>
            <a:schemeClr val="bg1"/>
          </a:solidFill>
        </p:spPr>
        <p:txBody>
          <a:bodyPr wrap="square" rtlCol="0">
            <a:spAutoFit/>
          </a:bodyPr>
          <a:lstStyle/>
          <a:p>
            <a:r>
              <a:rPr lang="pt-BR" dirty="0"/>
              <a:t>Objetos Quiméricos</a:t>
            </a:r>
          </a:p>
        </p:txBody>
      </p:sp>
      <p:sp>
        <p:nvSpPr>
          <p:cNvPr id="4" name="CaixaDeTexto 3">
            <a:extLst>
              <a:ext uri="{FF2B5EF4-FFF2-40B4-BE49-F238E27FC236}">
                <a16:creationId xmlns:a16="http://schemas.microsoft.com/office/drawing/2014/main" id="{B81DD44E-CCED-4E2A-AEB3-66A43C65AF3B}"/>
              </a:ext>
            </a:extLst>
          </p:cNvPr>
          <p:cNvSpPr txBox="1"/>
          <p:nvPr/>
        </p:nvSpPr>
        <p:spPr>
          <a:xfrm>
            <a:off x="521207" y="6040612"/>
            <a:ext cx="2369477" cy="369332"/>
          </a:xfrm>
          <a:prstGeom prst="rect">
            <a:avLst/>
          </a:prstGeom>
          <a:solidFill>
            <a:schemeClr val="bg1"/>
          </a:solidFill>
        </p:spPr>
        <p:txBody>
          <a:bodyPr wrap="square" rtlCol="0">
            <a:spAutoFit/>
          </a:bodyPr>
          <a:lstStyle/>
          <a:p>
            <a:r>
              <a:rPr lang="pt-BR" dirty="0"/>
              <a:t>Objetos </a:t>
            </a:r>
            <a:r>
              <a:rPr lang="pt-BR" dirty="0" err="1"/>
              <a:t>Aquiméricos</a:t>
            </a:r>
            <a:endParaRPr lang="pt-BR" dirty="0"/>
          </a:p>
        </p:txBody>
      </p:sp>
    </p:spTree>
    <p:extLst>
      <p:ext uri="{BB962C8B-B14F-4D97-AF65-F5344CB8AC3E}">
        <p14:creationId xmlns:p14="http://schemas.microsoft.com/office/powerpoint/2010/main" val="342210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D14FA-0824-E035-075E-207D57828457}"/>
              </a:ext>
            </a:extLst>
          </p:cNvPr>
          <p:cNvSpPr>
            <a:spLocks noGrp="1"/>
          </p:cNvSpPr>
          <p:nvPr>
            <p:ph type="title"/>
          </p:nvPr>
        </p:nvSpPr>
        <p:spPr/>
        <p:txBody>
          <a:bodyPr/>
          <a:lstStyle/>
          <a:p>
            <a:r>
              <a:rPr lang="pt-BR" dirty="0"/>
              <a:t>Louis de Pasteur</a:t>
            </a:r>
          </a:p>
        </p:txBody>
      </p:sp>
      <p:pic>
        <p:nvPicPr>
          <p:cNvPr id="5" name="Imagem 4">
            <a:extLst>
              <a:ext uri="{FF2B5EF4-FFF2-40B4-BE49-F238E27FC236}">
                <a16:creationId xmlns:a16="http://schemas.microsoft.com/office/drawing/2014/main" id="{5DAF019D-1D13-5A6E-0AB6-6D3FC8E0B36C}"/>
              </a:ext>
            </a:extLst>
          </p:cNvPr>
          <p:cNvPicPr>
            <a:picLocks noChangeAspect="1"/>
          </p:cNvPicPr>
          <p:nvPr/>
        </p:nvPicPr>
        <p:blipFill>
          <a:blip r:embed="rId2"/>
          <a:stretch>
            <a:fillRect/>
          </a:stretch>
        </p:blipFill>
        <p:spPr>
          <a:xfrm>
            <a:off x="521207" y="1580892"/>
            <a:ext cx="5391914" cy="4451198"/>
          </a:xfrm>
          <a:prstGeom prst="rect">
            <a:avLst/>
          </a:prstGeom>
          <a:ln>
            <a:noFill/>
          </a:ln>
          <a:effectLst>
            <a:softEdge rad="112500"/>
          </a:effectLst>
        </p:spPr>
      </p:pic>
      <p:pic>
        <p:nvPicPr>
          <p:cNvPr id="7" name="Imagem 6">
            <a:extLst>
              <a:ext uri="{FF2B5EF4-FFF2-40B4-BE49-F238E27FC236}">
                <a16:creationId xmlns:a16="http://schemas.microsoft.com/office/drawing/2014/main" id="{65C3B91B-5BA0-CE70-4109-F82553FB3D57}"/>
              </a:ext>
            </a:extLst>
          </p:cNvPr>
          <p:cNvPicPr>
            <a:picLocks noChangeAspect="1"/>
          </p:cNvPicPr>
          <p:nvPr/>
        </p:nvPicPr>
        <p:blipFill>
          <a:blip r:embed="rId3"/>
          <a:stretch>
            <a:fillRect/>
          </a:stretch>
        </p:blipFill>
        <p:spPr>
          <a:xfrm>
            <a:off x="6096000" y="1748155"/>
            <a:ext cx="5177776" cy="3361690"/>
          </a:xfrm>
          <a:prstGeom prst="rect">
            <a:avLst/>
          </a:prstGeom>
          <a:ln>
            <a:noFill/>
          </a:ln>
          <a:effectLst>
            <a:softEdge rad="112500"/>
          </a:effectLst>
        </p:spPr>
      </p:pic>
      <p:sp>
        <p:nvSpPr>
          <p:cNvPr id="8" name="CaixaDeTexto 7">
            <a:extLst>
              <a:ext uri="{FF2B5EF4-FFF2-40B4-BE49-F238E27FC236}">
                <a16:creationId xmlns:a16="http://schemas.microsoft.com/office/drawing/2014/main" id="{6E66344F-6EBB-2D38-8931-9B90F4FC84F5}"/>
              </a:ext>
            </a:extLst>
          </p:cNvPr>
          <p:cNvSpPr txBox="1"/>
          <p:nvPr/>
        </p:nvSpPr>
        <p:spPr>
          <a:xfrm>
            <a:off x="6185748" y="5109845"/>
            <a:ext cx="4859382" cy="646331"/>
          </a:xfrm>
          <a:prstGeom prst="rect">
            <a:avLst/>
          </a:prstGeom>
          <a:noFill/>
        </p:spPr>
        <p:txBody>
          <a:bodyPr wrap="square" rtlCol="0">
            <a:spAutoFit/>
          </a:bodyPr>
          <a:lstStyle/>
          <a:p>
            <a:pPr algn="ctr"/>
            <a:r>
              <a:rPr lang="pt-BR" dirty="0"/>
              <a:t>Mundo animal assimétrico</a:t>
            </a:r>
          </a:p>
          <a:p>
            <a:pPr algn="ctr"/>
            <a:r>
              <a:rPr lang="pt-BR" dirty="0"/>
              <a:t>Mundo mineral simétrico</a:t>
            </a:r>
          </a:p>
        </p:txBody>
      </p:sp>
      <p:sp>
        <p:nvSpPr>
          <p:cNvPr id="3" name="CaixaDeTexto 2">
            <a:extLst>
              <a:ext uri="{FF2B5EF4-FFF2-40B4-BE49-F238E27FC236}">
                <a16:creationId xmlns:a16="http://schemas.microsoft.com/office/drawing/2014/main" id="{8D4E4F8F-ADF2-CE08-DA22-55531463868E}"/>
              </a:ext>
            </a:extLst>
          </p:cNvPr>
          <p:cNvSpPr txBox="1"/>
          <p:nvPr/>
        </p:nvSpPr>
        <p:spPr>
          <a:xfrm>
            <a:off x="6729965" y="2159708"/>
            <a:ext cx="3957213" cy="2585323"/>
          </a:xfrm>
          <a:prstGeom prst="rect">
            <a:avLst/>
          </a:prstGeom>
          <a:solidFill>
            <a:schemeClr val="tx1"/>
          </a:solidFill>
        </p:spPr>
        <p:txBody>
          <a:bodyPr wrap="square" rtlCol="0">
            <a:spAutoFit/>
          </a:bodyPr>
          <a:lstStyle/>
          <a:p>
            <a:pPr algn="ctr"/>
            <a:r>
              <a:rPr lang="pt-BR" dirty="0">
                <a:solidFill>
                  <a:schemeClr val="accent2"/>
                </a:solidFill>
              </a:rPr>
              <a:t>Toda substância química, natural ou artificial cai em uma de duas categorias, de acordo com a caracte -rística espacial de sua forma.</a:t>
            </a:r>
          </a:p>
          <a:p>
            <a:pPr algn="ctr"/>
            <a:r>
              <a:rPr lang="pt-BR" dirty="0">
                <a:solidFill>
                  <a:schemeClr val="accent2"/>
                </a:solidFill>
              </a:rPr>
              <a:t>A distinção está em possuir ou não um plano de simetria. As que possuem são do reino mineral</a:t>
            </a:r>
          </a:p>
          <a:p>
            <a:pPr algn="ctr"/>
            <a:r>
              <a:rPr lang="pt-BR" dirty="0">
                <a:solidFill>
                  <a:schemeClr val="accent2"/>
                </a:solidFill>
              </a:rPr>
              <a:t>As que não possuem são do reino animal .</a:t>
            </a:r>
            <a:endParaRPr lang="pt-BR" dirty="0"/>
          </a:p>
        </p:txBody>
      </p:sp>
    </p:spTree>
    <p:extLst>
      <p:ext uri="{BB962C8B-B14F-4D97-AF65-F5344CB8AC3E}">
        <p14:creationId xmlns:p14="http://schemas.microsoft.com/office/powerpoint/2010/main" val="50191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8144A-3697-5924-7DB2-579CA4C99F3E}"/>
              </a:ext>
            </a:extLst>
          </p:cNvPr>
          <p:cNvSpPr>
            <a:spLocks noGrp="1"/>
          </p:cNvSpPr>
          <p:nvPr>
            <p:ph type="title"/>
          </p:nvPr>
        </p:nvSpPr>
        <p:spPr>
          <a:xfrm>
            <a:off x="521207" y="448056"/>
            <a:ext cx="10686724" cy="640080"/>
          </a:xfrm>
        </p:spPr>
        <p:txBody>
          <a:bodyPr>
            <a:normAutofit/>
          </a:bodyPr>
          <a:lstStyle/>
          <a:p>
            <a:r>
              <a:rPr lang="pt-BR" dirty="0"/>
              <a:t>REVELAÇÃO DE PASTEUR: SIMETRIA e ASSIMETRIA NA NATUREZA</a:t>
            </a:r>
          </a:p>
        </p:txBody>
      </p:sp>
      <p:sp>
        <p:nvSpPr>
          <p:cNvPr id="3" name="Espaço Reservado para Conteúdo 2">
            <a:extLst>
              <a:ext uri="{FF2B5EF4-FFF2-40B4-BE49-F238E27FC236}">
                <a16:creationId xmlns:a16="http://schemas.microsoft.com/office/drawing/2014/main" id="{03EA4095-5D36-5A0C-CA98-3894A6355AD1}"/>
              </a:ext>
            </a:extLst>
          </p:cNvPr>
          <p:cNvSpPr>
            <a:spLocks noGrp="1"/>
          </p:cNvSpPr>
          <p:nvPr>
            <p:ph sz="quarter" idx="10"/>
          </p:nvPr>
        </p:nvSpPr>
        <p:spPr/>
        <p:txBody>
          <a:bodyPr>
            <a:normAutofit/>
          </a:bodyPr>
          <a:lstStyle/>
          <a:p>
            <a:r>
              <a:rPr lang="pt-BR" dirty="0"/>
              <a:t>Todas as moléculas de </a:t>
            </a:r>
            <a:r>
              <a:rPr lang="pt-BR" b="1" dirty="0">
                <a:solidFill>
                  <a:schemeClr val="accent5"/>
                </a:solidFill>
              </a:rPr>
              <a:t>aminoácidos na Terra </a:t>
            </a:r>
            <a:r>
              <a:rPr lang="pt-BR" dirty="0"/>
              <a:t>são orientadas assimetricamente para </a:t>
            </a:r>
            <a:r>
              <a:rPr lang="pt-BR" b="1" dirty="0">
                <a:solidFill>
                  <a:schemeClr val="accent5"/>
                </a:solidFill>
              </a:rPr>
              <a:t>a esquerda.</a:t>
            </a:r>
            <a:r>
              <a:rPr lang="pt-BR" dirty="0"/>
              <a:t> Aparentemente esta assimetria não é funcional. Ou seja </a:t>
            </a:r>
            <a:r>
              <a:rPr lang="pt-BR" b="1" dirty="0">
                <a:solidFill>
                  <a:schemeClr val="accent5"/>
                </a:solidFill>
              </a:rPr>
              <a:t>no laboratório </a:t>
            </a:r>
            <a:r>
              <a:rPr lang="pt-BR" dirty="0"/>
              <a:t>é possível orientar as moléculas de aminoácidos para a direita. Mas é um fato da natureza que na natureza eles estão sempre orientados para a esquerda. </a:t>
            </a:r>
          </a:p>
          <a:p>
            <a:r>
              <a:rPr lang="pt-BR" dirty="0"/>
              <a:t>Outros trabalhos provaram que todos </a:t>
            </a:r>
            <a:r>
              <a:rPr lang="pt-BR" b="1" dirty="0">
                <a:solidFill>
                  <a:srgbClr val="C00000"/>
                </a:solidFill>
              </a:rPr>
              <a:t>os açúcares encontrados na natureza </a:t>
            </a:r>
            <a:r>
              <a:rPr lang="pt-BR" dirty="0"/>
              <a:t>são enantiomorfos orientados para a direita. Nos </a:t>
            </a:r>
            <a:r>
              <a:rPr lang="pt-BR" b="1" dirty="0">
                <a:solidFill>
                  <a:srgbClr val="C00000"/>
                </a:solidFill>
              </a:rPr>
              <a:t>laboratórios, com facilidade podemos virá-los para a esquerda</a:t>
            </a:r>
            <a:r>
              <a:rPr lang="pt-BR" dirty="0">
                <a:solidFill>
                  <a:srgbClr val="C00000"/>
                </a:solidFill>
              </a:rPr>
              <a:t>. </a:t>
            </a:r>
          </a:p>
        </p:txBody>
      </p:sp>
      <p:sp>
        <p:nvSpPr>
          <p:cNvPr id="4" name="CaixaDeTexto 3">
            <a:extLst>
              <a:ext uri="{FF2B5EF4-FFF2-40B4-BE49-F238E27FC236}">
                <a16:creationId xmlns:a16="http://schemas.microsoft.com/office/drawing/2014/main" id="{E164E621-3DF7-3A0E-E906-991D2F0B0371}"/>
              </a:ext>
            </a:extLst>
          </p:cNvPr>
          <p:cNvSpPr txBox="1"/>
          <p:nvPr/>
        </p:nvSpPr>
        <p:spPr>
          <a:xfrm rot="21068810">
            <a:off x="5647216" y="2869177"/>
            <a:ext cx="3235566" cy="615553"/>
          </a:xfrm>
          <a:prstGeom prst="rect">
            <a:avLst/>
          </a:prstGeom>
          <a:noFill/>
        </p:spPr>
        <p:txBody>
          <a:bodyPr wrap="square" rtlCol="0">
            <a:spAutoFit/>
          </a:bodyPr>
          <a:lstStyle/>
          <a:p>
            <a:r>
              <a:rPr lang="pt-BR" sz="1600" dirty="0"/>
              <a:t>Aminoácidos para a esquerda</a:t>
            </a:r>
          </a:p>
          <a:p>
            <a:endParaRPr lang="pt-BR" dirty="0"/>
          </a:p>
        </p:txBody>
      </p:sp>
      <p:pic>
        <p:nvPicPr>
          <p:cNvPr id="1026" name="Picture 2" descr="S. Furkan Ozturk - Research">
            <a:extLst>
              <a:ext uri="{FF2B5EF4-FFF2-40B4-BE49-F238E27FC236}">
                <a16:creationId xmlns:a16="http://schemas.microsoft.com/office/drawing/2014/main" id="{4DDF6624-FABC-33D8-0190-6B80182DA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925" y="3623830"/>
            <a:ext cx="762000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È SABEM DE LA TERRA">
            <a:extLst>
              <a:ext uri="{FF2B5EF4-FFF2-40B4-BE49-F238E27FC236}">
                <a16:creationId xmlns:a16="http://schemas.microsoft.com/office/drawing/2014/main" id="{EB69863B-8A39-8A34-FA94-49A94BB2BC8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124" y="3334691"/>
            <a:ext cx="614824" cy="6148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QUÈ SABEM DE LA TERRA">
            <a:extLst>
              <a:ext uri="{FF2B5EF4-FFF2-40B4-BE49-F238E27FC236}">
                <a16:creationId xmlns:a16="http://schemas.microsoft.com/office/drawing/2014/main" id="{A2426C6E-1635-3D10-1E11-26E0CF4FCC0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46101" y="3504743"/>
            <a:ext cx="614824" cy="61482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F52BA2EE-C227-39FC-EF0E-FA0E1AA9622E}"/>
              </a:ext>
            </a:extLst>
          </p:cNvPr>
          <p:cNvPicPr>
            <a:picLocks noChangeAspect="1"/>
          </p:cNvPicPr>
          <p:nvPr/>
        </p:nvPicPr>
        <p:blipFill rotWithShape="1">
          <a:blip r:embed="rId4"/>
          <a:srcRect l="8716" r="12028"/>
          <a:stretch/>
        </p:blipFill>
        <p:spPr>
          <a:xfrm>
            <a:off x="6771661" y="3290792"/>
            <a:ext cx="843984" cy="658723"/>
          </a:xfrm>
          <a:prstGeom prst="rect">
            <a:avLst/>
          </a:prstGeom>
        </p:spPr>
      </p:pic>
      <p:pic>
        <p:nvPicPr>
          <p:cNvPr id="13" name="Imagem 12">
            <a:extLst>
              <a:ext uri="{FF2B5EF4-FFF2-40B4-BE49-F238E27FC236}">
                <a16:creationId xmlns:a16="http://schemas.microsoft.com/office/drawing/2014/main" id="{FB6A9F90-F815-862E-02ED-14701E1A5050}"/>
              </a:ext>
            </a:extLst>
          </p:cNvPr>
          <p:cNvPicPr>
            <a:picLocks noChangeAspect="1"/>
          </p:cNvPicPr>
          <p:nvPr/>
        </p:nvPicPr>
        <p:blipFill rotWithShape="1">
          <a:blip r:embed="rId4"/>
          <a:srcRect l="8716" r="12028"/>
          <a:stretch/>
        </p:blipFill>
        <p:spPr>
          <a:xfrm>
            <a:off x="8451372" y="3259213"/>
            <a:ext cx="843984" cy="658723"/>
          </a:xfrm>
          <a:prstGeom prst="rect">
            <a:avLst/>
          </a:prstGeom>
        </p:spPr>
      </p:pic>
      <p:sp>
        <p:nvSpPr>
          <p:cNvPr id="17" name="CaixaDeTexto 16">
            <a:extLst>
              <a:ext uri="{FF2B5EF4-FFF2-40B4-BE49-F238E27FC236}">
                <a16:creationId xmlns:a16="http://schemas.microsoft.com/office/drawing/2014/main" id="{0B19C976-A873-46CE-0663-7B15D56672D8}"/>
              </a:ext>
            </a:extLst>
          </p:cNvPr>
          <p:cNvSpPr txBox="1"/>
          <p:nvPr/>
        </p:nvSpPr>
        <p:spPr>
          <a:xfrm rot="1223117">
            <a:off x="4929052" y="2297091"/>
            <a:ext cx="6096000" cy="338554"/>
          </a:xfrm>
          <a:prstGeom prst="rect">
            <a:avLst/>
          </a:prstGeom>
          <a:noFill/>
        </p:spPr>
        <p:txBody>
          <a:bodyPr wrap="square">
            <a:spAutoFit/>
          </a:bodyPr>
          <a:lstStyle/>
          <a:p>
            <a:pPr algn="r"/>
            <a:r>
              <a:rPr lang="pt-BR" sz="1600" dirty="0"/>
              <a:t>Açúcares para a direta</a:t>
            </a:r>
          </a:p>
        </p:txBody>
      </p:sp>
      <p:pic>
        <p:nvPicPr>
          <p:cNvPr id="21" name="Imagem 20">
            <a:extLst>
              <a:ext uri="{FF2B5EF4-FFF2-40B4-BE49-F238E27FC236}">
                <a16:creationId xmlns:a16="http://schemas.microsoft.com/office/drawing/2014/main" id="{B8EDA439-74C1-CCE5-6B00-B14E8C25848F}"/>
              </a:ext>
            </a:extLst>
          </p:cNvPr>
          <p:cNvPicPr>
            <a:picLocks noChangeAspect="1"/>
          </p:cNvPicPr>
          <p:nvPr/>
        </p:nvPicPr>
        <p:blipFill>
          <a:blip r:embed="rId5"/>
          <a:stretch>
            <a:fillRect/>
          </a:stretch>
        </p:blipFill>
        <p:spPr>
          <a:xfrm>
            <a:off x="7306858" y="1177662"/>
            <a:ext cx="1490147" cy="1487161"/>
          </a:xfrm>
          <a:prstGeom prst="rect">
            <a:avLst/>
          </a:prstGeom>
          <a:ln>
            <a:noFill/>
          </a:ln>
          <a:effectLst>
            <a:softEdge rad="112500"/>
          </a:effectLst>
        </p:spPr>
      </p:pic>
      <p:sp>
        <p:nvSpPr>
          <p:cNvPr id="24" name="Forma Livre: Forma 23">
            <a:extLst>
              <a:ext uri="{FF2B5EF4-FFF2-40B4-BE49-F238E27FC236}">
                <a16:creationId xmlns:a16="http://schemas.microsoft.com/office/drawing/2014/main" id="{0BD266CC-F978-3305-F526-C1111A6FFFC1}"/>
              </a:ext>
            </a:extLst>
          </p:cNvPr>
          <p:cNvSpPr/>
          <p:nvPr/>
        </p:nvSpPr>
        <p:spPr>
          <a:xfrm>
            <a:off x="8499566" y="1959429"/>
            <a:ext cx="487680" cy="809897"/>
          </a:xfrm>
          <a:custGeom>
            <a:avLst/>
            <a:gdLst>
              <a:gd name="connsiteX0" fmla="*/ 0 w 487680"/>
              <a:gd name="connsiteY0" fmla="*/ 0 h 809897"/>
              <a:gd name="connsiteX1" fmla="*/ 43543 w 487680"/>
              <a:gd name="connsiteY1" fmla="*/ 470262 h 809897"/>
              <a:gd name="connsiteX2" fmla="*/ 26125 w 487680"/>
              <a:gd name="connsiteY2" fmla="*/ 435428 h 809897"/>
              <a:gd name="connsiteX3" fmla="*/ 121920 w 487680"/>
              <a:gd name="connsiteY3" fmla="*/ 609600 h 809897"/>
              <a:gd name="connsiteX4" fmla="*/ 357051 w 487680"/>
              <a:gd name="connsiteY4" fmla="*/ 775062 h 809897"/>
              <a:gd name="connsiteX5" fmla="*/ 487680 w 487680"/>
              <a:gd name="connsiteY5" fmla="*/ 809897 h 8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680" h="809897">
                <a:moveTo>
                  <a:pt x="0" y="0"/>
                </a:moveTo>
                <a:cubicBezTo>
                  <a:pt x="19594" y="198845"/>
                  <a:pt x="39189" y="397691"/>
                  <a:pt x="43543" y="470262"/>
                </a:cubicBezTo>
                <a:cubicBezTo>
                  <a:pt x="47897" y="542833"/>
                  <a:pt x="13062" y="412205"/>
                  <a:pt x="26125" y="435428"/>
                </a:cubicBezTo>
                <a:cubicBezTo>
                  <a:pt x="39188" y="458651"/>
                  <a:pt x="66766" y="552994"/>
                  <a:pt x="121920" y="609600"/>
                </a:cubicBezTo>
                <a:cubicBezTo>
                  <a:pt x="177074" y="666206"/>
                  <a:pt x="296091" y="741679"/>
                  <a:pt x="357051" y="775062"/>
                </a:cubicBezTo>
                <a:cubicBezTo>
                  <a:pt x="418011" y="808445"/>
                  <a:pt x="452845" y="809171"/>
                  <a:pt x="487680" y="8098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Forma Livre: Forma 24">
            <a:extLst>
              <a:ext uri="{FF2B5EF4-FFF2-40B4-BE49-F238E27FC236}">
                <a16:creationId xmlns:a16="http://schemas.microsoft.com/office/drawing/2014/main" id="{49911B68-0209-1965-8697-889BB1D7C579}"/>
              </a:ext>
            </a:extLst>
          </p:cNvPr>
          <p:cNvSpPr/>
          <p:nvPr/>
        </p:nvSpPr>
        <p:spPr>
          <a:xfrm>
            <a:off x="8264361" y="2046514"/>
            <a:ext cx="43616" cy="836023"/>
          </a:xfrm>
          <a:custGeom>
            <a:avLst/>
            <a:gdLst>
              <a:gd name="connsiteX0" fmla="*/ 43616 w 43616"/>
              <a:gd name="connsiteY0" fmla="*/ 0 h 836023"/>
              <a:gd name="connsiteX1" fmla="*/ 26199 w 43616"/>
              <a:gd name="connsiteY1" fmla="*/ 313509 h 836023"/>
              <a:gd name="connsiteX2" fmla="*/ 73 w 43616"/>
              <a:gd name="connsiteY2" fmla="*/ 548640 h 836023"/>
              <a:gd name="connsiteX3" fmla="*/ 34908 w 43616"/>
              <a:gd name="connsiteY3" fmla="*/ 836023 h 836023"/>
            </a:gdLst>
            <a:ahLst/>
            <a:cxnLst>
              <a:cxn ang="0">
                <a:pos x="connsiteX0" y="connsiteY0"/>
              </a:cxn>
              <a:cxn ang="0">
                <a:pos x="connsiteX1" y="connsiteY1"/>
              </a:cxn>
              <a:cxn ang="0">
                <a:pos x="connsiteX2" y="connsiteY2"/>
              </a:cxn>
              <a:cxn ang="0">
                <a:pos x="connsiteX3" y="connsiteY3"/>
              </a:cxn>
            </a:cxnLst>
            <a:rect l="l" t="t" r="r" b="b"/>
            <a:pathLst>
              <a:path w="43616" h="836023">
                <a:moveTo>
                  <a:pt x="43616" y="0"/>
                </a:moveTo>
                <a:cubicBezTo>
                  <a:pt x="38536" y="111034"/>
                  <a:pt x="33456" y="222069"/>
                  <a:pt x="26199" y="313509"/>
                </a:cubicBezTo>
                <a:cubicBezTo>
                  <a:pt x="18942" y="404949"/>
                  <a:pt x="-1379" y="461554"/>
                  <a:pt x="73" y="548640"/>
                </a:cubicBezTo>
                <a:cubicBezTo>
                  <a:pt x="1524" y="635726"/>
                  <a:pt x="18216" y="735874"/>
                  <a:pt x="34908" y="8360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7804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F8771-BF76-9B58-E71D-4C760D198086}"/>
              </a:ext>
            </a:extLst>
          </p:cNvPr>
          <p:cNvSpPr>
            <a:spLocks noGrp="1"/>
          </p:cNvSpPr>
          <p:nvPr>
            <p:ph type="title"/>
          </p:nvPr>
        </p:nvSpPr>
        <p:spPr/>
        <p:txBody>
          <a:bodyPr/>
          <a:lstStyle/>
          <a:p>
            <a:r>
              <a:rPr lang="pt-BR" dirty="0"/>
              <a:t>Alice no país das maravilhas</a:t>
            </a:r>
          </a:p>
        </p:txBody>
      </p:sp>
      <p:pic>
        <p:nvPicPr>
          <p:cNvPr id="7" name="Imagem 6">
            <a:extLst>
              <a:ext uri="{FF2B5EF4-FFF2-40B4-BE49-F238E27FC236}">
                <a16:creationId xmlns:a16="http://schemas.microsoft.com/office/drawing/2014/main" id="{22A9F3A8-9070-3368-EA48-343EE38A4FF9}"/>
              </a:ext>
            </a:extLst>
          </p:cNvPr>
          <p:cNvPicPr>
            <a:picLocks noChangeAspect="1"/>
          </p:cNvPicPr>
          <p:nvPr/>
        </p:nvPicPr>
        <p:blipFill>
          <a:blip r:embed="rId2"/>
          <a:stretch>
            <a:fillRect/>
          </a:stretch>
        </p:blipFill>
        <p:spPr>
          <a:xfrm>
            <a:off x="2458558" y="1442499"/>
            <a:ext cx="6868484" cy="4925112"/>
          </a:xfrm>
          <a:prstGeom prst="rect">
            <a:avLst/>
          </a:prstGeom>
        </p:spPr>
      </p:pic>
    </p:spTree>
    <p:extLst>
      <p:ext uri="{BB962C8B-B14F-4D97-AF65-F5344CB8AC3E}">
        <p14:creationId xmlns:p14="http://schemas.microsoft.com/office/powerpoint/2010/main" val="318417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311B-259F-9FCE-F201-1179E80C98F2}"/>
              </a:ext>
            </a:extLst>
          </p:cNvPr>
          <p:cNvSpPr>
            <a:spLocks noGrp="1"/>
          </p:cNvSpPr>
          <p:nvPr>
            <p:ph type="title"/>
          </p:nvPr>
        </p:nvSpPr>
        <p:spPr/>
        <p:txBody>
          <a:bodyPr/>
          <a:lstStyle/>
          <a:p>
            <a:r>
              <a:rPr lang="pt-BR" dirty="0"/>
              <a:t>Definição estrutural de vida</a:t>
            </a:r>
          </a:p>
        </p:txBody>
      </p:sp>
      <p:sp>
        <p:nvSpPr>
          <p:cNvPr id="6" name="Rectangle 3">
            <a:extLst>
              <a:ext uri="{FF2B5EF4-FFF2-40B4-BE49-F238E27FC236}">
                <a16:creationId xmlns:a16="http://schemas.microsoft.com/office/drawing/2014/main" id="{9D58C401-048A-F24A-99C0-32AD025B3922}"/>
              </a:ext>
            </a:extLst>
          </p:cNvPr>
          <p:cNvSpPr>
            <a:spLocks noGrp="1" noChangeArrowheads="1"/>
          </p:cNvSpPr>
          <p:nvPr>
            <p:ph sz="quarter" idx="10"/>
          </p:nvPr>
        </p:nvSpPr>
        <p:spPr bwMode="auto">
          <a:xfrm>
            <a:off x="3398758" y="2456935"/>
            <a:ext cx="7601248" cy="19441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pt-BR" sz="3200" b="0" i="0" u="none" strike="noStrike" cap="none" normalizeH="0" baseline="0" dirty="0">
                <a:ln>
                  <a:noFill/>
                </a:ln>
                <a:solidFill>
                  <a:srgbClr val="202124"/>
                </a:solidFill>
                <a:effectLst/>
                <a:latin typeface="inherit"/>
              </a:rPr>
              <a:t>A homoquiralidade,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pt-BR" sz="3200" b="0" i="0" u="none" strike="noStrike" cap="none" normalizeH="0" baseline="0" dirty="0">
                <a:ln>
                  <a:noFill/>
                </a:ln>
                <a:solidFill>
                  <a:srgbClr val="202124"/>
                </a:solidFill>
                <a:effectLst/>
                <a:latin typeface="inherit"/>
              </a:rPr>
              <a:t>com sua assimetria estrutural,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pt-BR" sz="3200" b="0" i="0" u="none" strike="noStrike" cap="none" normalizeH="0" baseline="0" dirty="0">
                <a:ln>
                  <a:noFill/>
                </a:ln>
                <a:solidFill>
                  <a:srgbClr val="202124"/>
                </a:solidFill>
                <a:effectLst/>
                <a:latin typeface="inherit"/>
              </a:rPr>
              <a:t>é considerada a assinatura da vida</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PT" altLang="pt-BR" sz="3200" b="0" i="0" u="none" strike="noStrike" cap="none" normalizeH="0" baseline="0" dirty="0">
                <a:ln>
                  <a:noFill/>
                </a:ln>
                <a:solidFill>
                  <a:srgbClr val="202124"/>
                </a:solidFill>
                <a:effectLst/>
                <a:latin typeface="inherit"/>
              </a:rPr>
              <a:t> (Heilbronner, Dunitz 1993; Blackmond 2010)</a:t>
            </a:r>
            <a:r>
              <a:rPr kumimoji="0" lang="pt-PT" altLang="pt-BR" sz="3200" b="0" i="0" u="none" strike="noStrike" cap="none" normalizeH="0" baseline="0" dirty="0">
                <a:ln>
                  <a:noFill/>
                </a:ln>
                <a:solidFill>
                  <a:schemeClr val="tx1"/>
                </a:solidFill>
                <a:effectLst/>
              </a:rPr>
              <a:t> </a:t>
            </a:r>
            <a:endParaRPr kumimoji="0" lang="pt-PT" altLang="pt-BR" sz="3200" b="0" i="0" u="none" strike="noStrike" cap="none" normalizeH="0" baseline="0" dirty="0">
              <a:ln>
                <a:noFill/>
              </a:ln>
              <a:solidFill>
                <a:schemeClr val="tx1"/>
              </a:solidFill>
              <a:effectLst/>
              <a:latin typeface="Arial" panose="020B0604020202020204" pitchFamily="34" charset="0"/>
            </a:endParaRPr>
          </a:p>
        </p:txBody>
      </p:sp>
      <p:pic>
        <p:nvPicPr>
          <p:cNvPr id="7" name="Imagem 6">
            <a:extLst>
              <a:ext uri="{FF2B5EF4-FFF2-40B4-BE49-F238E27FC236}">
                <a16:creationId xmlns:a16="http://schemas.microsoft.com/office/drawing/2014/main" id="{A7A3F307-D076-D868-A7CD-6E5AFF11C2BB}"/>
              </a:ext>
            </a:extLst>
          </p:cNvPr>
          <p:cNvPicPr>
            <a:picLocks noChangeAspect="1"/>
          </p:cNvPicPr>
          <p:nvPr/>
        </p:nvPicPr>
        <p:blipFill>
          <a:blip r:embed="rId2"/>
          <a:stretch>
            <a:fillRect/>
          </a:stretch>
        </p:blipFill>
        <p:spPr>
          <a:xfrm>
            <a:off x="804709" y="1694694"/>
            <a:ext cx="2200582" cy="3248478"/>
          </a:xfrm>
          <a:prstGeom prst="rect">
            <a:avLst/>
          </a:prstGeom>
        </p:spPr>
      </p:pic>
    </p:spTree>
    <p:extLst>
      <p:ext uri="{BB962C8B-B14F-4D97-AF65-F5344CB8AC3E}">
        <p14:creationId xmlns:p14="http://schemas.microsoft.com/office/powerpoint/2010/main" val="231631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52B92-9355-0988-7638-37B5EAF6A644}"/>
              </a:ext>
            </a:extLst>
          </p:cNvPr>
          <p:cNvSpPr>
            <a:spLocks noGrp="1"/>
          </p:cNvSpPr>
          <p:nvPr>
            <p:ph type="title"/>
          </p:nvPr>
        </p:nvSpPr>
        <p:spPr>
          <a:xfrm>
            <a:off x="521207" y="448056"/>
            <a:ext cx="2866427" cy="640080"/>
          </a:xfrm>
        </p:spPr>
        <p:txBody>
          <a:bodyPr>
            <a:normAutofit fontScale="90000"/>
          </a:bodyPr>
          <a:lstStyle/>
          <a:p>
            <a:r>
              <a:rPr lang="pt-BR" dirty="0"/>
              <a:t>A Busca pela SIME</a:t>
            </a:r>
            <a:br>
              <a:rPr lang="pt-BR" dirty="0"/>
            </a:br>
            <a:r>
              <a:rPr lang="pt-BR" dirty="0"/>
              <a:t>                                  </a:t>
            </a:r>
          </a:p>
        </p:txBody>
      </p:sp>
      <p:pic>
        <p:nvPicPr>
          <p:cNvPr id="7" name="Imagem 6">
            <a:extLst>
              <a:ext uri="{FF2B5EF4-FFF2-40B4-BE49-F238E27FC236}">
                <a16:creationId xmlns:a16="http://schemas.microsoft.com/office/drawing/2014/main" id="{28793886-67DE-220B-6A34-B0D541D26A00}"/>
              </a:ext>
            </a:extLst>
          </p:cNvPr>
          <p:cNvPicPr>
            <a:picLocks noChangeAspect="1"/>
          </p:cNvPicPr>
          <p:nvPr/>
        </p:nvPicPr>
        <p:blipFill>
          <a:blip r:embed="rId2"/>
          <a:stretch>
            <a:fillRect/>
          </a:stretch>
        </p:blipFill>
        <p:spPr>
          <a:xfrm>
            <a:off x="521207" y="1309344"/>
            <a:ext cx="3905795" cy="4925112"/>
          </a:xfrm>
          <a:prstGeom prst="rect">
            <a:avLst/>
          </a:prstGeom>
        </p:spPr>
      </p:pic>
      <p:sp>
        <p:nvSpPr>
          <p:cNvPr id="9" name="CaixaDeTexto 8">
            <a:extLst>
              <a:ext uri="{FF2B5EF4-FFF2-40B4-BE49-F238E27FC236}">
                <a16:creationId xmlns:a16="http://schemas.microsoft.com/office/drawing/2014/main" id="{4DC4BF0E-D581-18B7-2BCC-FA078B1B8F26}"/>
              </a:ext>
            </a:extLst>
          </p:cNvPr>
          <p:cNvSpPr txBox="1"/>
          <p:nvPr/>
        </p:nvSpPr>
        <p:spPr>
          <a:xfrm>
            <a:off x="7093145" y="1309344"/>
            <a:ext cx="4656351" cy="1200329"/>
          </a:xfrm>
          <a:prstGeom prst="rect">
            <a:avLst/>
          </a:prstGeom>
          <a:noFill/>
        </p:spPr>
        <p:txBody>
          <a:bodyPr wrap="square">
            <a:spAutoFit/>
          </a:bodyPr>
          <a:lstStyle/>
          <a:p>
            <a:r>
              <a:rPr lang="en-US" sz="2400" dirty="0">
                <a:latin typeface="Times New Roman" panose="02020603050405020304" pitchFamily="18" charset="0"/>
                <a:ea typeface="Calibri" panose="020F0502020204030204" pitchFamily="34" charset="0"/>
                <a:cs typeface="Arial Unicode MS"/>
              </a:rPr>
              <a:t>“</a:t>
            </a:r>
            <a:r>
              <a:rPr lang="en-US" sz="2400" dirty="0">
                <a:effectLst/>
                <a:latin typeface="Times New Roman" panose="02020603050405020304" pitchFamily="18" charset="0"/>
                <a:ea typeface="Calibri" panose="020F0502020204030204" pitchFamily="34" charset="0"/>
                <a:cs typeface="Arial Unicode MS"/>
              </a:rPr>
              <a:t>The body and brain are constructed on </a:t>
            </a:r>
            <a:r>
              <a:rPr lang="en-US" sz="2400" dirty="0">
                <a:solidFill>
                  <a:srgbClr val="000000"/>
                </a:solidFill>
                <a:effectLst/>
                <a:latin typeface="Times New Roman" panose="02020603050405020304" pitchFamily="18" charset="0"/>
                <a:ea typeface="Calibri" panose="020F0502020204030204" pitchFamily="34" charset="0"/>
                <a:cs typeface="Arial Unicode MS"/>
              </a:rPr>
              <a:t>a bilaterally symmetrical plan”  (</a:t>
            </a:r>
            <a:r>
              <a:rPr lang="en-US" sz="2400" dirty="0" err="1">
                <a:solidFill>
                  <a:srgbClr val="000000"/>
                </a:solidFill>
                <a:effectLst/>
                <a:latin typeface="Times New Roman" panose="02020603050405020304" pitchFamily="18" charset="0"/>
                <a:ea typeface="Calibri" panose="020F0502020204030204" pitchFamily="34" charset="0"/>
                <a:cs typeface="Arial Unicode MS"/>
              </a:rPr>
              <a:t>Corballis</a:t>
            </a:r>
            <a:r>
              <a:rPr lang="en-US" sz="2400" dirty="0">
                <a:solidFill>
                  <a:srgbClr val="000000"/>
                </a:solidFill>
                <a:effectLst/>
                <a:latin typeface="Times New Roman" panose="02020603050405020304" pitchFamily="18" charset="0"/>
                <a:ea typeface="Calibri" panose="020F0502020204030204" pitchFamily="34" charset="0"/>
                <a:cs typeface="Arial Unicode MS"/>
              </a:rPr>
              <a:t>, 2018, 2020). </a:t>
            </a:r>
            <a:endParaRPr lang="pt-BR" sz="2400" dirty="0"/>
          </a:p>
        </p:txBody>
      </p:sp>
      <p:sp>
        <p:nvSpPr>
          <p:cNvPr id="10" name="CaixaDeTexto 9">
            <a:extLst>
              <a:ext uri="{FF2B5EF4-FFF2-40B4-BE49-F238E27FC236}">
                <a16:creationId xmlns:a16="http://schemas.microsoft.com/office/drawing/2014/main" id="{D907232B-FBFC-C95B-35E0-123A55C429A0}"/>
              </a:ext>
            </a:extLst>
          </p:cNvPr>
          <p:cNvSpPr txBox="1"/>
          <p:nvPr/>
        </p:nvSpPr>
        <p:spPr>
          <a:xfrm>
            <a:off x="7093145" y="2587259"/>
            <a:ext cx="4652236" cy="892552"/>
          </a:xfrm>
          <a:prstGeom prst="rect">
            <a:avLst/>
          </a:prstGeom>
          <a:noFill/>
        </p:spPr>
        <p:txBody>
          <a:bodyPr wrap="none" rtlCol="0">
            <a:spAutoFit/>
          </a:bodyPr>
          <a:lstStyle/>
          <a:p>
            <a:pPr algn="ctr"/>
            <a:r>
              <a:rPr lang="pt-BR" sz="2400" dirty="0">
                <a:solidFill>
                  <a:srgbClr val="C00000"/>
                </a:solidFill>
                <a:latin typeface="Viner Hand ITC" panose="03070502030502020203" pitchFamily="66" charset="0"/>
                <a:ea typeface="Calibri" panose="020F0502020204030204" pitchFamily="34" charset="0"/>
              </a:rPr>
              <a:t>Existe uma aposta ontogenética</a:t>
            </a:r>
          </a:p>
          <a:p>
            <a:pPr algn="ctr"/>
            <a:r>
              <a:rPr lang="pt-BR" sz="2400" dirty="0">
                <a:solidFill>
                  <a:srgbClr val="C00000"/>
                </a:solidFill>
                <a:latin typeface="Viner Hand ITC" panose="03070502030502020203" pitchFamily="66" charset="0"/>
                <a:ea typeface="Calibri" panose="020F0502020204030204" pitchFamily="34" charset="0"/>
              </a:rPr>
              <a:t> na </a:t>
            </a:r>
            <a:r>
              <a:rPr lang="pt-BR" sz="2400" u="sng" dirty="0">
                <a:solidFill>
                  <a:srgbClr val="C00000"/>
                </a:solidFill>
                <a:effectLst>
                  <a:outerShdw blurRad="38100" dist="38100" dir="2700000" algn="tl">
                    <a:srgbClr val="000000">
                      <a:alpha val="43137"/>
                    </a:srgbClr>
                  </a:outerShdw>
                </a:effectLst>
                <a:latin typeface="Viner Hand ITC" panose="03070502030502020203" pitchFamily="66" charset="0"/>
                <a:ea typeface="Calibri" panose="020F0502020204030204" pitchFamily="34" charset="0"/>
              </a:rPr>
              <a:t>simetri</a:t>
            </a:r>
            <a:r>
              <a:rPr lang="pt-BR" sz="2800" u="sng" dirty="0">
                <a:solidFill>
                  <a:srgbClr val="C00000"/>
                </a:solidFill>
                <a:effectLst>
                  <a:outerShdw blurRad="38100" dist="38100" dir="2700000" algn="tl">
                    <a:srgbClr val="000000">
                      <a:alpha val="43137"/>
                    </a:srgbClr>
                  </a:outerShdw>
                </a:effectLst>
                <a:latin typeface="Viner Hand ITC" panose="03070502030502020203" pitchFamily="66" charset="0"/>
                <a:ea typeface="Calibri" panose="020F0502020204030204" pitchFamily="34" charset="0"/>
              </a:rPr>
              <a:t>a</a:t>
            </a:r>
            <a:r>
              <a:rPr lang="pt-BR" sz="2800" dirty="0">
                <a:solidFill>
                  <a:srgbClr val="C00000"/>
                </a:solidFill>
                <a:latin typeface="Viner Hand ITC" panose="03070502030502020203" pitchFamily="66" charset="0"/>
                <a:ea typeface="Calibri" panose="020F0502020204030204" pitchFamily="34" charset="0"/>
              </a:rPr>
              <a:t> </a:t>
            </a:r>
          </a:p>
        </p:txBody>
      </p:sp>
      <p:pic>
        <p:nvPicPr>
          <p:cNvPr id="12" name="Imagem 11">
            <a:extLst>
              <a:ext uri="{FF2B5EF4-FFF2-40B4-BE49-F238E27FC236}">
                <a16:creationId xmlns:a16="http://schemas.microsoft.com/office/drawing/2014/main" id="{B116FA56-18EA-3018-6245-D3D8A0F7E39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837473B0-CC2E-450A-ABE3-18F120FF3D39}">
                <a1611:picAttrSrcUrl xmlns:a1611="http://schemas.microsoft.com/office/drawing/2016/11/main" r:id="rId5"/>
              </a:ext>
            </a:extLst>
          </a:blip>
          <a:srcRect l="14552"/>
          <a:stretch/>
        </p:blipFill>
        <p:spPr>
          <a:xfrm>
            <a:off x="4521973" y="3616170"/>
            <a:ext cx="3148054" cy="2618286"/>
          </a:xfrm>
          <a:prstGeom prst="rect">
            <a:avLst/>
          </a:prstGeom>
          <a:ln>
            <a:noFill/>
          </a:ln>
          <a:effectLst>
            <a:softEdge rad="112500"/>
          </a:effectLst>
        </p:spPr>
      </p:pic>
      <p:pic>
        <p:nvPicPr>
          <p:cNvPr id="16" name="Imagem 15">
            <a:extLst>
              <a:ext uri="{FF2B5EF4-FFF2-40B4-BE49-F238E27FC236}">
                <a16:creationId xmlns:a16="http://schemas.microsoft.com/office/drawing/2014/main" id="{E6E4ADB9-5CAA-C2F6-77F2-658EB0C401E9}"/>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9059824" y="3616170"/>
            <a:ext cx="2801250" cy="2707734"/>
          </a:xfrm>
          <a:prstGeom prst="rect">
            <a:avLst/>
          </a:prstGeom>
          <a:ln>
            <a:noFill/>
          </a:ln>
          <a:effectLst>
            <a:softEdge rad="112500"/>
          </a:effectLst>
        </p:spPr>
      </p:pic>
      <p:sp>
        <p:nvSpPr>
          <p:cNvPr id="4" name="CaixaDeTexto 3">
            <a:extLst>
              <a:ext uri="{FF2B5EF4-FFF2-40B4-BE49-F238E27FC236}">
                <a16:creationId xmlns:a16="http://schemas.microsoft.com/office/drawing/2014/main" id="{E4090C95-085E-7C35-D174-7B639E956293}"/>
              </a:ext>
            </a:extLst>
          </p:cNvPr>
          <p:cNvSpPr txBox="1"/>
          <p:nvPr/>
        </p:nvSpPr>
        <p:spPr>
          <a:xfrm>
            <a:off x="2325188" y="503366"/>
            <a:ext cx="801823" cy="477054"/>
          </a:xfrm>
          <a:prstGeom prst="rect">
            <a:avLst/>
          </a:prstGeom>
          <a:noFill/>
        </p:spPr>
        <p:txBody>
          <a:bodyPr wrap="none" rtlCol="0">
            <a:spAutoFit/>
          </a:bodyPr>
          <a:lstStyle/>
          <a:p>
            <a:r>
              <a:rPr lang="pt-BR" sz="2500" dirty="0">
                <a:solidFill>
                  <a:schemeClr val="bg2">
                    <a:lumMod val="25000"/>
                  </a:schemeClr>
                </a:solidFill>
                <a:latin typeface="+mj-lt"/>
                <a:ea typeface="+mj-ea"/>
                <a:cs typeface="+mj-cs"/>
              </a:rPr>
              <a:t>TRIA</a:t>
            </a:r>
          </a:p>
        </p:txBody>
      </p:sp>
      <p:sp>
        <p:nvSpPr>
          <p:cNvPr id="5" name="Retângulo 4">
            <a:extLst>
              <a:ext uri="{FF2B5EF4-FFF2-40B4-BE49-F238E27FC236}">
                <a16:creationId xmlns:a16="http://schemas.microsoft.com/office/drawing/2014/main" id="{42ECB65C-16E3-0CEE-45D8-922647494398}"/>
              </a:ext>
            </a:extLst>
          </p:cNvPr>
          <p:cNvSpPr/>
          <p:nvPr/>
        </p:nvSpPr>
        <p:spPr>
          <a:xfrm>
            <a:off x="2386149" y="296091"/>
            <a:ext cx="644434" cy="5747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The two Cerebral Hemispheres - YouTube">
            <a:extLst>
              <a:ext uri="{FF2B5EF4-FFF2-40B4-BE49-F238E27FC236}">
                <a16:creationId xmlns:a16="http://schemas.microsoft.com/office/drawing/2014/main" id="{4E2DE124-5E57-9FE3-1D10-4DCD0151329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071" t="2032" r="17784" b="10730"/>
          <a:stretch/>
        </p:blipFill>
        <p:spPr bwMode="auto">
          <a:xfrm>
            <a:off x="4516972" y="1309344"/>
            <a:ext cx="2273097" cy="222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2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AFD67-A1E1-397F-3086-EF8387CEE8D9}"/>
              </a:ext>
            </a:extLst>
          </p:cNvPr>
          <p:cNvSpPr>
            <a:spLocks noGrp="1"/>
          </p:cNvSpPr>
          <p:nvPr>
            <p:ph type="title"/>
          </p:nvPr>
        </p:nvSpPr>
        <p:spPr/>
        <p:txBody>
          <a:bodyPr/>
          <a:lstStyle/>
          <a:p>
            <a:r>
              <a:rPr lang="pt-BR" dirty="0"/>
              <a:t>Preciosa economia cognitiva</a:t>
            </a:r>
          </a:p>
        </p:txBody>
      </p:sp>
      <p:pic>
        <p:nvPicPr>
          <p:cNvPr id="5" name="Espaço Reservado para Conteúdo 4">
            <a:extLst>
              <a:ext uri="{FF2B5EF4-FFF2-40B4-BE49-F238E27FC236}">
                <a16:creationId xmlns:a16="http://schemas.microsoft.com/office/drawing/2014/main" id="{4B1FFB01-6779-F333-C0F5-B863D1DAAFAC}"/>
              </a:ext>
            </a:extLst>
          </p:cNvPr>
          <p:cNvPicPr>
            <a:picLocks noGrp="1" noChangeAspect="1"/>
          </p:cNvPicPr>
          <p:nvPr>
            <p:ph sz="quarter" idx="10"/>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78819" y="1295762"/>
            <a:ext cx="5241381" cy="5241381"/>
          </a:xfrm>
        </p:spPr>
      </p:pic>
      <p:pic>
        <p:nvPicPr>
          <p:cNvPr id="8" name="Espaço Reservado para Conteúdo 4">
            <a:extLst>
              <a:ext uri="{FF2B5EF4-FFF2-40B4-BE49-F238E27FC236}">
                <a16:creationId xmlns:a16="http://schemas.microsoft.com/office/drawing/2014/main" id="{95534292-5162-E7BD-BB19-6D064886057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916167" y="1295763"/>
            <a:ext cx="5241381" cy="5241381"/>
          </a:xfrm>
          <a:prstGeom prst="rect">
            <a:avLst/>
          </a:prstGeom>
        </p:spPr>
      </p:pic>
      <p:sp>
        <p:nvSpPr>
          <p:cNvPr id="7" name="Forma Livre: Forma 6">
            <a:extLst>
              <a:ext uri="{FF2B5EF4-FFF2-40B4-BE49-F238E27FC236}">
                <a16:creationId xmlns:a16="http://schemas.microsoft.com/office/drawing/2014/main" id="{272E6306-8533-19CE-697C-2D380F18C66A}"/>
              </a:ext>
            </a:extLst>
          </p:cNvPr>
          <p:cNvSpPr/>
          <p:nvPr/>
        </p:nvSpPr>
        <p:spPr>
          <a:xfrm>
            <a:off x="8880362" y="3694176"/>
            <a:ext cx="1770221" cy="1592601"/>
          </a:xfrm>
          <a:custGeom>
            <a:avLst/>
            <a:gdLst>
              <a:gd name="connsiteX0" fmla="*/ 167844 w 1770221"/>
              <a:gd name="connsiteY0" fmla="*/ 1592601 h 1592601"/>
              <a:gd name="connsiteX1" fmla="*/ 124301 w 1770221"/>
              <a:gd name="connsiteY1" fmla="*/ 1270384 h 1592601"/>
              <a:gd name="connsiteX2" fmla="*/ 72050 w 1770221"/>
              <a:gd name="connsiteY2" fmla="*/ 1070087 h 1592601"/>
              <a:gd name="connsiteX3" fmla="*/ 11090 w 1770221"/>
              <a:gd name="connsiteY3" fmla="*/ 739161 h 1592601"/>
              <a:gd name="connsiteX4" fmla="*/ 315890 w 1770221"/>
              <a:gd name="connsiteY4" fmla="*/ 469195 h 1592601"/>
              <a:gd name="connsiteX5" fmla="*/ 481353 w 1770221"/>
              <a:gd name="connsiteY5" fmla="*/ 268898 h 1592601"/>
              <a:gd name="connsiteX6" fmla="*/ 699067 w 1770221"/>
              <a:gd name="connsiteY6" fmla="*/ 138269 h 1592601"/>
              <a:gd name="connsiteX7" fmla="*/ 942907 w 1770221"/>
              <a:gd name="connsiteY7" fmla="*/ 86018 h 1592601"/>
              <a:gd name="connsiteX8" fmla="*/ 1221581 w 1770221"/>
              <a:gd name="connsiteY8" fmla="*/ 59892 h 1592601"/>
              <a:gd name="connsiteX9" fmla="*/ 1561215 w 1770221"/>
              <a:gd name="connsiteY9" fmla="*/ 7641 h 1592601"/>
              <a:gd name="connsiteX10" fmla="*/ 1735387 w 1770221"/>
              <a:gd name="connsiteY10" fmla="*/ 242772 h 1592601"/>
              <a:gd name="connsiteX11" fmla="*/ 1683135 w 1770221"/>
              <a:gd name="connsiteY11" fmla="*/ 625949 h 1592601"/>
              <a:gd name="connsiteX12" fmla="*/ 1770221 w 1770221"/>
              <a:gd name="connsiteY12" fmla="*/ 1287801 h 159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0221" h="1592601">
                <a:moveTo>
                  <a:pt x="167844" y="1592601"/>
                </a:moveTo>
                <a:cubicBezTo>
                  <a:pt x="154055" y="1475035"/>
                  <a:pt x="140267" y="1357470"/>
                  <a:pt x="124301" y="1270384"/>
                </a:cubicBezTo>
                <a:cubicBezTo>
                  <a:pt x="108335" y="1183298"/>
                  <a:pt x="90918" y="1158624"/>
                  <a:pt x="72050" y="1070087"/>
                </a:cubicBezTo>
                <a:cubicBezTo>
                  <a:pt x="53182" y="981550"/>
                  <a:pt x="-29550" y="839310"/>
                  <a:pt x="11090" y="739161"/>
                </a:cubicBezTo>
                <a:cubicBezTo>
                  <a:pt x="51730" y="639012"/>
                  <a:pt x="237513" y="547572"/>
                  <a:pt x="315890" y="469195"/>
                </a:cubicBezTo>
                <a:cubicBezTo>
                  <a:pt x="394267" y="390818"/>
                  <a:pt x="417490" y="324052"/>
                  <a:pt x="481353" y="268898"/>
                </a:cubicBezTo>
                <a:cubicBezTo>
                  <a:pt x="545216" y="213744"/>
                  <a:pt x="622141" y="168749"/>
                  <a:pt x="699067" y="138269"/>
                </a:cubicBezTo>
                <a:cubicBezTo>
                  <a:pt x="775993" y="107789"/>
                  <a:pt x="855821" y="99081"/>
                  <a:pt x="942907" y="86018"/>
                </a:cubicBezTo>
                <a:cubicBezTo>
                  <a:pt x="1029993" y="72955"/>
                  <a:pt x="1118530" y="72955"/>
                  <a:pt x="1221581" y="59892"/>
                </a:cubicBezTo>
                <a:cubicBezTo>
                  <a:pt x="1324632" y="46829"/>
                  <a:pt x="1475581" y="-22839"/>
                  <a:pt x="1561215" y="7641"/>
                </a:cubicBezTo>
                <a:cubicBezTo>
                  <a:pt x="1646849" y="38121"/>
                  <a:pt x="1715067" y="139721"/>
                  <a:pt x="1735387" y="242772"/>
                </a:cubicBezTo>
                <a:cubicBezTo>
                  <a:pt x="1755707" y="345823"/>
                  <a:pt x="1677329" y="451778"/>
                  <a:pt x="1683135" y="625949"/>
                </a:cubicBezTo>
                <a:cubicBezTo>
                  <a:pt x="1688941" y="800120"/>
                  <a:pt x="1729581" y="1043960"/>
                  <a:pt x="1770221" y="1287801"/>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9" name="Forma Livre: Forma 8">
            <a:extLst>
              <a:ext uri="{FF2B5EF4-FFF2-40B4-BE49-F238E27FC236}">
                <a16:creationId xmlns:a16="http://schemas.microsoft.com/office/drawing/2014/main" id="{63C39BE2-ADCB-2E33-7636-3FACA1DEE9DA}"/>
              </a:ext>
            </a:extLst>
          </p:cNvPr>
          <p:cNvSpPr/>
          <p:nvPr/>
        </p:nvSpPr>
        <p:spPr>
          <a:xfrm>
            <a:off x="8688428" y="3474492"/>
            <a:ext cx="1424136" cy="1785485"/>
          </a:xfrm>
          <a:custGeom>
            <a:avLst/>
            <a:gdLst>
              <a:gd name="connsiteX0" fmla="*/ 324943 w 1424136"/>
              <a:gd name="connsiteY0" fmla="*/ 1785485 h 1785485"/>
              <a:gd name="connsiteX1" fmla="*/ 185606 w 1424136"/>
              <a:gd name="connsiteY1" fmla="*/ 1010422 h 1785485"/>
              <a:gd name="connsiteX2" fmla="*/ 185606 w 1424136"/>
              <a:gd name="connsiteY2" fmla="*/ 862377 h 1785485"/>
              <a:gd name="connsiteX3" fmla="*/ 342361 w 1424136"/>
              <a:gd name="connsiteY3" fmla="*/ 775291 h 1785485"/>
              <a:gd name="connsiteX4" fmla="*/ 490406 w 1424136"/>
              <a:gd name="connsiteY4" fmla="*/ 679497 h 1785485"/>
              <a:gd name="connsiteX5" fmla="*/ 681995 w 1424136"/>
              <a:gd name="connsiteY5" fmla="*/ 435657 h 1785485"/>
              <a:gd name="connsiteX6" fmla="*/ 908418 w 1424136"/>
              <a:gd name="connsiteY6" fmla="*/ 322445 h 1785485"/>
              <a:gd name="connsiteX7" fmla="*/ 1230635 w 1424136"/>
              <a:gd name="connsiteY7" fmla="*/ 261485 h 1785485"/>
              <a:gd name="connsiteX8" fmla="*/ 1422223 w 1424136"/>
              <a:gd name="connsiteY8" fmla="*/ 200525 h 1785485"/>
              <a:gd name="connsiteX9" fmla="*/ 1117423 w 1424136"/>
              <a:gd name="connsiteY9" fmla="*/ 228 h 1785485"/>
              <a:gd name="connsiteX10" fmla="*/ 560075 w 1424136"/>
              <a:gd name="connsiteY10" fmla="*/ 165691 h 1785485"/>
              <a:gd name="connsiteX11" fmla="*/ 81103 w 1424136"/>
              <a:gd name="connsiteY11" fmla="*/ 392114 h 1785485"/>
              <a:gd name="connsiteX12" fmla="*/ 2726 w 1424136"/>
              <a:gd name="connsiteY12" fmla="*/ 888502 h 1785485"/>
              <a:gd name="connsiteX13" fmla="*/ 37561 w 1424136"/>
              <a:gd name="connsiteY13" fmla="*/ 1358765 h 1785485"/>
              <a:gd name="connsiteX14" fmla="*/ 220441 w 1424136"/>
              <a:gd name="connsiteY14" fmla="*/ 1654857 h 1785485"/>
              <a:gd name="connsiteX15" fmla="*/ 298818 w 1424136"/>
              <a:gd name="connsiteY15" fmla="*/ 1707108 h 1785485"/>
              <a:gd name="connsiteX16" fmla="*/ 298818 w 1424136"/>
              <a:gd name="connsiteY16" fmla="*/ 1707108 h 1785485"/>
              <a:gd name="connsiteX17" fmla="*/ 298818 w 1424136"/>
              <a:gd name="connsiteY17" fmla="*/ 1707108 h 17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4136" h="1785485">
                <a:moveTo>
                  <a:pt x="324943" y="1785485"/>
                </a:moveTo>
                <a:cubicBezTo>
                  <a:pt x="266886" y="1474879"/>
                  <a:pt x="208829" y="1164273"/>
                  <a:pt x="185606" y="1010422"/>
                </a:cubicBezTo>
                <a:cubicBezTo>
                  <a:pt x="162383" y="856571"/>
                  <a:pt x="159480" y="901565"/>
                  <a:pt x="185606" y="862377"/>
                </a:cubicBezTo>
                <a:cubicBezTo>
                  <a:pt x="211732" y="823189"/>
                  <a:pt x="291561" y="805771"/>
                  <a:pt x="342361" y="775291"/>
                </a:cubicBezTo>
                <a:cubicBezTo>
                  <a:pt x="393161" y="744811"/>
                  <a:pt x="433800" y="736103"/>
                  <a:pt x="490406" y="679497"/>
                </a:cubicBezTo>
                <a:cubicBezTo>
                  <a:pt x="547012" y="622891"/>
                  <a:pt x="612326" y="495166"/>
                  <a:pt x="681995" y="435657"/>
                </a:cubicBezTo>
                <a:cubicBezTo>
                  <a:pt x="751664" y="376148"/>
                  <a:pt x="816978" y="351474"/>
                  <a:pt x="908418" y="322445"/>
                </a:cubicBezTo>
                <a:cubicBezTo>
                  <a:pt x="999858" y="293416"/>
                  <a:pt x="1145001" y="281805"/>
                  <a:pt x="1230635" y="261485"/>
                </a:cubicBezTo>
                <a:cubicBezTo>
                  <a:pt x="1316269" y="241165"/>
                  <a:pt x="1441092" y="244068"/>
                  <a:pt x="1422223" y="200525"/>
                </a:cubicBezTo>
                <a:cubicBezTo>
                  <a:pt x="1403354" y="156982"/>
                  <a:pt x="1261114" y="6034"/>
                  <a:pt x="1117423" y="228"/>
                </a:cubicBezTo>
                <a:cubicBezTo>
                  <a:pt x="973732" y="-5578"/>
                  <a:pt x="732795" y="100377"/>
                  <a:pt x="560075" y="165691"/>
                </a:cubicBezTo>
                <a:cubicBezTo>
                  <a:pt x="387355" y="231005"/>
                  <a:pt x="173994" y="271645"/>
                  <a:pt x="81103" y="392114"/>
                </a:cubicBezTo>
                <a:cubicBezTo>
                  <a:pt x="-11789" y="512582"/>
                  <a:pt x="9983" y="727394"/>
                  <a:pt x="2726" y="888502"/>
                </a:cubicBezTo>
                <a:cubicBezTo>
                  <a:pt x="-4531" y="1049610"/>
                  <a:pt x="1275" y="1231039"/>
                  <a:pt x="37561" y="1358765"/>
                </a:cubicBezTo>
                <a:cubicBezTo>
                  <a:pt x="73847" y="1486491"/>
                  <a:pt x="176898" y="1596800"/>
                  <a:pt x="220441" y="1654857"/>
                </a:cubicBezTo>
                <a:cubicBezTo>
                  <a:pt x="263984" y="1712914"/>
                  <a:pt x="298818" y="1707108"/>
                  <a:pt x="298818" y="1707108"/>
                </a:cubicBezTo>
                <a:lnTo>
                  <a:pt x="298818" y="1707108"/>
                </a:lnTo>
                <a:lnTo>
                  <a:pt x="298818" y="1707108"/>
                </a:lnTo>
              </a:path>
            </a:pathLst>
          </a:custGeom>
          <a:solidFill>
            <a:schemeClr val="tx1"/>
          </a:solidFill>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10" name="Elipse 9">
            <a:extLst>
              <a:ext uri="{FF2B5EF4-FFF2-40B4-BE49-F238E27FC236}">
                <a16:creationId xmlns:a16="http://schemas.microsoft.com/office/drawing/2014/main" id="{47A54D02-762F-444D-E4AD-7CACAF9BE8AD}"/>
              </a:ext>
            </a:extLst>
          </p:cNvPr>
          <p:cNvSpPr/>
          <p:nvPr/>
        </p:nvSpPr>
        <p:spPr>
          <a:xfrm>
            <a:off x="8575377" y="3163824"/>
            <a:ext cx="1898469" cy="1898469"/>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a16="http://schemas.microsoft.com/office/drawing/2014/main" id="{5F150741-17A0-5F23-1D23-88A1EF24A1B4}"/>
              </a:ext>
            </a:extLst>
          </p:cNvPr>
          <p:cNvSpPr/>
          <p:nvPr/>
        </p:nvSpPr>
        <p:spPr>
          <a:xfrm>
            <a:off x="3225979" y="3320578"/>
            <a:ext cx="1898469" cy="1898469"/>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772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5E1C148-47F6-0306-CEB3-AFD96D5549AE}"/>
              </a:ext>
            </a:extLst>
          </p:cNvPr>
          <p:cNvSpPr>
            <a:spLocks noGrp="1"/>
          </p:cNvSpPr>
          <p:nvPr>
            <p:ph type="title"/>
          </p:nvPr>
        </p:nvSpPr>
        <p:spPr>
          <a:xfrm>
            <a:off x="521207" y="448056"/>
            <a:ext cx="10792252" cy="640080"/>
          </a:xfrm>
        </p:spPr>
        <p:txBody>
          <a:bodyPr>
            <a:normAutofit fontScale="90000"/>
          </a:bodyPr>
          <a:lstStyle/>
          <a:p>
            <a:r>
              <a:rPr lang="pt-BR" dirty="0"/>
              <a:t>Nem tudo que reconhecemos visualmente se dá por processos semelhantes </a:t>
            </a:r>
          </a:p>
        </p:txBody>
      </p:sp>
      <p:pic>
        <p:nvPicPr>
          <p:cNvPr id="8" name="Imagem 7">
            <a:extLst>
              <a:ext uri="{FF2B5EF4-FFF2-40B4-BE49-F238E27FC236}">
                <a16:creationId xmlns:a16="http://schemas.microsoft.com/office/drawing/2014/main" id="{F1B05D22-C8DF-A24A-2364-9AD531010F7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21207" y="2353175"/>
            <a:ext cx="11381466" cy="2027096"/>
          </a:xfrm>
          <a:prstGeom prst="rect">
            <a:avLst/>
          </a:prstGeom>
        </p:spPr>
      </p:pic>
      <p:sp>
        <p:nvSpPr>
          <p:cNvPr id="9" name="CaixaDeTexto 8">
            <a:extLst>
              <a:ext uri="{FF2B5EF4-FFF2-40B4-BE49-F238E27FC236}">
                <a16:creationId xmlns:a16="http://schemas.microsoft.com/office/drawing/2014/main" id="{DF960911-3295-1C18-0C0B-4788F80FA2EE}"/>
              </a:ext>
            </a:extLst>
          </p:cNvPr>
          <p:cNvSpPr txBox="1"/>
          <p:nvPr/>
        </p:nvSpPr>
        <p:spPr>
          <a:xfrm>
            <a:off x="678664" y="1687088"/>
            <a:ext cx="6707734" cy="369332"/>
          </a:xfrm>
          <a:prstGeom prst="rect">
            <a:avLst/>
          </a:prstGeom>
          <a:noFill/>
        </p:spPr>
        <p:txBody>
          <a:bodyPr wrap="none" rtlCol="0">
            <a:spAutoFit/>
          </a:bodyPr>
          <a:lstStyle/>
          <a:p>
            <a:r>
              <a:rPr lang="pt-BR" dirty="0"/>
              <a:t>Reconhecimento de objetos                Reconhecimento de Faces </a:t>
            </a:r>
          </a:p>
        </p:txBody>
      </p:sp>
      <p:sp>
        <p:nvSpPr>
          <p:cNvPr id="10" name="CaixaDeTexto 9">
            <a:extLst>
              <a:ext uri="{FF2B5EF4-FFF2-40B4-BE49-F238E27FC236}">
                <a16:creationId xmlns:a16="http://schemas.microsoft.com/office/drawing/2014/main" id="{4FC30946-333A-24F6-542F-87A712E47BF4}"/>
              </a:ext>
            </a:extLst>
          </p:cNvPr>
          <p:cNvSpPr txBox="1"/>
          <p:nvPr/>
        </p:nvSpPr>
        <p:spPr>
          <a:xfrm>
            <a:off x="1076632" y="4380271"/>
            <a:ext cx="3355662" cy="1754326"/>
          </a:xfrm>
          <a:prstGeom prst="rect">
            <a:avLst/>
          </a:prstGeom>
          <a:noFill/>
        </p:spPr>
        <p:txBody>
          <a:bodyPr wrap="none" rtlCol="0">
            <a:spAutoFit/>
          </a:bodyPr>
          <a:lstStyle/>
          <a:p>
            <a:pPr marL="285750" indent="-285750">
              <a:buFont typeface="Arial" panose="020B0604020202020204" pitchFamily="34" charset="0"/>
              <a:buChar char="•"/>
            </a:pPr>
            <a:r>
              <a:rPr lang="pt-BR" dirty="0"/>
              <a:t>Invariância</a:t>
            </a:r>
          </a:p>
          <a:p>
            <a:pPr marL="285750" indent="-285750">
              <a:buFont typeface="Arial" panose="020B0604020202020204" pitchFamily="34" charset="0"/>
              <a:buChar char="•"/>
            </a:pPr>
            <a:r>
              <a:rPr lang="pt-BR" dirty="0"/>
              <a:t>Redundância de fatores </a:t>
            </a:r>
          </a:p>
          <a:p>
            <a:r>
              <a:rPr lang="pt-BR" dirty="0"/>
              <a:t>     diagnósticos de </a:t>
            </a:r>
            <a:br>
              <a:rPr lang="pt-BR" dirty="0"/>
            </a:br>
            <a:r>
              <a:rPr lang="pt-BR" dirty="0"/>
              <a:t>     reconhecimento</a:t>
            </a:r>
          </a:p>
          <a:p>
            <a:pPr marL="285750" indent="-285750">
              <a:buFont typeface="Arial" panose="020B0604020202020204" pitchFamily="34" charset="0"/>
              <a:buChar char="•"/>
            </a:pPr>
            <a:r>
              <a:rPr lang="pt-BR" dirty="0"/>
              <a:t>Categorização que preserva </a:t>
            </a:r>
          </a:p>
          <a:p>
            <a:r>
              <a:rPr lang="pt-BR" dirty="0"/>
              <a:t>     a identidade é constante</a:t>
            </a:r>
          </a:p>
        </p:txBody>
      </p:sp>
      <p:sp>
        <p:nvSpPr>
          <p:cNvPr id="13" name="CaixaDeTexto 12">
            <a:extLst>
              <a:ext uri="{FF2B5EF4-FFF2-40B4-BE49-F238E27FC236}">
                <a16:creationId xmlns:a16="http://schemas.microsoft.com/office/drawing/2014/main" id="{EEC21094-53AF-725C-F75A-B5730092061E}"/>
              </a:ext>
            </a:extLst>
          </p:cNvPr>
          <p:cNvSpPr txBox="1"/>
          <p:nvPr/>
        </p:nvSpPr>
        <p:spPr>
          <a:xfrm>
            <a:off x="4689986" y="4430226"/>
            <a:ext cx="2375207" cy="1754326"/>
          </a:xfrm>
          <a:prstGeom prst="rect">
            <a:avLst/>
          </a:prstGeom>
          <a:noFill/>
        </p:spPr>
        <p:txBody>
          <a:bodyPr wrap="square" rtlCol="0">
            <a:spAutoFit/>
          </a:bodyPr>
          <a:lstStyle/>
          <a:p>
            <a:pPr marL="285750" indent="-285750">
              <a:buFont typeface="Arial" panose="020B0604020202020204" pitchFamily="34" charset="0"/>
              <a:buChar char="•"/>
            </a:pPr>
            <a:r>
              <a:rPr lang="pt-BR" dirty="0"/>
              <a:t>Necessidade de </a:t>
            </a:r>
          </a:p>
          <a:p>
            <a:r>
              <a:rPr lang="pt-BR" dirty="0"/>
              <a:t>     orientação fixa:</a:t>
            </a:r>
          </a:p>
          <a:p>
            <a:r>
              <a:rPr lang="pt-BR" dirty="0"/>
              <a:t>     cabelo (careca),     </a:t>
            </a:r>
            <a:br>
              <a:rPr lang="pt-BR" dirty="0"/>
            </a:br>
            <a:r>
              <a:rPr lang="pt-BR" dirty="0"/>
              <a:t>     sobrancelha,   </a:t>
            </a:r>
            <a:br>
              <a:rPr lang="pt-BR" dirty="0"/>
            </a:br>
            <a:r>
              <a:rPr lang="pt-BR" dirty="0"/>
              <a:t>     olhos,  nariz, boca,</a:t>
            </a:r>
          </a:p>
          <a:p>
            <a:r>
              <a:rPr lang="pt-BR" dirty="0"/>
              <a:t>     queixo</a:t>
            </a:r>
          </a:p>
        </p:txBody>
      </p:sp>
      <p:pic>
        <p:nvPicPr>
          <p:cNvPr id="15" name="Imagem 14">
            <a:extLst>
              <a:ext uri="{FF2B5EF4-FFF2-40B4-BE49-F238E27FC236}">
                <a16:creationId xmlns:a16="http://schemas.microsoft.com/office/drawing/2014/main" id="{D8BFCD22-96DD-5953-4878-0412244550A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39216" y="4430226"/>
            <a:ext cx="2890542" cy="2051081"/>
          </a:xfrm>
          <a:prstGeom prst="rect">
            <a:avLst/>
          </a:prstGeom>
        </p:spPr>
      </p:pic>
      <p:pic>
        <p:nvPicPr>
          <p:cNvPr id="20" name="Imagem 19">
            <a:extLst>
              <a:ext uri="{FF2B5EF4-FFF2-40B4-BE49-F238E27FC236}">
                <a16:creationId xmlns:a16="http://schemas.microsoft.com/office/drawing/2014/main" id="{B60D9598-09BF-C8AA-0D70-D530765CD068}"/>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837473B0-CC2E-450A-ABE3-18F120FF3D39}">
                <a1611:picAttrSrcUrl xmlns:a1611="http://schemas.microsoft.com/office/drawing/2016/11/main" r:id="rId8"/>
              </a:ext>
            </a:extLst>
          </a:blip>
          <a:stretch>
            <a:fillRect/>
          </a:stretch>
        </p:blipFill>
        <p:spPr>
          <a:xfrm>
            <a:off x="9151876" y="4531864"/>
            <a:ext cx="1970418" cy="1652688"/>
          </a:xfrm>
          <a:prstGeom prst="rect">
            <a:avLst/>
          </a:prstGeom>
        </p:spPr>
      </p:pic>
      <p:sp>
        <p:nvSpPr>
          <p:cNvPr id="21" name="Retângulo 20">
            <a:extLst>
              <a:ext uri="{FF2B5EF4-FFF2-40B4-BE49-F238E27FC236}">
                <a16:creationId xmlns:a16="http://schemas.microsoft.com/office/drawing/2014/main" id="{2EB2C0CF-78EE-6D23-8FE6-3D8E02982BA4}"/>
              </a:ext>
            </a:extLst>
          </p:cNvPr>
          <p:cNvSpPr/>
          <p:nvPr/>
        </p:nvSpPr>
        <p:spPr>
          <a:xfrm>
            <a:off x="7483222" y="2352026"/>
            <a:ext cx="1495253" cy="202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E5C952C0-0CAA-CB2C-F34C-BA242552487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0424" t="27699" r="25578"/>
          <a:stretch/>
        </p:blipFill>
        <p:spPr>
          <a:xfrm rot="10800000">
            <a:off x="7385201" y="1491224"/>
            <a:ext cx="1593274" cy="1465621"/>
          </a:xfrm>
          <a:prstGeom prst="rect">
            <a:avLst/>
          </a:prstGeom>
        </p:spPr>
      </p:pic>
      <p:cxnSp>
        <p:nvCxnSpPr>
          <p:cNvPr id="4" name="Conector reto 3">
            <a:extLst>
              <a:ext uri="{FF2B5EF4-FFF2-40B4-BE49-F238E27FC236}">
                <a16:creationId xmlns:a16="http://schemas.microsoft.com/office/drawing/2014/main" id="{AAAA854C-C1E1-61AE-A599-A26F7EEC696E}"/>
              </a:ext>
            </a:extLst>
          </p:cNvPr>
          <p:cNvCxnSpPr/>
          <p:nvPr/>
        </p:nvCxnSpPr>
        <p:spPr>
          <a:xfrm>
            <a:off x="9738784" y="2638950"/>
            <a:ext cx="0" cy="1580099"/>
          </a:xfrm>
          <a:prstGeom prst="line">
            <a:avLst/>
          </a:prstGeom>
          <a:ln w="19050">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6" name="Conector reto 5">
            <a:extLst>
              <a:ext uri="{FF2B5EF4-FFF2-40B4-BE49-F238E27FC236}">
                <a16:creationId xmlns:a16="http://schemas.microsoft.com/office/drawing/2014/main" id="{58609312-BC0A-44D3-4CB1-0D8A08DDD628}"/>
              </a:ext>
            </a:extLst>
          </p:cNvPr>
          <p:cNvCxnSpPr/>
          <p:nvPr/>
        </p:nvCxnSpPr>
        <p:spPr>
          <a:xfrm>
            <a:off x="11100338" y="2688809"/>
            <a:ext cx="0" cy="1580099"/>
          </a:xfrm>
          <a:prstGeom prst="line">
            <a:avLst/>
          </a:prstGeom>
          <a:ln w="19050">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12" name="Retângulo 11">
            <a:extLst>
              <a:ext uri="{FF2B5EF4-FFF2-40B4-BE49-F238E27FC236}">
                <a16:creationId xmlns:a16="http://schemas.microsoft.com/office/drawing/2014/main" id="{BDC3B292-F71A-F326-EB4F-C5E8536F4489}"/>
              </a:ext>
            </a:extLst>
          </p:cNvPr>
          <p:cNvSpPr/>
          <p:nvPr/>
        </p:nvSpPr>
        <p:spPr>
          <a:xfrm>
            <a:off x="8978475" y="2326136"/>
            <a:ext cx="2924198" cy="202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CC28800B-5656-FB9D-6E40-FEFF31DEA293}"/>
              </a:ext>
            </a:extLst>
          </p:cNvPr>
          <p:cNvSpPr txBox="1"/>
          <p:nvPr/>
        </p:nvSpPr>
        <p:spPr>
          <a:xfrm>
            <a:off x="7432392" y="1166658"/>
            <a:ext cx="1701300" cy="369332"/>
          </a:xfrm>
          <a:prstGeom prst="rect">
            <a:avLst/>
          </a:prstGeom>
          <a:noFill/>
        </p:spPr>
        <p:txBody>
          <a:bodyPr wrap="none" rtlCol="0">
            <a:spAutoFit/>
          </a:bodyPr>
          <a:lstStyle/>
          <a:p>
            <a:r>
              <a:rPr lang="pt-BR" dirty="0" err="1"/>
              <a:t>Thatcherização</a:t>
            </a:r>
            <a:endParaRPr lang="pt-BR" dirty="0"/>
          </a:p>
        </p:txBody>
      </p:sp>
    </p:spTree>
    <p:extLst>
      <p:ext uri="{BB962C8B-B14F-4D97-AF65-F5344CB8AC3E}">
        <p14:creationId xmlns:p14="http://schemas.microsoft.com/office/powerpoint/2010/main" val="32405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D4004-02FF-4E08-F4ED-B7FDA471BD82}"/>
              </a:ext>
            </a:extLst>
          </p:cNvPr>
          <p:cNvSpPr>
            <a:spLocks noGrp="1"/>
          </p:cNvSpPr>
          <p:nvPr>
            <p:ph type="title"/>
          </p:nvPr>
        </p:nvSpPr>
        <p:spPr>
          <a:xfrm>
            <a:off x="521207" y="448056"/>
            <a:ext cx="11183113" cy="640080"/>
          </a:xfrm>
        </p:spPr>
        <p:txBody>
          <a:bodyPr/>
          <a:lstStyle/>
          <a:p>
            <a:r>
              <a:rPr lang="pt-BR" dirty="0"/>
              <a:t>SIMETRIA E ASSIMETRIA</a:t>
            </a:r>
          </a:p>
        </p:txBody>
      </p:sp>
      <p:pic>
        <p:nvPicPr>
          <p:cNvPr id="5" name="Imagem 4">
            <a:extLst>
              <a:ext uri="{FF2B5EF4-FFF2-40B4-BE49-F238E27FC236}">
                <a16:creationId xmlns:a16="http://schemas.microsoft.com/office/drawing/2014/main" id="{510C00B0-BED5-9788-38E2-8CA7BE071600}"/>
              </a:ext>
            </a:extLst>
          </p:cNvPr>
          <p:cNvPicPr>
            <a:picLocks noChangeAspect="1"/>
          </p:cNvPicPr>
          <p:nvPr/>
        </p:nvPicPr>
        <p:blipFill rotWithShape="1">
          <a:blip r:embed="rId2"/>
          <a:srcRect l="1094" b="3151"/>
          <a:stretch/>
        </p:blipFill>
        <p:spPr>
          <a:xfrm>
            <a:off x="1192420" y="1400349"/>
            <a:ext cx="9840686" cy="5148497"/>
          </a:xfrm>
          <a:prstGeom prst="rect">
            <a:avLst/>
          </a:prstGeom>
        </p:spPr>
      </p:pic>
    </p:spTree>
    <p:extLst>
      <p:ext uri="{BB962C8B-B14F-4D97-AF65-F5344CB8AC3E}">
        <p14:creationId xmlns:p14="http://schemas.microsoft.com/office/powerpoint/2010/main" val="90845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D4004-02FF-4E08-F4ED-B7FDA471BD82}"/>
              </a:ext>
            </a:extLst>
          </p:cNvPr>
          <p:cNvSpPr>
            <a:spLocks noGrp="1"/>
          </p:cNvSpPr>
          <p:nvPr>
            <p:ph type="title"/>
          </p:nvPr>
        </p:nvSpPr>
        <p:spPr>
          <a:xfrm>
            <a:off x="521207" y="448056"/>
            <a:ext cx="11183113" cy="640080"/>
          </a:xfrm>
        </p:spPr>
        <p:txBody>
          <a:bodyPr/>
          <a:lstStyle/>
          <a:p>
            <a:r>
              <a:rPr lang="pt-BR" dirty="0"/>
              <a:t>E AGORA?</a:t>
            </a:r>
          </a:p>
        </p:txBody>
      </p:sp>
      <p:pic>
        <p:nvPicPr>
          <p:cNvPr id="5" name="Imagem 4">
            <a:extLst>
              <a:ext uri="{FF2B5EF4-FFF2-40B4-BE49-F238E27FC236}">
                <a16:creationId xmlns:a16="http://schemas.microsoft.com/office/drawing/2014/main" id="{510C00B0-BED5-9788-38E2-8CA7BE071600}"/>
              </a:ext>
            </a:extLst>
          </p:cNvPr>
          <p:cNvPicPr>
            <a:picLocks noChangeAspect="1"/>
          </p:cNvPicPr>
          <p:nvPr/>
        </p:nvPicPr>
        <p:blipFill rotWithShape="1">
          <a:blip r:embed="rId2"/>
          <a:srcRect l="43989" b="3151"/>
          <a:stretch/>
        </p:blipFill>
        <p:spPr>
          <a:xfrm>
            <a:off x="5720878" y="1261447"/>
            <a:ext cx="5572832" cy="5148497"/>
          </a:xfrm>
          <a:prstGeom prst="rect">
            <a:avLst/>
          </a:prstGeom>
        </p:spPr>
      </p:pic>
      <p:pic>
        <p:nvPicPr>
          <p:cNvPr id="3" name="Imagem 2">
            <a:extLst>
              <a:ext uri="{FF2B5EF4-FFF2-40B4-BE49-F238E27FC236}">
                <a16:creationId xmlns:a16="http://schemas.microsoft.com/office/drawing/2014/main" id="{D814E1FE-FFCF-8FA7-4A99-B92C0B1B53D7}"/>
              </a:ext>
            </a:extLst>
          </p:cNvPr>
          <p:cNvPicPr>
            <a:picLocks noChangeAspect="1"/>
          </p:cNvPicPr>
          <p:nvPr/>
        </p:nvPicPr>
        <p:blipFill rotWithShape="1">
          <a:blip r:embed="rId2"/>
          <a:srcRect l="43989" b="3151"/>
          <a:stretch/>
        </p:blipFill>
        <p:spPr>
          <a:xfrm flipH="1">
            <a:off x="148046" y="1261447"/>
            <a:ext cx="5572832" cy="5148497"/>
          </a:xfrm>
          <a:prstGeom prst="rect">
            <a:avLst/>
          </a:prstGeom>
        </p:spPr>
      </p:pic>
      <p:sp>
        <p:nvSpPr>
          <p:cNvPr id="6" name="CaixaDeTexto 5">
            <a:extLst>
              <a:ext uri="{FF2B5EF4-FFF2-40B4-BE49-F238E27FC236}">
                <a16:creationId xmlns:a16="http://schemas.microsoft.com/office/drawing/2014/main" id="{C015D8A3-057E-C2B0-F811-057C69FE4DDE}"/>
              </a:ext>
            </a:extLst>
          </p:cNvPr>
          <p:cNvSpPr txBox="1"/>
          <p:nvPr/>
        </p:nvSpPr>
        <p:spPr>
          <a:xfrm>
            <a:off x="2816406" y="4847206"/>
            <a:ext cx="5808944" cy="1323439"/>
          </a:xfrm>
          <a:prstGeom prst="rect">
            <a:avLst/>
          </a:prstGeom>
          <a:noFill/>
        </p:spPr>
        <p:txBody>
          <a:bodyPr wrap="square">
            <a:spAutoFit/>
          </a:bodyPr>
          <a:lstStyle/>
          <a:p>
            <a:pPr algn="ctr"/>
            <a:r>
              <a:rPr lang="pt-BR" sz="1600" b="1" i="0" dirty="0" err="1">
                <a:solidFill>
                  <a:srgbClr val="202122"/>
                </a:solidFill>
                <a:effectLst/>
                <a:latin typeface="Arial" panose="020B0604020202020204" pitchFamily="34" charset="0"/>
              </a:rPr>
              <a:t>Enantiomorfismo</a:t>
            </a:r>
            <a:r>
              <a:rPr lang="pt-BR" sz="1600" b="0" i="0" dirty="0">
                <a:solidFill>
                  <a:srgbClr val="202122"/>
                </a:solidFill>
                <a:effectLst/>
                <a:latin typeface="Arial" panose="020B0604020202020204" pitchFamily="34" charset="0"/>
              </a:rPr>
              <a:t> </a:t>
            </a:r>
            <a:r>
              <a:rPr lang="pt-BR" sz="1600" b="0" i="0" dirty="0">
                <a:effectLst/>
                <a:latin typeface="Arial" panose="020B0604020202020204" pitchFamily="34" charset="0"/>
              </a:rPr>
              <a:t>consiste na </a:t>
            </a:r>
            <a:r>
              <a:rPr lang="pt-BR" sz="1600" b="0" i="0" u="none" strike="noStrike" dirty="0">
                <a:effectLst/>
                <a:latin typeface="Arial" panose="020B0604020202020204" pitchFamily="34" charset="0"/>
              </a:rPr>
              <a:t>simetria</a:t>
            </a:r>
            <a:r>
              <a:rPr lang="pt-BR" sz="1600" b="0" i="0" dirty="0">
                <a:effectLst/>
                <a:latin typeface="Arial" panose="020B0604020202020204" pitchFamily="34" charset="0"/>
              </a:rPr>
              <a:t> de dois objetos que não podem se sobrepor. Um exemplo simples de </a:t>
            </a:r>
            <a:r>
              <a:rPr lang="pt-BR" sz="1600" b="0" i="0" dirty="0" err="1">
                <a:effectLst/>
                <a:latin typeface="Arial" panose="020B0604020202020204" pitchFamily="34" charset="0"/>
              </a:rPr>
              <a:t>enantiomorfismo</a:t>
            </a:r>
            <a:r>
              <a:rPr lang="pt-BR" sz="1600" b="0" i="0" dirty="0">
                <a:effectLst/>
                <a:latin typeface="Arial" panose="020B0604020202020204" pitchFamily="34" charset="0"/>
              </a:rPr>
              <a:t> é a </a:t>
            </a:r>
            <a:r>
              <a:rPr lang="pt-BR" sz="1600" b="0" i="0" u="none" strike="noStrike" dirty="0">
                <a:effectLst/>
                <a:latin typeface="Arial" panose="020B0604020202020204" pitchFamily="34" charset="0"/>
              </a:rPr>
              <a:t>imagem</a:t>
            </a:r>
            <a:r>
              <a:rPr lang="pt-BR" sz="1600" b="0" i="0" dirty="0">
                <a:effectLst/>
                <a:latin typeface="Arial" panose="020B0604020202020204" pitchFamily="34" charset="0"/>
              </a:rPr>
              <a:t> de um objeto formada no </a:t>
            </a:r>
            <a:r>
              <a:rPr lang="pt-BR" sz="1600" b="0" i="0" u="none" strike="noStrike" dirty="0">
                <a:effectLst/>
                <a:latin typeface="Arial" panose="020B0604020202020204" pitchFamily="34" charset="0"/>
              </a:rPr>
              <a:t>espelho</a:t>
            </a:r>
            <a:r>
              <a:rPr lang="pt-BR" sz="1600" b="0" i="0" dirty="0">
                <a:effectLst/>
                <a:latin typeface="Arial" panose="020B0604020202020204" pitchFamily="34" charset="0"/>
              </a:rPr>
              <a:t>: uma fotografia direta (frente-a-frente</a:t>
            </a:r>
            <a:r>
              <a:rPr lang="pt-BR" sz="1600" b="0" i="0" dirty="0">
                <a:solidFill>
                  <a:srgbClr val="202122"/>
                </a:solidFill>
                <a:effectLst/>
                <a:latin typeface="Arial" panose="020B0604020202020204" pitchFamily="34" charset="0"/>
              </a:rPr>
              <a:t>) e uma obtida do espelho, não são iguais; são </a:t>
            </a:r>
            <a:r>
              <a:rPr lang="pt-BR" sz="1600" b="0" i="0" dirty="0" err="1">
                <a:solidFill>
                  <a:srgbClr val="202122"/>
                </a:solidFill>
                <a:effectLst/>
                <a:latin typeface="Arial" panose="020B0604020202020204" pitchFamily="34" charset="0"/>
              </a:rPr>
              <a:t>enantiomórficas</a:t>
            </a:r>
            <a:r>
              <a:rPr lang="pt-BR" sz="1600" b="0" i="0" dirty="0">
                <a:solidFill>
                  <a:srgbClr val="202122"/>
                </a:solidFill>
                <a:effectLst/>
                <a:latin typeface="Arial" panose="020B0604020202020204" pitchFamily="34" charset="0"/>
              </a:rPr>
              <a:t>.</a:t>
            </a:r>
            <a:endParaRPr lang="pt-BR" sz="1600" dirty="0"/>
          </a:p>
        </p:txBody>
      </p:sp>
    </p:spTree>
    <p:extLst>
      <p:ext uri="{BB962C8B-B14F-4D97-AF65-F5344CB8AC3E}">
        <p14:creationId xmlns:p14="http://schemas.microsoft.com/office/powerpoint/2010/main" val="253846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E6A4B-F064-AFA0-7C85-DA94859E65C3}"/>
              </a:ext>
            </a:extLst>
          </p:cNvPr>
          <p:cNvSpPr>
            <a:spLocks noGrp="1"/>
          </p:cNvSpPr>
          <p:nvPr>
            <p:ph type="title"/>
          </p:nvPr>
        </p:nvSpPr>
        <p:spPr>
          <a:xfrm>
            <a:off x="521207" y="448056"/>
            <a:ext cx="10913147" cy="640080"/>
          </a:xfrm>
        </p:spPr>
        <p:txBody>
          <a:bodyPr>
            <a:normAutofit/>
          </a:bodyPr>
          <a:lstStyle/>
          <a:p>
            <a:r>
              <a:rPr lang="pt-BR" dirty="0"/>
              <a:t>Qual a diferença entre simetria, assimetria  e </a:t>
            </a:r>
            <a:r>
              <a:rPr lang="pt-BR" dirty="0" err="1"/>
              <a:t>enantiomorfe</a:t>
            </a:r>
            <a:r>
              <a:rPr lang="pt-BR" dirty="0"/>
              <a:t>?</a:t>
            </a:r>
          </a:p>
        </p:txBody>
      </p:sp>
      <p:pic>
        <p:nvPicPr>
          <p:cNvPr id="4" name="Imagem 3">
            <a:extLst>
              <a:ext uri="{FF2B5EF4-FFF2-40B4-BE49-F238E27FC236}">
                <a16:creationId xmlns:a16="http://schemas.microsoft.com/office/drawing/2014/main" id="{ECDCC6EB-EF79-CC16-D87D-0B486267E3B4}"/>
              </a:ext>
            </a:extLst>
          </p:cNvPr>
          <p:cNvPicPr>
            <a:picLocks noChangeAspect="1"/>
          </p:cNvPicPr>
          <p:nvPr/>
        </p:nvPicPr>
        <p:blipFill rotWithShape="1">
          <a:blip r:embed="rId2"/>
          <a:srcRect l="1094" r="55136" b="3151"/>
          <a:stretch/>
        </p:blipFill>
        <p:spPr>
          <a:xfrm>
            <a:off x="635726" y="1616810"/>
            <a:ext cx="3066899" cy="3625750"/>
          </a:xfrm>
          <a:prstGeom prst="rect">
            <a:avLst/>
          </a:prstGeom>
        </p:spPr>
      </p:pic>
      <p:grpSp>
        <p:nvGrpSpPr>
          <p:cNvPr id="7" name="Agrupar 6">
            <a:extLst>
              <a:ext uri="{FF2B5EF4-FFF2-40B4-BE49-F238E27FC236}">
                <a16:creationId xmlns:a16="http://schemas.microsoft.com/office/drawing/2014/main" id="{6D6979E8-5065-8D13-6219-46AC3489144A}"/>
              </a:ext>
            </a:extLst>
          </p:cNvPr>
          <p:cNvGrpSpPr/>
          <p:nvPr/>
        </p:nvGrpSpPr>
        <p:grpSpPr>
          <a:xfrm>
            <a:off x="3959766" y="1627813"/>
            <a:ext cx="7861050" cy="3631473"/>
            <a:chOff x="148046" y="1261447"/>
            <a:chExt cx="11145664" cy="5148497"/>
          </a:xfrm>
        </p:grpSpPr>
        <p:pic>
          <p:nvPicPr>
            <p:cNvPr id="5" name="Imagem 4">
              <a:extLst>
                <a:ext uri="{FF2B5EF4-FFF2-40B4-BE49-F238E27FC236}">
                  <a16:creationId xmlns:a16="http://schemas.microsoft.com/office/drawing/2014/main" id="{267E17C6-B0A0-F0E9-9B16-30D74E8C801F}"/>
                </a:ext>
              </a:extLst>
            </p:cNvPr>
            <p:cNvPicPr>
              <a:picLocks noChangeAspect="1"/>
            </p:cNvPicPr>
            <p:nvPr/>
          </p:nvPicPr>
          <p:blipFill rotWithShape="1">
            <a:blip r:embed="rId2"/>
            <a:srcRect l="43989" b="3151"/>
            <a:stretch/>
          </p:blipFill>
          <p:spPr>
            <a:xfrm>
              <a:off x="5720878" y="1261447"/>
              <a:ext cx="5572832" cy="5148497"/>
            </a:xfrm>
            <a:prstGeom prst="rect">
              <a:avLst/>
            </a:prstGeom>
          </p:spPr>
        </p:pic>
        <p:pic>
          <p:nvPicPr>
            <p:cNvPr id="6" name="Imagem 5">
              <a:extLst>
                <a:ext uri="{FF2B5EF4-FFF2-40B4-BE49-F238E27FC236}">
                  <a16:creationId xmlns:a16="http://schemas.microsoft.com/office/drawing/2014/main" id="{C73B422E-5A40-B5CA-F49A-B06DD709D9CF}"/>
                </a:ext>
              </a:extLst>
            </p:cNvPr>
            <p:cNvPicPr>
              <a:picLocks noChangeAspect="1"/>
            </p:cNvPicPr>
            <p:nvPr/>
          </p:nvPicPr>
          <p:blipFill rotWithShape="1">
            <a:blip r:embed="rId2"/>
            <a:srcRect l="43989" b="3151"/>
            <a:stretch/>
          </p:blipFill>
          <p:spPr>
            <a:xfrm flipH="1">
              <a:off x="148046" y="1261447"/>
              <a:ext cx="5572832" cy="5148497"/>
            </a:xfrm>
            <a:prstGeom prst="rect">
              <a:avLst/>
            </a:prstGeom>
          </p:spPr>
        </p:pic>
      </p:grpSp>
      <p:sp>
        <p:nvSpPr>
          <p:cNvPr id="8" name="CaixaDeTexto 7">
            <a:extLst>
              <a:ext uri="{FF2B5EF4-FFF2-40B4-BE49-F238E27FC236}">
                <a16:creationId xmlns:a16="http://schemas.microsoft.com/office/drawing/2014/main" id="{90493088-CFA0-4FC5-9FA0-088DAB64F752}"/>
              </a:ext>
            </a:extLst>
          </p:cNvPr>
          <p:cNvSpPr txBox="1"/>
          <p:nvPr/>
        </p:nvSpPr>
        <p:spPr>
          <a:xfrm>
            <a:off x="4423954" y="5895703"/>
            <a:ext cx="2008242" cy="369332"/>
          </a:xfrm>
          <a:prstGeom prst="rect">
            <a:avLst/>
          </a:prstGeom>
          <a:noFill/>
        </p:spPr>
        <p:txBody>
          <a:bodyPr wrap="none" rtlCol="0">
            <a:spAutoFit/>
          </a:bodyPr>
          <a:lstStyle/>
          <a:p>
            <a:r>
              <a:rPr lang="pt-BR" dirty="0"/>
              <a:t>Assimetria interna</a:t>
            </a:r>
          </a:p>
        </p:txBody>
      </p:sp>
      <p:sp>
        <p:nvSpPr>
          <p:cNvPr id="9" name="Forma Livre: Forma 8">
            <a:extLst>
              <a:ext uri="{FF2B5EF4-FFF2-40B4-BE49-F238E27FC236}">
                <a16:creationId xmlns:a16="http://schemas.microsoft.com/office/drawing/2014/main" id="{E22B1E23-7AF1-54D4-2A31-CE10D596C5A2}"/>
              </a:ext>
            </a:extLst>
          </p:cNvPr>
          <p:cNvSpPr/>
          <p:nvPr/>
        </p:nvSpPr>
        <p:spPr>
          <a:xfrm rot="21336150">
            <a:off x="4002816" y="3239589"/>
            <a:ext cx="1633112" cy="2795451"/>
          </a:xfrm>
          <a:custGeom>
            <a:avLst/>
            <a:gdLst>
              <a:gd name="connsiteX0" fmla="*/ 405203 w 1633112"/>
              <a:gd name="connsiteY0" fmla="*/ 2795451 h 2795451"/>
              <a:gd name="connsiteX1" fmla="*/ 65569 w 1633112"/>
              <a:gd name="connsiteY1" fmla="*/ 2299062 h 2795451"/>
              <a:gd name="connsiteX2" fmla="*/ 161363 w 1633112"/>
              <a:gd name="connsiteY2" fmla="*/ 1323702 h 2795451"/>
              <a:gd name="connsiteX3" fmla="*/ 1633112 w 1633112"/>
              <a:gd name="connsiteY3" fmla="*/ 0 h 2795451"/>
            </a:gdLst>
            <a:ahLst/>
            <a:cxnLst>
              <a:cxn ang="0">
                <a:pos x="connsiteX0" y="connsiteY0"/>
              </a:cxn>
              <a:cxn ang="0">
                <a:pos x="connsiteX1" y="connsiteY1"/>
              </a:cxn>
              <a:cxn ang="0">
                <a:pos x="connsiteX2" y="connsiteY2"/>
              </a:cxn>
              <a:cxn ang="0">
                <a:pos x="connsiteX3" y="connsiteY3"/>
              </a:cxn>
            </a:cxnLst>
            <a:rect l="l" t="t" r="r" b="b"/>
            <a:pathLst>
              <a:path w="1633112" h="2795451">
                <a:moveTo>
                  <a:pt x="405203" y="2795451"/>
                </a:moveTo>
                <a:cubicBezTo>
                  <a:pt x="255706" y="2669902"/>
                  <a:pt x="106209" y="2544353"/>
                  <a:pt x="65569" y="2299062"/>
                </a:cubicBezTo>
                <a:cubicBezTo>
                  <a:pt x="24929" y="2053771"/>
                  <a:pt x="-99894" y="1706879"/>
                  <a:pt x="161363" y="1323702"/>
                </a:cubicBezTo>
                <a:cubicBezTo>
                  <a:pt x="422620" y="940525"/>
                  <a:pt x="1027866" y="470262"/>
                  <a:pt x="1633112"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Forma Livre: Forma 9">
            <a:extLst>
              <a:ext uri="{FF2B5EF4-FFF2-40B4-BE49-F238E27FC236}">
                <a16:creationId xmlns:a16="http://schemas.microsoft.com/office/drawing/2014/main" id="{127FF55C-BA0A-934A-4B98-CDF2BAC6E0BF}"/>
              </a:ext>
            </a:extLst>
          </p:cNvPr>
          <p:cNvSpPr/>
          <p:nvPr/>
        </p:nvSpPr>
        <p:spPr>
          <a:xfrm>
            <a:off x="6043749" y="3230880"/>
            <a:ext cx="1104423" cy="2873829"/>
          </a:xfrm>
          <a:custGeom>
            <a:avLst/>
            <a:gdLst>
              <a:gd name="connsiteX0" fmla="*/ 313508 w 1104423"/>
              <a:gd name="connsiteY0" fmla="*/ 2873829 h 2873829"/>
              <a:gd name="connsiteX1" fmla="*/ 618308 w 1104423"/>
              <a:gd name="connsiteY1" fmla="*/ 2734491 h 2873829"/>
              <a:gd name="connsiteX2" fmla="*/ 984068 w 1104423"/>
              <a:gd name="connsiteY2" fmla="*/ 2447109 h 2873829"/>
              <a:gd name="connsiteX3" fmla="*/ 1027611 w 1104423"/>
              <a:gd name="connsiteY3" fmla="*/ 1846217 h 2873829"/>
              <a:gd name="connsiteX4" fmla="*/ 0 w 1104423"/>
              <a:gd name="connsiteY4" fmla="*/ 0 h 287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23" h="2873829">
                <a:moveTo>
                  <a:pt x="313508" y="2873829"/>
                </a:moveTo>
                <a:cubicBezTo>
                  <a:pt x="410028" y="2839720"/>
                  <a:pt x="506548" y="2805611"/>
                  <a:pt x="618308" y="2734491"/>
                </a:cubicBezTo>
                <a:cubicBezTo>
                  <a:pt x="730068" y="2663371"/>
                  <a:pt x="915851" y="2595155"/>
                  <a:pt x="984068" y="2447109"/>
                </a:cubicBezTo>
                <a:cubicBezTo>
                  <a:pt x="1052285" y="2299063"/>
                  <a:pt x="1191622" y="2254069"/>
                  <a:pt x="1027611" y="1846217"/>
                </a:cubicBezTo>
                <a:cubicBezTo>
                  <a:pt x="863600" y="1438365"/>
                  <a:pt x="431800" y="719182"/>
                  <a:pt x="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0029CF7B-CE31-09C4-0630-E34535E6ACF0}"/>
              </a:ext>
            </a:extLst>
          </p:cNvPr>
          <p:cNvSpPr txBox="1"/>
          <p:nvPr/>
        </p:nvSpPr>
        <p:spPr>
          <a:xfrm>
            <a:off x="863732" y="5923615"/>
            <a:ext cx="1912062" cy="369332"/>
          </a:xfrm>
          <a:prstGeom prst="rect">
            <a:avLst/>
          </a:prstGeom>
          <a:noFill/>
        </p:spPr>
        <p:txBody>
          <a:bodyPr wrap="none" rtlCol="0">
            <a:spAutoFit/>
          </a:bodyPr>
          <a:lstStyle/>
          <a:p>
            <a:r>
              <a:rPr lang="pt-BR" dirty="0"/>
              <a:t>  Simetria interna</a:t>
            </a:r>
          </a:p>
        </p:txBody>
      </p:sp>
      <p:sp>
        <p:nvSpPr>
          <p:cNvPr id="12" name="Forma Livre: Forma 11">
            <a:extLst>
              <a:ext uri="{FF2B5EF4-FFF2-40B4-BE49-F238E27FC236}">
                <a16:creationId xmlns:a16="http://schemas.microsoft.com/office/drawing/2014/main" id="{8A87A4DD-3A13-E846-F5DD-79E8758F3EC0}"/>
              </a:ext>
            </a:extLst>
          </p:cNvPr>
          <p:cNvSpPr/>
          <p:nvPr/>
        </p:nvSpPr>
        <p:spPr>
          <a:xfrm rot="21336150">
            <a:off x="420245" y="3283128"/>
            <a:ext cx="1633112" cy="2795451"/>
          </a:xfrm>
          <a:custGeom>
            <a:avLst/>
            <a:gdLst>
              <a:gd name="connsiteX0" fmla="*/ 405203 w 1633112"/>
              <a:gd name="connsiteY0" fmla="*/ 2795451 h 2795451"/>
              <a:gd name="connsiteX1" fmla="*/ 65569 w 1633112"/>
              <a:gd name="connsiteY1" fmla="*/ 2299062 h 2795451"/>
              <a:gd name="connsiteX2" fmla="*/ 161363 w 1633112"/>
              <a:gd name="connsiteY2" fmla="*/ 1323702 h 2795451"/>
              <a:gd name="connsiteX3" fmla="*/ 1633112 w 1633112"/>
              <a:gd name="connsiteY3" fmla="*/ 0 h 2795451"/>
            </a:gdLst>
            <a:ahLst/>
            <a:cxnLst>
              <a:cxn ang="0">
                <a:pos x="connsiteX0" y="connsiteY0"/>
              </a:cxn>
              <a:cxn ang="0">
                <a:pos x="connsiteX1" y="connsiteY1"/>
              </a:cxn>
              <a:cxn ang="0">
                <a:pos x="connsiteX2" y="connsiteY2"/>
              </a:cxn>
              <a:cxn ang="0">
                <a:pos x="connsiteX3" y="connsiteY3"/>
              </a:cxn>
            </a:cxnLst>
            <a:rect l="l" t="t" r="r" b="b"/>
            <a:pathLst>
              <a:path w="1633112" h="2795451">
                <a:moveTo>
                  <a:pt x="405203" y="2795451"/>
                </a:moveTo>
                <a:cubicBezTo>
                  <a:pt x="255706" y="2669902"/>
                  <a:pt x="106209" y="2544353"/>
                  <a:pt x="65569" y="2299062"/>
                </a:cubicBezTo>
                <a:cubicBezTo>
                  <a:pt x="24929" y="2053771"/>
                  <a:pt x="-99894" y="1706879"/>
                  <a:pt x="161363" y="1323702"/>
                </a:cubicBezTo>
                <a:cubicBezTo>
                  <a:pt x="422620" y="940525"/>
                  <a:pt x="1027866" y="470262"/>
                  <a:pt x="1633112"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Forma Livre: Forma 12">
            <a:extLst>
              <a:ext uri="{FF2B5EF4-FFF2-40B4-BE49-F238E27FC236}">
                <a16:creationId xmlns:a16="http://schemas.microsoft.com/office/drawing/2014/main" id="{DEBDF305-74E6-610F-537D-8C8B19A30052}"/>
              </a:ext>
            </a:extLst>
          </p:cNvPr>
          <p:cNvSpPr/>
          <p:nvPr/>
        </p:nvSpPr>
        <p:spPr>
          <a:xfrm>
            <a:off x="2461178" y="3274419"/>
            <a:ext cx="1104423" cy="2873829"/>
          </a:xfrm>
          <a:custGeom>
            <a:avLst/>
            <a:gdLst>
              <a:gd name="connsiteX0" fmla="*/ 313508 w 1104423"/>
              <a:gd name="connsiteY0" fmla="*/ 2873829 h 2873829"/>
              <a:gd name="connsiteX1" fmla="*/ 618308 w 1104423"/>
              <a:gd name="connsiteY1" fmla="*/ 2734491 h 2873829"/>
              <a:gd name="connsiteX2" fmla="*/ 984068 w 1104423"/>
              <a:gd name="connsiteY2" fmla="*/ 2447109 h 2873829"/>
              <a:gd name="connsiteX3" fmla="*/ 1027611 w 1104423"/>
              <a:gd name="connsiteY3" fmla="*/ 1846217 h 2873829"/>
              <a:gd name="connsiteX4" fmla="*/ 0 w 1104423"/>
              <a:gd name="connsiteY4" fmla="*/ 0 h 287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23" h="2873829">
                <a:moveTo>
                  <a:pt x="313508" y="2873829"/>
                </a:moveTo>
                <a:cubicBezTo>
                  <a:pt x="410028" y="2839720"/>
                  <a:pt x="506548" y="2805611"/>
                  <a:pt x="618308" y="2734491"/>
                </a:cubicBezTo>
                <a:cubicBezTo>
                  <a:pt x="730068" y="2663371"/>
                  <a:pt x="915851" y="2595155"/>
                  <a:pt x="984068" y="2447109"/>
                </a:cubicBezTo>
                <a:cubicBezTo>
                  <a:pt x="1052285" y="2299063"/>
                  <a:pt x="1191622" y="2254069"/>
                  <a:pt x="1027611" y="1846217"/>
                </a:cubicBezTo>
                <a:cubicBezTo>
                  <a:pt x="863600" y="1438365"/>
                  <a:pt x="431800" y="719182"/>
                  <a:pt x="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Forma Livre: Forma 13">
            <a:extLst>
              <a:ext uri="{FF2B5EF4-FFF2-40B4-BE49-F238E27FC236}">
                <a16:creationId xmlns:a16="http://schemas.microsoft.com/office/drawing/2014/main" id="{C14F3D6C-3CAF-5D08-1122-88A033A303AF}"/>
              </a:ext>
            </a:extLst>
          </p:cNvPr>
          <p:cNvSpPr/>
          <p:nvPr/>
        </p:nvSpPr>
        <p:spPr>
          <a:xfrm>
            <a:off x="4101736" y="1598714"/>
            <a:ext cx="3394389" cy="1471839"/>
          </a:xfrm>
          <a:custGeom>
            <a:avLst/>
            <a:gdLst>
              <a:gd name="connsiteX0" fmla="*/ 0 w 3257006"/>
              <a:gd name="connsiteY0" fmla="*/ 569719 h 822268"/>
              <a:gd name="connsiteX1" fmla="*/ 409303 w 3257006"/>
              <a:gd name="connsiteY1" fmla="*/ 247502 h 822268"/>
              <a:gd name="connsiteX2" fmla="*/ 1193074 w 3257006"/>
              <a:gd name="connsiteY2" fmla="*/ 12371 h 822268"/>
              <a:gd name="connsiteX3" fmla="*/ 2116183 w 3257006"/>
              <a:gd name="connsiteY3" fmla="*/ 64622 h 822268"/>
              <a:gd name="connsiteX4" fmla="*/ 2847703 w 3257006"/>
              <a:gd name="connsiteY4" fmla="*/ 334588 h 822268"/>
              <a:gd name="connsiteX5" fmla="*/ 3257006 w 3257006"/>
              <a:gd name="connsiteY5" fmla="*/ 822268 h 82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006" h="822268">
                <a:moveTo>
                  <a:pt x="0" y="569719"/>
                </a:moveTo>
                <a:cubicBezTo>
                  <a:pt x="105228" y="455056"/>
                  <a:pt x="210457" y="340393"/>
                  <a:pt x="409303" y="247502"/>
                </a:cubicBezTo>
                <a:cubicBezTo>
                  <a:pt x="608149" y="154611"/>
                  <a:pt x="908594" y="42851"/>
                  <a:pt x="1193074" y="12371"/>
                </a:cubicBezTo>
                <a:cubicBezTo>
                  <a:pt x="1477554" y="-18109"/>
                  <a:pt x="1840412" y="10919"/>
                  <a:pt x="2116183" y="64622"/>
                </a:cubicBezTo>
                <a:cubicBezTo>
                  <a:pt x="2391954" y="118325"/>
                  <a:pt x="2657566" y="208314"/>
                  <a:pt x="2847703" y="334588"/>
                </a:cubicBezTo>
                <a:cubicBezTo>
                  <a:pt x="3037840" y="460862"/>
                  <a:pt x="3147423" y="641565"/>
                  <a:pt x="3257006" y="82226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orma Livre: Forma 14">
            <a:extLst>
              <a:ext uri="{FF2B5EF4-FFF2-40B4-BE49-F238E27FC236}">
                <a16:creationId xmlns:a16="http://schemas.microsoft.com/office/drawing/2014/main" id="{59C58350-E69F-874F-B5B2-144EB57929FC}"/>
              </a:ext>
            </a:extLst>
          </p:cNvPr>
          <p:cNvSpPr/>
          <p:nvPr/>
        </p:nvSpPr>
        <p:spPr>
          <a:xfrm>
            <a:off x="8285903" y="1742407"/>
            <a:ext cx="3679674" cy="1958736"/>
          </a:xfrm>
          <a:custGeom>
            <a:avLst/>
            <a:gdLst>
              <a:gd name="connsiteX0" fmla="*/ 0 w 3257006"/>
              <a:gd name="connsiteY0" fmla="*/ 569719 h 822268"/>
              <a:gd name="connsiteX1" fmla="*/ 409303 w 3257006"/>
              <a:gd name="connsiteY1" fmla="*/ 247502 h 822268"/>
              <a:gd name="connsiteX2" fmla="*/ 1193074 w 3257006"/>
              <a:gd name="connsiteY2" fmla="*/ 12371 h 822268"/>
              <a:gd name="connsiteX3" fmla="*/ 2116183 w 3257006"/>
              <a:gd name="connsiteY3" fmla="*/ 64622 h 822268"/>
              <a:gd name="connsiteX4" fmla="*/ 2847703 w 3257006"/>
              <a:gd name="connsiteY4" fmla="*/ 334588 h 822268"/>
              <a:gd name="connsiteX5" fmla="*/ 3257006 w 3257006"/>
              <a:gd name="connsiteY5" fmla="*/ 822268 h 82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006" h="822268">
                <a:moveTo>
                  <a:pt x="0" y="569719"/>
                </a:moveTo>
                <a:cubicBezTo>
                  <a:pt x="105228" y="455056"/>
                  <a:pt x="210457" y="340393"/>
                  <a:pt x="409303" y="247502"/>
                </a:cubicBezTo>
                <a:cubicBezTo>
                  <a:pt x="608149" y="154611"/>
                  <a:pt x="908594" y="42851"/>
                  <a:pt x="1193074" y="12371"/>
                </a:cubicBezTo>
                <a:cubicBezTo>
                  <a:pt x="1477554" y="-18109"/>
                  <a:pt x="1840412" y="10919"/>
                  <a:pt x="2116183" y="64622"/>
                </a:cubicBezTo>
                <a:cubicBezTo>
                  <a:pt x="2391954" y="118325"/>
                  <a:pt x="2657566" y="208314"/>
                  <a:pt x="2847703" y="334588"/>
                </a:cubicBezTo>
                <a:cubicBezTo>
                  <a:pt x="3037840" y="460862"/>
                  <a:pt x="3147423" y="641565"/>
                  <a:pt x="3257006" y="82226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Forma Livre: Forma 15">
            <a:extLst>
              <a:ext uri="{FF2B5EF4-FFF2-40B4-BE49-F238E27FC236}">
                <a16:creationId xmlns:a16="http://schemas.microsoft.com/office/drawing/2014/main" id="{F428F52E-DED8-35A7-D755-4550F038290E}"/>
              </a:ext>
            </a:extLst>
          </p:cNvPr>
          <p:cNvSpPr/>
          <p:nvPr/>
        </p:nvSpPr>
        <p:spPr>
          <a:xfrm>
            <a:off x="5773783" y="1417842"/>
            <a:ext cx="1872343" cy="332581"/>
          </a:xfrm>
          <a:custGeom>
            <a:avLst/>
            <a:gdLst>
              <a:gd name="connsiteX0" fmla="*/ 0 w 1872343"/>
              <a:gd name="connsiteY0" fmla="*/ 184535 h 332581"/>
              <a:gd name="connsiteX1" fmla="*/ 731520 w 1872343"/>
              <a:gd name="connsiteY1" fmla="*/ 10364 h 332581"/>
              <a:gd name="connsiteX2" fmla="*/ 1576251 w 1872343"/>
              <a:gd name="connsiteY2" fmla="*/ 53907 h 332581"/>
              <a:gd name="connsiteX3" fmla="*/ 1872343 w 1872343"/>
              <a:gd name="connsiteY3" fmla="*/ 332581 h 332581"/>
            </a:gdLst>
            <a:ahLst/>
            <a:cxnLst>
              <a:cxn ang="0">
                <a:pos x="connsiteX0" y="connsiteY0"/>
              </a:cxn>
              <a:cxn ang="0">
                <a:pos x="connsiteX1" y="connsiteY1"/>
              </a:cxn>
              <a:cxn ang="0">
                <a:pos x="connsiteX2" y="connsiteY2"/>
              </a:cxn>
              <a:cxn ang="0">
                <a:pos x="connsiteX3" y="connsiteY3"/>
              </a:cxn>
            </a:cxnLst>
            <a:rect l="l" t="t" r="r" b="b"/>
            <a:pathLst>
              <a:path w="1872343" h="332581">
                <a:moveTo>
                  <a:pt x="0" y="184535"/>
                </a:moveTo>
                <a:cubicBezTo>
                  <a:pt x="234406" y="108335"/>
                  <a:pt x="468812" y="32135"/>
                  <a:pt x="731520" y="10364"/>
                </a:cubicBezTo>
                <a:cubicBezTo>
                  <a:pt x="994229" y="-11407"/>
                  <a:pt x="1386114" y="204"/>
                  <a:pt x="1576251" y="53907"/>
                </a:cubicBezTo>
                <a:cubicBezTo>
                  <a:pt x="1766388" y="107610"/>
                  <a:pt x="1819365" y="220095"/>
                  <a:pt x="1872343" y="332581"/>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Forma Livre: Forma 16">
            <a:extLst>
              <a:ext uri="{FF2B5EF4-FFF2-40B4-BE49-F238E27FC236}">
                <a16:creationId xmlns:a16="http://schemas.microsoft.com/office/drawing/2014/main" id="{569AA8CE-7F02-04B8-28AE-ACD8CA68243A}"/>
              </a:ext>
            </a:extLst>
          </p:cNvPr>
          <p:cNvSpPr/>
          <p:nvPr/>
        </p:nvSpPr>
        <p:spPr>
          <a:xfrm rot="311659" flipH="1">
            <a:off x="7726483" y="1532364"/>
            <a:ext cx="1822048" cy="332581"/>
          </a:xfrm>
          <a:custGeom>
            <a:avLst/>
            <a:gdLst>
              <a:gd name="connsiteX0" fmla="*/ 0 w 1872343"/>
              <a:gd name="connsiteY0" fmla="*/ 184535 h 332581"/>
              <a:gd name="connsiteX1" fmla="*/ 731520 w 1872343"/>
              <a:gd name="connsiteY1" fmla="*/ 10364 h 332581"/>
              <a:gd name="connsiteX2" fmla="*/ 1576251 w 1872343"/>
              <a:gd name="connsiteY2" fmla="*/ 53907 h 332581"/>
              <a:gd name="connsiteX3" fmla="*/ 1872343 w 1872343"/>
              <a:gd name="connsiteY3" fmla="*/ 332581 h 332581"/>
            </a:gdLst>
            <a:ahLst/>
            <a:cxnLst>
              <a:cxn ang="0">
                <a:pos x="connsiteX0" y="connsiteY0"/>
              </a:cxn>
              <a:cxn ang="0">
                <a:pos x="connsiteX1" y="connsiteY1"/>
              </a:cxn>
              <a:cxn ang="0">
                <a:pos x="connsiteX2" y="connsiteY2"/>
              </a:cxn>
              <a:cxn ang="0">
                <a:pos x="connsiteX3" y="connsiteY3"/>
              </a:cxn>
            </a:cxnLst>
            <a:rect l="l" t="t" r="r" b="b"/>
            <a:pathLst>
              <a:path w="1872343" h="332581">
                <a:moveTo>
                  <a:pt x="0" y="184535"/>
                </a:moveTo>
                <a:cubicBezTo>
                  <a:pt x="234406" y="108335"/>
                  <a:pt x="468812" y="32135"/>
                  <a:pt x="731520" y="10364"/>
                </a:cubicBezTo>
                <a:cubicBezTo>
                  <a:pt x="994229" y="-11407"/>
                  <a:pt x="1386114" y="204"/>
                  <a:pt x="1576251" y="53907"/>
                </a:cubicBezTo>
                <a:cubicBezTo>
                  <a:pt x="1766388" y="107610"/>
                  <a:pt x="1819365" y="220095"/>
                  <a:pt x="1872343" y="332581"/>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a:extLst>
              <a:ext uri="{FF2B5EF4-FFF2-40B4-BE49-F238E27FC236}">
                <a16:creationId xmlns:a16="http://schemas.microsoft.com/office/drawing/2014/main" id="{A2DEA53E-BFCD-57BE-2690-A297D7392748}"/>
              </a:ext>
            </a:extLst>
          </p:cNvPr>
          <p:cNvSpPr txBox="1"/>
          <p:nvPr/>
        </p:nvSpPr>
        <p:spPr>
          <a:xfrm>
            <a:off x="7148172" y="1726084"/>
            <a:ext cx="1543436" cy="646331"/>
          </a:xfrm>
          <a:prstGeom prst="rect">
            <a:avLst/>
          </a:prstGeom>
          <a:noFill/>
        </p:spPr>
        <p:txBody>
          <a:bodyPr wrap="none" rtlCol="0">
            <a:spAutoFit/>
          </a:bodyPr>
          <a:lstStyle/>
          <a:p>
            <a:r>
              <a:rPr lang="pt-BR" dirty="0"/>
              <a:t>Falsa simetria</a:t>
            </a:r>
          </a:p>
          <a:p>
            <a:pPr algn="ctr"/>
            <a:r>
              <a:rPr lang="pt-BR" dirty="0"/>
              <a:t>externa</a:t>
            </a:r>
          </a:p>
        </p:txBody>
      </p:sp>
      <p:sp>
        <p:nvSpPr>
          <p:cNvPr id="19" name="Forma Livre: Forma 18">
            <a:extLst>
              <a:ext uri="{FF2B5EF4-FFF2-40B4-BE49-F238E27FC236}">
                <a16:creationId xmlns:a16="http://schemas.microsoft.com/office/drawing/2014/main" id="{3325DF11-E201-7AAC-7D04-29A32F4116C2}"/>
              </a:ext>
            </a:extLst>
          </p:cNvPr>
          <p:cNvSpPr/>
          <p:nvPr/>
        </p:nvSpPr>
        <p:spPr>
          <a:xfrm>
            <a:off x="7140993" y="1680624"/>
            <a:ext cx="1574315" cy="760673"/>
          </a:xfrm>
          <a:custGeom>
            <a:avLst/>
            <a:gdLst>
              <a:gd name="connsiteX0" fmla="*/ 104538 w 1574315"/>
              <a:gd name="connsiteY0" fmla="*/ 78507 h 760673"/>
              <a:gd name="connsiteX1" fmla="*/ 36 w 1574315"/>
              <a:gd name="connsiteY1" fmla="*/ 200427 h 760673"/>
              <a:gd name="connsiteX2" fmla="*/ 95830 w 1574315"/>
              <a:gd name="connsiteY2" fmla="*/ 426850 h 760673"/>
              <a:gd name="connsiteX3" fmla="*/ 330961 w 1574315"/>
              <a:gd name="connsiteY3" fmla="*/ 557479 h 760673"/>
              <a:gd name="connsiteX4" fmla="*/ 444173 w 1574315"/>
              <a:gd name="connsiteY4" fmla="*/ 749067 h 760673"/>
              <a:gd name="connsiteX5" fmla="*/ 618344 w 1574315"/>
              <a:gd name="connsiteY5" fmla="*/ 740359 h 760673"/>
              <a:gd name="connsiteX6" fmla="*/ 1079898 w 1574315"/>
              <a:gd name="connsiteY6" fmla="*/ 705525 h 760673"/>
              <a:gd name="connsiteX7" fmla="*/ 1349864 w 1574315"/>
              <a:gd name="connsiteY7" fmla="*/ 566187 h 760673"/>
              <a:gd name="connsiteX8" fmla="*/ 1541453 w 1574315"/>
              <a:gd name="connsiteY8" fmla="*/ 348473 h 760673"/>
              <a:gd name="connsiteX9" fmla="*/ 1550161 w 1574315"/>
              <a:gd name="connsiteY9" fmla="*/ 139467 h 760673"/>
              <a:gd name="connsiteX10" fmla="*/ 1297613 w 1574315"/>
              <a:gd name="connsiteY10" fmla="*/ 69799 h 760673"/>
              <a:gd name="connsiteX11" fmla="*/ 975396 w 1574315"/>
              <a:gd name="connsiteY11" fmla="*/ 43673 h 760673"/>
              <a:gd name="connsiteX12" fmla="*/ 792516 w 1574315"/>
              <a:gd name="connsiteY12" fmla="*/ 113342 h 760673"/>
              <a:gd name="connsiteX13" fmla="*/ 661887 w 1574315"/>
              <a:gd name="connsiteY13" fmla="*/ 130759 h 760673"/>
              <a:gd name="connsiteX14" fmla="*/ 583510 w 1574315"/>
              <a:gd name="connsiteY14" fmla="*/ 122050 h 760673"/>
              <a:gd name="connsiteX15" fmla="*/ 452881 w 1574315"/>
              <a:gd name="connsiteY15" fmla="*/ 61090 h 760673"/>
              <a:gd name="connsiteX16" fmla="*/ 339670 w 1574315"/>
              <a:gd name="connsiteY16" fmla="*/ 130 h 760673"/>
              <a:gd name="connsiteX17" fmla="*/ 165498 w 1574315"/>
              <a:gd name="connsiteY17" fmla="*/ 43673 h 760673"/>
              <a:gd name="connsiteX18" fmla="*/ 104538 w 1574315"/>
              <a:gd name="connsiteY18" fmla="*/ 78507 h 7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4315" h="760673">
                <a:moveTo>
                  <a:pt x="104538" y="78507"/>
                </a:moveTo>
                <a:cubicBezTo>
                  <a:pt x="76961" y="104633"/>
                  <a:pt x="1487" y="142370"/>
                  <a:pt x="36" y="200427"/>
                </a:cubicBezTo>
                <a:cubicBezTo>
                  <a:pt x="-1415" y="258484"/>
                  <a:pt x="40676" y="367342"/>
                  <a:pt x="95830" y="426850"/>
                </a:cubicBezTo>
                <a:cubicBezTo>
                  <a:pt x="150984" y="486358"/>
                  <a:pt x="272904" y="503776"/>
                  <a:pt x="330961" y="557479"/>
                </a:cubicBezTo>
                <a:cubicBezTo>
                  <a:pt x="389018" y="611182"/>
                  <a:pt x="396276" y="718587"/>
                  <a:pt x="444173" y="749067"/>
                </a:cubicBezTo>
                <a:cubicBezTo>
                  <a:pt x="492070" y="779547"/>
                  <a:pt x="618344" y="740359"/>
                  <a:pt x="618344" y="740359"/>
                </a:cubicBezTo>
                <a:cubicBezTo>
                  <a:pt x="724298" y="733102"/>
                  <a:pt x="957978" y="734554"/>
                  <a:pt x="1079898" y="705525"/>
                </a:cubicBezTo>
                <a:cubicBezTo>
                  <a:pt x="1201818" y="676496"/>
                  <a:pt x="1272938" y="625696"/>
                  <a:pt x="1349864" y="566187"/>
                </a:cubicBezTo>
                <a:cubicBezTo>
                  <a:pt x="1426790" y="506678"/>
                  <a:pt x="1508070" y="419593"/>
                  <a:pt x="1541453" y="348473"/>
                </a:cubicBezTo>
                <a:cubicBezTo>
                  <a:pt x="1574836" y="277353"/>
                  <a:pt x="1590801" y="185913"/>
                  <a:pt x="1550161" y="139467"/>
                </a:cubicBezTo>
                <a:cubicBezTo>
                  <a:pt x="1509521" y="93021"/>
                  <a:pt x="1393407" y="85765"/>
                  <a:pt x="1297613" y="69799"/>
                </a:cubicBezTo>
                <a:cubicBezTo>
                  <a:pt x="1201819" y="53833"/>
                  <a:pt x="1059579" y="36416"/>
                  <a:pt x="975396" y="43673"/>
                </a:cubicBezTo>
                <a:cubicBezTo>
                  <a:pt x="891213" y="50930"/>
                  <a:pt x="844767" y="98828"/>
                  <a:pt x="792516" y="113342"/>
                </a:cubicBezTo>
                <a:cubicBezTo>
                  <a:pt x="740265" y="127856"/>
                  <a:pt x="696721" y="129308"/>
                  <a:pt x="661887" y="130759"/>
                </a:cubicBezTo>
                <a:cubicBezTo>
                  <a:pt x="627053" y="132210"/>
                  <a:pt x="618344" y="133661"/>
                  <a:pt x="583510" y="122050"/>
                </a:cubicBezTo>
                <a:cubicBezTo>
                  <a:pt x="548676" y="110439"/>
                  <a:pt x="493521" y="81410"/>
                  <a:pt x="452881" y="61090"/>
                </a:cubicBezTo>
                <a:cubicBezTo>
                  <a:pt x="412241" y="40770"/>
                  <a:pt x="387567" y="3033"/>
                  <a:pt x="339670" y="130"/>
                </a:cubicBezTo>
                <a:cubicBezTo>
                  <a:pt x="291773" y="-2773"/>
                  <a:pt x="165498" y="43673"/>
                  <a:pt x="165498" y="43673"/>
                </a:cubicBezTo>
                <a:cubicBezTo>
                  <a:pt x="127761" y="58187"/>
                  <a:pt x="132115" y="52381"/>
                  <a:pt x="104538" y="78507"/>
                </a:cubicBezTo>
                <a:close/>
              </a:path>
            </a:pathLst>
          </a:custGeom>
          <a:solidFill>
            <a:srgbClr val="5B9BD5">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F41B9EDB-91D0-FDCE-3A0C-40792F76DA19}"/>
              </a:ext>
            </a:extLst>
          </p:cNvPr>
          <p:cNvSpPr/>
          <p:nvPr/>
        </p:nvSpPr>
        <p:spPr>
          <a:xfrm>
            <a:off x="7043991" y="2270341"/>
            <a:ext cx="1837362" cy="400110"/>
          </a:xfrm>
          <a:prstGeom prst="rect">
            <a:avLst/>
          </a:prstGeom>
          <a:noFill/>
        </p:spPr>
        <p:txBody>
          <a:bodyPr wrap="none" lIns="91440" tIns="45720" rIns="91440" bIns="45720">
            <a:spAutoFit/>
          </a:bodyPr>
          <a:lstStyle/>
          <a:p>
            <a:pPr algn="ctr"/>
            <a:r>
              <a:rPr lang="pt-BR" sz="2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Enantiomorfe</a:t>
            </a:r>
            <a:endParaRPr lang="pt-BR"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 name="CaixaDeTexto 20">
            <a:extLst>
              <a:ext uri="{FF2B5EF4-FFF2-40B4-BE49-F238E27FC236}">
                <a16:creationId xmlns:a16="http://schemas.microsoft.com/office/drawing/2014/main" id="{264D9C9A-E988-3117-E372-491694575377}"/>
              </a:ext>
            </a:extLst>
          </p:cNvPr>
          <p:cNvSpPr txBox="1"/>
          <p:nvPr/>
        </p:nvSpPr>
        <p:spPr>
          <a:xfrm>
            <a:off x="7890291" y="5600449"/>
            <a:ext cx="3781420" cy="646331"/>
          </a:xfrm>
          <a:prstGeom prst="rect">
            <a:avLst/>
          </a:prstGeom>
          <a:noFill/>
        </p:spPr>
        <p:txBody>
          <a:bodyPr wrap="none" rtlCol="0">
            <a:spAutoFit/>
          </a:bodyPr>
          <a:lstStyle/>
          <a:p>
            <a:pPr algn="ctr"/>
            <a:r>
              <a:rPr lang="pt-BR" dirty="0"/>
              <a:t>O </a:t>
            </a:r>
            <a:r>
              <a:rPr lang="pt-BR" dirty="0" err="1"/>
              <a:t>enantiomorfe</a:t>
            </a:r>
            <a:r>
              <a:rPr lang="pt-BR" dirty="0"/>
              <a:t> é uma excrecência </a:t>
            </a:r>
          </a:p>
          <a:p>
            <a:pPr algn="ctr"/>
            <a:r>
              <a:rPr lang="pt-BR" dirty="0"/>
              <a:t>da força da simetrização</a:t>
            </a:r>
          </a:p>
        </p:txBody>
      </p:sp>
    </p:spTree>
    <p:extLst>
      <p:ext uri="{BB962C8B-B14F-4D97-AF65-F5344CB8AC3E}">
        <p14:creationId xmlns:p14="http://schemas.microsoft.com/office/powerpoint/2010/main" val="352450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AB75D9-A35E-85B8-3D0B-7D456080FE8E}"/>
              </a:ext>
            </a:extLst>
          </p:cNvPr>
          <p:cNvSpPr>
            <a:spLocks noGrp="1"/>
          </p:cNvSpPr>
          <p:nvPr>
            <p:ph type="title"/>
          </p:nvPr>
        </p:nvSpPr>
        <p:spPr>
          <a:xfrm>
            <a:off x="521207" y="448056"/>
            <a:ext cx="11171260" cy="640080"/>
          </a:xfrm>
        </p:spPr>
        <p:txBody>
          <a:bodyPr/>
          <a:lstStyle/>
          <a:p>
            <a:pPr algn="ctr"/>
            <a:r>
              <a:rPr lang="pt-BR" dirty="0"/>
              <a:t>ENANTIOMORFISMO</a:t>
            </a:r>
          </a:p>
        </p:txBody>
      </p:sp>
      <p:sp>
        <p:nvSpPr>
          <p:cNvPr id="3" name="Espaço Reservado para Conteúdo 2">
            <a:extLst>
              <a:ext uri="{FF2B5EF4-FFF2-40B4-BE49-F238E27FC236}">
                <a16:creationId xmlns:a16="http://schemas.microsoft.com/office/drawing/2014/main" id="{B4C4E91F-B857-89B6-3F8C-2816A4C8C6CE}"/>
              </a:ext>
            </a:extLst>
          </p:cNvPr>
          <p:cNvSpPr>
            <a:spLocks noGrp="1"/>
          </p:cNvSpPr>
          <p:nvPr>
            <p:ph sz="quarter" idx="10"/>
          </p:nvPr>
        </p:nvSpPr>
        <p:spPr>
          <a:xfrm>
            <a:off x="749807" y="3088520"/>
            <a:ext cx="5212375" cy="3977640"/>
          </a:xfrm>
        </p:spPr>
        <p:txBody>
          <a:bodyPr>
            <a:noAutofit/>
          </a:bodyPr>
          <a:lstStyle/>
          <a:p>
            <a:pPr algn="just"/>
            <a:r>
              <a:rPr lang="pt-BR" sz="2000" dirty="0"/>
              <a:t>Há mais de 100 anos atrás, Louis Pasteur notou que um sal de ácido tartárico usado na produção de vinho continha duas formas cristalinas. Pasteur separou as duas formas usando uma pinça. Uma investigação cuidadosa revelou os seguintes fatos: uma forma era a imagem especular da outra.</a:t>
            </a:r>
          </a:p>
        </p:txBody>
      </p:sp>
      <p:pic>
        <p:nvPicPr>
          <p:cNvPr id="7" name="Imagem 6">
            <a:extLst>
              <a:ext uri="{FF2B5EF4-FFF2-40B4-BE49-F238E27FC236}">
                <a16:creationId xmlns:a16="http://schemas.microsoft.com/office/drawing/2014/main" id="{9FC5BFEF-F11B-1D27-3D53-BE7B96AC6E78}"/>
              </a:ext>
            </a:extLst>
          </p:cNvPr>
          <p:cNvPicPr>
            <a:picLocks noChangeAspect="1"/>
          </p:cNvPicPr>
          <p:nvPr/>
        </p:nvPicPr>
        <p:blipFill>
          <a:blip r:embed="rId2"/>
          <a:stretch>
            <a:fillRect/>
          </a:stretch>
        </p:blipFill>
        <p:spPr>
          <a:xfrm>
            <a:off x="7315089" y="1937053"/>
            <a:ext cx="3953427" cy="4582164"/>
          </a:xfrm>
          <a:prstGeom prst="rect">
            <a:avLst/>
          </a:prstGeom>
        </p:spPr>
      </p:pic>
      <p:pic>
        <p:nvPicPr>
          <p:cNvPr id="8" name="Imagem 7">
            <a:extLst>
              <a:ext uri="{FF2B5EF4-FFF2-40B4-BE49-F238E27FC236}">
                <a16:creationId xmlns:a16="http://schemas.microsoft.com/office/drawing/2014/main" id="{D050CB5D-E869-B618-AB78-DCA8ED325EBB}"/>
              </a:ext>
            </a:extLst>
          </p:cNvPr>
          <p:cNvPicPr>
            <a:picLocks noChangeAspect="1"/>
          </p:cNvPicPr>
          <p:nvPr/>
        </p:nvPicPr>
        <p:blipFill>
          <a:blip r:embed="rId3"/>
          <a:stretch>
            <a:fillRect/>
          </a:stretch>
        </p:blipFill>
        <p:spPr>
          <a:xfrm>
            <a:off x="2136624" y="1459518"/>
            <a:ext cx="2438740" cy="16290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589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0905F-3391-9D46-CF4F-70E92BFC97AD}"/>
              </a:ext>
            </a:extLst>
          </p:cNvPr>
          <p:cNvSpPr>
            <a:spLocks noGrp="1"/>
          </p:cNvSpPr>
          <p:nvPr>
            <p:ph type="title"/>
          </p:nvPr>
        </p:nvSpPr>
        <p:spPr>
          <a:xfrm>
            <a:off x="521207" y="448056"/>
            <a:ext cx="11012032" cy="640080"/>
          </a:xfrm>
        </p:spPr>
        <p:txBody>
          <a:bodyPr>
            <a:normAutofit/>
          </a:bodyPr>
          <a:lstStyle/>
          <a:p>
            <a:r>
              <a:rPr lang="pt-BR" dirty="0"/>
              <a:t>FALSA SIMETRIA PELO ESPELHO: ENANTIOMORFISMO</a:t>
            </a:r>
          </a:p>
        </p:txBody>
      </p:sp>
      <p:pic>
        <p:nvPicPr>
          <p:cNvPr id="5" name="Imagem 4">
            <a:extLst>
              <a:ext uri="{FF2B5EF4-FFF2-40B4-BE49-F238E27FC236}">
                <a16:creationId xmlns:a16="http://schemas.microsoft.com/office/drawing/2014/main" id="{382A905D-C6AF-880A-A7BC-551A04A43F4E}"/>
              </a:ext>
            </a:extLst>
          </p:cNvPr>
          <p:cNvPicPr>
            <a:picLocks noChangeAspect="1"/>
          </p:cNvPicPr>
          <p:nvPr/>
        </p:nvPicPr>
        <p:blipFill>
          <a:blip r:embed="rId2"/>
          <a:stretch>
            <a:fillRect/>
          </a:stretch>
        </p:blipFill>
        <p:spPr>
          <a:xfrm>
            <a:off x="3757303" y="1857525"/>
            <a:ext cx="4160195" cy="3555723"/>
          </a:xfrm>
          <a:prstGeom prst="rect">
            <a:avLst/>
          </a:prstGeom>
        </p:spPr>
      </p:pic>
      <p:pic>
        <p:nvPicPr>
          <p:cNvPr id="3" name="Imagem 2">
            <a:extLst>
              <a:ext uri="{FF2B5EF4-FFF2-40B4-BE49-F238E27FC236}">
                <a16:creationId xmlns:a16="http://schemas.microsoft.com/office/drawing/2014/main" id="{70316B24-7867-80A4-2232-003F91F8FEE2}"/>
              </a:ext>
            </a:extLst>
          </p:cNvPr>
          <p:cNvPicPr>
            <a:picLocks noChangeAspect="1"/>
          </p:cNvPicPr>
          <p:nvPr/>
        </p:nvPicPr>
        <p:blipFill rotWithShape="1">
          <a:blip r:embed="rId3"/>
          <a:srcRect l="43989" b="3151"/>
          <a:stretch/>
        </p:blipFill>
        <p:spPr>
          <a:xfrm flipH="1">
            <a:off x="10271080" y="4919133"/>
            <a:ext cx="1613682" cy="1490811"/>
          </a:xfrm>
          <a:prstGeom prst="rect">
            <a:avLst/>
          </a:prstGeom>
        </p:spPr>
      </p:pic>
      <p:pic>
        <p:nvPicPr>
          <p:cNvPr id="4" name="Imagem 3">
            <a:extLst>
              <a:ext uri="{FF2B5EF4-FFF2-40B4-BE49-F238E27FC236}">
                <a16:creationId xmlns:a16="http://schemas.microsoft.com/office/drawing/2014/main" id="{27CD1C1C-0B29-F286-5798-6519B5F2ECE6}"/>
              </a:ext>
            </a:extLst>
          </p:cNvPr>
          <p:cNvPicPr>
            <a:picLocks noChangeAspect="1"/>
          </p:cNvPicPr>
          <p:nvPr/>
        </p:nvPicPr>
        <p:blipFill rotWithShape="1">
          <a:blip r:embed="rId3"/>
          <a:srcRect l="43989" b="3151"/>
          <a:stretch/>
        </p:blipFill>
        <p:spPr>
          <a:xfrm>
            <a:off x="8706301" y="4919132"/>
            <a:ext cx="1613682" cy="1490811"/>
          </a:xfrm>
          <a:prstGeom prst="rect">
            <a:avLst/>
          </a:prstGeom>
        </p:spPr>
      </p:pic>
    </p:spTree>
    <p:extLst>
      <p:ext uri="{BB962C8B-B14F-4D97-AF65-F5344CB8AC3E}">
        <p14:creationId xmlns:p14="http://schemas.microsoft.com/office/powerpoint/2010/main" val="3128790200"/>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_fixed.potx" id="{9A9BE078-57A7-48B2-9D33-8EFC365D262A}" vid="{66905093-CF97-471D-A25F-2AFDA5521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{A82B3855-766C-4196-B76D-7B23D723C743}tf10001108_win32</Template>
  <TotalTime>1874</TotalTime>
  <Words>440</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14</vt:i4>
      </vt:variant>
    </vt:vector>
  </HeadingPairs>
  <TitlesOfParts>
    <vt:vector size="22" baseType="lpstr">
      <vt:lpstr>Arial</vt:lpstr>
      <vt:lpstr>Calibri</vt:lpstr>
      <vt:lpstr>inherit</vt:lpstr>
      <vt:lpstr>Segoe UI</vt:lpstr>
      <vt:lpstr>Segoe UI Light</vt:lpstr>
      <vt:lpstr>Times New Roman</vt:lpstr>
      <vt:lpstr>Viner Hand ITC</vt:lpstr>
      <vt:lpstr>WelcomeDoc</vt:lpstr>
      <vt:lpstr>Apresentação do PowerPoint</vt:lpstr>
      <vt:lpstr>A Busca pela SIME                                   </vt:lpstr>
      <vt:lpstr>Preciosa economia cognitiva</vt:lpstr>
      <vt:lpstr>Nem tudo que reconhecemos visualmente se dá por processos semelhantes </vt:lpstr>
      <vt:lpstr>SIMETRIA E ASSIMETRIA</vt:lpstr>
      <vt:lpstr>E AGORA?</vt:lpstr>
      <vt:lpstr>Qual a diferença entre simetria, assimetria  e enantiomorfe?</vt:lpstr>
      <vt:lpstr>ENANTIOMORFISMO</vt:lpstr>
      <vt:lpstr>FALSA SIMETRIA PELO ESPELHO: ENANTIOMORFISMO</vt:lpstr>
      <vt:lpstr>ENANTIOMORFISMO E SIMETRIA REAL</vt:lpstr>
      <vt:lpstr>Louis de Pasteur</vt:lpstr>
      <vt:lpstr>REVELAÇÃO DE PASTEUR: SIMETRIA e ASSIMETRIA NA NATUREZA</vt:lpstr>
      <vt:lpstr>Alice no país das maravilhas</vt:lpstr>
      <vt:lpstr>Definição estrutural de vida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Aniela Franca</dc:creator>
  <cp:keywords/>
  <cp:lastModifiedBy>Aniela Franca</cp:lastModifiedBy>
  <cp:revision>28</cp:revision>
  <dcterms:created xsi:type="dcterms:W3CDTF">2023-05-16T13:21:25Z</dcterms:created>
  <dcterms:modified xsi:type="dcterms:W3CDTF">2023-06-21T16:57:28Z</dcterms:modified>
  <cp:version/>
</cp:coreProperties>
</file>