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57" r:id="rId6"/>
    <p:sldId id="261" r:id="rId7"/>
    <p:sldId id="262" r:id="rId8"/>
    <p:sldId id="263" r:id="rId9"/>
    <p:sldId id="264" r:id="rId10"/>
    <p:sldId id="265" r:id="rId11"/>
    <p:sldId id="266" r:id="rId12"/>
    <p:sldId id="267" r:id="rId13"/>
    <p:sldId id="268" r:id="rId14"/>
    <p:sldId id="269" r:id="rId15"/>
    <p:sldId id="270" r:id="rId16"/>
    <p:sldId id="286" r:id="rId17"/>
    <p:sldId id="271" r:id="rId18"/>
    <p:sldId id="272" r:id="rId19"/>
    <p:sldId id="274" r:id="rId20"/>
    <p:sldId id="275" r:id="rId21"/>
    <p:sldId id="276" r:id="rId22"/>
    <p:sldId id="277" r:id="rId23"/>
    <p:sldId id="278" r:id="rId24"/>
    <p:sldId id="279" r:id="rId25"/>
    <p:sldId id="280" r:id="rId26"/>
    <p:sldId id="281" r:id="rId27"/>
    <p:sldId id="283" r:id="rId28"/>
    <p:sldId id="284" r:id="rId29"/>
    <p:sldId id="285" r:id="rId30"/>
    <p:sldId id="2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5118" autoAdjust="0"/>
  </p:normalViewPr>
  <p:slideViewPr>
    <p:cSldViewPr snapToGrid="0">
      <p:cViewPr varScale="1">
        <p:scale>
          <a:sx n="68" d="100"/>
          <a:sy n="68" d="100"/>
        </p:scale>
        <p:origin x="816" y="60"/>
      </p:cViewPr>
      <p:guideLst/>
    </p:cSldViewPr>
  </p:slideViewPr>
  <p:outlineViewPr>
    <p:cViewPr>
      <p:scale>
        <a:sx n="33" d="100"/>
        <a:sy n="33" d="100"/>
      </p:scale>
      <p:origin x="0" y="-247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0D97E3-CDD3-4976-B522-07F3FE647543}"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5302F8D2-180E-4DC0-B6B2-7B5B53DA8035}">
      <dgm:prSet custT="1"/>
      <dgm:spPr/>
      <dgm:t>
        <a:bodyPr/>
        <a:lstStyle/>
        <a:p>
          <a:r>
            <a:rPr lang="pt-BR" sz="2000" dirty="0">
              <a:latin typeface="Arial" panose="020B0604020202020204" pitchFamily="34" charset="0"/>
              <a:cs typeface="Arial" panose="020B0604020202020204" pitchFamily="34" charset="0"/>
            </a:rPr>
            <a:t>Uma ilha sintática refere-se à um domínio sintático do qual seus constituintes não podem ser extraídos.</a:t>
          </a:r>
          <a:endParaRPr lang="en-US" sz="2000" dirty="0">
            <a:latin typeface="Arial" panose="020B0604020202020204" pitchFamily="34" charset="0"/>
            <a:cs typeface="Arial" panose="020B0604020202020204" pitchFamily="34" charset="0"/>
          </a:endParaRPr>
        </a:p>
      </dgm:t>
    </dgm:pt>
    <dgm:pt modelId="{118B6284-C9BA-4BE0-8C46-3171C4AF14EE}" type="parTrans" cxnId="{71D6BB48-117C-4588-91DF-008B0DCCD852}">
      <dgm:prSet/>
      <dgm:spPr/>
      <dgm:t>
        <a:bodyPr/>
        <a:lstStyle/>
        <a:p>
          <a:endParaRPr lang="en-US"/>
        </a:p>
      </dgm:t>
    </dgm:pt>
    <dgm:pt modelId="{4D597315-0050-4012-A622-2DB147726D3C}" type="sibTrans" cxnId="{71D6BB48-117C-4588-91DF-008B0DCCD852}">
      <dgm:prSet/>
      <dgm:spPr/>
      <dgm:t>
        <a:bodyPr/>
        <a:lstStyle/>
        <a:p>
          <a:endParaRPr lang="en-US"/>
        </a:p>
      </dgm:t>
    </dgm:pt>
    <dgm:pt modelId="{43378D39-D7B1-40AB-9238-1C7115D789B1}">
      <dgm:prSet/>
      <dgm:spPr/>
      <dgm:t>
        <a:bodyPr/>
        <a:lstStyle/>
        <a:p>
          <a:r>
            <a:rPr lang="pt-BR" dirty="0">
              <a:latin typeface="Arial" panose="020B0604020202020204" pitchFamily="34" charset="0"/>
              <a:cs typeface="Arial" panose="020B0604020202020204" pitchFamily="34" charset="0"/>
            </a:rPr>
            <a:t>Em outras palavras, uma lacuna dentro de uma ilha não pode ser preenchida por um antecedente fora dessa ilha.</a:t>
          </a:r>
          <a:endParaRPr lang="en-US" dirty="0">
            <a:latin typeface="Arial" panose="020B0604020202020204" pitchFamily="34" charset="0"/>
            <a:cs typeface="Arial" panose="020B0604020202020204" pitchFamily="34" charset="0"/>
          </a:endParaRPr>
        </a:p>
      </dgm:t>
    </dgm:pt>
    <dgm:pt modelId="{78496810-52D8-4C56-8C31-A00AEC65BEE7}" type="parTrans" cxnId="{D42F560F-6AD5-4315-92F6-C7DD24296CF8}">
      <dgm:prSet/>
      <dgm:spPr/>
      <dgm:t>
        <a:bodyPr/>
        <a:lstStyle/>
        <a:p>
          <a:endParaRPr lang="en-US"/>
        </a:p>
      </dgm:t>
    </dgm:pt>
    <dgm:pt modelId="{75D6BB35-DBE9-4652-9501-2BB3E1327857}" type="sibTrans" cxnId="{D42F560F-6AD5-4315-92F6-C7DD24296CF8}">
      <dgm:prSet/>
      <dgm:spPr/>
      <dgm:t>
        <a:bodyPr/>
        <a:lstStyle/>
        <a:p>
          <a:endParaRPr lang="en-US"/>
        </a:p>
      </dgm:t>
    </dgm:pt>
    <dgm:pt modelId="{14957087-6032-4C56-ACCB-A866FE2E35D6}">
      <dgm:prSet/>
      <dgm:spPr/>
      <dgm:t>
        <a:bodyPr/>
        <a:lstStyle/>
        <a:p>
          <a:r>
            <a:rPr lang="pt-BR" dirty="0">
              <a:latin typeface="Arial" panose="020B0604020202020204" pitchFamily="34" charset="0"/>
              <a:cs typeface="Arial" panose="020B0604020202020204" pitchFamily="34" charset="0"/>
            </a:rPr>
            <a:t>Descoberto pela primeira vez por Ross (1967).</a:t>
          </a:r>
          <a:endParaRPr lang="en-US" dirty="0">
            <a:latin typeface="Arial" panose="020B0604020202020204" pitchFamily="34" charset="0"/>
            <a:cs typeface="Arial" panose="020B0604020202020204" pitchFamily="34" charset="0"/>
          </a:endParaRPr>
        </a:p>
      </dgm:t>
    </dgm:pt>
    <dgm:pt modelId="{58946027-974B-4B09-BE09-A4BB22545D18}" type="parTrans" cxnId="{5B3E06D0-B117-4B15-A2F7-680B66903537}">
      <dgm:prSet/>
      <dgm:spPr/>
      <dgm:t>
        <a:bodyPr/>
        <a:lstStyle/>
        <a:p>
          <a:endParaRPr lang="en-US"/>
        </a:p>
      </dgm:t>
    </dgm:pt>
    <dgm:pt modelId="{4C0C560C-66CC-48AA-B64E-417E91BDFC4E}" type="sibTrans" cxnId="{5B3E06D0-B117-4B15-A2F7-680B66903537}">
      <dgm:prSet/>
      <dgm:spPr/>
      <dgm:t>
        <a:bodyPr/>
        <a:lstStyle/>
        <a:p>
          <a:endParaRPr lang="en-US"/>
        </a:p>
      </dgm:t>
    </dgm:pt>
    <dgm:pt modelId="{2EB7D966-7159-4721-96AC-C785DA8E4109}" type="pres">
      <dgm:prSet presAssocID="{550D97E3-CDD3-4976-B522-07F3FE647543}" presName="hierChild1" presStyleCnt="0">
        <dgm:presLayoutVars>
          <dgm:chPref val="1"/>
          <dgm:dir/>
          <dgm:animOne val="branch"/>
          <dgm:animLvl val="lvl"/>
          <dgm:resizeHandles/>
        </dgm:presLayoutVars>
      </dgm:prSet>
      <dgm:spPr/>
    </dgm:pt>
    <dgm:pt modelId="{8CA5E333-D4F8-4BBB-828A-1C4F6CBEC36A}" type="pres">
      <dgm:prSet presAssocID="{5302F8D2-180E-4DC0-B6B2-7B5B53DA8035}" presName="hierRoot1" presStyleCnt="0"/>
      <dgm:spPr/>
    </dgm:pt>
    <dgm:pt modelId="{AF3901C3-7801-48B5-A36C-E168EACD24E4}" type="pres">
      <dgm:prSet presAssocID="{5302F8D2-180E-4DC0-B6B2-7B5B53DA8035}" presName="composite" presStyleCnt="0"/>
      <dgm:spPr/>
    </dgm:pt>
    <dgm:pt modelId="{D7838EF7-87B7-4283-94FC-77718CCCF5FB}" type="pres">
      <dgm:prSet presAssocID="{5302F8D2-180E-4DC0-B6B2-7B5B53DA8035}" presName="background" presStyleLbl="node0" presStyleIdx="0" presStyleCnt="3"/>
      <dgm:spPr/>
    </dgm:pt>
    <dgm:pt modelId="{22FE25C4-5768-46BB-926E-32E397161C4D}" type="pres">
      <dgm:prSet presAssocID="{5302F8D2-180E-4DC0-B6B2-7B5B53DA8035}" presName="text" presStyleLbl="fgAcc0" presStyleIdx="0" presStyleCnt="3">
        <dgm:presLayoutVars>
          <dgm:chPref val="3"/>
        </dgm:presLayoutVars>
      </dgm:prSet>
      <dgm:spPr/>
    </dgm:pt>
    <dgm:pt modelId="{1311113A-1244-4CD1-9D2D-D4CFD2C0AB82}" type="pres">
      <dgm:prSet presAssocID="{5302F8D2-180E-4DC0-B6B2-7B5B53DA8035}" presName="hierChild2" presStyleCnt="0"/>
      <dgm:spPr/>
    </dgm:pt>
    <dgm:pt modelId="{23554B06-011A-48A5-8A8B-937D15A336B4}" type="pres">
      <dgm:prSet presAssocID="{43378D39-D7B1-40AB-9238-1C7115D789B1}" presName="hierRoot1" presStyleCnt="0"/>
      <dgm:spPr/>
    </dgm:pt>
    <dgm:pt modelId="{1780077A-54DF-47CE-97CD-52E62A9D3033}" type="pres">
      <dgm:prSet presAssocID="{43378D39-D7B1-40AB-9238-1C7115D789B1}" presName="composite" presStyleCnt="0"/>
      <dgm:spPr/>
    </dgm:pt>
    <dgm:pt modelId="{76A09202-34AB-43C5-ADF6-EB1D7463E125}" type="pres">
      <dgm:prSet presAssocID="{43378D39-D7B1-40AB-9238-1C7115D789B1}" presName="background" presStyleLbl="node0" presStyleIdx="1" presStyleCnt="3"/>
      <dgm:spPr/>
    </dgm:pt>
    <dgm:pt modelId="{BD208F69-5EF0-42F4-B953-251A51479AB6}" type="pres">
      <dgm:prSet presAssocID="{43378D39-D7B1-40AB-9238-1C7115D789B1}" presName="text" presStyleLbl="fgAcc0" presStyleIdx="1" presStyleCnt="3">
        <dgm:presLayoutVars>
          <dgm:chPref val="3"/>
        </dgm:presLayoutVars>
      </dgm:prSet>
      <dgm:spPr/>
    </dgm:pt>
    <dgm:pt modelId="{548CB460-E08B-4DF9-8A8B-2C758B4E5500}" type="pres">
      <dgm:prSet presAssocID="{43378D39-D7B1-40AB-9238-1C7115D789B1}" presName="hierChild2" presStyleCnt="0"/>
      <dgm:spPr/>
    </dgm:pt>
    <dgm:pt modelId="{925803E5-A429-40E5-AD3E-9DFDA1FAD759}" type="pres">
      <dgm:prSet presAssocID="{14957087-6032-4C56-ACCB-A866FE2E35D6}" presName="hierRoot1" presStyleCnt="0"/>
      <dgm:spPr/>
    </dgm:pt>
    <dgm:pt modelId="{9C9B45EF-2BF5-4B74-A0A7-B9D61800D945}" type="pres">
      <dgm:prSet presAssocID="{14957087-6032-4C56-ACCB-A866FE2E35D6}" presName="composite" presStyleCnt="0"/>
      <dgm:spPr/>
    </dgm:pt>
    <dgm:pt modelId="{D801888D-891C-47A9-AE4C-0466D63A389D}" type="pres">
      <dgm:prSet presAssocID="{14957087-6032-4C56-ACCB-A866FE2E35D6}" presName="background" presStyleLbl="node0" presStyleIdx="2" presStyleCnt="3"/>
      <dgm:spPr/>
    </dgm:pt>
    <dgm:pt modelId="{84ABFBE5-8D74-4DA5-82E7-F161D0160CEF}" type="pres">
      <dgm:prSet presAssocID="{14957087-6032-4C56-ACCB-A866FE2E35D6}" presName="text" presStyleLbl="fgAcc0" presStyleIdx="2" presStyleCnt="3">
        <dgm:presLayoutVars>
          <dgm:chPref val="3"/>
        </dgm:presLayoutVars>
      </dgm:prSet>
      <dgm:spPr/>
    </dgm:pt>
    <dgm:pt modelId="{8FA329E1-5017-4D87-BC79-187F8E76FFC1}" type="pres">
      <dgm:prSet presAssocID="{14957087-6032-4C56-ACCB-A866FE2E35D6}" presName="hierChild2" presStyleCnt="0"/>
      <dgm:spPr/>
    </dgm:pt>
  </dgm:ptLst>
  <dgm:cxnLst>
    <dgm:cxn modelId="{D42F560F-6AD5-4315-92F6-C7DD24296CF8}" srcId="{550D97E3-CDD3-4976-B522-07F3FE647543}" destId="{43378D39-D7B1-40AB-9238-1C7115D789B1}" srcOrd="1" destOrd="0" parTransId="{78496810-52D8-4C56-8C31-A00AEC65BEE7}" sibTransId="{75D6BB35-DBE9-4652-9501-2BB3E1327857}"/>
    <dgm:cxn modelId="{EA1F3F10-3903-49DD-A540-F476B924EB89}" type="presOf" srcId="{550D97E3-CDD3-4976-B522-07F3FE647543}" destId="{2EB7D966-7159-4721-96AC-C785DA8E4109}" srcOrd="0" destOrd="0" presId="urn:microsoft.com/office/officeart/2005/8/layout/hierarchy1"/>
    <dgm:cxn modelId="{71D6BB48-117C-4588-91DF-008B0DCCD852}" srcId="{550D97E3-CDD3-4976-B522-07F3FE647543}" destId="{5302F8D2-180E-4DC0-B6B2-7B5B53DA8035}" srcOrd="0" destOrd="0" parTransId="{118B6284-C9BA-4BE0-8C46-3171C4AF14EE}" sibTransId="{4D597315-0050-4012-A622-2DB147726D3C}"/>
    <dgm:cxn modelId="{1AD52F4F-873A-4D68-A718-98B93995040B}" type="presOf" srcId="{14957087-6032-4C56-ACCB-A866FE2E35D6}" destId="{84ABFBE5-8D74-4DA5-82E7-F161D0160CEF}" srcOrd="0" destOrd="0" presId="urn:microsoft.com/office/officeart/2005/8/layout/hierarchy1"/>
    <dgm:cxn modelId="{5B3E06D0-B117-4B15-A2F7-680B66903537}" srcId="{550D97E3-CDD3-4976-B522-07F3FE647543}" destId="{14957087-6032-4C56-ACCB-A866FE2E35D6}" srcOrd="2" destOrd="0" parTransId="{58946027-974B-4B09-BE09-A4BB22545D18}" sibTransId="{4C0C560C-66CC-48AA-B64E-417E91BDFC4E}"/>
    <dgm:cxn modelId="{251E79E3-5A1D-4DC6-89C2-4C6E365244B3}" type="presOf" srcId="{5302F8D2-180E-4DC0-B6B2-7B5B53DA8035}" destId="{22FE25C4-5768-46BB-926E-32E397161C4D}" srcOrd="0" destOrd="0" presId="urn:microsoft.com/office/officeart/2005/8/layout/hierarchy1"/>
    <dgm:cxn modelId="{767768F8-0311-4005-BA43-7773DD015FA9}" type="presOf" srcId="{43378D39-D7B1-40AB-9238-1C7115D789B1}" destId="{BD208F69-5EF0-42F4-B953-251A51479AB6}" srcOrd="0" destOrd="0" presId="urn:microsoft.com/office/officeart/2005/8/layout/hierarchy1"/>
    <dgm:cxn modelId="{312EBB0F-66B1-4A7C-9588-56D826C3A81F}" type="presParOf" srcId="{2EB7D966-7159-4721-96AC-C785DA8E4109}" destId="{8CA5E333-D4F8-4BBB-828A-1C4F6CBEC36A}" srcOrd="0" destOrd="0" presId="urn:microsoft.com/office/officeart/2005/8/layout/hierarchy1"/>
    <dgm:cxn modelId="{0A31176E-4A66-409D-8091-ED91B6BB83BD}" type="presParOf" srcId="{8CA5E333-D4F8-4BBB-828A-1C4F6CBEC36A}" destId="{AF3901C3-7801-48B5-A36C-E168EACD24E4}" srcOrd="0" destOrd="0" presId="urn:microsoft.com/office/officeart/2005/8/layout/hierarchy1"/>
    <dgm:cxn modelId="{8865C33E-A6D6-4E70-8C90-6AF9097F2035}" type="presParOf" srcId="{AF3901C3-7801-48B5-A36C-E168EACD24E4}" destId="{D7838EF7-87B7-4283-94FC-77718CCCF5FB}" srcOrd="0" destOrd="0" presId="urn:microsoft.com/office/officeart/2005/8/layout/hierarchy1"/>
    <dgm:cxn modelId="{DF11E6A0-BFE0-4445-9E7D-708821C772B3}" type="presParOf" srcId="{AF3901C3-7801-48B5-A36C-E168EACD24E4}" destId="{22FE25C4-5768-46BB-926E-32E397161C4D}" srcOrd="1" destOrd="0" presId="urn:microsoft.com/office/officeart/2005/8/layout/hierarchy1"/>
    <dgm:cxn modelId="{7856CD71-1073-495A-B94C-8825A253AB23}" type="presParOf" srcId="{8CA5E333-D4F8-4BBB-828A-1C4F6CBEC36A}" destId="{1311113A-1244-4CD1-9D2D-D4CFD2C0AB82}" srcOrd="1" destOrd="0" presId="urn:microsoft.com/office/officeart/2005/8/layout/hierarchy1"/>
    <dgm:cxn modelId="{3D986BE0-DE24-4030-859C-39C77E9F1707}" type="presParOf" srcId="{2EB7D966-7159-4721-96AC-C785DA8E4109}" destId="{23554B06-011A-48A5-8A8B-937D15A336B4}" srcOrd="1" destOrd="0" presId="urn:microsoft.com/office/officeart/2005/8/layout/hierarchy1"/>
    <dgm:cxn modelId="{5B215DD4-68BE-4137-B3C3-F6C70111BA45}" type="presParOf" srcId="{23554B06-011A-48A5-8A8B-937D15A336B4}" destId="{1780077A-54DF-47CE-97CD-52E62A9D3033}" srcOrd="0" destOrd="0" presId="urn:microsoft.com/office/officeart/2005/8/layout/hierarchy1"/>
    <dgm:cxn modelId="{3D5C7F82-F8A7-4D83-9289-C64D645BF268}" type="presParOf" srcId="{1780077A-54DF-47CE-97CD-52E62A9D3033}" destId="{76A09202-34AB-43C5-ADF6-EB1D7463E125}" srcOrd="0" destOrd="0" presId="urn:microsoft.com/office/officeart/2005/8/layout/hierarchy1"/>
    <dgm:cxn modelId="{253D5626-286B-43DC-8434-D28A67730305}" type="presParOf" srcId="{1780077A-54DF-47CE-97CD-52E62A9D3033}" destId="{BD208F69-5EF0-42F4-B953-251A51479AB6}" srcOrd="1" destOrd="0" presId="urn:microsoft.com/office/officeart/2005/8/layout/hierarchy1"/>
    <dgm:cxn modelId="{2E3C766C-261A-4A79-B840-E4047831E2B0}" type="presParOf" srcId="{23554B06-011A-48A5-8A8B-937D15A336B4}" destId="{548CB460-E08B-4DF9-8A8B-2C758B4E5500}" srcOrd="1" destOrd="0" presId="urn:microsoft.com/office/officeart/2005/8/layout/hierarchy1"/>
    <dgm:cxn modelId="{428AA228-42F9-4543-A3D9-AFA09FBB9CBD}" type="presParOf" srcId="{2EB7D966-7159-4721-96AC-C785DA8E4109}" destId="{925803E5-A429-40E5-AD3E-9DFDA1FAD759}" srcOrd="2" destOrd="0" presId="urn:microsoft.com/office/officeart/2005/8/layout/hierarchy1"/>
    <dgm:cxn modelId="{DD89E6A6-C1EB-4018-9868-8F0276C8C4E1}" type="presParOf" srcId="{925803E5-A429-40E5-AD3E-9DFDA1FAD759}" destId="{9C9B45EF-2BF5-4B74-A0A7-B9D61800D945}" srcOrd="0" destOrd="0" presId="urn:microsoft.com/office/officeart/2005/8/layout/hierarchy1"/>
    <dgm:cxn modelId="{155CF56F-D063-479C-9A4D-268B338A1AF2}" type="presParOf" srcId="{9C9B45EF-2BF5-4B74-A0A7-B9D61800D945}" destId="{D801888D-891C-47A9-AE4C-0466D63A389D}" srcOrd="0" destOrd="0" presId="urn:microsoft.com/office/officeart/2005/8/layout/hierarchy1"/>
    <dgm:cxn modelId="{FFFF9314-AF76-46C7-9453-086DFEC4D130}" type="presParOf" srcId="{9C9B45EF-2BF5-4B74-A0A7-B9D61800D945}" destId="{84ABFBE5-8D74-4DA5-82E7-F161D0160CEF}" srcOrd="1" destOrd="0" presId="urn:microsoft.com/office/officeart/2005/8/layout/hierarchy1"/>
    <dgm:cxn modelId="{DC6CE901-326A-4D60-848D-4326927C99AE}" type="presParOf" srcId="{925803E5-A429-40E5-AD3E-9DFDA1FAD759}" destId="{8FA329E1-5017-4D87-BC79-187F8E76FFC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38EF7-87B7-4283-94FC-77718CCCF5FB}">
      <dsp:nvSpPr>
        <dsp:cNvPr id="0" name=""/>
        <dsp:cNvSpPr/>
      </dsp:nvSpPr>
      <dsp:spPr>
        <a:xfrm>
          <a:off x="0" y="985158"/>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FE25C4-5768-46BB-926E-32E397161C4D}">
      <dsp:nvSpPr>
        <dsp:cNvPr id="0" name=""/>
        <dsp:cNvSpPr/>
      </dsp:nvSpPr>
      <dsp:spPr>
        <a:xfrm>
          <a:off x="328612" y="1297340"/>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kern="1200" dirty="0">
              <a:latin typeface="Arial" panose="020B0604020202020204" pitchFamily="34" charset="0"/>
              <a:cs typeface="Arial" panose="020B0604020202020204" pitchFamily="34" charset="0"/>
            </a:rPr>
            <a:t>Uma ilha sintática refere-se à um domínio sintático do qual seus constituintes não podem ser extraídos.</a:t>
          </a:r>
          <a:endParaRPr lang="en-US" sz="2000" kern="1200" dirty="0">
            <a:latin typeface="Arial" panose="020B0604020202020204" pitchFamily="34" charset="0"/>
            <a:cs typeface="Arial" panose="020B0604020202020204" pitchFamily="34" charset="0"/>
          </a:endParaRPr>
        </a:p>
      </dsp:txBody>
      <dsp:txXfrm>
        <a:off x="383617" y="1352345"/>
        <a:ext cx="2847502" cy="1768010"/>
      </dsp:txXfrm>
    </dsp:sp>
    <dsp:sp modelId="{76A09202-34AB-43C5-ADF6-EB1D7463E125}">
      <dsp:nvSpPr>
        <dsp:cNvPr id="0" name=""/>
        <dsp:cNvSpPr/>
      </dsp:nvSpPr>
      <dsp:spPr>
        <a:xfrm>
          <a:off x="3614737" y="985158"/>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208F69-5EF0-42F4-B953-251A51479AB6}">
      <dsp:nvSpPr>
        <dsp:cNvPr id="0" name=""/>
        <dsp:cNvSpPr/>
      </dsp:nvSpPr>
      <dsp:spPr>
        <a:xfrm>
          <a:off x="3943350" y="1297340"/>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kern="1200" dirty="0">
              <a:latin typeface="Arial" panose="020B0604020202020204" pitchFamily="34" charset="0"/>
              <a:cs typeface="Arial" panose="020B0604020202020204" pitchFamily="34" charset="0"/>
            </a:rPr>
            <a:t>Em outras palavras, uma lacuna dentro de uma ilha não pode ser preenchida por um antecedente fora dessa ilha.</a:t>
          </a:r>
          <a:endParaRPr lang="en-US" sz="2000" kern="1200" dirty="0">
            <a:latin typeface="Arial" panose="020B0604020202020204" pitchFamily="34" charset="0"/>
            <a:cs typeface="Arial" panose="020B0604020202020204" pitchFamily="34" charset="0"/>
          </a:endParaRPr>
        </a:p>
      </dsp:txBody>
      <dsp:txXfrm>
        <a:off x="3998355" y="1352345"/>
        <a:ext cx="2847502" cy="1768010"/>
      </dsp:txXfrm>
    </dsp:sp>
    <dsp:sp modelId="{D801888D-891C-47A9-AE4C-0466D63A389D}">
      <dsp:nvSpPr>
        <dsp:cNvPr id="0" name=""/>
        <dsp:cNvSpPr/>
      </dsp:nvSpPr>
      <dsp:spPr>
        <a:xfrm>
          <a:off x="7229475" y="985158"/>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ABFBE5-8D74-4DA5-82E7-F161D0160CEF}">
      <dsp:nvSpPr>
        <dsp:cNvPr id="0" name=""/>
        <dsp:cNvSpPr/>
      </dsp:nvSpPr>
      <dsp:spPr>
        <a:xfrm>
          <a:off x="7558087" y="1297340"/>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kern="1200" dirty="0">
              <a:latin typeface="Arial" panose="020B0604020202020204" pitchFamily="34" charset="0"/>
              <a:cs typeface="Arial" panose="020B0604020202020204" pitchFamily="34" charset="0"/>
            </a:rPr>
            <a:t>Descoberto pela primeira vez por Ross (1967).</a:t>
          </a:r>
          <a:endParaRPr lang="en-US" sz="2000" kern="1200" dirty="0">
            <a:latin typeface="Arial" panose="020B0604020202020204" pitchFamily="34" charset="0"/>
            <a:cs typeface="Arial" panose="020B0604020202020204" pitchFamily="34" charset="0"/>
          </a:endParaRPr>
        </a:p>
      </dsp:txBody>
      <dsp:txXfrm>
        <a:off x="7613092" y="1352345"/>
        <a:ext cx="2847502" cy="17680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7/22/2022</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12649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7/22/2022</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2189399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7/22/2022</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2207778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7/22/2022</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3745484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7/22/2022</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180785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7/22/2022</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3000349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7/22/2022</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1062053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7/22/2022</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3949877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7/22/2022</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4410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7/22/2022</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348252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7/22/2022</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249269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7/22/2022</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4286500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7/22/2022</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‹nº›</a:t>
            </a:fld>
            <a:endParaRPr lang="en-US"/>
          </a:p>
        </p:txBody>
      </p:sp>
    </p:spTree>
    <p:extLst>
      <p:ext uri="{BB962C8B-B14F-4D97-AF65-F5344CB8AC3E}">
        <p14:creationId xmlns:p14="http://schemas.microsoft.com/office/powerpoint/2010/main" val="2710886864"/>
      </p:ext>
    </p:extLst>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1" r:id="rId11"/>
    <p:sldLayoutId id="2147483662"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24F864A-3E8A-091E-0474-0B6A2DCD2B05}"/>
              </a:ext>
            </a:extLst>
          </p:cNvPr>
          <p:cNvSpPr>
            <a:spLocks noGrp="1"/>
          </p:cNvSpPr>
          <p:nvPr>
            <p:ph type="ctrTitle"/>
          </p:nvPr>
        </p:nvSpPr>
        <p:spPr>
          <a:xfrm>
            <a:off x="643467" y="322880"/>
            <a:ext cx="4620584" cy="4567137"/>
          </a:xfrm>
        </p:spPr>
        <p:txBody>
          <a:bodyPr>
            <a:normAutofit/>
          </a:bodyPr>
          <a:lstStyle/>
          <a:p>
            <a:r>
              <a:rPr lang="en-US" b="1" i="0" dirty="0">
                <a:latin typeface="Arial" panose="020B0604020202020204" pitchFamily="34" charset="0"/>
                <a:cs typeface="Arial" panose="020B0604020202020204" pitchFamily="34" charset="0"/>
              </a:rPr>
              <a:t>Experimental syntax and the variation of island effects in English and Italian</a:t>
            </a:r>
          </a:p>
        </p:txBody>
      </p:sp>
      <p:sp>
        <p:nvSpPr>
          <p:cNvPr id="3" name="Subtítulo 2">
            <a:extLst>
              <a:ext uri="{FF2B5EF4-FFF2-40B4-BE49-F238E27FC236}">
                <a16:creationId xmlns:a16="http://schemas.microsoft.com/office/drawing/2014/main" id="{DC1FC525-DB49-81C8-3706-11EE2B48767F}"/>
              </a:ext>
            </a:extLst>
          </p:cNvPr>
          <p:cNvSpPr>
            <a:spLocks noGrp="1"/>
          </p:cNvSpPr>
          <p:nvPr>
            <p:ph type="subTitle" idx="1"/>
          </p:nvPr>
        </p:nvSpPr>
        <p:spPr>
          <a:xfrm>
            <a:off x="902183" y="5015594"/>
            <a:ext cx="4620584" cy="775494"/>
          </a:xfrm>
        </p:spPr>
        <p:txBody>
          <a:bodyPr>
            <a:normAutofit fontScale="77500" lnSpcReduction="20000"/>
          </a:bodyPr>
          <a:lstStyle/>
          <a:p>
            <a:pPr algn="ctr"/>
            <a:r>
              <a:rPr lang="it-IT" dirty="0"/>
              <a:t>Jon Sprouse · Ivano Caponigro · Ciro Greco · Carlo Cecchetto</a:t>
            </a:r>
            <a:endParaRPr lang="en-US" dirty="0"/>
          </a:p>
        </p:txBody>
      </p:sp>
      <p:pic>
        <p:nvPicPr>
          <p:cNvPr id="4" name="Picture 3" descr="Padrão do plano de fundo&#10;&#10;Descrição gerada automaticamente">
            <a:extLst>
              <a:ext uri="{FF2B5EF4-FFF2-40B4-BE49-F238E27FC236}">
                <a16:creationId xmlns:a16="http://schemas.microsoft.com/office/drawing/2014/main" id="{2E28E3D7-E398-6031-022C-C8E0A536FAA9}"/>
              </a:ext>
            </a:extLst>
          </p:cNvPr>
          <p:cNvPicPr>
            <a:picLocks noChangeAspect="1"/>
          </p:cNvPicPr>
          <p:nvPr/>
        </p:nvPicPr>
        <p:blipFill rotWithShape="1">
          <a:blip r:embed="rId2"/>
          <a:srcRect l="19569" r="19569"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CaixaDeTexto 4">
            <a:extLst>
              <a:ext uri="{FF2B5EF4-FFF2-40B4-BE49-F238E27FC236}">
                <a16:creationId xmlns:a16="http://schemas.microsoft.com/office/drawing/2014/main" id="{2BE79A5F-C51D-7EE8-2587-F3E490D43E4E}"/>
              </a:ext>
            </a:extLst>
          </p:cNvPr>
          <p:cNvSpPr txBox="1"/>
          <p:nvPr/>
        </p:nvSpPr>
        <p:spPr>
          <a:xfrm>
            <a:off x="195734" y="5611790"/>
            <a:ext cx="6374295" cy="923330"/>
          </a:xfrm>
          <a:prstGeom prst="rect">
            <a:avLst/>
          </a:prstGeom>
          <a:noFill/>
        </p:spPr>
        <p:txBody>
          <a:bodyPr wrap="square" rtlCol="0">
            <a:spAutoFit/>
          </a:bodyPr>
          <a:lstStyle/>
          <a:p>
            <a:pPr algn="ctr"/>
            <a:r>
              <a:rPr lang="pt-BR" b="1" dirty="0">
                <a:solidFill>
                  <a:schemeClr val="bg1">
                    <a:lumMod val="50000"/>
                  </a:schemeClr>
                </a:solidFill>
              </a:rPr>
              <a:t>Apresentado por: Adryanne Martins (Mestranda em Linguística/ UFRJ) </a:t>
            </a:r>
          </a:p>
          <a:p>
            <a:pPr algn="ctr"/>
            <a:r>
              <a:rPr lang="pt-BR" b="1" dirty="0">
                <a:solidFill>
                  <a:schemeClr val="bg1">
                    <a:lumMod val="50000"/>
                  </a:schemeClr>
                </a:solidFill>
              </a:rPr>
              <a:t>E-mail: adryannemartins@letras.ufrj.br</a:t>
            </a:r>
            <a:endParaRPr lang="en-US" b="1" dirty="0">
              <a:solidFill>
                <a:schemeClr val="bg1">
                  <a:lumMod val="50000"/>
                </a:schemeClr>
              </a:solidFill>
            </a:endParaRPr>
          </a:p>
        </p:txBody>
      </p:sp>
    </p:spTree>
    <p:extLst>
      <p:ext uri="{BB962C8B-B14F-4D97-AF65-F5344CB8AC3E}">
        <p14:creationId xmlns:p14="http://schemas.microsoft.com/office/powerpoint/2010/main" val="127840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C9EDB8-CFFF-2055-0F7E-E5A6A1F079C8}"/>
              </a:ext>
            </a:extLst>
          </p:cNvPr>
          <p:cNvSpPr>
            <a:spLocks noGrp="1"/>
          </p:cNvSpPr>
          <p:nvPr>
            <p:ph type="title"/>
          </p:nvPr>
        </p:nvSpPr>
        <p:spPr>
          <a:xfrm>
            <a:off x="838200" y="1160255"/>
            <a:ext cx="9909313" cy="320675"/>
          </a:xfrm>
          <a:effectLst>
            <a:outerShdw blurRad="50800" dist="38100" dir="5400000" algn="t" rotWithShape="0">
              <a:prstClr val="black">
                <a:alpha val="40000"/>
              </a:prstClr>
            </a:outerShdw>
          </a:effectLst>
        </p:spPr>
        <p:txBody>
          <a:bodyPr>
            <a:normAutofit fontScale="90000"/>
          </a:bodyPr>
          <a:lstStyle/>
          <a:p>
            <a:r>
              <a:rPr lang="pt-BR" sz="3200" i="0" dirty="0">
                <a:effectLst/>
                <a:latin typeface="Times New Roman" panose="02020603050405020304" pitchFamily="18" charset="0"/>
                <a:ea typeface="Calibri" panose="020F0502020204030204" pitchFamily="34" charset="0"/>
                <a:cs typeface="Times New Roman" panose="02020603050405020304" pitchFamily="18" charset="0"/>
              </a:rPr>
              <a:t>A variação interlinguística de efeitos de ilha em inglês e italiano</a:t>
            </a:r>
            <a:br>
              <a:rPr lang="en-US" sz="3200" i="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6000" i="0" dirty="0">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7E6D2D17-C012-2D85-9D66-5B301D86D330}"/>
              </a:ext>
            </a:extLst>
          </p:cNvPr>
          <p:cNvSpPr>
            <a:spLocks noGrp="1"/>
          </p:cNvSpPr>
          <p:nvPr>
            <p:ph idx="1"/>
          </p:nvPr>
        </p:nvSpPr>
        <p:spPr>
          <a:xfrm>
            <a:off x="838200" y="1814732"/>
            <a:ext cx="10515600" cy="4357468"/>
          </a:xfrm>
        </p:spPr>
        <p:txBody>
          <a:bodyPr>
            <a:normAutofit fontScale="92500"/>
          </a:bodyPr>
          <a:lstStyle/>
          <a:p>
            <a:pPr algn="just"/>
            <a:r>
              <a:rPr lang="pt-BR" sz="2400" dirty="0">
                <a:effectLst/>
                <a:latin typeface="Times New Roman" panose="02020603050405020304" pitchFamily="18" charset="0"/>
                <a:ea typeface="Calibri" panose="020F0502020204030204" pitchFamily="34" charset="0"/>
                <a:cs typeface="Times New Roman" panose="02020603050405020304" pitchFamily="18" charset="0"/>
              </a:rPr>
              <a:t>O estudo sobre efeitos de ilha em italiano é de Rizzi (1982);</a:t>
            </a:r>
          </a:p>
          <a:p>
            <a:pPr algn="just"/>
            <a:r>
              <a:rPr lang="pt-BR" sz="2400" dirty="0">
                <a:latin typeface="Times New Roman" panose="02020603050405020304" pitchFamily="18" charset="0"/>
                <a:ea typeface="Calibri" panose="020F0502020204030204" pitchFamily="34" charset="0"/>
                <a:cs typeface="Times New Roman" panose="02020603050405020304" pitchFamily="18" charset="0"/>
              </a:rPr>
              <a:t>Rizzi o</a:t>
            </a: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bservou que o italiano não exibe o mesmo conjunto de efeitos de ilha que o inglês. </a:t>
            </a:r>
            <a:r>
              <a:rPr lang="pt-BR" sz="2400" dirty="0">
                <a:latin typeface="Times New Roman" panose="02020603050405020304" pitchFamily="18" charset="0"/>
                <a:ea typeface="Calibri" panose="020F0502020204030204" pitchFamily="34" charset="0"/>
                <a:cs typeface="Times New Roman" panose="02020603050405020304" pitchFamily="18" charset="0"/>
              </a:rPr>
              <a:t>E</a:t>
            </a: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nquanto o inglês exibe wh, NP complexo e ilhas de sujeito como em (2) acima, o italiano apenas parece exibir ilhas NP complexas;</a:t>
            </a:r>
          </a:p>
          <a:p>
            <a:pPr algn="just"/>
            <a:r>
              <a:rPr lang="pt-BR" sz="2400" dirty="0">
                <a:latin typeface="Times New Roman" panose="02020603050405020304" pitchFamily="18" charset="0"/>
                <a:cs typeface="Times New Roman" panose="02020603050405020304" pitchFamily="18" charset="0"/>
              </a:rPr>
              <a:t>Porém, Rizzi não investigou diretamente </a:t>
            </a:r>
            <a:r>
              <a:rPr lang="pt-BR" sz="2400" b="1" dirty="0">
                <a:latin typeface="Times New Roman" panose="02020603050405020304" pitchFamily="18" charset="0"/>
                <a:cs typeface="Times New Roman" panose="02020603050405020304" pitchFamily="18" charset="0"/>
              </a:rPr>
              <a:t>ilhas adjuntas</a:t>
            </a:r>
            <a:r>
              <a:rPr lang="pt-BR" sz="2400" dirty="0">
                <a:latin typeface="Times New Roman" panose="02020603050405020304" pitchFamily="18" charset="0"/>
                <a:cs typeface="Times New Roman" panose="02020603050405020304" pitchFamily="18" charset="0"/>
              </a:rPr>
              <a:t>. Há experimentos atuais que mostram que o italiano também parece exibir ilhas adjuntas (veja também </a:t>
            </a:r>
            <a:r>
              <a:rPr lang="pt-BR" sz="2400" dirty="0" err="1">
                <a:latin typeface="Times New Roman" panose="02020603050405020304" pitchFamily="18" charset="0"/>
                <a:cs typeface="Times New Roman" panose="02020603050405020304" pitchFamily="18" charset="0"/>
              </a:rPr>
              <a:t>Stepanov</a:t>
            </a:r>
            <a:r>
              <a:rPr lang="pt-BR" sz="2400" dirty="0">
                <a:latin typeface="Times New Roman" panose="02020603050405020304" pitchFamily="18" charset="0"/>
                <a:cs typeface="Times New Roman" panose="02020603050405020304" pitchFamily="18" charset="0"/>
              </a:rPr>
              <a:t> 2007);</a:t>
            </a:r>
          </a:p>
          <a:p>
            <a:pPr algn="just"/>
            <a:r>
              <a:rPr lang="pt-BR" sz="2400" dirty="0">
                <a:latin typeface="Times New Roman" panose="02020603050405020304" pitchFamily="18" charset="0"/>
                <a:cs typeface="Times New Roman" panose="02020603050405020304" pitchFamily="18" charset="0"/>
              </a:rPr>
              <a:t>Como o italiano levanta a possibilidade de variação entre a formação de orações interrogativas wh e relativas, por isso investigaram ambas as construções neste estudo construindo wh-</a:t>
            </a:r>
            <a:r>
              <a:rPr lang="pt-BR" sz="2400" dirty="0" err="1">
                <a:latin typeface="Times New Roman" panose="02020603050405020304" pitchFamily="18" charset="0"/>
                <a:cs typeface="Times New Roman" panose="02020603050405020304" pitchFamily="18" charset="0"/>
              </a:rPr>
              <a:t>islands</a:t>
            </a:r>
            <a:r>
              <a:rPr lang="pt-BR" sz="2400" dirty="0">
                <a:latin typeface="Times New Roman" panose="02020603050405020304" pitchFamily="18" charset="0"/>
                <a:cs typeface="Times New Roman" panose="02020603050405020304" pitchFamily="18" charset="0"/>
              </a:rPr>
              <a:t> para dependências relativas com palavras wh completas, e wh-</a:t>
            </a:r>
            <a:r>
              <a:rPr lang="pt-BR" sz="2400" dirty="0" err="1">
                <a:latin typeface="Times New Roman" panose="02020603050405020304" pitchFamily="18" charset="0"/>
                <a:cs typeface="Times New Roman" panose="02020603050405020304" pitchFamily="18" charset="0"/>
              </a:rPr>
              <a:t>islands</a:t>
            </a:r>
            <a:r>
              <a:rPr lang="pt-BR" sz="2400" dirty="0">
                <a:latin typeface="Times New Roman" panose="02020603050405020304" pitchFamily="18" charset="0"/>
                <a:cs typeface="Times New Roman" panose="02020603050405020304" pitchFamily="18" charset="0"/>
              </a:rPr>
              <a:t> para wh-dependências com ‘se’ em inglês e ‘se’ em italiano.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691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153172-C38B-E4E1-F669-56FD2C22F690}"/>
              </a:ext>
            </a:extLst>
          </p:cNvPr>
          <p:cNvSpPr>
            <a:spLocks noGrp="1"/>
          </p:cNvSpPr>
          <p:nvPr>
            <p:ph type="title"/>
          </p:nvPr>
        </p:nvSpPr>
        <p:spPr>
          <a:effectLst>
            <a:outerShdw blurRad="50800" dist="38100" dir="5400000" algn="t" rotWithShape="0">
              <a:prstClr val="black">
                <a:alpha val="40000"/>
              </a:prstClr>
            </a:outerShdw>
          </a:effectLst>
        </p:spPr>
        <p:txBody>
          <a:bodyPr>
            <a:normAutofit/>
          </a:bodyPr>
          <a:lstStyle/>
          <a:p>
            <a:r>
              <a:rPr lang="pt-BR" sz="2900" i="0" dirty="0">
                <a:latin typeface="Times New Roman" panose="02020603050405020304" pitchFamily="18" charset="0"/>
                <a:cs typeface="Times New Roman" panose="02020603050405020304" pitchFamily="18" charset="0"/>
              </a:rPr>
              <a:t>Isolando efeitos de ilha com um planejamento fatorial</a:t>
            </a:r>
            <a:endParaRPr lang="en-US" sz="2900" i="0" dirty="0">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CFE1BA4A-0E5C-D3C6-3DA7-210D573107D6}"/>
              </a:ext>
            </a:extLst>
          </p:cNvPr>
          <p:cNvSpPr>
            <a:spLocks noGrp="1"/>
          </p:cNvSpPr>
          <p:nvPr>
            <p:ph idx="1"/>
          </p:nvPr>
        </p:nvSpPr>
        <p:spPr>
          <a:xfrm>
            <a:off x="145775" y="1690689"/>
            <a:ext cx="11701668" cy="5067920"/>
          </a:xfrm>
        </p:spPr>
        <p:txBody>
          <a:bodyPr>
            <a:normAutofit/>
          </a:bodyPr>
          <a:lstStyle/>
          <a:p>
            <a:pPr algn="just"/>
            <a:r>
              <a:rPr lang="pt-BR" sz="1800" dirty="0">
                <a:latin typeface="Times New Roman" panose="02020603050405020304" pitchFamily="18" charset="0"/>
                <a:cs typeface="Times New Roman" panose="02020603050405020304" pitchFamily="18" charset="0"/>
              </a:rPr>
              <a:t>Sentenças que dão origem a efeitos de ilha contêm componentes que podem diminuir a aceitabilidade independentemente de uma restrição gramatical de ilha.</a:t>
            </a:r>
          </a:p>
          <a:p>
            <a:pPr algn="just"/>
            <a:r>
              <a:rPr lang="pt-BR" sz="1800" b="1" dirty="0">
                <a:solidFill>
                  <a:srgbClr val="FF0000"/>
                </a:solidFill>
                <a:latin typeface="Times New Roman" panose="02020603050405020304" pitchFamily="18" charset="0"/>
                <a:cs typeface="Times New Roman" panose="02020603050405020304" pitchFamily="18" charset="0"/>
              </a:rPr>
              <a:t>A ideia por trás do planejamento fatorial é quantificar esses componentes extra gramaticais de tal forma que o efeito da restrição gramatical possa ser isolado (o objetivo é isolar o efeito de aceitabilidade que não pode ser contabilizados por efeitos conhecidos).</a:t>
            </a:r>
          </a:p>
          <a:p>
            <a:pPr algn="just"/>
            <a:r>
              <a:rPr lang="pt-BR" sz="1800" dirty="0">
                <a:latin typeface="Times New Roman" panose="02020603050405020304" pitchFamily="18" charset="0"/>
                <a:cs typeface="Times New Roman" panose="02020603050405020304" pitchFamily="18" charset="0"/>
              </a:rPr>
              <a:t> O desenho fatorial que usaram no estudo atual isola explicitamente dois componentes não sintáticos que podem afetar a aceitabilidade: </a:t>
            </a:r>
            <a:r>
              <a:rPr lang="pt-BR" sz="1800" b="1" dirty="0">
                <a:latin typeface="Times New Roman" panose="02020603050405020304" pitchFamily="18" charset="0"/>
                <a:cs typeface="Times New Roman" panose="02020603050405020304" pitchFamily="18" charset="0"/>
              </a:rPr>
              <a:t>(i) o efeito de ter uma dependência de longa distância (geralmente </a:t>
            </a:r>
            <a:r>
              <a:rPr lang="pt-BR" sz="1800" b="1" dirty="0" err="1">
                <a:latin typeface="Times New Roman" panose="02020603050405020304" pitchFamily="18" charset="0"/>
                <a:cs typeface="Times New Roman" panose="02020603050405020304" pitchFamily="18" charset="0"/>
              </a:rPr>
              <a:t>bi-clausal</a:t>
            </a:r>
            <a:r>
              <a:rPr lang="pt-BR" sz="1800" b="1" dirty="0">
                <a:latin typeface="Times New Roman" panose="02020603050405020304" pitchFamily="18" charset="0"/>
                <a:cs typeface="Times New Roman" panose="02020603050405020304" pitchFamily="18" charset="0"/>
              </a:rPr>
              <a:t>) (por exemplo, uma dependência wh ou uma </a:t>
            </a:r>
            <a:r>
              <a:rPr lang="pt-BR" sz="1800" b="1" dirty="0" err="1">
                <a:latin typeface="Times New Roman" panose="02020603050405020304" pitchFamily="18" charset="0"/>
                <a:cs typeface="Times New Roman" panose="02020603050405020304" pitchFamily="18" charset="0"/>
              </a:rPr>
              <a:t>rc</a:t>
            </a:r>
            <a:r>
              <a:rPr lang="pt-BR" sz="1800" b="1" dirty="0">
                <a:latin typeface="Times New Roman" panose="02020603050405020304" pitchFamily="18" charset="0"/>
                <a:cs typeface="Times New Roman" panose="02020603050405020304" pitchFamily="18" charset="0"/>
              </a:rPr>
              <a:t>- dependência) na frase, e (ii) o efeito de ter uma estrutura sintática complexa (o que chamamos de estrutura de ilha) </a:t>
            </a:r>
            <a:r>
              <a:rPr lang="pt-BR" sz="1800" dirty="0">
                <a:latin typeface="Times New Roman" panose="02020603050405020304" pitchFamily="18" charset="0"/>
                <a:cs typeface="Times New Roman" panose="02020603050405020304" pitchFamily="18" charset="0"/>
              </a:rPr>
              <a:t>na frase.</a:t>
            </a:r>
          </a:p>
          <a:p>
            <a:pPr algn="just"/>
            <a:r>
              <a:rPr lang="pt-BR" sz="1800" dirty="0">
                <a:latin typeface="Times New Roman" panose="02020603050405020304" pitchFamily="18" charset="0"/>
                <a:cs typeface="Times New Roman" panose="02020603050405020304" pitchFamily="18" charset="0"/>
              </a:rPr>
              <a:t>As dependências de longa distância tendem a ser mais difíceis de processar do que as dependências de curta distância. Se esta dificuldade de processamento impactar os julgamentos de aceitabilidade, então sentenças com dependências de longa distância serão classificadas abaixo do que sentenças com dependências de curta distância, independentemente de as restrições de ilha serem violadas. Da mesma forma, as estruturas de ilha geralmente envolvem estruturas mais complexas (por exemplo, </a:t>
            </a:r>
            <a:r>
              <a:rPr lang="pt-BR" sz="1800" dirty="0" err="1">
                <a:latin typeface="Times New Roman" panose="02020603050405020304" pitchFamily="18" charset="0"/>
                <a:cs typeface="Times New Roman" panose="02020603050405020304" pitchFamily="18" charset="0"/>
              </a:rPr>
              <a:t>NPs</a:t>
            </a:r>
            <a:r>
              <a:rPr lang="pt-BR" sz="1800" dirty="0">
                <a:latin typeface="Times New Roman" panose="02020603050405020304" pitchFamily="18" charset="0"/>
                <a:cs typeface="Times New Roman" panose="02020603050405020304" pitchFamily="18" charset="0"/>
              </a:rPr>
              <a:t> complexos) ou significados (por exemplo, interrogativas incorporadas). Se essas estruturas e/ou significados impactarem os julgamentos de aceitabilidade, sentenças contendo estruturas de ilhas serão classificadas abaixo do que sentenças que não contenham estruturas de ilhas, independentemente de a extração de ilhas ocorrer. </a:t>
            </a:r>
          </a:p>
          <a:p>
            <a:pPr marL="0" indent="0">
              <a:buNone/>
            </a:pPr>
            <a:endParaRPr lang="pt-BR" sz="1200" dirty="0"/>
          </a:p>
        </p:txBody>
      </p:sp>
    </p:spTree>
    <p:extLst>
      <p:ext uri="{BB962C8B-B14F-4D97-AF65-F5344CB8AC3E}">
        <p14:creationId xmlns:p14="http://schemas.microsoft.com/office/powerpoint/2010/main" val="3842863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a:extLst>
              <a:ext uri="{FF2B5EF4-FFF2-40B4-BE49-F238E27FC236}">
                <a16:creationId xmlns:a16="http://schemas.microsoft.com/office/drawing/2014/main" id="{441B4B5C-1E27-A20A-35EE-C5CC4E5A7511}"/>
              </a:ext>
            </a:extLst>
          </p:cNvPr>
          <p:cNvSpPr>
            <a:spLocks noGrp="1"/>
          </p:cNvSpPr>
          <p:nvPr>
            <p:ph idx="1"/>
          </p:nvPr>
        </p:nvSpPr>
        <p:spPr>
          <a:xfrm>
            <a:off x="838200" y="341907"/>
            <a:ext cx="10515600" cy="1288110"/>
          </a:xfrm>
        </p:spPr>
        <p:txBody>
          <a:bodyPr>
            <a:noAutofit/>
          </a:bodyPr>
          <a:lstStyle/>
          <a:p>
            <a:pPr marL="0" indent="0" algn="just">
              <a:buNone/>
            </a:pPr>
            <a:r>
              <a:rPr lang="pt-BR"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O planejamento fatorial trata o comprimento da dependência e a presença de estruturas de ilhas como dois fatores (GAP-POSITION e STRUCTURE), cada um com dois níveis (</a:t>
            </a:r>
            <a:r>
              <a:rPr lang="en-US" sz="2400" dirty="0">
                <a:latin typeface="Times New Roman" panose="02020603050405020304" pitchFamily="18" charset="0"/>
                <a:cs typeface="Times New Roman" panose="02020603050405020304" pitchFamily="18" charset="0"/>
              </a:rPr>
              <a:t>MATRIX/EMBEDDED and NON-ISLAND/ISLAND</a:t>
            </a:r>
            <a:r>
              <a:rPr lang="pt-BR" sz="2400" dirty="0">
                <a:latin typeface="Times New Roman" panose="02020603050405020304" pitchFamily="18" charset="0"/>
                <a:cs typeface="Times New Roman" panose="02020603050405020304" pitchFamily="18" charset="0"/>
              </a:rPr>
              <a:t>).</a:t>
            </a:r>
          </a:p>
          <a:p>
            <a:pPr marL="0" indent="0" algn="just">
              <a:buNone/>
            </a:pPr>
            <a:r>
              <a:rPr lang="pt-BR" dirty="0">
                <a:latin typeface="Times New Roman" panose="02020603050405020304" pitchFamily="18" charset="0"/>
                <a:cs typeface="Times New Roman" panose="02020603050405020304" pitchFamily="18" charset="0"/>
              </a:rPr>
              <a:t>Ex.: </a:t>
            </a:r>
            <a:r>
              <a:rPr lang="pt-BR" dirty="0" err="1">
                <a:latin typeface="Times New Roman" panose="02020603050405020304" pitchFamily="18" charset="0"/>
                <a:cs typeface="Times New Roman" panose="02020603050405020304" pitchFamily="18" charset="0"/>
              </a:rPr>
              <a:t>whether-island</a:t>
            </a:r>
            <a:r>
              <a:rPr lang="pt-BR" dirty="0">
                <a:latin typeface="Times New Roman" panose="02020603050405020304" pitchFamily="18" charset="0"/>
                <a:cs typeface="Times New Roman" panose="02020603050405020304" pitchFamily="18" charset="0"/>
              </a:rPr>
              <a:t>:</a:t>
            </a:r>
          </a:p>
        </p:txBody>
      </p:sp>
      <p:pic>
        <p:nvPicPr>
          <p:cNvPr id="7" name="Imagem 6" descr="Texto&#10;&#10;Descrição gerada automaticamente">
            <a:extLst>
              <a:ext uri="{FF2B5EF4-FFF2-40B4-BE49-F238E27FC236}">
                <a16:creationId xmlns:a16="http://schemas.microsoft.com/office/drawing/2014/main" id="{BF9C7477-FDFD-3C89-5EC8-A65A1FE14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278" y="2357424"/>
            <a:ext cx="11439443" cy="2377714"/>
          </a:xfrm>
          <a:prstGeom prst="rect">
            <a:avLst/>
          </a:prstGeom>
          <a:ln>
            <a:noFill/>
          </a:ln>
          <a:effectLst>
            <a:outerShdw blurRad="292100" dist="139700" dir="2700000" algn="tl" rotWithShape="0">
              <a:srgbClr val="333333">
                <a:alpha val="65000"/>
              </a:srgbClr>
            </a:outerShdw>
          </a:effectLst>
        </p:spPr>
      </p:pic>
      <p:sp>
        <p:nvSpPr>
          <p:cNvPr id="10" name="CaixaDeTexto 9">
            <a:extLst>
              <a:ext uri="{FF2B5EF4-FFF2-40B4-BE49-F238E27FC236}">
                <a16:creationId xmlns:a16="http://schemas.microsoft.com/office/drawing/2014/main" id="{1B7A0201-A767-52AF-7574-D93E0BAB81C8}"/>
              </a:ext>
            </a:extLst>
          </p:cNvPr>
          <p:cNvSpPr txBox="1"/>
          <p:nvPr/>
        </p:nvSpPr>
        <p:spPr>
          <a:xfrm>
            <a:off x="127304" y="5197503"/>
            <a:ext cx="11688417" cy="1200329"/>
          </a:xfrm>
          <a:prstGeom prst="rect">
            <a:avLst/>
          </a:prstGeom>
          <a:noFill/>
        </p:spPr>
        <p:txBody>
          <a:bodyPr wrap="square" rtlCol="0">
            <a:spAutoFit/>
          </a:bodyPr>
          <a:lstStyle/>
          <a:p>
            <a:pPr marL="342900" indent="-342900" algn="ctr">
              <a:buFont typeface="+mj-lt"/>
              <a:buAutoNum type="arabicPeriod"/>
            </a:pPr>
            <a:r>
              <a:rPr lang="pt-BR" sz="1800" b="1" dirty="0">
                <a:solidFill>
                  <a:srgbClr val="FF0000"/>
                </a:solidFill>
                <a:effectLst/>
                <a:latin typeface="Times New Roman" panose="02020603050405020304" pitchFamily="18" charset="0"/>
                <a:ea typeface="Calibri" panose="020F0502020204030204" pitchFamily="34" charset="0"/>
              </a:rPr>
              <a:t>O efeito de comprimento é capturado por [12a − 12b].</a:t>
            </a:r>
          </a:p>
          <a:p>
            <a:pPr marL="342900" indent="-342900" algn="ctr">
              <a:buFont typeface="+mj-lt"/>
              <a:buAutoNum type="arabicPeriod"/>
            </a:pPr>
            <a:r>
              <a:rPr lang="pt-BR" sz="1800" b="1" dirty="0">
                <a:solidFill>
                  <a:srgbClr val="FF0000"/>
                </a:solidFill>
                <a:effectLst/>
                <a:latin typeface="Times New Roman" panose="02020603050405020304" pitchFamily="18" charset="0"/>
                <a:ea typeface="Calibri" panose="020F0502020204030204" pitchFamily="34" charset="0"/>
              </a:rPr>
              <a:t>O efeito de estrutura é capturado por [12a−12c].</a:t>
            </a:r>
          </a:p>
          <a:p>
            <a:pPr marL="342900" indent="-342900" algn="ctr">
              <a:buFont typeface="+mj-lt"/>
              <a:buAutoNum type="arabicPeriod"/>
            </a:pPr>
            <a:r>
              <a:rPr lang="pt-BR" sz="1800" b="1" dirty="0">
                <a:solidFill>
                  <a:srgbClr val="FF0000"/>
                </a:solidFill>
                <a:effectLst/>
                <a:latin typeface="Times New Roman" panose="02020603050405020304" pitchFamily="18" charset="0"/>
                <a:ea typeface="Calibri" panose="020F0502020204030204" pitchFamily="34" charset="0"/>
              </a:rPr>
              <a:t> O efeito ilha pode então ser isolado primeiro calculando o efeito total [12a − 12d], e então subtraindo o efeito de comprimento e estrutura do efeito total.  </a:t>
            </a:r>
            <a:endParaRPr lang="en-US" b="1" dirty="0">
              <a:solidFill>
                <a:srgbClr val="FF0000"/>
              </a:solidFill>
            </a:endParaRPr>
          </a:p>
        </p:txBody>
      </p:sp>
    </p:spTree>
    <p:extLst>
      <p:ext uri="{BB962C8B-B14F-4D97-AF65-F5344CB8AC3E}">
        <p14:creationId xmlns:p14="http://schemas.microsoft.com/office/powerpoint/2010/main" val="1714027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F06F6-3A9F-0B81-DF9C-C64975531A09}"/>
              </a:ext>
            </a:extLst>
          </p:cNvPr>
          <p:cNvSpPr>
            <a:spLocks noGrp="1"/>
          </p:cNvSpPr>
          <p:nvPr>
            <p:ph type="title"/>
          </p:nvPr>
        </p:nvSpPr>
        <p:spPr/>
        <p:txBody>
          <a:bodyPr>
            <a:noAutofit/>
          </a:bodyPr>
          <a:lstStyle/>
          <a:p>
            <a:r>
              <a:rPr lang="pt-BR" sz="2400">
                <a:effectLst/>
                <a:latin typeface="Times New Roman" panose="02020603050405020304" pitchFamily="18" charset="0"/>
                <a:ea typeface="Calibri" panose="020F0502020204030204" pitchFamily="34" charset="0"/>
                <a:cs typeface="Times New Roman" panose="02020603050405020304" pitchFamily="18" charset="0"/>
              </a:rPr>
              <a:t>Fig. 1: O painel esquerdo demonstra o padrão previsto quando nenhum efeito ilha está presente. O painel direito demonstra o padrão previsto quando um efeito ilha está presente</a:t>
            </a:r>
            <a:br>
              <a:rPr lang="en-US" sz="2400">
                <a:effectLst/>
                <a:latin typeface="Times New Roman" panose="02020603050405020304" pitchFamily="18" charset="0"/>
                <a:ea typeface="Calibri" panose="020F0502020204030204" pitchFamily="34"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5" name="Espaço Reservado para Conteúdo 4" descr="Diagrama&#10;&#10;Descrição gerada automaticamente">
            <a:extLst>
              <a:ext uri="{FF2B5EF4-FFF2-40B4-BE49-F238E27FC236}">
                <a16:creationId xmlns:a16="http://schemas.microsoft.com/office/drawing/2014/main" id="{DBC6C90E-F7AC-607C-C1D4-18FEA43963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2121" y="1541735"/>
            <a:ext cx="8067758" cy="4097332"/>
          </a:xfrm>
          <a:ln w="28575">
            <a:solidFill>
              <a:schemeClr val="tx1"/>
            </a:solidFill>
          </a:ln>
          <a:effectLst>
            <a:outerShdw blurRad="63500" sx="102000" sy="102000" algn="ctr" rotWithShape="0">
              <a:prstClr val="black">
                <a:alpha val="40000"/>
              </a:prstClr>
            </a:outerShdw>
          </a:effectLst>
        </p:spPr>
      </p:pic>
      <p:sp>
        <p:nvSpPr>
          <p:cNvPr id="6" name="CaixaDeTexto 5">
            <a:extLst>
              <a:ext uri="{FF2B5EF4-FFF2-40B4-BE49-F238E27FC236}">
                <a16:creationId xmlns:a16="http://schemas.microsoft.com/office/drawing/2014/main" id="{24143403-A3CA-53C6-1655-90847CA132B6}"/>
              </a:ext>
            </a:extLst>
          </p:cNvPr>
          <p:cNvSpPr txBox="1"/>
          <p:nvPr/>
        </p:nvSpPr>
        <p:spPr>
          <a:xfrm>
            <a:off x="483704" y="5842337"/>
            <a:ext cx="11224591" cy="1015663"/>
          </a:xfrm>
          <a:prstGeom prst="rect">
            <a:avLst/>
          </a:prstGeom>
          <a:noFill/>
        </p:spPr>
        <p:txBody>
          <a:bodyPr wrap="square" rtlCol="0">
            <a:spAutoFit/>
          </a:bodyPr>
          <a:lstStyle/>
          <a:p>
            <a:pPr algn="ctr"/>
            <a:r>
              <a:rPr lang="pt-BR" sz="2000" b="1" dirty="0">
                <a:solidFill>
                  <a:srgbClr val="FF0000"/>
                </a:solidFill>
                <a:latin typeface="Times New Roman" panose="02020603050405020304" pitchFamily="18" charset="0"/>
                <a:ea typeface="Calibri" panose="020F0502020204030204" pitchFamily="34" charset="0"/>
              </a:rPr>
              <a:t>O </a:t>
            </a:r>
            <a:r>
              <a:rPr lang="pt-BR" sz="2000" b="1" dirty="0">
                <a:solidFill>
                  <a:srgbClr val="FF0000"/>
                </a:solidFill>
                <a:effectLst/>
                <a:latin typeface="Times New Roman" panose="02020603050405020304" pitchFamily="18" charset="0"/>
                <a:ea typeface="Calibri" panose="020F0502020204030204" pitchFamily="34" charset="0"/>
              </a:rPr>
              <a:t>objetivo é aplicar o planejamento fatorial tanto para dependências-wh como para dependências-</a:t>
            </a:r>
            <a:r>
              <a:rPr lang="pt-BR" sz="2000" b="1" dirty="0" err="1">
                <a:solidFill>
                  <a:srgbClr val="FF0000"/>
                </a:solidFill>
                <a:effectLst/>
                <a:latin typeface="Times New Roman" panose="02020603050405020304" pitchFamily="18" charset="0"/>
                <a:ea typeface="Calibri" panose="020F0502020204030204" pitchFamily="34" charset="0"/>
              </a:rPr>
              <a:t>rc</a:t>
            </a:r>
            <a:r>
              <a:rPr lang="pt-BR" sz="2000" b="1" dirty="0">
                <a:solidFill>
                  <a:srgbClr val="FF0000"/>
                </a:solidFill>
                <a:effectLst/>
                <a:latin typeface="Times New Roman" panose="02020603050405020304" pitchFamily="18" charset="0"/>
                <a:ea typeface="Calibri" panose="020F0502020204030204" pitchFamily="34" charset="0"/>
              </a:rPr>
              <a:t> em inglês e italiano, a fim de investigar a variação interlinguística e interconstrucional dos efeitos de ilha.</a:t>
            </a:r>
            <a:endParaRPr lang="en-US" sz="2000" b="1" dirty="0">
              <a:solidFill>
                <a:srgbClr val="FF0000"/>
              </a:solidFill>
            </a:endParaRPr>
          </a:p>
        </p:txBody>
      </p:sp>
    </p:spTree>
    <p:extLst>
      <p:ext uri="{BB962C8B-B14F-4D97-AF65-F5344CB8AC3E}">
        <p14:creationId xmlns:p14="http://schemas.microsoft.com/office/powerpoint/2010/main" val="1187296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B20EED73-1494-4E89-869B-E501A02B2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0">
            <a:extLst>
              <a:ext uri="{FF2B5EF4-FFF2-40B4-BE49-F238E27FC236}">
                <a16:creationId xmlns:a16="http://schemas.microsoft.com/office/drawing/2014/main" id="{E9D7A3A2-205A-4FD7-89D2-24FA8A54EA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934" y="0"/>
            <a:ext cx="11377066" cy="4001047"/>
          </a:xfrm>
          <a:custGeom>
            <a:avLst/>
            <a:gdLst>
              <a:gd name="connsiteX0" fmla="*/ 914840 w 11377066"/>
              <a:gd name="connsiteY0" fmla="*/ 0 h 3343806"/>
              <a:gd name="connsiteX1" fmla="*/ 11365513 w 11377066"/>
              <a:gd name="connsiteY1" fmla="*/ 0 h 3343806"/>
              <a:gd name="connsiteX2" fmla="*/ 11365513 w 11377066"/>
              <a:gd name="connsiteY2" fmla="*/ 846735 h 3343806"/>
              <a:gd name="connsiteX3" fmla="*/ 11050704 w 11377066"/>
              <a:gd name="connsiteY3" fmla="*/ 1046017 h 3343806"/>
              <a:gd name="connsiteX4" fmla="*/ 11195112 w 11377066"/>
              <a:gd name="connsiteY4" fmla="*/ 1103780 h 3343806"/>
              <a:gd name="connsiteX5" fmla="*/ 10553944 w 11377066"/>
              <a:gd name="connsiteY5" fmla="*/ 1441695 h 3343806"/>
              <a:gd name="connsiteX6" fmla="*/ 11148902 w 11377066"/>
              <a:gd name="connsiteY6" fmla="*/ 1383932 h 3343806"/>
              <a:gd name="connsiteX7" fmla="*/ 11117132 w 11377066"/>
              <a:gd name="connsiteY7" fmla="*/ 1430142 h 3343806"/>
              <a:gd name="connsiteX8" fmla="*/ 11085363 w 11377066"/>
              <a:gd name="connsiteY8" fmla="*/ 1476352 h 3343806"/>
              <a:gd name="connsiteX9" fmla="*/ 11365513 w 11377066"/>
              <a:gd name="connsiteY9" fmla="*/ 1447471 h 3343806"/>
              <a:gd name="connsiteX10" fmla="*/ 11365513 w 11377066"/>
              <a:gd name="connsiteY10" fmla="*/ 1496569 h 3343806"/>
              <a:gd name="connsiteX11" fmla="*/ 11278869 w 11377066"/>
              <a:gd name="connsiteY11" fmla="*/ 1554332 h 3343806"/>
              <a:gd name="connsiteX12" fmla="*/ 11365513 w 11377066"/>
              <a:gd name="connsiteY12" fmla="*/ 1539891 h 3343806"/>
              <a:gd name="connsiteX13" fmla="*/ 11377066 w 11377066"/>
              <a:gd name="connsiteY13" fmla="*/ 1539891 h 3343806"/>
              <a:gd name="connsiteX14" fmla="*/ 11377066 w 11377066"/>
              <a:gd name="connsiteY14" fmla="*/ 1765167 h 3343806"/>
              <a:gd name="connsiteX15" fmla="*/ 4624577 w 11377066"/>
              <a:gd name="connsiteY15" fmla="*/ 3342096 h 3343806"/>
              <a:gd name="connsiteX16" fmla="*/ 4000738 w 11377066"/>
              <a:gd name="connsiteY16" fmla="*/ 3313214 h 3343806"/>
              <a:gd name="connsiteX17" fmla="*/ 3853443 w 11377066"/>
              <a:gd name="connsiteY17" fmla="*/ 3217905 h 3343806"/>
              <a:gd name="connsiteX18" fmla="*/ 4003625 w 11377066"/>
              <a:gd name="connsiteY18" fmla="*/ 3171695 h 3343806"/>
              <a:gd name="connsiteX19" fmla="*/ 4465729 w 11377066"/>
              <a:gd name="connsiteY19" fmla="*/ 3024399 h 3343806"/>
              <a:gd name="connsiteX20" fmla="*/ 4015179 w 11377066"/>
              <a:gd name="connsiteY20" fmla="*/ 3047505 h 3343806"/>
              <a:gd name="connsiteX21" fmla="*/ 4656346 w 11377066"/>
              <a:gd name="connsiteY21" fmla="*/ 2926202 h 3343806"/>
              <a:gd name="connsiteX22" fmla="*/ 4841188 w 11377066"/>
              <a:gd name="connsiteY22" fmla="*/ 2862663 h 3343806"/>
              <a:gd name="connsiteX23" fmla="*/ 4659236 w 11377066"/>
              <a:gd name="connsiteY23" fmla="*/ 2836670 h 3343806"/>
              <a:gd name="connsiteX24" fmla="*/ 3778351 w 11377066"/>
              <a:gd name="connsiteY24" fmla="*/ 2914650 h 3343806"/>
              <a:gd name="connsiteX25" fmla="*/ 3694595 w 11377066"/>
              <a:gd name="connsiteY25" fmla="*/ 2923314 h 3343806"/>
              <a:gd name="connsiteX26" fmla="*/ 3119852 w 11377066"/>
              <a:gd name="connsiteY26" fmla="*/ 2862663 h 3343806"/>
              <a:gd name="connsiteX27" fmla="*/ 3440437 w 11377066"/>
              <a:gd name="connsiteY27" fmla="*/ 2799124 h 3343806"/>
              <a:gd name="connsiteX28" fmla="*/ 3070753 w 11377066"/>
              <a:gd name="connsiteY28" fmla="*/ 2761578 h 3343806"/>
              <a:gd name="connsiteX29" fmla="*/ 2623091 w 11377066"/>
              <a:gd name="connsiteY29" fmla="*/ 2726920 h 3343806"/>
              <a:gd name="connsiteX30" fmla="*/ 2160987 w 11377066"/>
              <a:gd name="connsiteY30" fmla="*/ 2611394 h 3343806"/>
              <a:gd name="connsiteX31" fmla="*/ 1837515 w 11377066"/>
              <a:gd name="connsiteY31" fmla="*/ 2573848 h 3343806"/>
              <a:gd name="connsiteX32" fmla="*/ 1869284 w 11377066"/>
              <a:gd name="connsiteY32" fmla="*/ 2472763 h 3343806"/>
              <a:gd name="connsiteX33" fmla="*/ 1808633 w 11377066"/>
              <a:gd name="connsiteY33" fmla="*/ 2386119 h 3343806"/>
              <a:gd name="connsiteX34" fmla="*/ 2354493 w 11377066"/>
              <a:gd name="connsiteY34" fmla="*/ 2342797 h 3343806"/>
              <a:gd name="connsiteX35" fmla="*/ 2146546 w 11377066"/>
              <a:gd name="connsiteY35" fmla="*/ 2328356 h 3343806"/>
              <a:gd name="connsiteX36" fmla="*/ 2054126 w 11377066"/>
              <a:gd name="connsiteY36" fmla="*/ 2285034 h 3343806"/>
              <a:gd name="connsiteX37" fmla="*/ 2132106 w 11377066"/>
              <a:gd name="connsiteY37" fmla="*/ 2238823 h 3343806"/>
              <a:gd name="connsiteX38" fmla="*/ 2478684 w 11377066"/>
              <a:gd name="connsiteY38" fmla="*/ 2085751 h 3343806"/>
              <a:gd name="connsiteX39" fmla="*/ 1511154 w 11377066"/>
              <a:gd name="connsiteY39" fmla="*/ 2094416 h 3343806"/>
              <a:gd name="connsiteX40" fmla="*/ 1638232 w 11377066"/>
              <a:gd name="connsiteY40" fmla="*/ 2042429 h 3343806"/>
              <a:gd name="connsiteX41" fmla="*/ 2972556 w 11377066"/>
              <a:gd name="connsiteY41" fmla="*/ 1718957 h 3343806"/>
              <a:gd name="connsiteX42" fmla="*/ 3238266 w 11377066"/>
              <a:gd name="connsiteY42" fmla="*/ 1678523 h 3343806"/>
              <a:gd name="connsiteX43" fmla="*/ 2522005 w 11377066"/>
              <a:gd name="connsiteY43" fmla="*/ 1664082 h 3343806"/>
              <a:gd name="connsiteX44" fmla="*/ 1421621 w 11377066"/>
              <a:gd name="connsiteY44" fmla="*/ 1522563 h 3343806"/>
              <a:gd name="connsiteX45" fmla="*/ 1525595 w 11377066"/>
              <a:gd name="connsiteY45" fmla="*/ 1392596 h 3343806"/>
              <a:gd name="connsiteX46" fmla="*/ 982623 w 11377066"/>
              <a:gd name="connsiteY46" fmla="*/ 1415701 h 3343806"/>
              <a:gd name="connsiteX47" fmla="*/ 1231003 w 11377066"/>
              <a:gd name="connsiteY47" fmla="*/ 1314616 h 3343806"/>
              <a:gd name="connsiteX48" fmla="*/ 1025945 w 11377066"/>
              <a:gd name="connsiteY48" fmla="*/ 1297287 h 3343806"/>
              <a:gd name="connsiteX49" fmla="*/ 841104 w 11377066"/>
              <a:gd name="connsiteY49" fmla="*/ 1225083 h 3343806"/>
              <a:gd name="connsiteX50" fmla="*/ 1612239 w 11377066"/>
              <a:gd name="connsiteY50" fmla="*/ 1112445 h 3343806"/>
              <a:gd name="connsiteX51" fmla="*/ 1814409 w 11377066"/>
              <a:gd name="connsiteY51" fmla="*/ 1008471 h 3343806"/>
              <a:gd name="connsiteX52" fmla="*/ 1932824 w 11377066"/>
              <a:gd name="connsiteY52" fmla="*/ 979590 h 3343806"/>
              <a:gd name="connsiteX53" fmla="*/ 2083007 w 11377066"/>
              <a:gd name="connsiteY53" fmla="*/ 936268 h 3343806"/>
              <a:gd name="connsiteX54" fmla="*/ 1947265 w 11377066"/>
              <a:gd name="connsiteY54" fmla="*/ 924715 h 3343806"/>
              <a:gd name="connsiteX55" fmla="*/ 1271438 w 11377066"/>
              <a:gd name="connsiteY55" fmla="*/ 895834 h 3343806"/>
              <a:gd name="connsiteX56" fmla="*/ 659150 w 11377066"/>
              <a:gd name="connsiteY56" fmla="*/ 907386 h 3343806"/>
              <a:gd name="connsiteX57" fmla="*/ 780453 w 11377066"/>
              <a:gd name="connsiteY57" fmla="*/ 846735 h 3343806"/>
              <a:gd name="connsiteX58" fmla="*/ 841104 w 11377066"/>
              <a:gd name="connsiteY58" fmla="*/ 788972 h 3343806"/>
              <a:gd name="connsiteX59" fmla="*/ 448316 w 11377066"/>
              <a:gd name="connsiteY59" fmla="*/ 659006 h 3343806"/>
              <a:gd name="connsiteX60" fmla="*/ 910419 w 11377066"/>
              <a:gd name="connsiteY60" fmla="*/ 569473 h 3343806"/>
              <a:gd name="connsiteX61" fmla="*/ 604275 w 11377066"/>
              <a:gd name="connsiteY61" fmla="*/ 514598 h 3343806"/>
              <a:gd name="connsiteX62" fmla="*/ 15093 w 11377066"/>
              <a:gd name="connsiteY62" fmla="*/ 352862 h 3343806"/>
              <a:gd name="connsiteX63" fmla="*/ 430987 w 11377066"/>
              <a:gd name="connsiteY63" fmla="*/ 136251 h 3343806"/>
              <a:gd name="connsiteX64" fmla="*/ 874092 w 11377066"/>
              <a:gd name="connsiteY64" fmla="*/ 17656 h 334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377066" h="3343806">
                <a:moveTo>
                  <a:pt x="914840" y="0"/>
                </a:moveTo>
                <a:lnTo>
                  <a:pt x="11365513" y="0"/>
                </a:lnTo>
                <a:lnTo>
                  <a:pt x="11365513" y="846735"/>
                </a:lnTo>
                <a:cubicBezTo>
                  <a:pt x="11273092" y="924715"/>
                  <a:pt x="11163343" y="985366"/>
                  <a:pt x="11050704" y="1046017"/>
                </a:cubicBezTo>
                <a:cubicBezTo>
                  <a:pt x="11088251" y="1089339"/>
                  <a:pt x="11169119" y="1037353"/>
                  <a:pt x="11195112" y="1103780"/>
                </a:cubicBezTo>
                <a:cubicBezTo>
                  <a:pt x="10987166" y="1216419"/>
                  <a:pt x="10796548" y="1357938"/>
                  <a:pt x="10553944" y="1441695"/>
                </a:cubicBezTo>
                <a:cubicBezTo>
                  <a:pt x="10753226" y="1381043"/>
                  <a:pt x="10952508" y="1409925"/>
                  <a:pt x="11148902" y="1383932"/>
                </a:cubicBezTo>
                <a:cubicBezTo>
                  <a:pt x="11174895" y="1418589"/>
                  <a:pt x="11131573" y="1418589"/>
                  <a:pt x="11117132" y="1430142"/>
                </a:cubicBezTo>
                <a:cubicBezTo>
                  <a:pt x="11102692" y="1441695"/>
                  <a:pt x="11082474" y="1450359"/>
                  <a:pt x="11085363" y="1476352"/>
                </a:cubicBezTo>
                <a:cubicBezTo>
                  <a:pt x="11174895" y="1487905"/>
                  <a:pt x="11273092" y="1447471"/>
                  <a:pt x="11365513" y="1447471"/>
                </a:cubicBezTo>
                <a:lnTo>
                  <a:pt x="11365513" y="1496569"/>
                </a:lnTo>
                <a:cubicBezTo>
                  <a:pt x="11333743" y="1513898"/>
                  <a:pt x="11293310" y="1519674"/>
                  <a:pt x="11278869" y="1554332"/>
                </a:cubicBezTo>
                <a:cubicBezTo>
                  <a:pt x="11307750" y="1548556"/>
                  <a:pt x="11336632" y="1545668"/>
                  <a:pt x="11365513" y="1539891"/>
                </a:cubicBezTo>
                <a:lnTo>
                  <a:pt x="11377066" y="1539891"/>
                </a:lnTo>
                <a:lnTo>
                  <a:pt x="11377066" y="1765167"/>
                </a:lnTo>
                <a:cubicBezTo>
                  <a:pt x="9482441" y="3362313"/>
                  <a:pt x="4945162" y="3324767"/>
                  <a:pt x="4624577" y="3342096"/>
                </a:cubicBezTo>
                <a:cubicBezTo>
                  <a:pt x="4523492" y="3347872"/>
                  <a:pt x="4098935" y="3339207"/>
                  <a:pt x="4000738" y="3313214"/>
                </a:cubicBezTo>
                <a:cubicBezTo>
                  <a:pt x="3867883" y="3281444"/>
                  <a:pt x="3853443" y="3217905"/>
                  <a:pt x="3853443" y="3217905"/>
                </a:cubicBezTo>
                <a:cubicBezTo>
                  <a:pt x="3853443" y="3217905"/>
                  <a:pt x="3919869" y="3191912"/>
                  <a:pt x="4003625" y="3171695"/>
                </a:cubicBezTo>
                <a:cubicBezTo>
                  <a:pt x="4165361" y="3131261"/>
                  <a:pt x="4298217" y="3056169"/>
                  <a:pt x="4465729" y="3024399"/>
                </a:cubicBezTo>
                <a:cubicBezTo>
                  <a:pt x="4315546" y="3033064"/>
                  <a:pt x="4165361" y="3038840"/>
                  <a:pt x="4015179" y="3047505"/>
                </a:cubicBezTo>
                <a:cubicBezTo>
                  <a:pt x="4223124" y="2969524"/>
                  <a:pt x="4442625" y="2957972"/>
                  <a:pt x="4656346" y="2926202"/>
                </a:cubicBezTo>
                <a:cubicBezTo>
                  <a:pt x="4725662" y="2917538"/>
                  <a:pt x="4841188" y="2943531"/>
                  <a:pt x="4841188" y="2862663"/>
                </a:cubicBezTo>
                <a:cubicBezTo>
                  <a:pt x="4838300" y="2810676"/>
                  <a:pt x="4725662" y="2833782"/>
                  <a:pt x="4659236" y="2836670"/>
                </a:cubicBezTo>
                <a:cubicBezTo>
                  <a:pt x="4364644" y="2845334"/>
                  <a:pt x="4072941" y="2882880"/>
                  <a:pt x="3778351" y="2914650"/>
                </a:cubicBezTo>
                <a:cubicBezTo>
                  <a:pt x="3749468" y="2917538"/>
                  <a:pt x="3714811" y="2931979"/>
                  <a:pt x="3694595" y="2923314"/>
                </a:cubicBezTo>
                <a:cubicBezTo>
                  <a:pt x="3527082" y="2865551"/>
                  <a:pt x="3336463" y="2879992"/>
                  <a:pt x="3119852" y="2862663"/>
                </a:cubicBezTo>
                <a:cubicBezTo>
                  <a:pt x="3238266" y="2796236"/>
                  <a:pt x="3339351" y="2842446"/>
                  <a:pt x="3440437" y="2799124"/>
                </a:cubicBezTo>
                <a:cubicBezTo>
                  <a:pt x="3316246" y="2752913"/>
                  <a:pt x="3189168" y="2773131"/>
                  <a:pt x="3070753" y="2761578"/>
                </a:cubicBezTo>
                <a:cubicBezTo>
                  <a:pt x="2984109" y="2752913"/>
                  <a:pt x="2672189" y="2741361"/>
                  <a:pt x="2623091" y="2726920"/>
                </a:cubicBezTo>
                <a:cubicBezTo>
                  <a:pt x="2472907" y="2683598"/>
                  <a:pt x="2293842" y="2689374"/>
                  <a:pt x="2160987" y="2611394"/>
                </a:cubicBezTo>
                <a:cubicBezTo>
                  <a:pt x="2065678" y="2556519"/>
                  <a:pt x="1938600" y="2602730"/>
                  <a:pt x="1837515" y="2573848"/>
                </a:cubicBezTo>
                <a:cubicBezTo>
                  <a:pt x="1794192" y="2533414"/>
                  <a:pt x="1854843" y="2504533"/>
                  <a:pt x="1869284" y="2472763"/>
                </a:cubicBezTo>
                <a:cubicBezTo>
                  <a:pt x="1889502" y="2432329"/>
                  <a:pt x="1834626" y="2423665"/>
                  <a:pt x="1808633" y="2386119"/>
                </a:cubicBezTo>
                <a:cubicBezTo>
                  <a:pt x="1987698" y="2389007"/>
                  <a:pt x="2158099" y="2377454"/>
                  <a:pt x="2354493" y="2342797"/>
                </a:cubicBezTo>
                <a:cubicBezTo>
                  <a:pt x="2273625" y="2290810"/>
                  <a:pt x="2204309" y="2339908"/>
                  <a:pt x="2146546" y="2328356"/>
                </a:cubicBezTo>
                <a:cubicBezTo>
                  <a:pt x="2106113" y="2319691"/>
                  <a:pt x="2054126" y="2328356"/>
                  <a:pt x="2054126" y="2285034"/>
                </a:cubicBezTo>
                <a:cubicBezTo>
                  <a:pt x="2054126" y="2250376"/>
                  <a:pt x="2100336" y="2244599"/>
                  <a:pt x="2132106" y="2238823"/>
                </a:cubicBezTo>
                <a:cubicBezTo>
                  <a:pt x="2256296" y="2218606"/>
                  <a:pt x="2377599" y="2192613"/>
                  <a:pt x="2478684" y="2085751"/>
                </a:cubicBezTo>
                <a:cubicBezTo>
                  <a:pt x="2152323" y="2051094"/>
                  <a:pt x="1817297" y="2186837"/>
                  <a:pt x="1511154" y="2094416"/>
                </a:cubicBezTo>
                <a:cubicBezTo>
                  <a:pt x="1537147" y="2033765"/>
                  <a:pt x="1597798" y="2045317"/>
                  <a:pt x="1638232" y="2042429"/>
                </a:cubicBezTo>
                <a:cubicBezTo>
                  <a:pt x="1909718" y="2016436"/>
                  <a:pt x="2825261" y="1701628"/>
                  <a:pt x="2972556" y="1718957"/>
                </a:cubicBezTo>
                <a:cubicBezTo>
                  <a:pt x="3062089" y="1727621"/>
                  <a:pt x="3154510" y="1721845"/>
                  <a:pt x="3238266" y="1678523"/>
                </a:cubicBezTo>
                <a:cubicBezTo>
                  <a:pt x="3339351" y="1626536"/>
                  <a:pt x="2695295" y="1736286"/>
                  <a:pt x="2522005" y="1664082"/>
                </a:cubicBezTo>
                <a:cubicBezTo>
                  <a:pt x="2438249" y="1629424"/>
                  <a:pt x="1730654" y="1528339"/>
                  <a:pt x="1421621" y="1522563"/>
                </a:cubicBezTo>
                <a:cubicBezTo>
                  <a:pt x="1450503" y="1467688"/>
                  <a:pt x="1557364" y="1470576"/>
                  <a:pt x="1525595" y="1392596"/>
                </a:cubicBezTo>
                <a:cubicBezTo>
                  <a:pt x="1358082" y="1386820"/>
                  <a:pt x="1179017" y="1435918"/>
                  <a:pt x="982623" y="1415701"/>
                </a:cubicBezTo>
                <a:cubicBezTo>
                  <a:pt x="1051938" y="1346386"/>
                  <a:pt x="1153023" y="1352162"/>
                  <a:pt x="1231003" y="1314616"/>
                </a:cubicBezTo>
                <a:cubicBezTo>
                  <a:pt x="1170352" y="1262629"/>
                  <a:pt x="1095261" y="1294399"/>
                  <a:pt x="1025945" y="1297287"/>
                </a:cubicBezTo>
                <a:cubicBezTo>
                  <a:pt x="965294" y="1300175"/>
                  <a:pt x="812222" y="1227972"/>
                  <a:pt x="841104" y="1225083"/>
                </a:cubicBezTo>
                <a:cubicBezTo>
                  <a:pt x="1101037" y="1207755"/>
                  <a:pt x="1352306" y="1129775"/>
                  <a:pt x="1612239" y="1112445"/>
                </a:cubicBezTo>
                <a:cubicBezTo>
                  <a:pt x="1698883" y="1106668"/>
                  <a:pt x="1797081" y="1112445"/>
                  <a:pt x="1814409" y="1008471"/>
                </a:cubicBezTo>
                <a:cubicBezTo>
                  <a:pt x="1817297" y="979590"/>
                  <a:pt x="1808633" y="973814"/>
                  <a:pt x="1932824" y="979590"/>
                </a:cubicBezTo>
                <a:cubicBezTo>
                  <a:pt x="1981922" y="982478"/>
                  <a:pt x="2045461" y="982478"/>
                  <a:pt x="2083007" y="936268"/>
                </a:cubicBezTo>
                <a:cubicBezTo>
                  <a:pt x="2045461" y="898722"/>
                  <a:pt x="1990587" y="927603"/>
                  <a:pt x="1947265" y="924715"/>
                </a:cubicBezTo>
                <a:cubicBezTo>
                  <a:pt x="1828850" y="921827"/>
                  <a:pt x="1386963" y="904498"/>
                  <a:pt x="1271438" y="895834"/>
                </a:cubicBezTo>
                <a:cubicBezTo>
                  <a:pt x="1031721" y="875617"/>
                  <a:pt x="901755" y="933380"/>
                  <a:pt x="659150" y="907386"/>
                </a:cubicBezTo>
                <a:cubicBezTo>
                  <a:pt x="734242" y="890057"/>
                  <a:pt x="705361" y="866952"/>
                  <a:pt x="780453" y="846735"/>
                </a:cubicBezTo>
                <a:cubicBezTo>
                  <a:pt x="815110" y="838071"/>
                  <a:pt x="849768" y="820742"/>
                  <a:pt x="841104" y="788972"/>
                </a:cubicBezTo>
                <a:cubicBezTo>
                  <a:pt x="835327" y="757202"/>
                  <a:pt x="396329" y="690775"/>
                  <a:pt x="448316" y="659006"/>
                </a:cubicBezTo>
                <a:cubicBezTo>
                  <a:pt x="592723" y="575249"/>
                  <a:pt x="1020169" y="607019"/>
                  <a:pt x="910419" y="569473"/>
                </a:cubicBezTo>
                <a:cubicBezTo>
                  <a:pt x="742907" y="511710"/>
                  <a:pt x="716913" y="500157"/>
                  <a:pt x="604275" y="514598"/>
                </a:cubicBezTo>
                <a:cubicBezTo>
                  <a:pt x="506079" y="529039"/>
                  <a:pt x="113290" y="349974"/>
                  <a:pt x="15093" y="352862"/>
                </a:cubicBezTo>
                <a:cubicBezTo>
                  <a:pt x="-71551" y="352862"/>
                  <a:pt x="234593" y="211343"/>
                  <a:pt x="430987" y="136251"/>
                </a:cubicBezTo>
                <a:cubicBezTo>
                  <a:pt x="571784" y="82098"/>
                  <a:pt x="732076" y="70184"/>
                  <a:pt x="874092" y="17656"/>
                </a:cubicBezTo>
                <a:close/>
              </a:path>
            </a:pathLst>
          </a:custGeom>
          <a:solidFill>
            <a:srgbClr val="3BB1AE">
              <a:alpha val="15000"/>
            </a:srgbClr>
          </a:solidFill>
          <a:ln w="32707" cap="flat">
            <a:noFill/>
            <a:prstDash val="solid"/>
            <a:miter/>
          </a:ln>
        </p:spPr>
        <p:txBody>
          <a:bodyPr wrap="square" rtlCol="0" anchor="ctr">
            <a:noAutofit/>
          </a:bodyPr>
          <a:lstStyle/>
          <a:p>
            <a:endParaRPr lang="en-US">
              <a:solidFill>
                <a:schemeClr val="tx1"/>
              </a:solidFill>
            </a:endParaRPr>
          </a:p>
        </p:txBody>
      </p:sp>
      <p:sp>
        <p:nvSpPr>
          <p:cNvPr id="4" name="CaixaDeTexto 3">
            <a:extLst>
              <a:ext uri="{FF2B5EF4-FFF2-40B4-BE49-F238E27FC236}">
                <a16:creationId xmlns:a16="http://schemas.microsoft.com/office/drawing/2014/main" id="{2D8DC1F7-F77C-D7F8-802D-9F3DEBDBEFDF}"/>
              </a:ext>
            </a:extLst>
          </p:cNvPr>
          <p:cNvSpPr txBox="1"/>
          <p:nvPr/>
        </p:nvSpPr>
        <p:spPr>
          <a:xfrm>
            <a:off x="129791" y="3230840"/>
            <a:ext cx="5257804" cy="770207"/>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3600" b="1" i="1" dirty="0">
                <a:latin typeface="Arial" panose="020B0604020202020204" pitchFamily="34" charset="0"/>
                <a:ea typeface="+mj-ea"/>
                <a:cs typeface="Arial" panose="020B0604020202020204" pitchFamily="34" charset="0"/>
              </a:rPr>
              <a:t>OS EXPERIMENTOS</a:t>
            </a:r>
          </a:p>
        </p:txBody>
      </p:sp>
      <p:sp>
        <p:nvSpPr>
          <p:cNvPr id="3" name="Espaço Reservado para Conteúdo 2">
            <a:extLst>
              <a:ext uri="{FF2B5EF4-FFF2-40B4-BE49-F238E27FC236}">
                <a16:creationId xmlns:a16="http://schemas.microsoft.com/office/drawing/2014/main" id="{3038FD55-0BE5-C466-A942-1674E4A78335}"/>
              </a:ext>
            </a:extLst>
          </p:cNvPr>
          <p:cNvSpPr>
            <a:spLocks noGrp="1"/>
          </p:cNvSpPr>
          <p:nvPr>
            <p:ph idx="1"/>
          </p:nvPr>
        </p:nvSpPr>
        <p:spPr>
          <a:xfrm>
            <a:off x="5194852" y="1179443"/>
            <a:ext cx="6158949" cy="4965246"/>
          </a:xfrm>
        </p:spPr>
        <p:txBody>
          <a:bodyPr vert="horz" lIns="91440" tIns="45720" rIns="91440" bIns="45720" rtlCol="0" anchor="t">
            <a:normAutofit/>
          </a:bodyPr>
          <a:lstStyle/>
          <a:p>
            <a:pPr algn="just">
              <a:lnSpc>
                <a:spcPct val="90000"/>
              </a:lnSpc>
              <a:buFont typeface="Wingdings" panose="05000000000000000000" pitchFamily="2" charset="2"/>
              <a:buChar char="Ø"/>
            </a:pPr>
            <a:r>
              <a:rPr lang="en-US" sz="2400" b="1" dirty="0" err="1">
                <a:latin typeface="Times New Roman" panose="02020603050405020304" pitchFamily="18" charset="0"/>
                <a:cs typeface="Times New Roman" panose="02020603050405020304" pitchFamily="18" charset="0"/>
              </a:rPr>
              <a:t>Fizeram</a:t>
            </a:r>
            <a:r>
              <a:rPr lang="en-US" sz="2400" b="1" dirty="0">
                <a:effectLst/>
                <a:latin typeface="Times New Roman" panose="02020603050405020304" pitchFamily="18" charset="0"/>
                <a:cs typeface="Times New Roman" panose="02020603050405020304" pitchFamily="18" charset="0"/>
              </a:rPr>
              <a:t> 8 </a:t>
            </a:r>
            <a:r>
              <a:rPr lang="en-US" sz="2400" b="1" dirty="0" err="1">
                <a:effectLst/>
                <a:latin typeface="Times New Roman" panose="02020603050405020304" pitchFamily="18" charset="0"/>
                <a:cs typeface="Times New Roman" panose="02020603050405020304" pitchFamily="18" charset="0"/>
              </a:rPr>
              <a:t>experimentos</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primários</a:t>
            </a:r>
            <a:r>
              <a:rPr lang="en-US" sz="2400" b="1" dirty="0">
                <a:effectLst/>
                <a:latin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cs typeface="Times New Roman" panose="02020603050405020304" pitchFamily="18" charset="0"/>
              </a:rPr>
              <a:t>para </a:t>
            </a:r>
            <a:r>
              <a:rPr lang="en-US" sz="2400" dirty="0" err="1">
                <a:effectLst/>
                <a:latin typeface="Times New Roman" panose="02020603050405020304" pitchFamily="18" charset="0"/>
                <a:cs typeface="Times New Roman" panose="02020603050405020304" pitchFamily="18" charset="0"/>
              </a:rPr>
              <a:t>testar</a:t>
            </a:r>
            <a:r>
              <a:rPr lang="en-US" sz="2400" dirty="0">
                <a:effectLst/>
                <a:latin typeface="Times New Roman" panose="02020603050405020304" pitchFamily="18" charset="0"/>
                <a:cs typeface="Times New Roman" panose="02020603050405020304" pitchFamily="18" charset="0"/>
              </a:rPr>
              <a:t> a </a:t>
            </a:r>
            <a:r>
              <a:rPr lang="en-US" sz="2400" dirty="0" err="1">
                <a:effectLst/>
                <a:latin typeface="Times New Roman" panose="02020603050405020304" pitchFamily="18" charset="0"/>
                <a:cs typeface="Times New Roman" panose="02020603050405020304" pitchFamily="18" charset="0"/>
              </a:rPr>
              <a:t>variação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interlinguística</a:t>
            </a:r>
            <a:r>
              <a:rPr lang="en-US" sz="2400" dirty="0">
                <a:effectLst/>
                <a:latin typeface="Times New Roman" panose="02020603050405020304" pitchFamily="18" charset="0"/>
                <a:cs typeface="Times New Roman" panose="02020603050405020304" pitchFamily="18" charset="0"/>
              </a:rPr>
              <a:t> e </a:t>
            </a:r>
            <a:r>
              <a:rPr lang="en-US" sz="2400" dirty="0" err="1">
                <a:effectLst/>
                <a:latin typeface="Times New Roman" panose="02020603050405020304" pitchFamily="18" charset="0"/>
                <a:cs typeface="Times New Roman" panose="02020603050405020304" pitchFamily="18" charset="0"/>
              </a:rPr>
              <a:t>interconstrucional</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nos</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efeitos</a:t>
            </a:r>
            <a:r>
              <a:rPr lang="en-US" sz="2400" dirty="0">
                <a:effectLs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de </a:t>
            </a:r>
            <a:r>
              <a:rPr lang="en-US" sz="2400" dirty="0" err="1">
                <a:effectLst/>
                <a:latin typeface="Times New Roman" panose="02020603050405020304" pitchFamily="18" charset="0"/>
                <a:cs typeface="Times New Roman" panose="02020603050405020304" pitchFamily="18" charset="0"/>
              </a:rPr>
              <a:t>ilha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quatro</a:t>
            </a:r>
            <a:r>
              <a:rPr lang="en-US" sz="2400" dirty="0">
                <a:effectLst/>
                <a:latin typeface="Times New Roman" panose="02020603050405020304" pitchFamily="18" charset="0"/>
                <a:cs typeface="Times New Roman" panose="02020603050405020304" pitchFamily="18" charset="0"/>
              </a:rPr>
              <a:t> em </a:t>
            </a:r>
            <a:r>
              <a:rPr lang="en-US" sz="2400" dirty="0" err="1">
                <a:effectLst/>
                <a:latin typeface="Times New Roman" panose="02020603050405020304" pitchFamily="18" charset="0"/>
                <a:cs typeface="Times New Roman" panose="02020603050405020304" pitchFamily="18" charset="0"/>
              </a:rPr>
              <a:t>inglês</a:t>
            </a:r>
            <a:r>
              <a:rPr lang="en-US" sz="2400" dirty="0">
                <a:effectLst/>
                <a:latin typeface="Times New Roman" panose="02020603050405020304" pitchFamily="18" charset="0"/>
                <a:cs typeface="Times New Roman" panose="02020603050405020304" pitchFamily="18" charset="0"/>
              </a:rPr>
              <a:t> e </a:t>
            </a:r>
            <a:r>
              <a:rPr lang="en-US" sz="2400" dirty="0" err="1">
                <a:effectLst/>
                <a:latin typeface="Times New Roman" panose="02020603050405020304" pitchFamily="18" charset="0"/>
                <a:cs typeface="Times New Roman" panose="02020603050405020304" pitchFamily="18" charset="0"/>
              </a:rPr>
              <a:t>quatro</a:t>
            </a:r>
            <a:r>
              <a:rPr lang="en-US" sz="2400" dirty="0">
                <a:effectLst/>
                <a:latin typeface="Times New Roman" panose="02020603050405020304" pitchFamily="18" charset="0"/>
                <a:cs typeface="Times New Roman" panose="02020603050405020304" pitchFamily="18" charset="0"/>
              </a:rPr>
              <a:t> em </a:t>
            </a:r>
            <a:r>
              <a:rPr lang="en-US" sz="2400" dirty="0" err="1">
                <a:effectLst/>
                <a:latin typeface="Times New Roman" panose="02020603050405020304" pitchFamily="18" charset="0"/>
                <a:cs typeface="Times New Roman" panose="02020603050405020304" pitchFamily="18" charset="0"/>
              </a:rPr>
              <a:t>italiano</a:t>
            </a:r>
            <a:r>
              <a:rPr lang="en-US" sz="2400" dirty="0">
                <a:effectLst/>
                <a:latin typeface="Times New Roman" panose="02020603050405020304" pitchFamily="18" charset="0"/>
                <a:cs typeface="Times New Roman" panose="02020603050405020304" pitchFamily="18" charset="0"/>
              </a:rPr>
              <a:t>;</a:t>
            </a:r>
          </a:p>
          <a:p>
            <a:pPr algn="just">
              <a:lnSpc>
                <a:spcPct val="90000"/>
              </a:lnSpc>
              <a:buFont typeface="Wingdings" panose="05000000000000000000" pitchFamily="2" charset="2"/>
              <a:buChar char="Ø"/>
            </a:pPr>
            <a:r>
              <a:rPr lang="en-US" sz="2400" dirty="0" err="1">
                <a:effectLst/>
                <a:latin typeface="Times New Roman" panose="02020603050405020304" pitchFamily="18" charset="0"/>
                <a:cs typeface="Times New Roman" panose="02020603050405020304" pitchFamily="18" charset="0"/>
              </a:rPr>
              <a:t>Cada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experimento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testou</a:t>
            </a:r>
            <a:r>
              <a:rPr lang="en-US" sz="2400" dirty="0">
                <a:effectLst/>
                <a:latin typeface="Times New Roman" panose="02020603050405020304" pitchFamily="18" charset="0"/>
                <a:cs typeface="Times New Roman" panose="02020603050405020304" pitchFamily="18" charset="0"/>
              </a:rPr>
              <a:t> um </a:t>
            </a:r>
            <a:r>
              <a:rPr lang="en-US" sz="2400" dirty="0" err="1">
                <a:effectLst/>
                <a:latin typeface="Times New Roman" panose="02020603050405020304" pitchFamily="18" charset="0"/>
                <a:cs typeface="Times New Roman" panose="02020603050405020304" pitchFamily="18" charset="0"/>
              </a:rPr>
              <a:t>tipo</a:t>
            </a:r>
            <a:r>
              <a:rPr lang="en-US" sz="2400" dirty="0">
                <a:effectLst/>
                <a:latin typeface="Times New Roman" panose="02020603050405020304" pitchFamily="18" charset="0"/>
                <a:cs typeface="Times New Roman" panose="02020603050405020304" pitchFamily="18" charset="0"/>
              </a:rPr>
              <a:t> de </a:t>
            </a:r>
            <a:r>
              <a:rPr lang="en-US" sz="2400" dirty="0" err="1">
                <a:effectLst/>
                <a:latin typeface="Times New Roman" panose="02020603050405020304" pitchFamily="18" charset="0"/>
                <a:cs typeface="Times New Roman" panose="02020603050405020304" pitchFamily="18" charset="0"/>
              </a:rPr>
              <a:t>ilha</a:t>
            </a:r>
            <a:r>
              <a:rPr lang="en-US" sz="2400" dirty="0">
                <a:effectLst/>
                <a:latin typeface="Times New Roman" panose="02020603050405020304" pitchFamily="18" charset="0"/>
                <a:cs typeface="Times New Roman" panose="02020603050405020304" pitchFamily="18" charset="0"/>
              </a:rPr>
              <a:t> com </a:t>
            </a:r>
            <a:r>
              <a:rPr lang="en-US" sz="2400" dirty="0" err="1">
                <a:effectLst/>
                <a:latin typeface="Times New Roman" panose="02020603050405020304" pitchFamily="18" charset="0"/>
                <a:cs typeface="Times New Roman" panose="02020603050405020304" pitchFamily="18" charset="0"/>
              </a:rPr>
              <a:t>dependências-wh</a:t>
            </a:r>
            <a:r>
              <a:rPr lang="en-US" sz="2400" dirty="0">
                <a:effectLst/>
                <a:latin typeface="Times New Roman" panose="02020603050405020304" pitchFamily="18" charset="0"/>
                <a:cs typeface="Times New Roman" panose="02020603050405020304" pitchFamily="18" charset="0"/>
              </a:rPr>
              <a:t>, e um </a:t>
            </a:r>
            <a:r>
              <a:rPr lang="en-US" sz="2400" dirty="0" err="1">
                <a:effectLst/>
                <a:latin typeface="Times New Roman" panose="02020603050405020304" pitchFamily="18" charset="0"/>
                <a:cs typeface="Times New Roman" panose="02020603050405020304" pitchFamily="18" charset="0"/>
              </a:rPr>
              <a:t>tipo</a:t>
            </a:r>
            <a:r>
              <a:rPr lang="en-US" sz="2400" dirty="0">
                <a:effectLst/>
                <a:latin typeface="Times New Roman" panose="02020603050405020304" pitchFamily="18" charset="0"/>
                <a:cs typeface="Times New Roman" panose="02020603050405020304" pitchFamily="18" charset="0"/>
              </a:rPr>
              <a:t> de </a:t>
            </a:r>
            <a:r>
              <a:rPr lang="en-US" sz="2400" dirty="0" err="1">
                <a:effectLst/>
                <a:latin typeface="Times New Roman" panose="02020603050405020304" pitchFamily="18" charset="0"/>
                <a:cs typeface="Times New Roman" panose="02020603050405020304" pitchFamily="18" charset="0"/>
              </a:rPr>
              <a:t>ilha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distinto</a:t>
            </a:r>
            <a:r>
              <a:rPr lang="en-US" sz="2400" dirty="0">
                <a:effectLst/>
                <a:latin typeface="Times New Roman" panose="02020603050405020304" pitchFamily="18" charset="0"/>
                <a:cs typeface="Times New Roman" panose="02020603050405020304" pitchFamily="18" charset="0"/>
              </a:rPr>
              <a:t>) com </a:t>
            </a:r>
            <a:r>
              <a:rPr lang="en-US" sz="2400" dirty="0" err="1">
                <a:effectLst/>
                <a:latin typeface="Times New Roman" panose="02020603050405020304" pitchFamily="18" charset="0"/>
                <a:cs typeface="Times New Roman" panose="02020603050405020304" pitchFamily="18" charset="0"/>
              </a:rPr>
              <a:t>dependência-rc</a:t>
            </a:r>
            <a:r>
              <a:rPr lang="en-US" sz="2400" dirty="0">
                <a:effectLst/>
                <a:latin typeface="Times New Roman" panose="02020603050405020304" pitchFamily="18" charset="0"/>
                <a:cs typeface="Times New Roman" panose="02020603050405020304" pitchFamily="18" charset="0"/>
              </a:rPr>
              <a:t>. A </a:t>
            </a:r>
            <a:r>
              <a:rPr lang="en-US" sz="2400" dirty="0" err="1">
                <a:effectLst/>
                <a:latin typeface="Times New Roman" panose="02020603050405020304" pitchFamily="18" charset="0"/>
                <a:cs typeface="Times New Roman" panose="02020603050405020304" pitchFamily="18" charset="0"/>
              </a:rPr>
              <a:t>ideia</a:t>
            </a:r>
            <a:r>
              <a:rPr lang="en-US" sz="2400" dirty="0">
                <a:effectLst/>
                <a:latin typeface="Times New Roman" panose="02020603050405020304" pitchFamily="18" charset="0"/>
                <a:cs typeface="Times New Roman" panose="02020603050405020304" pitchFamily="18" charset="0"/>
              </a:rPr>
              <a:t> era </a:t>
            </a:r>
            <a:r>
              <a:rPr lang="en-US" sz="2400" dirty="0" err="1">
                <a:effectLst/>
                <a:latin typeface="Times New Roman" panose="02020603050405020304" pitchFamily="18" charset="0"/>
                <a:cs typeface="Times New Roman" panose="02020603050405020304" pitchFamily="18" charset="0"/>
              </a:rPr>
              <a:t>minimizar</a:t>
            </a:r>
            <a:r>
              <a:rPr lang="en-US" sz="2400" dirty="0">
                <a:effectLst/>
                <a:latin typeface="Times New Roman" panose="02020603050405020304" pitchFamily="18" charset="0"/>
                <a:cs typeface="Times New Roman" panose="02020603050405020304" pitchFamily="18" charset="0"/>
              </a:rPr>
              <a:t> o </a:t>
            </a:r>
            <a:r>
              <a:rPr lang="en-US" sz="2400" dirty="0" err="1">
                <a:effectLst/>
                <a:latin typeface="Times New Roman" panose="02020603050405020304" pitchFamily="18" charset="0"/>
                <a:cs typeface="Times New Roman" panose="02020603050405020304" pitchFamily="18" charset="0"/>
              </a:rPr>
              <a:t>número</a:t>
            </a:r>
            <a:r>
              <a:rPr lang="en-US" sz="2400" dirty="0">
                <a:effectLst/>
                <a:latin typeface="Times New Roman" panose="02020603050405020304" pitchFamily="18" charset="0"/>
                <a:cs typeface="Times New Roman" panose="02020603050405020304" pitchFamily="18" charset="0"/>
              </a:rPr>
              <a:t> de </a:t>
            </a:r>
            <a:r>
              <a:rPr lang="en-US" sz="2400" dirty="0" err="1">
                <a:effectLst/>
                <a:latin typeface="Times New Roman" panose="02020603050405020304" pitchFamily="18" charset="0"/>
                <a:cs typeface="Times New Roman" panose="02020603050405020304" pitchFamily="18" charset="0"/>
              </a:rPr>
              <a:t>dependências</a:t>
            </a:r>
            <a:r>
              <a:rPr lang="en-US" sz="2400" dirty="0">
                <a:effectLst/>
                <a:latin typeface="Times New Roman" panose="02020603050405020304" pitchFamily="18" charset="0"/>
                <a:cs typeface="Times New Roman" panose="02020603050405020304" pitchFamily="18" charset="0"/>
              </a:rPr>
              <a:t> de longa </a:t>
            </a:r>
            <a:r>
              <a:rPr lang="en-US" sz="2400" dirty="0" err="1">
                <a:effectLst/>
                <a:latin typeface="Times New Roman" panose="02020603050405020304" pitchFamily="18" charset="0"/>
                <a:cs typeface="Times New Roman" panose="02020603050405020304" pitchFamily="18" charset="0"/>
              </a:rPr>
              <a:t>distância</a:t>
            </a:r>
            <a:r>
              <a:rPr lang="en-US" sz="2400" dirty="0">
                <a:effectLst/>
                <a:latin typeface="Times New Roman" panose="02020603050405020304" pitchFamily="18" charset="0"/>
                <a:cs typeface="Times New Roman" panose="02020603050405020304" pitchFamily="18" charset="0"/>
              </a:rPr>
              <a:t> (e </a:t>
            </a:r>
            <a:r>
              <a:rPr lang="en-US" sz="2400" dirty="0" err="1">
                <a:effectLst/>
                <a:latin typeface="Times New Roman" panose="02020603050405020304" pitchFamily="18" charset="0"/>
                <a:cs typeface="Times New Roman" panose="02020603050405020304" pitchFamily="18" charset="0"/>
              </a:rPr>
              <a:t>violações</a:t>
            </a:r>
            <a:r>
              <a:rPr lang="en-US" sz="2400" dirty="0">
                <a:effectLst/>
                <a:latin typeface="Times New Roman" panose="02020603050405020304" pitchFamily="18" charset="0"/>
                <a:cs typeface="Times New Roman" panose="02020603050405020304" pitchFamily="18" charset="0"/>
              </a:rPr>
              <a:t> de </a:t>
            </a:r>
            <a:r>
              <a:rPr lang="en-US" sz="2400" dirty="0" err="1">
                <a:effectLst/>
                <a:latin typeface="Times New Roman" panose="02020603050405020304" pitchFamily="18" charset="0"/>
                <a:cs typeface="Times New Roman" panose="02020603050405020304" pitchFamily="18" charset="0"/>
              </a:rPr>
              <a:t>ilha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apresentadas</a:t>
            </a:r>
            <a:r>
              <a:rPr lang="en-US" sz="2400" dirty="0">
                <a:effectLst/>
                <a:latin typeface="Times New Roman" panose="02020603050405020304" pitchFamily="18" charset="0"/>
                <a:cs typeface="Times New Roman" panose="02020603050405020304" pitchFamily="18" charset="0"/>
              </a:rPr>
              <a:t> a </a:t>
            </a:r>
            <a:r>
              <a:rPr lang="en-US" sz="2400" dirty="0" err="1">
                <a:effectLst/>
                <a:latin typeface="Times New Roman" panose="02020603050405020304" pitchFamily="18" charset="0"/>
                <a:cs typeface="Times New Roman" panose="02020603050405020304" pitchFamily="18" charset="0"/>
              </a:rPr>
              <a:t>cada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participante</a:t>
            </a:r>
            <a:r>
              <a:rPr lang="en-US" sz="2400" dirty="0">
                <a:effectLst/>
                <a:latin typeface="Times New Roman" panose="02020603050405020304" pitchFamily="18" charset="0"/>
                <a:cs typeface="Times New Roman" panose="02020603050405020304" pitchFamily="18" charset="0"/>
              </a:rPr>
              <a:t>, a </a:t>
            </a:r>
            <a:r>
              <a:rPr lang="en-US" sz="2400" dirty="0" err="1">
                <a:effectLst/>
                <a:latin typeface="Times New Roman" panose="02020603050405020304" pitchFamily="18" charset="0"/>
                <a:cs typeface="Times New Roman" panose="02020603050405020304" pitchFamily="18" charset="0"/>
              </a:rPr>
              <a:t>fim</a:t>
            </a:r>
            <a:r>
              <a:rPr lang="en-US" sz="2400" dirty="0">
                <a:effectLst/>
                <a:latin typeface="Times New Roman" panose="02020603050405020304" pitchFamily="18" charset="0"/>
                <a:cs typeface="Times New Roman" panose="02020603050405020304" pitchFamily="18" charset="0"/>
              </a:rPr>
              <a:t> de </a:t>
            </a:r>
            <a:r>
              <a:rPr lang="en-US" sz="2400" dirty="0" err="1">
                <a:effectLst/>
                <a:latin typeface="Times New Roman" panose="02020603050405020304" pitchFamily="18" charset="0"/>
                <a:cs typeface="Times New Roman" panose="02020603050405020304" pitchFamily="18" charset="0"/>
              </a:rPr>
              <a:t>evitar</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efeitos</a:t>
            </a:r>
            <a:r>
              <a:rPr lang="en-US" sz="2400" dirty="0">
                <a:effectLst/>
                <a:latin typeface="Times New Roman" panose="02020603050405020304" pitchFamily="18" charset="0"/>
                <a:cs typeface="Times New Roman" panose="02020603050405020304" pitchFamily="18" charset="0"/>
              </a:rPr>
              <a:t> de </a:t>
            </a:r>
            <a:r>
              <a:rPr lang="en-US" sz="2400" dirty="0" err="1">
                <a:effectLst/>
                <a:latin typeface="Times New Roman" panose="02020603050405020304" pitchFamily="18" charset="0"/>
                <a:cs typeface="Times New Roman" panose="02020603050405020304" pitchFamily="18" charset="0"/>
              </a:rPr>
              <a:t>repetição</a:t>
            </a:r>
            <a:r>
              <a:rPr lang="en-US" sz="2400" dirty="0">
                <a:effectLst/>
                <a:latin typeface="Times New Roman" panose="02020603050405020304" pitchFamily="18" charset="0"/>
                <a:cs typeface="Times New Roman" panose="02020603050405020304" pitchFamily="18" charset="0"/>
              </a:rPr>
              <a:t>;</a:t>
            </a:r>
          </a:p>
          <a:p>
            <a:pPr algn="just">
              <a:lnSpc>
                <a:spcPct val="90000"/>
              </a:lnSpc>
              <a:buFont typeface="Wingdings" panose="05000000000000000000" pitchFamily="2" charset="2"/>
              <a:buChar char="Ø"/>
            </a:pPr>
            <a:r>
              <a:rPr lang="en-US" sz="2400" dirty="0">
                <a:effectLst/>
                <a:latin typeface="Times New Roman" panose="02020603050405020304" pitchFamily="18" charset="0"/>
                <a:cs typeface="Times New Roman" panose="02020603050405020304" pitchFamily="18" charset="0"/>
              </a:rPr>
              <a:t> A </a:t>
            </a:r>
            <a:r>
              <a:rPr lang="en-US" sz="2400" dirty="0" err="1">
                <a:effectLst/>
                <a:latin typeface="Times New Roman" panose="02020603050405020304" pitchFamily="18" charset="0"/>
                <a:cs typeface="Times New Roman" panose="02020603050405020304" pitchFamily="18" charset="0"/>
              </a:rPr>
              <a:t>distribuição</a:t>
            </a:r>
            <a:r>
              <a:rPr lang="en-US" sz="2400" dirty="0">
                <a:effectLst/>
                <a:latin typeface="Times New Roman" panose="02020603050405020304" pitchFamily="18" charset="0"/>
                <a:cs typeface="Times New Roman" panose="02020603050405020304" pitchFamily="18" charset="0"/>
              </a:rPr>
              <a:t> dos </a:t>
            </a:r>
            <a:r>
              <a:rPr lang="en-US" sz="2400" dirty="0" err="1">
                <a:effectLst/>
                <a:latin typeface="Times New Roman" panose="02020603050405020304" pitchFamily="18" charset="0"/>
                <a:cs typeface="Times New Roman" panose="02020603050405020304" pitchFamily="18" charset="0"/>
              </a:rPr>
              <a:t>tipos</a:t>
            </a:r>
            <a:r>
              <a:rPr lang="en-US" sz="2400" dirty="0">
                <a:effectLst/>
                <a:latin typeface="Times New Roman" panose="02020603050405020304" pitchFamily="18" charset="0"/>
                <a:cs typeface="Times New Roman" panose="02020603050405020304" pitchFamily="18" charset="0"/>
              </a:rPr>
              <a:t> de </a:t>
            </a:r>
            <a:r>
              <a:rPr lang="en-US" sz="2400" dirty="0" err="1">
                <a:effectLst/>
                <a:latin typeface="Times New Roman" panose="02020603050405020304" pitchFamily="18" charset="0"/>
                <a:cs typeface="Times New Roman" panose="02020603050405020304" pitchFamily="18" charset="0"/>
              </a:rPr>
              <a:t>ilha</a:t>
            </a:r>
            <a:r>
              <a:rPr lang="en-US" sz="2400" dirty="0">
                <a:effectLst/>
                <a:latin typeface="Times New Roman" panose="02020603050405020304" pitchFamily="18" charset="0"/>
                <a:cs typeface="Times New Roman" panose="02020603050405020304" pitchFamily="18" charset="0"/>
              </a:rPr>
              <a:t> e </a:t>
            </a:r>
            <a:r>
              <a:rPr lang="en-US" sz="2400" dirty="0" err="1">
                <a:effectLst/>
                <a:latin typeface="Times New Roman" panose="02020603050405020304" pitchFamily="18" charset="0"/>
                <a:cs typeface="Times New Roman" panose="02020603050405020304" pitchFamily="18" charset="0"/>
              </a:rPr>
              <a:t>tipos</a:t>
            </a:r>
            <a:r>
              <a:rPr lang="en-US" sz="2400" dirty="0">
                <a:effectLst/>
                <a:latin typeface="Times New Roman" panose="02020603050405020304" pitchFamily="18" charset="0"/>
                <a:cs typeface="Times New Roman" panose="02020603050405020304" pitchFamily="18" charset="0"/>
              </a:rPr>
              <a:t> de </a:t>
            </a:r>
            <a:r>
              <a:rPr lang="en-US" sz="2400" dirty="0" err="1">
                <a:effectLst/>
                <a:latin typeface="Times New Roman" panose="02020603050405020304" pitchFamily="18" charset="0"/>
                <a:cs typeface="Times New Roman" panose="02020603050405020304" pitchFamily="18" charset="0"/>
              </a:rPr>
              <a:t>dependência</a:t>
            </a:r>
            <a:r>
              <a:rPr lang="en-US" sz="2400" dirty="0">
                <a:effectLst/>
                <a:latin typeface="Times New Roman" panose="02020603050405020304" pitchFamily="18" charset="0"/>
                <a:cs typeface="Times New Roman" panose="02020603050405020304" pitchFamily="18" charset="0"/>
              </a:rPr>
              <a:t> em </a:t>
            </a:r>
            <a:r>
              <a:rPr lang="en-US" sz="2400" dirty="0" err="1">
                <a:effectLst/>
                <a:latin typeface="Times New Roman" panose="02020603050405020304" pitchFamily="18" charset="0"/>
                <a:cs typeface="Times New Roman" panose="02020603050405020304" pitchFamily="18" charset="0"/>
              </a:rPr>
              <a:t>cada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experimento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foi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idêntica</a:t>
            </a:r>
            <a:r>
              <a:rPr lang="en-US" sz="2400" dirty="0">
                <a:effectLst/>
                <a:latin typeface="Times New Roman" panose="02020603050405020304" pitchFamily="18" charset="0"/>
                <a:cs typeface="Times New Roman" panose="02020603050405020304" pitchFamily="18" charset="0"/>
              </a:rPr>
              <a:t> em ambas as </a:t>
            </a:r>
            <a:r>
              <a:rPr lang="en-US" sz="2400" dirty="0" err="1">
                <a:effectLst/>
                <a:latin typeface="Times New Roman" panose="02020603050405020304" pitchFamily="18" charset="0"/>
                <a:cs typeface="Times New Roman" panose="02020603050405020304" pitchFamily="18" charset="0"/>
              </a:rPr>
              <a:t>línguas</a:t>
            </a:r>
            <a:r>
              <a:rPr lang="en-US" sz="2400" dirty="0">
                <a:effectLs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3" name="Freeform: Shape 12">
            <a:extLst>
              <a:ext uri="{FF2B5EF4-FFF2-40B4-BE49-F238E27FC236}">
                <a16:creationId xmlns:a16="http://schemas.microsoft.com/office/drawing/2014/main" id="{C6BFDF0B-6325-416D-926F-7141006D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93668" y="5127460"/>
            <a:ext cx="6498333" cy="1730540"/>
          </a:xfrm>
          <a:custGeom>
            <a:avLst/>
            <a:gdLst>
              <a:gd name="connsiteX0" fmla="*/ 2987112 w 6498333"/>
              <a:gd name="connsiteY0" fmla="*/ 1730384 h 1730540"/>
              <a:gd name="connsiteX1" fmla="*/ 3113423 w 6498333"/>
              <a:gd name="connsiteY1" fmla="*/ 1728494 h 1730540"/>
              <a:gd name="connsiteX2" fmla="*/ 6436159 w 6498333"/>
              <a:gd name="connsiteY2" fmla="*/ 1396018 h 1730540"/>
              <a:gd name="connsiteX3" fmla="*/ 6498333 w 6498333"/>
              <a:gd name="connsiteY3" fmla="*/ 1381988 h 1730540"/>
              <a:gd name="connsiteX4" fmla="*/ 6498333 w 6498333"/>
              <a:gd name="connsiteY4" fmla="*/ 0 h 1730540"/>
              <a:gd name="connsiteX5" fmla="*/ 723703 w 6498333"/>
              <a:gd name="connsiteY5" fmla="*/ 0 h 1730540"/>
              <a:gd name="connsiteX6" fmla="*/ 629735 w 6498333"/>
              <a:gd name="connsiteY6" fmla="*/ 31770 h 1730540"/>
              <a:gd name="connsiteX7" fmla="*/ 127078 w 6498333"/>
              <a:gd name="connsiteY7" fmla="*/ 173371 h 1730540"/>
              <a:gd name="connsiteX8" fmla="*/ 0 w 6498333"/>
              <a:gd name="connsiteY8" fmla="*/ 235577 h 1730540"/>
              <a:gd name="connsiteX9" fmla="*/ 967530 w 6498333"/>
              <a:gd name="connsiteY9" fmla="*/ 225208 h 1730540"/>
              <a:gd name="connsiteX10" fmla="*/ 620954 w 6498333"/>
              <a:gd name="connsiteY10" fmla="*/ 408367 h 1730540"/>
              <a:gd name="connsiteX11" fmla="*/ 542972 w 6498333"/>
              <a:gd name="connsiteY11" fmla="*/ 463661 h 1730540"/>
              <a:gd name="connsiteX12" fmla="*/ 635392 w 6498333"/>
              <a:gd name="connsiteY12" fmla="*/ 515499 h 1730540"/>
              <a:gd name="connsiteX13" fmla="*/ 843339 w 6498333"/>
              <a:gd name="connsiteY13" fmla="*/ 532778 h 1730540"/>
              <a:gd name="connsiteX14" fmla="*/ 297479 w 6498333"/>
              <a:gd name="connsiteY14" fmla="*/ 584615 h 1730540"/>
              <a:gd name="connsiteX15" fmla="*/ 358130 w 6498333"/>
              <a:gd name="connsiteY15" fmla="*/ 688289 h 1730540"/>
              <a:gd name="connsiteX16" fmla="*/ 326361 w 6498333"/>
              <a:gd name="connsiteY16" fmla="*/ 809243 h 1730540"/>
              <a:gd name="connsiteX17" fmla="*/ 649833 w 6498333"/>
              <a:gd name="connsiteY17" fmla="*/ 854169 h 1730540"/>
              <a:gd name="connsiteX18" fmla="*/ 1111937 w 6498333"/>
              <a:gd name="connsiteY18" fmla="*/ 992402 h 1730540"/>
              <a:gd name="connsiteX19" fmla="*/ 1559599 w 6498333"/>
              <a:gd name="connsiteY19" fmla="*/ 1033872 h 1730540"/>
              <a:gd name="connsiteX20" fmla="*/ 1929284 w 6498333"/>
              <a:gd name="connsiteY20" fmla="*/ 1078798 h 1730540"/>
              <a:gd name="connsiteX21" fmla="*/ 1608698 w 6498333"/>
              <a:gd name="connsiteY21" fmla="*/ 1154826 h 1730540"/>
              <a:gd name="connsiteX22" fmla="*/ 2183442 w 6498333"/>
              <a:gd name="connsiteY22" fmla="*/ 1227398 h 1730540"/>
              <a:gd name="connsiteX23" fmla="*/ 2267197 w 6498333"/>
              <a:gd name="connsiteY23" fmla="*/ 1217031 h 1730540"/>
              <a:gd name="connsiteX24" fmla="*/ 3148082 w 6498333"/>
              <a:gd name="connsiteY24" fmla="*/ 1123724 h 1730540"/>
              <a:gd name="connsiteX25" fmla="*/ 3330034 w 6498333"/>
              <a:gd name="connsiteY25" fmla="*/ 1154826 h 1730540"/>
              <a:gd name="connsiteX26" fmla="*/ 3145192 w 6498333"/>
              <a:gd name="connsiteY26" fmla="*/ 1230854 h 1730540"/>
              <a:gd name="connsiteX27" fmla="*/ 2504025 w 6498333"/>
              <a:gd name="connsiteY27" fmla="*/ 1376000 h 1730540"/>
              <a:gd name="connsiteX28" fmla="*/ 2954575 w 6498333"/>
              <a:gd name="connsiteY28" fmla="*/ 1348352 h 1730540"/>
              <a:gd name="connsiteX29" fmla="*/ 2492471 w 6498333"/>
              <a:gd name="connsiteY29" fmla="*/ 1524600 h 1730540"/>
              <a:gd name="connsiteX30" fmla="*/ 2342289 w 6498333"/>
              <a:gd name="connsiteY30" fmla="*/ 1579893 h 1730540"/>
              <a:gd name="connsiteX31" fmla="*/ 2489584 w 6498333"/>
              <a:gd name="connsiteY31" fmla="*/ 1693935 h 1730540"/>
              <a:gd name="connsiteX32" fmla="*/ 2987112 w 6498333"/>
              <a:gd name="connsiteY32" fmla="*/ 1730384 h 173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498333" h="1730540">
                <a:moveTo>
                  <a:pt x="2987112" y="1730384"/>
                </a:moveTo>
                <a:cubicBezTo>
                  <a:pt x="3042664" y="1730870"/>
                  <a:pt x="3088152" y="1730222"/>
                  <a:pt x="3113423" y="1728494"/>
                </a:cubicBezTo>
                <a:cubicBezTo>
                  <a:pt x="3293752" y="1716831"/>
                  <a:pt x="4808270" y="1725943"/>
                  <a:pt x="6436159" y="1396018"/>
                </a:cubicBezTo>
                <a:lnTo>
                  <a:pt x="6498333" y="1381988"/>
                </a:lnTo>
                <a:lnTo>
                  <a:pt x="6498333" y="0"/>
                </a:lnTo>
                <a:lnTo>
                  <a:pt x="723703" y="0"/>
                </a:lnTo>
                <a:lnTo>
                  <a:pt x="629735" y="31770"/>
                </a:lnTo>
                <a:cubicBezTo>
                  <a:pt x="421263" y="101447"/>
                  <a:pt x="228886" y="161708"/>
                  <a:pt x="127078" y="173371"/>
                </a:cubicBezTo>
                <a:cubicBezTo>
                  <a:pt x="86644" y="176827"/>
                  <a:pt x="25993" y="163004"/>
                  <a:pt x="0" y="235577"/>
                </a:cubicBezTo>
                <a:cubicBezTo>
                  <a:pt x="306144" y="346163"/>
                  <a:pt x="641170" y="183739"/>
                  <a:pt x="967530" y="225208"/>
                </a:cubicBezTo>
                <a:cubicBezTo>
                  <a:pt x="866445" y="353075"/>
                  <a:pt x="745142" y="384177"/>
                  <a:pt x="620954" y="408367"/>
                </a:cubicBezTo>
                <a:cubicBezTo>
                  <a:pt x="589182" y="415279"/>
                  <a:pt x="542972" y="422191"/>
                  <a:pt x="542972" y="463661"/>
                </a:cubicBezTo>
                <a:cubicBezTo>
                  <a:pt x="542972" y="515499"/>
                  <a:pt x="594959" y="505130"/>
                  <a:pt x="635392" y="515499"/>
                </a:cubicBezTo>
                <a:cubicBezTo>
                  <a:pt x="693155" y="529321"/>
                  <a:pt x="762471" y="470573"/>
                  <a:pt x="843339" y="532778"/>
                </a:cubicBezTo>
                <a:cubicBezTo>
                  <a:pt x="646945" y="574247"/>
                  <a:pt x="476544" y="588071"/>
                  <a:pt x="297479" y="584615"/>
                </a:cubicBezTo>
                <a:cubicBezTo>
                  <a:pt x="323472" y="629541"/>
                  <a:pt x="378348" y="639908"/>
                  <a:pt x="358130" y="688289"/>
                </a:cubicBezTo>
                <a:cubicBezTo>
                  <a:pt x="343689" y="726304"/>
                  <a:pt x="283038" y="760862"/>
                  <a:pt x="326361" y="809243"/>
                </a:cubicBezTo>
                <a:cubicBezTo>
                  <a:pt x="427447" y="843802"/>
                  <a:pt x="554524" y="788508"/>
                  <a:pt x="649833" y="854169"/>
                </a:cubicBezTo>
                <a:cubicBezTo>
                  <a:pt x="782688" y="947476"/>
                  <a:pt x="961753" y="940565"/>
                  <a:pt x="1111937" y="992402"/>
                </a:cubicBezTo>
                <a:cubicBezTo>
                  <a:pt x="1161035" y="1009682"/>
                  <a:pt x="1472955" y="1023504"/>
                  <a:pt x="1559599" y="1033872"/>
                </a:cubicBezTo>
                <a:cubicBezTo>
                  <a:pt x="1678015" y="1047696"/>
                  <a:pt x="1805093" y="1023504"/>
                  <a:pt x="1929284" y="1078798"/>
                </a:cubicBezTo>
                <a:cubicBezTo>
                  <a:pt x="1828198" y="1130635"/>
                  <a:pt x="1727113" y="1075343"/>
                  <a:pt x="1608698" y="1154826"/>
                </a:cubicBezTo>
                <a:cubicBezTo>
                  <a:pt x="1825309" y="1175561"/>
                  <a:pt x="2015928" y="1158282"/>
                  <a:pt x="2183442" y="1227398"/>
                </a:cubicBezTo>
                <a:cubicBezTo>
                  <a:pt x="2203658" y="1237767"/>
                  <a:pt x="2238314" y="1220487"/>
                  <a:pt x="2267197" y="1217031"/>
                </a:cubicBezTo>
                <a:cubicBezTo>
                  <a:pt x="2561787" y="1179017"/>
                  <a:pt x="2853490" y="1134091"/>
                  <a:pt x="3148082" y="1123724"/>
                </a:cubicBezTo>
                <a:cubicBezTo>
                  <a:pt x="3214508" y="1120268"/>
                  <a:pt x="3327146" y="1092621"/>
                  <a:pt x="3330034" y="1154826"/>
                </a:cubicBezTo>
                <a:cubicBezTo>
                  <a:pt x="3330034" y="1251589"/>
                  <a:pt x="3214508" y="1220487"/>
                  <a:pt x="3145192" y="1230854"/>
                </a:cubicBezTo>
                <a:cubicBezTo>
                  <a:pt x="2931471" y="1268869"/>
                  <a:pt x="2711970" y="1282691"/>
                  <a:pt x="2504025" y="1376000"/>
                </a:cubicBezTo>
                <a:cubicBezTo>
                  <a:pt x="2654207" y="1365632"/>
                  <a:pt x="2804392" y="1358720"/>
                  <a:pt x="2954575" y="1348352"/>
                </a:cubicBezTo>
                <a:cubicBezTo>
                  <a:pt x="2787063" y="1386367"/>
                  <a:pt x="2654207" y="1476218"/>
                  <a:pt x="2492471" y="1524600"/>
                </a:cubicBezTo>
                <a:cubicBezTo>
                  <a:pt x="2408715" y="1548791"/>
                  <a:pt x="2342289" y="1579893"/>
                  <a:pt x="2342289" y="1579893"/>
                </a:cubicBezTo>
                <a:cubicBezTo>
                  <a:pt x="2342289" y="1579893"/>
                  <a:pt x="2356730" y="1655921"/>
                  <a:pt x="2489584" y="1693935"/>
                </a:cubicBezTo>
                <a:cubicBezTo>
                  <a:pt x="2563232" y="1717262"/>
                  <a:pt x="2820457" y="1728925"/>
                  <a:pt x="2987112" y="1730384"/>
                </a:cubicBezTo>
                <a:close/>
              </a:path>
            </a:pathLst>
          </a:custGeom>
          <a:solidFill>
            <a:srgbClr val="3BB1AE">
              <a:alpha val="10000"/>
            </a:srgbClr>
          </a:solidFill>
          <a:ln w="32707" cap="flat">
            <a:noFill/>
            <a:prstDash val="solid"/>
            <a:miter/>
          </a:ln>
        </p:spPr>
        <p:txBody>
          <a:bodyPr wrap="square" rtlCol="0" anchor="ctr">
            <a:noAutofit/>
          </a:bodyPr>
          <a:lstStyle/>
          <a:p>
            <a:endParaRPr lang="en-US">
              <a:solidFill>
                <a:schemeClr val="tx1"/>
              </a:solidFill>
            </a:endParaRPr>
          </a:p>
        </p:txBody>
      </p:sp>
    </p:spTree>
    <p:extLst>
      <p:ext uri="{BB962C8B-B14F-4D97-AF65-F5344CB8AC3E}">
        <p14:creationId xmlns:p14="http://schemas.microsoft.com/office/powerpoint/2010/main" val="3716209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F46C9E6-917E-CD4E-7152-FA4ECA6F46E4}"/>
              </a:ext>
            </a:extLst>
          </p:cNvPr>
          <p:cNvSpPr>
            <a:spLocks noGrp="1"/>
          </p:cNvSpPr>
          <p:nvPr>
            <p:ph idx="1"/>
          </p:nvPr>
        </p:nvSpPr>
        <p:spPr>
          <a:xfrm>
            <a:off x="768625" y="278296"/>
            <a:ext cx="10747513" cy="6579704"/>
          </a:xfrm>
        </p:spPr>
        <p:txBody>
          <a:bodyPr>
            <a:noAutofit/>
          </a:bodyPr>
          <a:lstStyle/>
          <a:p>
            <a:pPr algn="just">
              <a:buFont typeface="Wingdings" panose="05000000000000000000" pitchFamily="2" charset="2"/>
              <a:buChar char="Ø"/>
            </a:pPr>
            <a:r>
              <a:rPr lang="pt-BR" sz="1800" dirty="0">
                <a:latin typeface="Times New Roman" panose="02020603050405020304" pitchFamily="18" charset="0"/>
                <a:cs typeface="Times New Roman" panose="02020603050405020304" pitchFamily="18" charset="0"/>
              </a:rPr>
              <a:t>Cada experimento continha 32 itens de preenchimento, o que levou a uma proporção de 2:1 de preenchimento (havia 16 itens por experimento: 2 tipos de ilha × 4 condições × 2 tokens por condição). </a:t>
            </a:r>
          </a:p>
          <a:p>
            <a:pPr algn="just">
              <a:buFont typeface="Wingdings" panose="05000000000000000000" pitchFamily="2" charset="2"/>
              <a:buChar char="Ø"/>
            </a:pPr>
            <a:r>
              <a:rPr lang="pt-BR" sz="1800" dirty="0">
                <a:latin typeface="Times New Roman" panose="02020603050405020304" pitchFamily="18" charset="0"/>
                <a:cs typeface="Times New Roman" panose="02020603050405020304" pitchFamily="18" charset="0"/>
              </a:rPr>
              <a:t>Para construir os itens de preenchimento para os quatro experimentos em inglês, selecionamos 32 tipos de frases (de 300) de Sprouse, </a:t>
            </a:r>
            <a:r>
              <a:rPr lang="pt-BR" sz="1800" dirty="0" err="1">
                <a:latin typeface="Times New Roman" panose="02020603050405020304" pitchFamily="18" charset="0"/>
                <a:cs typeface="Times New Roman" panose="02020603050405020304" pitchFamily="18" charset="0"/>
              </a:rPr>
              <a:t>Schütze</a:t>
            </a:r>
            <a:r>
              <a:rPr lang="pt-BR" sz="1800" dirty="0">
                <a:latin typeface="Times New Roman" panose="02020603050405020304" pitchFamily="18" charset="0"/>
                <a:cs typeface="Times New Roman" panose="02020603050405020304" pitchFamily="18" charset="0"/>
              </a:rPr>
              <a:t> e Almeida (2013). </a:t>
            </a:r>
          </a:p>
          <a:p>
            <a:pPr algn="just">
              <a:buFont typeface="Wingdings" panose="05000000000000000000" pitchFamily="2" charset="2"/>
              <a:buChar char="Ø"/>
            </a:pPr>
            <a:r>
              <a:rPr lang="pt-BR" sz="1800" dirty="0">
                <a:latin typeface="Times New Roman" panose="02020603050405020304" pitchFamily="18" charset="0"/>
                <a:cs typeface="Times New Roman" panose="02020603050405020304" pitchFamily="18" charset="0"/>
              </a:rPr>
              <a:t>Os 32 tipos de sentenças foram selecionados de forma a abrangerem uniformemente a faixa completa de aceitabilidade observada nesses experimentos, com a restrição adicional de que 12 dos tipos de preenchimento vieram do lado </a:t>
            </a:r>
            <a:r>
              <a:rPr lang="pt-BR" sz="1800" b="1" dirty="0">
                <a:latin typeface="Times New Roman" panose="02020603050405020304" pitchFamily="18" charset="0"/>
                <a:cs typeface="Times New Roman" panose="02020603050405020304" pitchFamily="18" charset="0"/>
              </a:rPr>
              <a:t>aceitável</a:t>
            </a:r>
            <a:r>
              <a:rPr lang="pt-BR" sz="1800" dirty="0">
                <a:latin typeface="Times New Roman" panose="02020603050405020304" pitchFamily="18" charset="0"/>
                <a:cs typeface="Times New Roman" panose="02020603050405020304" pitchFamily="18" charset="0"/>
              </a:rPr>
              <a:t> do espectro e 20 vieram do lado </a:t>
            </a:r>
            <a:r>
              <a:rPr lang="pt-BR" sz="1800" b="1" dirty="0">
                <a:latin typeface="Times New Roman" panose="02020603050405020304" pitchFamily="18" charset="0"/>
                <a:cs typeface="Times New Roman" panose="02020603050405020304" pitchFamily="18" charset="0"/>
              </a:rPr>
              <a:t>inaceitável </a:t>
            </a:r>
            <a:r>
              <a:rPr lang="pt-BR" sz="1800" dirty="0">
                <a:latin typeface="Times New Roman" panose="02020603050405020304" pitchFamily="18" charset="0"/>
                <a:cs typeface="Times New Roman" panose="02020603050405020304" pitchFamily="18" charset="0"/>
              </a:rPr>
              <a:t>do espectro .</a:t>
            </a:r>
          </a:p>
          <a:p>
            <a:pPr algn="just">
              <a:buFont typeface="Wingdings" panose="05000000000000000000" pitchFamily="2" charset="2"/>
              <a:buChar char="Ø"/>
            </a:pPr>
            <a:r>
              <a:rPr lang="pt-BR" sz="1800" dirty="0">
                <a:latin typeface="Times New Roman" panose="02020603050405020304" pitchFamily="18" charset="0"/>
                <a:cs typeface="Times New Roman" panose="02020603050405020304" pitchFamily="18" charset="0"/>
              </a:rPr>
              <a:t> Sob a suposição de que três condições por tipo de ilha são aceitáveis ​​e uma condição por tipo de ilha é inaceitável, essa distribuição de itens de preenchimento levaria a uma proporção de 1:1 de itens aceitáveis ​​para itens inaceitáveis ​​em cada experimento. </a:t>
            </a:r>
          </a:p>
          <a:p>
            <a:pPr algn="just">
              <a:buFont typeface="Wingdings" panose="05000000000000000000" pitchFamily="2" charset="2"/>
              <a:buChar char="Ø"/>
            </a:pPr>
            <a:r>
              <a:rPr lang="pt-BR" sz="1800" dirty="0">
                <a:latin typeface="Times New Roman" panose="02020603050405020304" pitchFamily="18" charset="0"/>
                <a:cs typeface="Times New Roman" panose="02020603050405020304" pitchFamily="18" charset="0"/>
              </a:rPr>
              <a:t>Como Sprouse, </a:t>
            </a:r>
            <a:r>
              <a:rPr lang="pt-BR" sz="1800" dirty="0" err="1">
                <a:latin typeface="Times New Roman" panose="02020603050405020304" pitchFamily="18" charset="0"/>
                <a:cs typeface="Times New Roman" panose="02020603050405020304" pitchFamily="18" charset="0"/>
              </a:rPr>
              <a:t>Schütze</a:t>
            </a:r>
            <a:r>
              <a:rPr lang="pt-BR" sz="1800" dirty="0">
                <a:latin typeface="Times New Roman" panose="02020603050405020304" pitchFamily="18" charset="0"/>
                <a:cs typeface="Times New Roman" panose="02020603050405020304" pitchFamily="18" charset="0"/>
              </a:rPr>
              <a:t> e Almeida (2013) criaram vários tokens de cada tipo de frase, pudemos usar um token distinto para cada tipo de frase de preenchimento para cada um dos quatro experimentos em inglês. Embora isso introduza uma pequena variabilidade entre os quatro experimentos em inglês, tem o benefício de tornar cada um dos quatro experimentos completamente (lexicalmente) distintos. </a:t>
            </a:r>
          </a:p>
          <a:p>
            <a:pPr algn="just">
              <a:buFont typeface="Wingdings" panose="05000000000000000000" pitchFamily="2" charset="2"/>
              <a:buChar char="Ø"/>
            </a:pPr>
            <a:r>
              <a:rPr lang="pt-BR" sz="1800" dirty="0">
                <a:latin typeface="Times New Roman" panose="02020603050405020304" pitchFamily="18" charset="0"/>
                <a:cs typeface="Times New Roman" panose="02020603050405020304" pitchFamily="18" charset="0"/>
              </a:rPr>
              <a:t>Para os quatro experimentos italianos, traduzimos cada um dos 32 preenchimentos em inglês para o italiano e, em seguida, usamos nossos próprios julgamentos para verificar se a distribuição de aceitabilidade permaneceu conforme o esperado (1:1 aceitável a inaceitável, distribuído de forma relativamente uniforme em toda a faixa de aceitabilidade) . Como os quatro experimentos italianos foram administrados pessoalmente, apenas um conjunto de itens de preenchimento foi usado em todos os quatro experimentos. </a:t>
            </a:r>
            <a:r>
              <a:rPr lang="pt-BR" sz="1800" i="1" dirty="0">
                <a:solidFill>
                  <a:srgbClr val="FF0000"/>
                </a:solidFill>
                <a:latin typeface="Times New Roman" panose="02020603050405020304" pitchFamily="18" charset="0"/>
                <a:cs typeface="Times New Roman" panose="02020603050405020304" pitchFamily="18" charset="0"/>
              </a:rPr>
              <a:t>A lista completa de preenchimentos está disponível junto com os materiais no site do primeiro autor.</a:t>
            </a:r>
            <a:endParaRPr lang="en-US" sz="18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6877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abela&#10;&#10;Descrição gerada automaticamente com confiança média">
            <a:extLst>
              <a:ext uri="{FF2B5EF4-FFF2-40B4-BE49-F238E27FC236}">
                <a16:creationId xmlns:a16="http://schemas.microsoft.com/office/drawing/2014/main" id="{E23B081C-0B64-E604-796F-187335EA1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592" y="600885"/>
            <a:ext cx="6067017" cy="5656229"/>
          </a:xfrm>
          <a:prstGeom prst="rect">
            <a:avLst/>
          </a:prstGeom>
          <a:ln>
            <a:noFill/>
          </a:ln>
          <a:effectLst>
            <a:outerShdw blurRad="292100" dist="139700" dir="2700000" algn="tl" rotWithShape="0">
              <a:srgbClr val="333333">
                <a:alpha val="65000"/>
              </a:srgbClr>
            </a:outerShdw>
          </a:effectLst>
        </p:spPr>
      </p:pic>
      <p:pic>
        <p:nvPicPr>
          <p:cNvPr id="7" name="Imagem 6" descr="Texto, Carta&#10;&#10;Descrição gerada automaticamente">
            <a:extLst>
              <a:ext uri="{FF2B5EF4-FFF2-40B4-BE49-F238E27FC236}">
                <a16:creationId xmlns:a16="http://schemas.microsoft.com/office/drawing/2014/main" id="{55554D49-C01D-9975-D500-EE80883EC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33267"/>
            <a:ext cx="5824408" cy="59914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2004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m 4" descr="Tabela&#10;&#10;Descrição gerada automaticamente">
            <a:extLst>
              <a:ext uri="{FF2B5EF4-FFF2-40B4-BE49-F238E27FC236}">
                <a16:creationId xmlns:a16="http://schemas.microsoft.com/office/drawing/2014/main" id="{50BBE04C-9C0F-A5C1-8320-D2C344943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105" y="136969"/>
            <a:ext cx="10705790" cy="3292031"/>
          </a:xfrm>
          <a:prstGeom prst="rect">
            <a:avLst/>
          </a:prstGeom>
          <a:ln>
            <a:noFill/>
          </a:ln>
          <a:effectLst>
            <a:outerShdw blurRad="292100" dist="139700" dir="2700000" algn="tl" rotWithShape="0">
              <a:srgbClr val="333333">
                <a:alpha val="65000"/>
              </a:srgbClr>
            </a:outerShdw>
          </a:effectLst>
        </p:spPr>
      </p:pic>
      <p:sp>
        <p:nvSpPr>
          <p:cNvPr id="7" name="CaixaDeTexto 6">
            <a:extLst>
              <a:ext uri="{FF2B5EF4-FFF2-40B4-BE49-F238E27FC236}">
                <a16:creationId xmlns:a16="http://schemas.microsoft.com/office/drawing/2014/main" id="{56205AD5-EC79-91A3-DD23-41AD1FB01E3F}"/>
              </a:ext>
            </a:extLst>
          </p:cNvPr>
          <p:cNvSpPr txBox="1"/>
          <p:nvPr/>
        </p:nvSpPr>
        <p:spPr>
          <a:xfrm>
            <a:off x="874644" y="3712339"/>
            <a:ext cx="10681252" cy="2862322"/>
          </a:xfrm>
          <a:prstGeom prst="rect">
            <a:avLst/>
          </a:prstGeom>
          <a:noFill/>
        </p:spPr>
        <p:txBody>
          <a:bodyPr wrap="square" rtlCol="0">
            <a:spAutoFit/>
          </a:bodyPr>
          <a:lstStyle/>
          <a:p>
            <a:pPr marL="285750" indent="-285750" algn="just">
              <a:buFont typeface="Wingdings" panose="05000000000000000000" pitchFamily="2" charset="2"/>
              <a:buChar char="ü"/>
            </a:pPr>
            <a:r>
              <a:rPr lang="pt-BR" sz="2000" dirty="0">
                <a:latin typeface="Times New Roman" panose="02020603050405020304" pitchFamily="18" charset="0"/>
                <a:cs typeface="Times New Roman" panose="02020603050405020304" pitchFamily="18" charset="0"/>
              </a:rPr>
              <a:t>Para cada experimento, distribuíram os 8 tokens por condições em 4 listas usando um design de Quadrado Latino de modo que cada lista contenha 2 tokens de cada condição e nenhum dos tokens de condições-alvo foram lexicalmente relacionados.</a:t>
            </a:r>
          </a:p>
          <a:p>
            <a:pPr marL="285750" indent="-285750" algn="just">
              <a:buFont typeface="Wingdings" panose="05000000000000000000" pitchFamily="2" charset="2"/>
              <a:buChar char="ü"/>
            </a:pPr>
            <a:r>
              <a:rPr lang="pt-BR" sz="2000" dirty="0">
                <a:latin typeface="Times New Roman" panose="02020603050405020304" pitchFamily="18" charset="0"/>
                <a:cs typeface="Times New Roman" panose="02020603050405020304" pitchFamily="18" charset="0"/>
              </a:rPr>
              <a:t>Os 16 itens alvo em cada lista foram então combinados com 32 itens de preenchimento para um total de 48 itens por lista. </a:t>
            </a:r>
          </a:p>
          <a:p>
            <a:pPr marL="285750" indent="-285750" algn="just">
              <a:buFont typeface="Wingdings" panose="05000000000000000000" pitchFamily="2" charset="2"/>
              <a:buChar char="ü"/>
            </a:pPr>
            <a:r>
              <a:rPr lang="pt-BR" sz="2000" dirty="0">
                <a:latin typeface="Times New Roman" panose="02020603050405020304" pitchFamily="18" charset="0"/>
                <a:cs typeface="Times New Roman" panose="02020603050405020304" pitchFamily="18" charset="0"/>
              </a:rPr>
              <a:t>Os 48 itens em cada lista foram então </a:t>
            </a:r>
            <a:r>
              <a:rPr lang="pt-BR" sz="2000" dirty="0" err="1">
                <a:latin typeface="Times New Roman" panose="02020603050405020304" pitchFamily="18" charset="0"/>
                <a:cs typeface="Times New Roman" panose="02020603050405020304" pitchFamily="18" charset="0"/>
              </a:rPr>
              <a:t>pseudo-randomizados</a:t>
            </a:r>
            <a:r>
              <a:rPr lang="pt-BR" sz="2000" dirty="0">
                <a:latin typeface="Times New Roman" panose="02020603050405020304" pitchFamily="18" charset="0"/>
                <a:cs typeface="Times New Roman" panose="02020603050405020304" pitchFamily="18" charset="0"/>
              </a:rPr>
              <a:t> de tal forma que os itens-alvo do mesmo tipo de ilha nunca apareciam em sucessão imediata. </a:t>
            </a:r>
          </a:p>
          <a:p>
            <a:pPr marL="285750" indent="-285750" algn="just">
              <a:buFont typeface="Wingdings" panose="05000000000000000000" pitchFamily="2" charset="2"/>
              <a:buChar char="ü"/>
            </a:pPr>
            <a:r>
              <a:rPr lang="pt-BR" sz="2000" dirty="0">
                <a:latin typeface="Times New Roman" panose="02020603050405020304" pitchFamily="18" charset="0"/>
                <a:cs typeface="Times New Roman" panose="02020603050405020304" pitchFamily="18" charset="0"/>
              </a:rPr>
              <a:t>Os mesmos 6 itens de prática foram adicionados ao início de cada lista para permitir que os participantes se familiarizassem com a escala de classificação antes de classificar os itens-alvo.</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292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500D2AD-D88E-0F2B-4604-FB449C4153FA}"/>
              </a:ext>
            </a:extLst>
          </p:cNvPr>
          <p:cNvSpPr>
            <a:spLocks noGrp="1"/>
          </p:cNvSpPr>
          <p:nvPr>
            <p:ph idx="1"/>
          </p:nvPr>
        </p:nvSpPr>
        <p:spPr>
          <a:xfrm>
            <a:off x="838200" y="368410"/>
            <a:ext cx="10515600" cy="4160520"/>
          </a:xfrm>
        </p:spPr>
        <p:txBody>
          <a:bodyPr>
            <a:noAutofit/>
          </a:bodyPr>
          <a:lstStyle/>
          <a:p>
            <a:pPr algn="just"/>
            <a:r>
              <a:rPr lang="pt-BR" sz="2400" dirty="0">
                <a:latin typeface="Times New Roman" panose="02020603050405020304" pitchFamily="18" charset="0"/>
                <a:cs typeface="Times New Roman" panose="02020603050405020304" pitchFamily="18" charset="0"/>
              </a:rPr>
              <a:t>Esses 6 itens foram distribuídos em toda a faixa de aceitabilidade (dois aceitáveis, dois moderados, dois inaceitáveis). </a:t>
            </a:r>
          </a:p>
          <a:p>
            <a:pPr algn="just"/>
            <a:r>
              <a:rPr lang="pt-BR" sz="2400" dirty="0">
                <a:latin typeface="Times New Roman" panose="02020603050405020304" pitchFamily="18" charset="0"/>
                <a:cs typeface="Times New Roman" panose="02020603050405020304" pitchFamily="18" charset="0"/>
              </a:rPr>
              <a:t>Esses itens de prática não foram marcados como itens de prática, então, na perspectiva dos participantes, eles simplesmente faziam parte da pesquisa. </a:t>
            </a:r>
          </a:p>
          <a:p>
            <a:pPr algn="just"/>
            <a:r>
              <a:rPr lang="pt-BR" sz="2400" dirty="0">
                <a:latin typeface="Times New Roman" panose="02020603050405020304" pitchFamily="18" charset="0"/>
                <a:cs typeface="Times New Roman" panose="02020603050405020304" pitchFamily="18" charset="0"/>
              </a:rPr>
              <a:t>Este procedimento de construção resultou em 4 levantamentos para cada um dos 8 experimentos (32 levantamentos no total), com cada levantamento tendo 54 itens e contendo duas classificações para cada uma das quatro condições para dois tipos de ilhas. </a:t>
            </a:r>
          </a:p>
          <a:p>
            <a:pPr algn="just"/>
            <a:r>
              <a:rPr lang="pt-BR" sz="2400" dirty="0">
                <a:latin typeface="Times New Roman" panose="02020603050405020304" pitchFamily="18" charset="0"/>
                <a:cs typeface="Times New Roman" panose="02020603050405020304" pitchFamily="18" charset="0"/>
              </a:rPr>
              <a:t>A tarefa em todos os oito experimentos foi uma tarefa de escala </a:t>
            </a:r>
            <a:r>
              <a:rPr lang="pt-BR" sz="2400" dirty="0" err="1">
                <a:latin typeface="Times New Roman" panose="02020603050405020304" pitchFamily="18" charset="0"/>
                <a:cs typeface="Times New Roman" panose="02020603050405020304" pitchFamily="18" charset="0"/>
              </a:rPr>
              <a:t>Likert</a:t>
            </a:r>
            <a:r>
              <a:rPr lang="pt-BR" sz="2400" dirty="0">
                <a:latin typeface="Times New Roman" panose="02020603050405020304" pitchFamily="18" charset="0"/>
                <a:cs typeface="Times New Roman" panose="02020603050405020304" pitchFamily="18" charset="0"/>
              </a:rPr>
              <a:t> de 7 pontos, com 1 na extremidade inferior e 7 na extremidade superior de aceitabilidade. As instruções para a tarefa foram as mesmas de Sprouse, </a:t>
            </a:r>
            <a:r>
              <a:rPr lang="pt-BR" sz="2400" dirty="0" err="1">
                <a:latin typeface="Times New Roman" panose="02020603050405020304" pitchFamily="18" charset="0"/>
                <a:cs typeface="Times New Roman" panose="02020603050405020304" pitchFamily="18" charset="0"/>
              </a:rPr>
              <a:t>Schütze</a:t>
            </a:r>
            <a:r>
              <a:rPr lang="pt-BR" sz="2400" dirty="0">
                <a:latin typeface="Times New Roman" panose="02020603050405020304" pitchFamily="18" charset="0"/>
                <a:cs typeface="Times New Roman" panose="02020603050405020304" pitchFamily="18" charset="0"/>
              </a:rPr>
              <a:t> e Almeida (2013), disponíveis no site do primeiro autor.</a:t>
            </a:r>
            <a:endParaRPr lang="en-US" sz="2400" dirty="0">
              <a:latin typeface="Times New Roman" panose="02020603050405020304" pitchFamily="18" charset="0"/>
              <a:cs typeface="Times New Roman" panose="02020603050405020304" pitchFamily="18" charset="0"/>
            </a:endParaRPr>
          </a:p>
        </p:txBody>
      </p:sp>
      <p:pic>
        <p:nvPicPr>
          <p:cNvPr id="1026" name="Picture 2" descr="Customer Effort Score (CES): tudo o que você precisa saber para medir e  otimizar!">
            <a:extLst>
              <a:ext uri="{FF2B5EF4-FFF2-40B4-BE49-F238E27FC236}">
                <a16:creationId xmlns:a16="http://schemas.microsoft.com/office/drawing/2014/main" id="{F750CB05-B552-9141-ABDF-53D94744B7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826" b="21871"/>
          <a:stretch/>
        </p:blipFill>
        <p:spPr bwMode="auto">
          <a:xfrm>
            <a:off x="727364" y="5634110"/>
            <a:ext cx="10737272" cy="1090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47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3BB1AE"/>
          </a:solidFill>
          <a:ln w="32707" cap="flat">
            <a:noFill/>
            <a:prstDash val="solid"/>
            <a:miter/>
          </a:ln>
        </p:spPr>
        <p:txBody>
          <a:bodyPr rtlCol="0" anchor="ctr"/>
          <a:lstStyle/>
          <a:p>
            <a:endParaRPr lang="en-US" dirty="0"/>
          </a:p>
        </p:txBody>
      </p:sp>
      <p:sp>
        <p:nvSpPr>
          <p:cNvPr id="2" name="Título 1">
            <a:extLst>
              <a:ext uri="{FF2B5EF4-FFF2-40B4-BE49-F238E27FC236}">
                <a16:creationId xmlns:a16="http://schemas.microsoft.com/office/drawing/2014/main" id="{F5454BC6-1245-4EF2-D86F-17CD59D40C32}"/>
              </a:ext>
            </a:extLst>
          </p:cNvPr>
          <p:cNvSpPr>
            <a:spLocks noGrp="1"/>
          </p:cNvSpPr>
          <p:nvPr>
            <p:ph type="title"/>
          </p:nvPr>
        </p:nvSpPr>
        <p:spPr>
          <a:xfrm>
            <a:off x="838200" y="713312"/>
            <a:ext cx="3461084" cy="5431376"/>
          </a:xfrm>
        </p:spPr>
        <p:txBody>
          <a:bodyPr>
            <a:normAutofit/>
          </a:bodyPr>
          <a:lstStyle/>
          <a:p>
            <a:r>
              <a:rPr lang="pt-BR" i="0">
                <a:solidFill>
                  <a:srgbClr val="FFFFFF"/>
                </a:solidFill>
                <a:latin typeface="Times New Roman" panose="02020603050405020304" pitchFamily="18" charset="0"/>
                <a:cs typeface="Times New Roman" panose="02020603050405020304" pitchFamily="18" charset="0"/>
              </a:rPr>
              <a:t>Participantes</a:t>
            </a:r>
            <a:endParaRPr lang="en-US" i="0">
              <a:solidFill>
                <a:srgbClr val="FFFFFF"/>
              </a:solidFill>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60D0952B-1D82-58C5-5C4E-B2A0A617D86D}"/>
              </a:ext>
            </a:extLst>
          </p:cNvPr>
          <p:cNvSpPr>
            <a:spLocks noGrp="1"/>
          </p:cNvSpPr>
          <p:nvPr>
            <p:ph idx="1"/>
          </p:nvPr>
        </p:nvSpPr>
        <p:spPr>
          <a:xfrm>
            <a:off x="5345724" y="604910"/>
            <a:ext cx="6430108" cy="5539778"/>
          </a:xfrm>
        </p:spPr>
        <p:txBody>
          <a:bodyPr anchor="ctr">
            <a:normAutofit lnSpcReduction="10000"/>
          </a:bodyPr>
          <a:lstStyle/>
          <a:p>
            <a:pPr algn="just">
              <a:lnSpc>
                <a:spcPct val="90000"/>
              </a:lnSpc>
              <a:spcAft>
                <a:spcPts val="800"/>
              </a:spcAft>
              <a:buFont typeface="Wingdings" panose="05000000000000000000" pitchFamily="2" charset="2"/>
              <a:buChar char="Ø"/>
            </a:pP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Os quatro experimentos em inglês foram conduzidos usando o </a:t>
            </a:r>
            <a:r>
              <a:rPr lang="pt-BR" sz="2000" dirty="0" err="1">
                <a:effectLst/>
                <a:latin typeface="Times New Roman" panose="02020603050405020304" pitchFamily="18" charset="0"/>
                <a:ea typeface="Calibri" panose="020F0502020204030204" pitchFamily="34" charset="0"/>
                <a:cs typeface="Times New Roman" panose="02020603050405020304" pitchFamily="18" charset="0"/>
              </a:rPr>
              <a:t>Amazon</a:t>
            </a: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2000" dirty="0" err="1">
                <a:effectLst/>
                <a:latin typeface="Times New Roman" panose="02020603050405020304" pitchFamily="18" charset="0"/>
                <a:ea typeface="Calibri" panose="020F0502020204030204" pitchFamily="34" charset="0"/>
                <a:cs typeface="Times New Roman" panose="02020603050405020304" pitchFamily="18" charset="0"/>
              </a:rPr>
              <a:t>Mechanical</a:t>
            </a: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 Turk;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90000"/>
              </a:lnSpc>
              <a:spcAft>
                <a:spcPts val="800"/>
              </a:spcAft>
              <a:buFont typeface="Wingdings" panose="05000000000000000000" pitchFamily="2" charset="2"/>
              <a:buChar char="Ø"/>
            </a:pP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56 participantes foram recrutados para cada experimento (224 no total).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90000"/>
              </a:lnSpc>
              <a:spcAft>
                <a:spcPts val="800"/>
              </a:spcAft>
              <a:buFont typeface="Wingdings" panose="05000000000000000000" pitchFamily="2" charset="2"/>
              <a:buChar char="Ø"/>
            </a:pP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Os participantes receberam $ 2 por sua participação.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90000"/>
              </a:lnSpc>
              <a:spcAft>
                <a:spcPts val="800"/>
              </a:spcAft>
              <a:buFont typeface="Wingdings" panose="05000000000000000000" pitchFamily="2" charset="2"/>
              <a:buChar char="Ø"/>
            </a:pP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Os critérios de seleção dos participantes foram aplicados da seguinte forma: Primeiro, a interface AMT restringiu automaticamente a participação de usuários AMT com um local nos EUA. Em segundo lugar, incluíram duas perguntas no início do experimento para avaliar a histórico linguístico: </a:t>
            </a:r>
            <a:r>
              <a:rPr lang="pt-BR" sz="2000" b="1" dirty="0">
                <a:effectLst/>
                <a:latin typeface="Times New Roman" panose="02020603050405020304" pitchFamily="18" charset="0"/>
                <a:ea typeface="Calibri" panose="020F0502020204030204" pitchFamily="34" charset="0"/>
                <a:cs typeface="Times New Roman" panose="02020603050405020304" pitchFamily="18" charset="0"/>
              </a:rPr>
              <a:t>(1) Você nasceu e foi criado nos EUA?, (2) Seus pais falavam inglês com você em casa? </a:t>
            </a: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Essas perguntas não foram usadas para determinar a elegibilidade para pagamento, portanto, não havia incentivo para mentir;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90000"/>
              </a:lnSpc>
              <a:spcAft>
                <a:spcPts val="800"/>
              </a:spcAft>
              <a:buFont typeface="Wingdings" panose="05000000000000000000" pitchFamily="2" charset="2"/>
              <a:buChar char="Ø"/>
            </a:pP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Quatro participantes foram excluídos da análise, um em cada um dos quatro experimentos, por não responderem </a:t>
            </a:r>
            <a:r>
              <a:rPr lang="pt-BR" sz="2000" b="1" dirty="0">
                <a:effectLst/>
                <a:latin typeface="Times New Roman" panose="02020603050405020304" pitchFamily="18" charset="0"/>
                <a:ea typeface="Calibri" panose="020F0502020204030204" pitchFamily="34" charset="0"/>
                <a:cs typeface="Times New Roman" panose="02020603050405020304" pitchFamily="18" charset="0"/>
              </a:rPr>
              <a:t>sim</a:t>
            </a: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 a ambas as questões sobre o hist</a:t>
            </a:r>
            <a:r>
              <a:rPr lang="pt-BR" sz="2000" dirty="0">
                <a:latin typeface="Times New Roman" panose="02020603050405020304" pitchFamily="18" charset="0"/>
                <a:ea typeface="Calibri" panose="020F0502020204030204" pitchFamily="34" charset="0"/>
                <a:cs typeface="Times New Roman" panose="02020603050405020304" pitchFamily="18" charset="0"/>
              </a:rPr>
              <a:t>órico linguístico.</a:t>
            </a:r>
            <a:endParaRPr lang="en-US" sz="1600" dirty="0"/>
          </a:p>
        </p:txBody>
      </p:sp>
    </p:spTree>
    <p:extLst>
      <p:ext uri="{BB962C8B-B14F-4D97-AF65-F5344CB8AC3E}">
        <p14:creationId xmlns:p14="http://schemas.microsoft.com/office/powerpoint/2010/main" val="462133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29" name="Rectangle 28">
            <a:extLst>
              <a:ext uri="{FF2B5EF4-FFF2-40B4-BE49-F238E27FC236}">
                <a16:creationId xmlns:a16="http://schemas.microsoft.com/office/drawing/2014/main" id="{9C867835-A917-4A2B-8424-3AFAF7436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344152" y="387180"/>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rgbClr val="3BB1A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35BDE751-856E-5DB5-9101-A9D8DB7D2771}"/>
              </a:ext>
            </a:extLst>
          </p:cNvPr>
          <p:cNvSpPr>
            <a:spLocks noGrp="1"/>
          </p:cNvSpPr>
          <p:nvPr>
            <p:ph type="title"/>
          </p:nvPr>
        </p:nvSpPr>
        <p:spPr>
          <a:xfrm>
            <a:off x="535387" y="2248263"/>
            <a:ext cx="3768917" cy="1606163"/>
          </a:xfrm>
        </p:spPr>
        <p:txBody>
          <a:bodyPr vert="horz" lIns="91440" tIns="45720" rIns="91440" bIns="45720" rtlCol="0" anchor="b">
            <a:normAutofit/>
          </a:bodyPr>
          <a:lstStyle/>
          <a:p>
            <a:pPr marL="571500" indent="-571500"/>
            <a:r>
              <a:rPr lang="en-US" sz="3400">
                <a:solidFill>
                  <a:srgbClr val="FFFFFF"/>
                </a:solidFill>
              </a:rPr>
              <a:t>O que são Ilhas Sintáticas?</a:t>
            </a:r>
          </a:p>
        </p:txBody>
      </p:sp>
      <p:pic>
        <p:nvPicPr>
          <p:cNvPr id="4" name="Picture 6" descr="Wh-movement - Wikipedia">
            <a:extLst>
              <a:ext uri="{FF2B5EF4-FFF2-40B4-BE49-F238E27FC236}">
                <a16:creationId xmlns:a16="http://schemas.microsoft.com/office/drawing/2014/main" id="{58423DFD-4769-399F-AB2A-0A2BB8C6C57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643" r="1" b="1"/>
          <a:stretch/>
        </p:blipFill>
        <p:spPr bwMode="auto">
          <a:xfrm>
            <a:off x="6784342" y="915286"/>
            <a:ext cx="4708267" cy="5415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57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rgbClr val="3BB1AE">
              <a:alpha val="20000"/>
            </a:srgbClr>
          </a:solidFill>
          <a:ln w="32707" cap="flat">
            <a:noFill/>
            <a:prstDash val="solid"/>
            <a:miter/>
          </a:ln>
        </p:spPr>
        <p:txBody>
          <a:bodyPr wrap="square" rtlCol="0" anchor="ctr">
            <a:noAutofit/>
          </a:bodyPr>
          <a:lstStyle/>
          <a:p>
            <a:endParaRPr lang="en-US"/>
          </a:p>
        </p:txBody>
      </p:sp>
      <p:pic>
        <p:nvPicPr>
          <p:cNvPr id="7" name="Graphic 6" descr="Estatísticas">
            <a:extLst>
              <a:ext uri="{FF2B5EF4-FFF2-40B4-BE49-F238E27FC236}">
                <a16:creationId xmlns:a16="http://schemas.microsoft.com/office/drawing/2014/main" id="{3935027A-2398-2551-7C33-05EE303A0F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3717" y="2782956"/>
            <a:ext cx="3449030" cy="3449030"/>
          </a:xfrm>
          <a:prstGeom prst="rect">
            <a:avLst/>
          </a:prstGeom>
        </p:spPr>
      </p:pic>
      <p:sp>
        <p:nvSpPr>
          <p:cNvPr id="3" name="Espaço Reservado para Conteúdo 2">
            <a:extLst>
              <a:ext uri="{FF2B5EF4-FFF2-40B4-BE49-F238E27FC236}">
                <a16:creationId xmlns:a16="http://schemas.microsoft.com/office/drawing/2014/main" id="{D360ACBC-67DF-C9CA-18B8-E1324AB1DD4D}"/>
              </a:ext>
            </a:extLst>
          </p:cNvPr>
          <p:cNvSpPr>
            <a:spLocks noGrp="1"/>
          </p:cNvSpPr>
          <p:nvPr>
            <p:ph idx="1"/>
          </p:nvPr>
        </p:nvSpPr>
        <p:spPr>
          <a:xfrm>
            <a:off x="4522747" y="829995"/>
            <a:ext cx="6831053" cy="5346968"/>
          </a:xfrm>
        </p:spPr>
        <p:txBody>
          <a:bodyPr anchor="t">
            <a:normAutofit/>
          </a:bodyPr>
          <a:lstStyle/>
          <a:p>
            <a:pPr algn="just">
              <a:lnSpc>
                <a:spcPct val="90000"/>
              </a:lnSpc>
              <a:spcAft>
                <a:spcPts val="800"/>
              </a:spcAft>
              <a:buFont typeface="Wingdings" panose="05000000000000000000" pitchFamily="2" charset="2"/>
              <a:buChar char="Ø"/>
            </a:pP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Todas as análises relatadas a seguir são sobre os 55 participantes restantes em cada experimento;</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90000"/>
              </a:lnSpc>
              <a:spcAft>
                <a:spcPts val="800"/>
              </a:spcAft>
              <a:buFont typeface="Wingdings" panose="05000000000000000000" pitchFamily="2" charset="2"/>
              <a:buChar char="Ø"/>
            </a:pP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Os quatro experimentos italianos foram conduzidos como parte de uma grande turma de graduação na Universidade de Milão;</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90000"/>
              </a:lnSpc>
              <a:spcAft>
                <a:spcPts val="800"/>
              </a:spcAft>
              <a:buFont typeface="Wingdings" panose="05000000000000000000" pitchFamily="2" charset="2"/>
              <a:buChar char="Ø"/>
            </a:pP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 195 participantes foram recrutados durante uma única sessão de aula;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90000"/>
              </a:lnSpc>
              <a:spcAft>
                <a:spcPts val="800"/>
              </a:spcAft>
              <a:buFont typeface="Wingdings" panose="05000000000000000000" pitchFamily="2" charset="2"/>
              <a:buChar char="Ø"/>
            </a:pP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 Como as políticas educacionais italianas impedem o pagamento pela participação em experimentos de pesquisa, todos os participantes eram voluntários;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90000"/>
              </a:lnSpc>
              <a:spcAft>
                <a:spcPts val="800"/>
              </a:spcAft>
              <a:buFont typeface="Wingdings" panose="05000000000000000000" pitchFamily="2" charset="2"/>
              <a:buChar char="Ø"/>
            </a:pP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 Dois participantes foram excluídos da análise por não serem falantes nativos de italiano. A distribuição dos participantes nos quatro experimentos é: 50, 49, 47 e 47.</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90000"/>
              </a:lnSpc>
            </a:pPr>
            <a:endParaRPr lang="en-US" sz="1500" dirty="0"/>
          </a:p>
        </p:txBody>
      </p:sp>
    </p:spTree>
    <p:extLst>
      <p:ext uri="{BB962C8B-B14F-4D97-AF65-F5344CB8AC3E}">
        <p14:creationId xmlns:p14="http://schemas.microsoft.com/office/powerpoint/2010/main" val="1038076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1">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rgbClr val="3BB1AE">
              <a:alpha val="20000"/>
            </a:srgbClr>
          </a:solidFill>
          <a:ln w="32707" cap="flat">
            <a:noFill/>
            <a:prstDash val="solid"/>
            <a:miter/>
          </a:ln>
        </p:spPr>
        <p:txBody>
          <a:bodyPr wrap="square" rtlCol="0" anchor="ctr">
            <a:noAutofit/>
          </a:bodyPr>
          <a:lstStyle/>
          <a:p>
            <a:endParaRPr lang="en-US"/>
          </a:p>
        </p:txBody>
      </p:sp>
      <p:sp>
        <p:nvSpPr>
          <p:cNvPr id="2" name="Título 1">
            <a:extLst>
              <a:ext uri="{FF2B5EF4-FFF2-40B4-BE49-F238E27FC236}">
                <a16:creationId xmlns:a16="http://schemas.microsoft.com/office/drawing/2014/main" id="{0136903B-2BDB-0C19-AAA4-E387B9F74815}"/>
              </a:ext>
            </a:extLst>
          </p:cNvPr>
          <p:cNvSpPr>
            <a:spLocks noGrp="1"/>
          </p:cNvSpPr>
          <p:nvPr>
            <p:ph type="title"/>
          </p:nvPr>
        </p:nvSpPr>
        <p:spPr>
          <a:xfrm>
            <a:off x="5526156" y="365125"/>
            <a:ext cx="5827643" cy="1433433"/>
          </a:xfrm>
        </p:spPr>
        <p:txBody>
          <a:bodyPr anchor="b">
            <a:normAutofit/>
          </a:bodyPr>
          <a:lstStyle/>
          <a:p>
            <a:r>
              <a:rPr lang="pt-BR" i="0" dirty="0"/>
              <a:t>Resultados</a:t>
            </a:r>
            <a:endParaRPr lang="en-US" i="0" dirty="0"/>
          </a:p>
        </p:txBody>
      </p:sp>
      <p:pic>
        <p:nvPicPr>
          <p:cNvPr id="17" name="Graphic 6" descr="Upward trend">
            <a:extLst>
              <a:ext uri="{FF2B5EF4-FFF2-40B4-BE49-F238E27FC236}">
                <a16:creationId xmlns:a16="http://schemas.microsoft.com/office/drawing/2014/main" id="{63FD9FD8-FCB7-37EC-5E24-10D4337EE8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3717" y="2782956"/>
            <a:ext cx="3449030" cy="3449030"/>
          </a:xfrm>
          <a:prstGeom prst="rect">
            <a:avLst/>
          </a:prstGeom>
        </p:spPr>
      </p:pic>
      <p:sp>
        <p:nvSpPr>
          <p:cNvPr id="3" name="Espaço Reservado para Conteúdo 2">
            <a:extLst>
              <a:ext uri="{FF2B5EF4-FFF2-40B4-BE49-F238E27FC236}">
                <a16:creationId xmlns:a16="http://schemas.microsoft.com/office/drawing/2014/main" id="{C4AA0747-F5C9-41CD-E7D5-829BCA4E9F99}"/>
              </a:ext>
            </a:extLst>
          </p:cNvPr>
          <p:cNvSpPr>
            <a:spLocks noGrp="1"/>
          </p:cNvSpPr>
          <p:nvPr>
            <p:ph idx="1"/>
          </p:nvPr>
        </p:nvSpPr>
        <p:spPr>
          <a:xfrm>
            <a:off x="5526156" y="2055813"/>
            <a:ext cx="5827644" cy="4121149"/>
          </a:xfrm>
        </p:spPr>
        <p:txBody>
          <a:bodyPr anchor="t">
            <a:normAutofit fontScale="92500" lnSpcReduction="20000"/>
          </a:bodyPr>
          <a:lstStyle/>
          <a:p>
            <a:pPr algn="just">
              <a:lnSpc>
                <a:spcPct val="107000"/>
              </a:lnSpc>
              <a:spcAft>
                <a:spcPts val="800"/>
              </a:spcAft>
              <a:buFont typeface="Wingdings" panose="05000000000000000000" pitchFamily="2" charset="2"/>
              <a:buChar char="Ø"/>
            </a:pPr>
            <a:r>
              <a:rPr lang="pt-BR" sz="2200" dirty="0">
                <a:effectLst/>
                <a:latin typeface="Times New Roman" panose="02020603050405020304" pitchFamily="18" charset="0"/>
                <a:ea typeface="Calibri" panose="020F0502020204030204" pitchFamily="34" charset="0"/>
                <a:cs typeface="Times New Roman" panose="02020603050405020304" pitchFamily="18" charset="0"/>
              </a:rPr>
              <a:t>Os resultados de todos os oito experimentos foram analisados ​​de forma idêntica.</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Font typeface="Wingdings" panose="05000000000000000000" pitchFamily="2" charset="2"/>
              <a:buChar char="Ø"/>
            </a:pPr>
            <a:r>
              <a:rPr lang="pt-BR" sz="2200" dirty="0">
                <a:effectLst/>
                <a:latin typeface="Times New Roman" panose="02020603050405020304" pitchFamily="18" charset="0"/>
                <a:ea typeface="Calibri" panose="020F0502020204030204" pitchFamily="34" charset="0"/>
                <a:cs typeface="Times New Roman" panose="02020603050405020304" pitchFamily="18" charset="0"/>
              </a:rPr>
              <a:t>Primeiro, as classificações de cada participante foram transformadas em z-score. A transformação do z-score elimina certos tipos de vieses de escala entre os participantes (por exemplo, usando uma extremidade da escala ou usando um intervalo de valores maior ou menor) convertendo as classificações de cada participante em uma escala padronizada (cada classificação transformada representa o número de desvios padrão a classificação bruta foi da classificação média do participante).</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2246037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Espaço Reservado para Conteúdo 4" descr="Diagrama&#10;&#10;Descrição gerada automaticamente">
            <a:extLst>
              <a:ext uri="{FF2B5EF4-FFF2-40B4-BE49-F238E27FC236}">
                <a16:creationId xmlns:a16="http://schemas.microsoft.com/office/drawing/2014/main" id="{0097EEA8-45F4-6EDF-C37C-55A6930725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165" y="202158"/>
            <a:ext cx="7396771" cy="6453683"/>
          </a:xfrm>
          <a:prstGeom prst="rect">
            <a:avLst/>
          </a:prstGeom>
          <a:ln>
            <a:noFill/>
          </a:ln>
          <a:effectLst>
            <a:outerShdw blurRad="292100" dist="139700" dir="2700000" algn="tl" rotWithShape="0">
              <a:srgbClr val="333333">
                <a:alpha val="65000"/>
              </a:srgbClr>
            </a:outerShdw>
          </a:effectLst>
        </p:spPr>
      </p:pic>
      <p:sp>
        <p:nvSpPr>
          <p:cNvPr id="10" name="Freeform: Shape 9">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aixaDeTexto 5">
            <a:extLst>
              <a:ext uri="{FF2B5EF4-FFF2-40B4-BE49-F238E27FC236}">
                <a16:creationId xmlns:a16="http://schemas.microsoft.com/office/drawing/2014/main" id="{7ED58FF1-8530-B457-30FC-9D4935FE360D}"/>
              </a:ext>
            </a:extLst>
          </p:cNvPr>
          <p:cNvSpPr txBox="1"/>
          <p:nvPr/>
        </p:nvSpPr>
        <p:spPr>
          <a:xfrm>
            <a:off x="7920318" y="2413336"/>
            <a:ext cx="3845858" cy="1754326"/>
          </a:xfrm>
          <a:prstGeom prst="rect">
            <a:avLst/>
          </a:prstGeom>
          <a:noFill/>
        </p:spPr>
        <p:txBody>
          <a:bodyPr wrap="square" rtlCol="0">
            <a:spAutoFit/>
          </a:bodyPr>
          <a:lstStyle/>
          <a:p>
            <a:pPr marL="285750" indent="-285750" algn="just">
              <a:buFont typeface="Wingdings" panose="05000000000000000000" pitchFamily="2" charset="2"/>
              <a:buChar char="Ø"/>
            </a:pPr>
            <a:r>
              <a:rPr lang="pt-BR" dirty="0">
                <a:latin typeface="Times New Roman" panose="02020603050405020304" pitchFamily="18" charset="0"/>
                <a:ea typeface="Calibri" panose="020F0502020204030204" pitchFamily="34" charset="0"/>
                <a:cs typeface="Times New Roman" panose="02020603050405020304" pitchFamily="18" charset="0"/>
              </a:rPr>
              <a:t>O</a:t>
            </a:r>
            <a:r>
              <a:rPr lang="pt-BR" sz="1800" dirty="0">
                <a:effectLst/>
                <a:latin typeface="Times New Roman" panose="02020603050405020304" pitchFamily="18" charset="0"/>
                <a:ea typeface="Calibri" panose="020F0502020204030204" pitchFamily="34" charset="0"/>
                <a:cs typeface="Times New Roman" panose="02020603050405020304" pitchFamily="18" charset="0"/>
              </a:rPr>
              <a:t>s quatro experimentos revelaram interações super aditivas significativas para whether, NP complexo e ilhas adjuntas, e uma interação quase significativa (p = 0,062) para ilhas sujeitas. </a:t>
            </a:r>
            <a:endParaRPr lang="en-US" dirty="0">
              <a:latin typeface="Times New Roman" panose="02020603050405020304" pitchFamily="18" charset="0"/>
              <a:cs typeface="Times New Roman" panose="02020603050405020304" pitchFamily="18" charset="0"/>
            </a:endParaRPr>
          </a:p>
        </p:txBody>
      </p:sp>
      <p:sp>
        <p:nvSpPr>
          <p:cNvPr id="7" name="CaixaDeTexto 6">
            <a:extLst>
              <a:ext uri="{FF2B5EF4-FFF2-40B4-BE49-F238E27FC236}">
                <a16:creationId xmlns:a16="http://schemas.microsoft.com/office/drawing/2014/main" id="{4ED6EB4C-F91E-AC72-9474-ABCB883FB38B}"/>
              </a:ext>
            </a:extLst>
          </p:cNvPr>
          <p:cNvSpPr txBox="1"/>
          <p:nvPr/>
        </p:nvSpPr>
        <p:spPr>
          <a:xfrm>
            <a:off x="7920318" y="1959703"/>
            <a:ext cx="3496235" cy="369332"/>
          </a:xfrm>
          <a:prstGeom prst="rect">
            <a:avLst/>
          </a:prstGeom>
          <a:noFill/>
        </p:spPr>
        <p:txBody>
          <a:bodyPr wrap="square" rtlCol="0">
            <a:spAutoFit/>
          </a:bodyPr>
          <a:lstStyle/>
          <a:p>
            <a:r>
              <a:rPr lang="pt-BR" b="1" dirty="0">
                <a:latin typeface="Times New Roman" panose="02020603050405020304" pitchFamily="18" charset="0"/>
                <a:cs typeface="Times New Roman" panose="02020603050405020304" pitchFamily="18" charset="0"/>
              </a:rPr>
              <a:t>English</a:t>
            </a:r>
            <a:r>
              <a:rPr lang="pt-BR" b="1" dirty="0"/>
              <a:t> wh-</a:t>
            </a:r>
            <a:r>
              <a:rPr lang="pt-BR" b="1" dirty="0" err="1"/>
              <a:t>dependencies</a:t>
            </a:r>
            <a:endParaRPr lang="en-US" b="1" dirty="0"/>
          </a:p>
        </p:txBody>
      </p:sp>
    </p:spTree>
    <p:extLst>
      <p:ext uri="{BB962C8B-B14F-4D97-AF65-F5344CB8AC3E}">
        <p14:creationId xmlns:p14="http://schemas.microsoft.com/office/powerpoint/2010/main" val="3685540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m 4" descr="Diagrama&#10;&#10;Descrição gerada automaticamente">
            <a:extLst>
              <a:ext uri="{FF2B5EF4-FFF2-40B4-BE49-F238E27FC236}">
                <a16:creationId xmlns:a16="http://schemas.microsoft.com/office/drawing/2014/main" id="{FFFCB78E-5DDC-E770-6722-9BFCEAF48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583" y="300562"/>
            <a:ext cx="7511168" cy="6591051"/>
          </a:xfrm>
          <a:prstGeom prst="rect">
            <a:avLst/>
          </a:prstGeom>
          <a:ln>
            <a:noFill/>
          </a:ln>
          <a:effectLst>
            <a:outerShdw blurRad="292100" dist="139700" dir="2700000" algn="tl" rotWithShape="0">
              <a:srgbClr val="333333">
                <a:alpha val="65000"/>
              </a:srgbClr>
            </a:outerShdw>
          </a:effectLst>
        </p:spPr>
      </p:pic>
      <p:sp>
        <p:nvSpPr>
          <p:cNvPr id="10" name="Freeform: Shape 9">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aixaDeTexto 8">
            <a:extLst>
              <a:ext uri="{FF2B5EF4-FFF2-40B4-BE49-F238E27FC236}">
                <a16:creationId xmlns:a16="http://schemas.microsoft.com/office/drawing/2014/main" id="{1115A0AB-6800-D6DA-565C-6F603F68F629}"/>
              </a:ext>
            </a:extLst>
          </p:cNvPr>
          <p:cNvSpPr txBox="1"/>
          <p:nvPr/>
        </p:nvSpPr>
        <p:spPr>
          <a:xfrm>
            <a:off x="7785752" y="414857"/>
            <a:ext cx="3971051" cy="6463308"/>
          </a:xfrm>
          <a:prstGeom prst="rect">
            <a:avLst/>
          </a:prstGeom>
          <a:noFill/>
        </p:spPr>
        <p:txBody>
          <a:bodyPr wrap="square" rtlCol="0">
            <a:spAutoFit/>
          </a:bodyPr>
          <a:lstStyle/>
          <a:p>
            <a:pPr marL="285750" indent="-285750" algn="just">
              <a:buFont typeface="Wingdings" panose="05000000000000000000" pitchFamily="2" charset="2"/>
              <a:buChar char="Ø"/>
            </a:pPr>
            <a:r>
              <a:rPr lang="pt-BR" dirty="0">
                <a:latin typeface="Times New Roman" panose="02020603050405020304" pitchFamily="18" charset="0"/>
                <a:cs typeface="Times New Roman" panose="02020603050405020304" pitchFamily="18" charset="0"/>
              </a:rPr>
              <a:t>Os quatro experimentos revelaram interações significativas para wh, NP complexo e ilhas de sujeito;</a:t>
            </a:r>
          </a:p>
          <a:p>
            <a:pPr marL="285750" indent="-285750" algn="just">
              <a:buFont typeface="Wingdings" panose="05000000000000000000" pitchFamily="2" charset="2"/>
              <a:buChar char="Ø"/>
            </a:pPr>
            <a:r>
              <a:rPr lang="pt-BR" b="1" dirty="0">
                <a:latin typeface="Times New Roman" panose="02020603050405020304" pitchFamily="18" charset="0"/>
                <a:cs typeface="Times New Roman" panose="02020603050405020304" pitchFamily="18" charset="0"/>
              </a:rPr>
              <a:t>Em contraste, as ilhas adjuntas demonstraram aditividade linear quase perfeita (valor p de 0,992 e pontuação DD de 0,01);</a:t>
            </a:r>
          </a:p>
          <a:p>
            <a:pPr marL="285750" indent="-285750" algn="just">
              <a:buFont typeface="Wingdings" panose="05000000000000000000" pitchFamily="2" charset="2"/>
              <a:buChar char="Ø"/>
            </a:pPr>
            <a:r>
              <a:rPr lang="pt-BR" dirty="0">
                <a:latin typeface="Times New Roman" panose="02020603050405020304" pitchFamily="18" charset="0"/>
                <a:cs typeface="Times New Roman" panose="02020603050405020304" pitchFamily="18" charset="0"/>
              </a:rPr>
              <a:t>Uma propriedade interessante a ser observada é que a sentença de violação da ilha no projeto da </a:t>
            </a:r>
            <a:r>
              <a:rPr lang="pt-BR" b="1" dirty="0">
                <a:latin typeface="Times New Roman" panose="02020603050405020304" pitchFamily="18" charset="0"/>
                <a:cs typeface="Times New Roman" panose="02020603050405020304" pitchFamily="18" charset="0"/>
              </a:rPr>
              <a:t>ilha adjunta é classificada como relativamente inaceitável </a:t>
            </a:r>
            <a:r>
              <a:rPr lang="pt-BR" dirty="0">
                <a:latin typeface="Times New Roman" panose="02020603050405020304" pitchFamily="18" charset="0"/>
                <a:cs typeface="Times New Roman" panose="02020603050405020304" pitchFamily="18" charset="0"/>
              </a:rPr>
              <a:t>(em torno de -0,75);</a:t>
            </a:r>
          </a:p>
          <a:p>
            <a:pPr marL="285750" indent="-285750" algn="just">
              <a:buFont typeface="Wingdings" panose="05000000000000000000" pitchFamily="2" charset="2"/>
              <a:buChar char="Ø"/>
            </a:pPr>
            <a:r>
              <a:rPr lang="pt-BR" dirty="0">
                <a:latin typeface="Times New Roman" panose="02020603050405020304" pitchFamily="18" charset="0"/>
                <a:cs typeface="Times New Roman" panose="02020603050405020304" pitchFamily="18" charset="0"/>
              </a:rPr>
              <a:t>Essa inaceitabilidade pode explicar porque as ilhas adjuntas foram assumidas nas dependências do inglês, pois é somente após usar o planejamento fatorial que fica claro que essa inaceitabilidade pode ser completamente explicada pela soma linear do efeito de dependências de longa distância e o efeito de estruturas insulares. </a:t>
            </a:r>
          </a:p>
        </p:txBody>
      </p:sp>
      <p:sp>
        <p:nvSpPr>
          <p:cNvPr id="11" name="CaixaDeTexto 10">
            <a:extLst>
              <a:ext uri="{FF2B5EF4-FFF2-40B4-BE49-F238E27FC236}">
                <a16:creationId xmlns:a16="http://schemas.microsoft.com/office/drawing/2014/main" id="{FA1AEA0A-CA05-0767-BB49-7A6F4A15E669}"/>
              </a:ext>
            </a:extLst>
          </p:cNvPr>
          <p:cNvSpPr txBox="1"/>
          <p:nvPr/>
        </p:nvSpPr>
        <p:spPr>
          <a:xfrm>
            <a:off x="8070224" y="115896"/>
            <a:ext cx="3402106" cy="369332"/>
          </a:xfrm>
          <a:prstGeom prst="rect">
            <a:avLst/>
          </a:prstGeom>
          <a:noFill/>
        </p:spPr>
        <p:txBody>
          <a:bodyPr wrap="square" rtlCol="0">
            <a:spAutoFit/>
          </a:bodyPr>
          <a:lstStyle/>
          <a:p>
            <a:r>
              <a:rPr lang="pt-BR" b="1" dirty="0">
                <a:latin typeface="Times New Roman" panose="02020603050405020304" pitchFamily="18" charset="0"/>
                <a:cs typeface="Times New Roman" panose="02020603050405020304" pitchFamily="18" charset="0"/>
              </a:rPr>
              <a:t>English </a:t>
            </a:r>
            <a:r>
              <a:rPr lang="pt-BR" b="1" dirty="0" err="1">
                <a:latin typeface="Times New Roman" panose="02020603050405020304" pitchFamily="18" charset="0"/>
                <a:cs typeface="Times New Roman" panose="02020603050405020304" pitchFamily="18" charset="0"/>
              </a:rPr>
              <a:t>rc-dependencies</a:t>
            </a:r>
            <a:endParaRPr lang="en-US" b="1" dirty="0">
              <a:latin typeface="Times New Roman" panose="02020603050405020304" pitchFamily="18" charset="0"/>
              <a:cs typeface="Times New Roman" panose="02020603050405020304" pitchFamily="18" charset="0"/>
            </a:endParaRPr>
          </a:p>
        </p:txBody>
      </p:sp>
      <p:sp>
        <p:nvSpPr>
          <p:cNvPr id="2" name="Elipse 1">
            <a:extLst>
              <a:ext uri="{FF2B5EF4-FFF2-40B4-BE49-F238E27FC236}">
                <a16:creationId xmlns:a16="http://schemas.microsoft.com/office/drawing/2014/main" id="{632C2981-59DB-6FE2-780C-878C4BC2B724}"/>
              </a:ext>
            </a:extLst>
          </p:cNvPr>
          <p:cNvSpPr/>
          <p:nvPr/>
        </p:nvSpPr>
        <p:spPr>
          <a:xfrm>
            <a:off x="3657600" y="3038622"/>
            <a:ext cx="3953022" cy="34325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21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11C6A85-18A2-8307-F4D8-AD1B83227249}"/>
              </a:ext>
            </a:extLst>
          </p:cNvPr>
          <p:cNvSpPr>
            <a:spLocks noGrp="1"/>
          </p:cNvSpPr>
          <p:nvPr>
            <p:ph idx="1"/>
          </p:nvPr>
        </p:nvSpPr>
        <p:spPr>
          <a:xfrm>
            <a:off x="7879976" y="2468880"/>
            <a:ext cx="3711389" cy="3824344"/>
          </a:xfrm>
        </p:spPr>
        <p:txBody>
          <a:bodyPr>
            <a:normAutofit/>
          </a:bodyPr>
          <a:lstStyle/>
          <a:p>
            <a:pPr algn="just">
              <a:buFont typeface="Wingdings" panose="05000000000000000000" pitchFamily="2" charset="2"/>
              <a:buChar char="Ø"/>
            </a:pPr>
            <a:r>
              <a:rPr lang="pt-BR" sz="2000" dirty="0">
                <a:latin typeface="Times New Roman" panose="02020603050405020304" pitchFamily="18" charset="0"/>
                <a:cs typeface="Times New Roman" panose="02020603050405020304" pitchFamily="18" charset="0"/>
              </a:rPr>
              <a:t>Os quatro experimentos revelaram interações significativas para todos os quatro tipos de ilhas. A Figura 4 apresenta gráficos de interação para cada um dos tipos de ilha. </a:t>
            </a:r>
            <a:endParaRPr lang="en-US" sz="2000" dirty="0">
              <a:latin typeface="Times New Roman" panose="02020603050405020304" pitchFamily="18" charset="0"/>
              <a:cs typeface="Times New Roman" panose="02020603050405020304" pitchFamily="18" charset="0"/>
            </a:endParaRPr>
          </a:p>
        </p:txBody>
      </p:sp>
      <p:pic>
        <p:nvPicPr>
          <p:cNvPr id="5" name="Imagem 4" descr="Diagrama&#10;&#10;Descrição gerada automaticamente">
            <a:extLst>
              <a:ext uri="{FF2B5EF4-FFF2-40B4-BE49-F238E27FC236}">
                <a16:creationId xmlns:a16="http://schemas.microsoft.com/office/drawing/2014/main" id="{87C9C63B-AD5D-CC3F-9F38-0DF578B4D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372" y="263562"/>
            <a:ext cx="7291526" cy="6325497"/>
          </a:xfrm>
          <a:prstGeom prst="rect">
            <a:avLst/>
          </a:prstGeom>
          <a:ln>
            <a:noFill/>
          </a:ln>
          <a:effectLst>
            <a:outerShdw blurRad="292100" dist="139700" dir="2700000" algn="tl" rotWithShape="0">
              <a:srgbClr val="333333">
                <a:alpha val="65000"/>
              </a:srgbClr>
            </a:outerShdw>
          </a:effectLst>
        </p:spPr>
      </p:pic>
      <p:sp>
        <p:nvSpPr>
          <p:cNvPr id="6" name="CaixaDeTexto 5">
            <a:extLst>
              <a:ext uri="{FF2B5EF4-FFF2-40B4-BE49-F238E27FC236}">
                <a16:creationId xmlns:a16="http://schemas.microsoft.com/office/drawing/2014/main" id="{1D157F59-E05B-7100-D24B-ABDC76C744B8}"/>
              </a:ext>
            </a:extLst>
          </p:cNvPr>
          <p:cNvSpPr txBox="1"/>
          <p:nvPr/>
        </p:nvSpPr>
        <p:spPr>
          <a:xfrm>
            <a:off x="7987553" y="1996426"/>
            <a:ext cx="3603812" cy="369332"/>
          </a:xfrm>
          <a:prstGeom prst="rect">
            <a:avLst/>
          </a:prstGeom>
          <a:noFill/>
        </p:spPr>
        <p:txBody>
          <a:bodyPr wrap="square" rtlCol="0">
            <a:spAutoFit/>
          </a:bodyPr>
          <a:lstStyle/>
          <a:p>
            <a:r>
              <a:rPr lang="pt-BR" b="1" dirty="0">
                <a:latin typeface="Times New Roman" panose="02020603050405020304" pitchFamily="18" charset="0"/>
                <a:cs typeface="Times New Roman" panose="02020603050405020304" pitchFamily="18" charset="0"/>
              </a:rPr>
              <a:t>Italian wh-</a:t>
            </a:r>
            <a:r>
              <a:rPr lang="pt-BR" b="1" dirty="0" err="1">
                <a:latin typeface="Times New Roman" panose="02020603050405020304" pitchFamily="18" charset="0"/>
                <a:cs typeface="Times New Roman" panose="02020603050405020304" pitchFamily="18" charset="0"/>
              </a:rPr>
              <a:t>dependencies</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176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descr="Diagrama&#10;&#10;Descrição gerada automaticamente">
            <a:extLst>
              <a:ext uri="{FF2B5EF4-FFF2-40B4-BE49-F238E27FC236}">
                <a16:creationId xmlns:a16="http://schemas.microsoft.com/office/drawing/2014/main" id="{885037BD-FCF7-5CFC-CFD2-50EFAC7B23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939" y="217071"/>
            <a:ext cx="7332014" cy="6423858"/>
          </a:xfrm>
          <a:prstGeom prst="rect">
            <a:avLst/>
          </a:prstGeom>
          <a:ln>
            <a:noFill/>
          </a:ln>
          <a:effectLst>
            <a:outerShdw blurRad="292100" dist="139700" dir="2700000" algn="tl" rotWithShape="0">
              <a:srgbClr val="333333">
                <a:alpha val="65000"/>
              </a:srgbClr>
            </a:outerShdw>
          </a:effectLst>
        </p:spPr>
      </p:pic>
      <p:sp>
        <p:nvSpPr>
          <p:cNvPr id="6" name="CaixaDeTexto 5">
            <a:extLst>
              <a:ext uri="{FF2B5EF4-FFF2-40B4-BE49-F238E27FC236}">
                <a16:creationId xmlns:a16="http://schemas.microsoft.com/office/drawing/2014/main" id="{C72121FC-48CA-E4E7-328C-4A01B4356AB1}"/>
              </a:ext>
            </a:extLst>
          </p:cNvPr>
          <p:cNvSpPr txBox="1"/>
          <p:nvPr/>
        </p:nvSpPr>
        <p:spPr>
          <a:xfrm>
            <a:off x="8108576" y="1371600"/>
            <a:ext cx="3442448" cy="3785652"/>
          </a:xfrm>
          <a:prstGeom prst="rect">
            <a:avLst/>
          </a:prstGeom>
          <a:noFill/>
        </p:spPr>
        <p:txBody>
          <a:bodyPr wrap="square" rtlCol="0">
            <a:spAutoFit/>
          </a:bodyPr>
          <a:lstStyle/>
          <a:p>
            <a:pPr algn="just"/>
            <a:r>
              <a:rPr lang="pt-BR" sz="2000" b="1" dirty="0">
                <a:latin typeface="Times New Roman" panose="02020603050405020304" pitchFamily="18" charset="0"/>
                <a:cs typeface="Times New Roman" panose="02020603050405020304" pitchFamily="18" charset="0"/>
              </a:rPr>
              <a:t>Italian </a:t>
            </a:r>
            <a:r>
              <a:rPr lang="pt-BR" sz="2000" b="1" dirty="0" err="1">
                <a:latin typeface="Times New Roman" panose="02020603050405020304" pitchFamily="18" charset="0"/>
                <a:cs typeface="Times New Roman" panose="02020603050405020304" pitchFamily="18" charset="0"/>
              </a:rPr>
              <a:t>rc-dependencies</a:t>
            </a:r>
            <a:endParaRPr lang="pt-BR" sz="2000"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pt-B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pt-BR" sz="2000" dirty="0">
                <a:latin typeface="Times New Roman" panose="02020603050405020304" pitchFamily="18" charset="0"/>
                <a:cs typeface="Times New Roman" panose="02020603050405020304" pitchFamily="18" charset="0"/>
              </a:rPr>
              <a:t>Os quatro experimentos revelaram interações significativas para wh, NP complexo e ilhas adjuntas. Em contraste, ilhas de sujeitos revelaram aditividade linear quase perfeita (um valor de p de 0,84 e uma pontuação DD de -0,07). </a:t>
            </a:r>
            <a:endParaRPr lang="en-US" sz="2000" dirty="0">
              <a:latin typeface="Times New Roman" panose="02020603050405020304" pitchFamily="18" charset="0"/>
              <a:cs typeface="Times New Roman" panose="02020603050405020304" pitchFamily="18" charset="0"/>
            </a:endParaRPr>
          </a:p>
        </p:txBody>
      </p:sp>
      <p:pic>
        <p:nvPicPr>
          <p:cNvPr id="4" name="Imagem 3">
            <a:extLst>
              <a:ext uri="{FF2B5EF4-FFF2-40B4-BE49-F238E27FC236}">
                <a16:creationId xmlns:a16="http://schemas.microsoft.com/office/drawing/2014/main" id="{A344947E-1E4C-1403-0605-D7FCAB6AA577}"/>
              </a:ext>
            </a:extLst>
          </p:cNvPr>
          <p:cNvPicPr>
            <a:picLocks noChangeAspect="1"/>
          </p:cNvPicPr>
          <p:nvPr/>
        </p:nvPicPr>
        <p:blipFill>
          <a:blip r:embed="rId3"/>
          <a:stretch>
            <a:fillRect/>
          </a:stretch>
        </p:blipFill>
        <p:spPr>
          <a:xfrm>
            <a:off x="233820" y="2915378"/>
            <a:ext cx="3987130" cy="3475021"/>
          </a:xfrm>
          <a:prstGeom prst="rect">
            <a:avLst/>
          </a:prstGeom>
        </p:spPr>
      </p:pic>
    </p:spTree>
    <p:extLst>
      <p:ext uri="{BB962C8B-B14F-4D97-AF65-F5344CB8AC3E}">
        <p14:creationId xmlns:p14="http://schemas.microsoft.com/office/powerpoint/2010/main" val="365786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3A305A-8655-7058-9670-1182ED072B4C}"/>
              </a:ext>
            </a:extLst>
          </p:cNvPr>
          <p:cNvSpPr>
            <a:spLocks noGrp="1"/>
          </p:cNvSpPr>
          <p:nvPr>
            <p:ph type="title"/>
          </p:nvPr>
        </p:nvSpPr>
        <p:spPr>
          <a:xfrm>
            <a:off x="838200" y="0"/>
            <a:ext cx="10515600" cy="1325563"/>
          </a:xfrm>
        </p:spPr>
        <p:txBody>
          <a:bodyPr>
            <a:normAutofit/>
          </a:bodyPr>
          <a:lstStyle/>
          <a:p>
            <a:r>
              <a:rPr lang="pt-BR" sz="3200" b="1" dirty="0">
                <a:latin typeface="Times New Roman" panose="02020603050405020304" pitchFamily="18" charset="0"/>
                <a:cs typeface="Times New Roman" panose="02020603050405020304" pitchFamily="18" charset="0"/>
              </a:rPr>
              <a:t>Resumindo...</a:t>
            </a:r>
            <a:endParaRPr lang="en-US" sz="3200" b="1" dirty="0">
              <a:latin typeface="Times New Roman" panose="02020603050405020304" pitchFamily="18" charset="0"/>
              <a:cs typeface="Times New Roman" panose="02020603050405020304" pitchFamily="18" charset="0"/>
            </a:endParaRPr>
          </a:p>
        </p:txBody>
      </p:sp>
      <p:pic>
        <p:nvPicPr>
          <p:cNvPr id="5" name="Espaço Reservado para Conteúdo 4" descr="Tabela&#10;&#10;Descrição gerada automaticamente">
            <a:extLst>
              <a:ext uri="{FF2B5EF4-FFF2-40B4-BE49-F238E27FC236}">
                <a16:creationId xmlns:a16="http://schemas.microsoft.com/office/drawing/2014/main" id="{5A18AC41-FA9C-3791-6095-8C710CB159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0819" y="1062063"/>
            <a:ext cx="10612981" cy="3711643"/>
          </a:xfrm>
          <a:prstGeom prst="rect">
            <a:avLst/>
          </a:prstGeom>
          <a:ln>
            <a:noFill/>
          </a:ln>
          <a:effectLst>
            <a:outerShdw blurRad="292100" dist="139700" dir="2700000" algn="tl" rotWithShape="0">
              <a:srgbClr val="333333">
                <a:alpha val="65000"/>
              </a:srgbClr>
            </a:outerShdw>
          </a:effectLst>
        </p:spPr>
      </p:pic>
      <p:sp>
        <p:nvSpPr>
          <p:cNvPr id="6" name="CaixaDeTexto 5">
            <a:extLst>
              <a:ext uri="{FF2B5EF4-FFF2-40B4-BE49-F238E27FC236}">
                <a16:creationId xmlns:a16="http://schemas.microsoft.com/office/drawing/2014/main" id="{15B02F7A-1C02-86B0-6CE8-175E0DADA9DC}"/>
              </a:ext>
            </a:extLst>
          </p:cNvPr>
          <p:cNvSpPr txBox="1"/>
          <p:nvPr/>
        </p:nvSpPr>
        <p:spPr>
          <a:xfrm>
            <a:off x="242047" y="5015753"/>
            <a:ext cx="11766177" cy="1323439"/>
          </a:xfrm>
          <a:prstGeom prst="rect">
            <a:avLst/>
          </a:prstGeom>
          <a:noFill/>
        </p:spPr>
        <p:txBody>
          <a:bodyPr wrap="square" rtlCol="0">
            <a:spAutoFit/>
          </a:bodyPr>
          <a:lstStyle/>
          <a:p>
            <a:pPr algn="just"/>
            <a:r>
              <a:rPr lang="pt-BR" sz="2000" dirty="0">
                <a:latin typeface="Times New Roman" panose="02020603050405020304" pitchFamily="18" charset="0"/>
                <a:cs typeface="Times New Roman" panose="02020603050405020304" pitchFamily="18" charset="0"/>
              </a:rPr>
              <a:t>Como a Tabela 2 indica, os resultados desses experimentos sugerem que há variação tanto entre os tipos de dependência quanto entre os idiomas: enquanto o inglês e o italiano mostram evidências de um efeito de ilha para todos os quatro tipos de ilha com dependências wh, as relativas em inglês </a:t>
            </a:r>
            <a:r>
              <a:rPr lang="pt-BR" sz="2000" b="1" dirty="0">
                <a:latin typeface="Times New Roman" panose="02020603050405020304" pitchFamily="18" charset="0"/>
                <a:cs typeface="Times New Roman" panose="02020603050405020304" pitchFamily="18" charset="0"/>
              </a:rPr>
              <a:t>não mostram efeitos de ilha adjunta </a:t>
            </a:r>
            <a:r>
              <a:rPr lang="pt-BR" sz="2000" dirty="0">
                <a:latin typeface="Times New Roman" panose="02020603050405020304" pitchFamily="18" charset="0"/>
                <a:cs typeface="Times New Roman" panose="02020603050405020304" pitchFamily="18" charset="0"/>
              </a:rPr>
              <a:t>e as relativas italianas </a:t>
            </a:r>
            <a:r>
              <a:rPr lang="pt-BR" sz="2000" b="1" dirty="0">
                <a:latin typeface="Times New Roman" panose="02020603050405020304" pitchFamily="18" charset="0"/>
                <a:cs typeface="Times New Roman" panose="02020603050405020304" pitchFamily="18" charset="0"/>
              </a:rPr>
              <a:t>não mostram efeitos de ilha em ilhas de sujeito. </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0073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4B04273-AE2A-4676-98D5-85D0D238C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8A68847-134F-4AF1-B1C6-332344C9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rgbClr val="3BB1AE">
              <a:alpha val="20000"/>
            </a:srgbClr>
          </a:solidFill>
          <a:ln w="32707" cap="flat">
            <a:noFill/>
            <a:prstDash val="solid"/>
            <a:miter/>
          </a:ln>
        </p:spPr>
        <p:txBody>
          <a:bodyPr wrap="square" rtlCol="0" anchor="ctr">
            <a:noAutofit/>
          </a:bodyPr>
          <a:lstStyle/>
          <a:p>
            <a:endParaRPr lang="en-US"/>
          </a:p>
        </p:txBody>
      </p:sp>
      <p:sp>
        <p:nvSpPr>
          <p:cNvPr id="3" name="Espaço Reservado para Conteúdo 2">
            <a:extLst>
              <a:ext uri="{FF2B5EF4-FFF2-40B4-BE49-F238E27FC236}">
                <a16:creationId xmlns:a16="http://schemas.microsoft.com/office/drawing/2014/main" id="{7B49C87F-8B68-29BA-4D74-887215E4FC68}"/>
              </a:ext>
            </a:extLst>
          </p:cNvPr>
          <p:cNvSpPr>
            <a:spLocks noGrp="1"/>
          </p:cNvSpPr>
          <p:nvPr>
            <p:ph idx="1"/>
          </p:nvPr>
        </p:nvSpPr>
        <p:spPr>
          <a:xfrm>
            <a:off x="838200" y="535540"/>
            <a:ext cx="10515600" cy="3295007"/>
          </a:xfrm>
          <a:custGeom>
            <a:avLst/>
            <a:gdLst>
              <a:gd name="connsiteX0" fmla="*/ 0 w 10515600"/>
              <a:gd name="connsiteY0" fmla="*/ 0 h 3295007"/>
              <a:gd name="connsiteX1" fmla="*/ 373888 w 10515600"/>
              <a:gd name="connsiteY1" fmla="*/ 0 h 3295007"/>
              <a:gd name="connsiteX2" fmla="*/ 1168400 w 10515600"/>
              <a:gd name="connsiteY2" fmla="*/ 0 h 3295007"/>
              <a:gd name="connsiteX3" fmla="*/ 1437132 w 10515600"/>
              <a:gd name="connsiteY3" fmla="*/ 0 h 3295007"/>
              <a:gd name="connsiteX4" fmla="*/ 1916176 w 10515600"/>
              <a:gd name="connsiteY4" fmla="*/ 0 h 3295007"/>
              <a:gd name="connsiteX5" fmla="*/ 2395220 w 10515600"/>
              <a:gd name="connsiteY5" fmla="*/ 0 h 3295007"/>
              <a:gd name="connsiteX6" fmla="*/ 3189732 w 10515600"/>
              <a:gd name="connsiteY6" fmla="*/ 0 h 3295007"/>
              <a:gd name="connsiteX7" fmla="*/ 3458464 w 10515600"/>
              <a:gd name="connsiteY7" fmla="*/ 0 h 3295007"/>
              <a:gd name="connsiteX8" fmla="*/ 4252976 w 10515600"/>
              <a:gd name="connsiteY8" fmla="*/ 0 h 3295007"/>
              <a:gd name="connsiteX9" fmla="*/ 4626864 w 10515600"/>
              <a:gd name="connsiteY9" fmla="*/ 0 h 3295007"/>
              <a:gd name="connsiteX10" fmla="*/ 4895596 w 10515600"/>
              <a:gd name="connsiteY10" fmla="*/ 0 h 3295007"/>
              <a:gd name="connsiteX11" fmla="*/ 5269484 w 10515600"/>
              <a:gd name="connsiteY11" fmla="*/ 0 h 3295007"/>
              <a:gd name="connsiteX12" fmla="*/ 5538216 w 10515600"/>
              <a:gd name="connsiteY12" fmla="*/ 0 h 3295007"/>
              <a:gd name="connsiteX13" fmla="*/ 6227572 w 10515600"/>
              <a:gd name="connsiteY13" fmla="*/ 0 h 3295007"/>
              <a:gd name="connsiteX14" fmla="*/ 6496304 w 10515600"/>
              <a:gd name="connsiteY14" fmla="*/ 0 h 3295007"/>
              <a:gd name="connsiteX15" fmla="*/ 7290816 w 10515600"/>
              <a:gd name="connsiteY15" fmla="*/ 0 h 3295007"/>
              <a:gd name="connsiteX16" fmla="*/ 7559548 w 10515600"/>
              <a:gd name="connsiteY16" fmla="*/ 0 h 3295007"/>
              <a:gd name="connsiteX17" fmla="*/ 7933436 w 10515600"/>
              <a:gd name="connsiteY17" fmla="*/ 0 h 3295007"/>
              <a:gd name="connsiteX18" fmla="*/ 8202168 w 10515600"/>
              <a:gd name="connsiteY18" fmla="*/ 0 h 3295007"/>
              <a:gd name="connsiteX19" fmla="*/ 8786368 w 10515600"/>
              <a:gd name="connsiteY19" fmla="*/ 0 h 3295007"/>
              <a:gd name="connsiteX20" fmla="*/ 9265412 w 10515600"/>
              <a:gd name="connsiteY20" fmla="*/ 0 h 3295007"/>
              <a:gd name="connsiteX21" fmla="*/ 9954768 w 10515600"/>
              <a:gd name="connsiteY21" fmla="*/ 0 h 3295007"/>
              <a:gd name="connsiteX22" fmla="*/ 10515600 w 10515600"/>
              <a:gd name="connsiteY22" fmla="*/ 0 h 3295007"/>
              <a:gd name="connsiteX23" fmla="*/ 10515600 w 10515600"/>
              <a:gd name="connsiteY23" fmla="*/ 483268 h 3295007"/>
              <a:gd name="connsiteX24" fmla="*/ 10515600 w 10515600"/>
              <a:gd name="connsiteY24" fmla="*/ 1098336 h 3295007"/>
              <a:gd name="connsiteX25" fmla="*/ 10515600 w 10515600"/>
              <a:gd name="connsiteY25" fmla="*/ 1614553 h 3295007"/>
              <a:gd name="connsiteX26" fmla="*/ 10515600 w 10515600"/>
              <a:gd name="connsiteY26" fmla="*/ 2196671 h 3295007"/>
              <a:gd name="connsiteX27" fmla="*/ 10515600 w 10515600"/>
              <a:gd name="connsiteY27" fmla="*/ 2778789 h 3295007"/>
              <a:gd name="connsiteX28" fmla="*/ 10515600 w 10515600"/>
              <a:gd name="connsiteY28" fmla="*/ 3295007 h 3295007"/>
              <a:gd name="connsiteX29" fmla="*/ 10036556 w 10515600"/>
              <a:gd name="connsiteY29" fmla="*/ 3295007 h 3295007"/>
              <a:gd name="connsiteX30" fmla="*/ 9767824 w 10515600"/>
              <a:gd name="connsiteY30" fmla="*/ 3295007 h 3295007"/>
              <a:gd name="connsiteX31" fmla="*/ 9078468 w 10515600"/>
              <a:gd name="connsiteY31" fmla="*/ 3295007 h 3295007"/>
              <a:gd name="connsiteX32" fmla="*/ 8599424 w 10515600"/>
              <a:gd name="connsiteY32" fmla="*/ 3295007 h 3295007"/>
              <a:gd name="connsiteX33" fmla="*/ 7910068 w 10515600"/>
              <a:gd name="connsiteY33" fmla="*/ 3295007 h 3295007"/>
              <a:gd name="connsiteX34" fmla="*/ 7431024 w 10515600"/>
              <a:gd name="connsiteY34" fmla="*/ 3295007 h 3295007"/>
              <a:gd name="connsiteX35" fmla="*/ 6636512 w 10515600"/>
              <a:gd name="connsiteY35" fmla="*/ 3295007 h 3295007"/>
              <a:gd name="connsiteX36" fmla="*/ 6367780 w 10515600"/>
              <a:gd name="connsiteY36" fmla="*/ 3295007 h 3295007"/>
              <a:gd name="connsiteX37" fmla="*/ 5678424 w 10515600"/>
              <a:gd name="connsiteY37" fmla="*/ 3295007 h 3295007"/>
              <a:gd name="connsiteX38" fmla="*/ 5199380 w 10515600"/>
              <a:gd name="connsiteY38" fmla="*/ 3295007 h 3295007"/>
              <a:gd name="connsiteX39" fmla="*/ 4720336 w 10515600"/>
              <a:gd name="connsiteY39" fmla="*/ 3295007 h 3295007"/>
              <a:gd name="connsiteX40" fmla="*/ 4030980 w 10515600"/>
              <a:gd name="connsiteY40" fmla="*/ 3295007 h 3295007"/>
              <a:gd name="connsiteX41" fmla="*/ 3657092 w 10515600"/>
              <a:gd name="connsiteY41" fmla="*/ 3295007 h 3295007"/>
              <a:gd name="connsiteX42" fmla="*/ 2967736 w 10515600"/>
              <a:gd name="connsiteY42" fmla="*/ 3295007 h 3295007"/>
              <a:gd name="connsiteX43" fmla="*/ 2383536 w 10515600"/>
              <a:gd name="connsiteY43" fmla="*/ 3295007 h 3295007"/>
              <a:gd name="connsiteX44" fmla="*/ 1589024 w 10515600"/>
              <a:gd name="connsiteY44" fmla="*/ 3295007 h 3295007"/>
              <a:gd name="connsiteX45" fmla="*/ 794512 w 10515600"/>
              <a:gd name="connsiteY45" fmla="*/ 3295007 h 3295007"/>
              <a:gd name="connsiteX46" fmla="*/ 0 w 10515600"/>
              <a:gd name="connsiteY46" fmla="*/ 3295007 h 3295007"/>
              <a:gd name="connsiteX47" fmla="*/ 0 w 10515600"/>
              <a:gd name="connsiteY47" fmla="*/ 2844689 h 3295007"/>
              <a:gd name="connsiteX48" fmla="*/ 0 w 10515600"/>
              <a:gd name="connsiteY48" fmla="*/ 2361422 h 3295007"/>
              <a:gd name="connsiteX49" fmla="*/ 0 w 10515600"/>
              <a:gd name="connsiteY49" fmla="*/ 1878154 h 3295007"/>
              <a:gd name="connsiteX50" fmla="*/ 0 w 10515600"/>
              <a:gd name="connsiteY50" fmla="*/ 1427836 h 3295007"/>
              <a:gd name="connsiteX51" fmla="*/ 0 w 10515600"/>
              <a:gd name="connsiteY51" fmla="*/ 812768 h 3295007"/>
              <a:gd name="connsiteX52" fmla="*/ 0 w 10515600"/>
              <a:gd name="connsiteY52" fmla="*/ 0 h 329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515600" h="3295007" fill="none" extrusionOk="0">
                <a:moveTo>
                  <a:pt x="0" y="0"/>
                </a:moveTo>
                <a:cubicBezTo>
                  <a:pt x="173862" y="-5078"/>
                  <a:pt x="194095" y="35483"/>
                  <a:pt x="373888" y="0"/>
                </a:cubicBezTo>
                <a:cubicBezTo>
                  <a:pt x="553681" y="-35483"/>
                  <a:pt x="962852" y="61824"/>
                  <a:pt x="1168400" y="0"/>
                </a:cubicBezTo>
                <a:cubicBezTo>
                  <a:pt x="1373948" y="-61824"/>
                  <a:pt x="1339705" y="18169"/>
                  <a:pt x="1437132" y="0"/>
                </a:cubicBezTo>
                <a:cubicBezTo>
                  <a:pt x="1534559" y="-18169"/>
                  <a:pt x="1752227" y="23409"/>
                  <a:pt x="1916176" y="0"/>
                </a:cubicBezTo>
                <a:cubicBezTo>
                  <a:pt x="2080125" y="-23409"/>
                  <a:pt x="2178873" y="53790"/>
                  <a:pt x="2395220" y="0"/>
                </a:cubicBezTo>
                <a:cubicBezTo>
                  <a:pt x="2611567" y="-53790"/>
                  <a:pt x="2961121" y="88413"/>
                  <a:pt x="3189732" y="0"/>
                </a:cubicBezTo>
                <a:cubicBezTo>
                  <a:pt x="3418343" y="-88413"/>
                  <a:pt x="3392745" y="26075"/>
                  <a:pt x="3458464" y="0"/>
                </a:cubicBezTo>
                <a:cubicBezTo>
                  <a:pt x="3524183" y="-26075"/>
                  <a:pt x="3944925" y="81521"/>
                  <a:pt x="4252976" y="0"/>
                </a:cubicBezTo>
                <a:cubicBezTo>
                  <a:pt x="4561027" y="-81521"/>
                  <a:pt x="4447958" y="43675"/>
                  <a:pt x="4626864" y="0"/>
                </a:cubicBezTo>
                <a:cubicBezTo>
                  <a:pt x="4805770" y="-43675"/>
                  <a:pt x="4822130" y="5005"/>
                  <a:pt x="4895596" y="0"/>
                </a:cubicBezTo>
                <a:cubicBezTo>
                  <a:pt x="4969062" y="-5005"/>
                  <a:pt x="5107669" y="41617"/>
                  <a:pt x="5269484" y="0"/>
                </a:cubicBezTo>
                <a:cubicBezTo>
                  <a:pt x="5431299" y="-41617"/>
                  <a:pt x="5457270" y="9801"/>
                  <a:pt x="5538216" y="0"/>
                </a:cubicBezTo>
                <a:cubicBezTo>
                  <a:pt x="5619162" y="-9801"/>
                  <a:pt x="5964205" y="32564"/>
                  <a:pt x="6227572" y="0"/>
                </a:cubicBezTo>
                <a:cubicBezTo>
                  <a:pt x="6490939" y="-32564"/>
                  <a:pt x="6374043" y="1894"/>
                  <a:pt x="6496304" y="0"/>
                </a:cubicBezTo>
                <a:cubicBezTo>
                  <a:pt x="6618565" y="-1894"/>
                  <a:pt x="7029842" y="77977"/>
                  <a:pt x="7290816" y="0"/>
                </a:cubicBezTo>
                <a:cubicBezTo>
                  <a:pt x="7551790" y="-77977"/>
                  <a:pt x="7493081" y="8444"/>
                  <a:pt x="7559548" y="0"/>
                </a:cubicBezTo>
                <a:cubicBezTo>
                  <a:pt x="7626015" y="-8444"/>
                  <a:pt x="7846442" y="41078"/>
                  <a:pt x="7933436" y="0"/>
                </a:cubicBezTo>
                <a:cubicBezTo>
                  <a:pt x="8020430" y="-41078"/>
                  <a:pt x="8116804" y="5449"/>
                  <a:pt x="8202168" y="0"/>
                </a:cubicBezTo>
                <a:cubicBezTo>
                  <a:pt x="8287532" y="-5449"/>
                  <a:pt x="8560744" y="61326"/>
                  <a:pt x="8786368" y="0"/>
                </a:cubicBezTo>
                <a:cubicBezTo>
                  <a:pt x="9011992" y="-61326"/>
                  <a:pt x="9071381" y="50147"/>
                  <a:pt x="9265412" y="0"/>
                </a:cubicBezTo>
                <a:cubicBezTo>
                  <a:pt x="9459443" y="-50147"/>
                  <a:pt x="9670260" y="42706"/>
                  <a:pt x="9954768" y="0"/>
                </a:cubicBezTo>
                <a:cubicBezTo>
                  <a:pt x="10239276" y="-42706"/>
                  <a:pt x="10380515" y="39277"/>
                  <a:pt x="10515600" y="0"/>
                </a:cubicBezTo>
                <a:cubicBezTo>
                  <a:pt x="10544539" y="185488"/>
                  <a:pt x="10469824" y="261979"/>
                  <a:pt x="10515600" y="483268"/>
                </a:cubicBezTo>
                <a:cubicBezTo>
                  <a:pt x="10561376" y="704557"/>
                  <a:pt x="10453342" y="833650"/>
                  <a:pt x="10515600" y="1098336"/>
                </a:cubicBezTo>
                <a:cubicBezTo>
                  <a:pt x="10577858" y="1363022"/>
                  <a:pt x="10462891" y="1367886"/>
                  <a:pt x="10515600" y="1614553"/>
                </a:cubicBezTo>
                <a:cubicBezTo>
                  <a:pt x="10568309" y="1861220"/>
                  <a:pt x="10504811" y="2028494"/>
                  <a:pt x="10515600" y="2196671"/>
                </a:cubicBezTo>
                <a:cubicBezTo>
                  <a:pt x="10526389" y="2364848"/>
                  <a:pt x="10493133" y="2566139"/>
                  <a:pt x="10515600" y="2778789"/>
                </a:cubicBezTo>
                <a:cubicBezTo>
                  <a:pt x="10538067" y="2991439"/>
                  <a:pt x="10478630" y="3060869"/>
                  <a:pt x="10515600" y="3295007"/>
                </a:cubicBezTo>
                <a:cubicBezTo>
                  <a:pt x="10379717" y="3311332"/>
                  <a:pt x="10152239" y="3237781"/>
                  <a:pt x="10036556" y="3295007"/>
                </a:cubicBezTo>
                <a:cubicBezTo>
                  <a:pt x="9920873" y="3352233"/>
                  <a:pt x="9879882" y="3270474"/>
                  <a:pt x="9767824" y="3295007"/>
                </a:cubicBezTo>
                <a:cubicBezTo>
                  <a:pt x="9655766" y="3319540"/>
                  <a:pt x="9231971" y="3238425"/>
                  <a:pt x="9078468" y="3295007"/>
                </a:cubicBezTo>
                <a:cubicBezTo>
                  <a:pt x="8924965" y="3351589"/>
                  <a:pt x="8777748" y="3282132"/>
                  <a:pt x="8599424" y="3295007"/>
                </a:cubicBezTo>
                <a:cubicBezTo>
                  <a:pt x="8421100" y="3307882"/>
                  <a:pt x="8123718" y="3217874"/>
                  <a:pt x="7910068" y="3295007"/>
                </a:cubicBezTo>
                <a:cubicBezTo>
                  <a:pt x="7696418" y="3372140"/>
                  <a:pt x="7545155" y="3292228"/>
                  <a:pt x="7431024" y="3295007"/>
                </a:cubicBezTo>
                <a:cubicBezTo>
                  <a:pt x="7316893" y="3297786"/>
                  <a:pt x="6899899" y="3262942"/>
                  <a:pt x="6636512" y="3295007"/>
                </a:cubicBezTo>
                <a:cubicBezTo>
                  <a:pt x="6373125" y="3327072"/>
                  <a:pt x="6455883" y="3266424"/>
                  <a:pt x="6367780" y="3295007"/>
                </a:cubicBezTo>
                <a:cubicBezTo>
                  <a:pt x="6279677" y="3323590"/>
                  <a:pt x="6019402" y="3241592"/>
                  <a:pt x="5678424" y="3295007"/>
                </a:cubicBezTo>
                <a:cubicBezTo>
                  <a:pt x="5337446" y="3348422"/>
                  <a:pt x="5438297" y="3269015"/>
                  <a:pt x="5199380" y="3295007"/>
                </a:cubicBezTo>
                <a:cubicBezTo>
                  <a:pt x="4960463" y="3320999"/>
                  <a:pt x="4958606" y="3244556"/>
                  <a:pt x="4720336" y="3295007"/>
                </a:cubicBezTo>
                <a:cubicBezTo>
                  <a:pt x="4482066" y="3345458"/>
                  <a:pt x="4219362" y="3248454"/>
                  <a:pt x="4030980" y="3295007"/>
                </a:cubicBezTo>
                <a:cubicBezTo>
                  <a:pt x="3842598" y="3341560"/>
                  <a:pt x="3787398" y="3270453"/>
                  <a:pt x="3657092" y="3295007"/>
                </a:cubicBezTo>
                <a:cubicBezTo>
                  <a:pt x="3526786" y="3319561"/>
                  <a:pt x="3306992" y="3251635"/>
                  <a:pt x="2967736" y="3295007"/>
                </a:cubicBezTo>
                <a:cubicBezTo>
                  <a:pt x="2628480" y="3338379"/>
                  <a:pt x="2514607" y="3282419"/>
                  <a:pt x="2383536" y="3295007"/>
                </a:cubicBezTo>
                <a:cubicBezTo>
                  <a:pt x="2252465" y="3307595"/>
                  <a:pt x="1825721" y="3247049"/>
                  <a:pt x="1589024" y="3295007"/>
                </a:cubicBezTo>
                <a:cubicBezTo>
                  <a:pt x="1352327" y="3342965"/>
                  <a:pt x="1097247" y="3228131"/>
                  <a:pt x="794512" y="3295007"/>
                </a:cubicBezTo>
                <a:cubicBezTo>
                  <a:pt x="491777" y="3361883"/>
                  <a:pt x="281846" y="3251338"/>
                  <a:pt x="0" y="3295007"/>
                </a:cubicBezTo>
                <a:cubicBezTo>
                  <a:pt x="-33415" y="3194935"/>
                  <a:pt x="39429" y="3002234"/>
                  <a:pt x="0" y="2844689"/>
                </a:cubicBezTo>
                <a:cubicBezTo>
                  <a:pt x="-39429" y="2687144"/>
                  <a:pt x="20532" y="2577876"/>
                  <a:pt x="0" y="2361422"/>
                </a:cubicBezTo>
                <a:cubicBezTo>
                  <a:pt x="-20532" y="2144968"/>
                  <a:pt x="22330" y="2028454"/>
                  <a:pt x="0" y="1878154"/>
                </a:cubicBezTo>
                <a:cubicBezTo>
                  <a:pt x="-22330" y="1727854"/>
                  <a:pt x="23556" y="1604102"/>
                  <a:pt x="0" y="1427836"/>
                </a:cubicBezTo>
                <a:cubicBezTo>
                  <a:pt x="-23556" y="1251570"/>
                  <a:pt x="24849" y="1096703"/>
                  <a:pt x="0" y="812768"/>
                </a:cubicBezTo>
                <a:cubicBezTo>
                  <a:pt x="-24849" y="528833"/>
                  <a:pt x="16189" y="312937"/>
                  <a:pt x="0" y="0"/>
                </a:cubicBezTo>
                <a:close/>
              </a:path>
              <a:path w="10515600" h="3295007" stroke="0" extrusionOk="0">
                <a:moveTo>
                  <a:pt x="0" y="0"/>
                </a:moveTo>
                <a:cubicBezTo>
                  <a:pt x="67381" y="-12861"/>
                  <a:pt x="203223" y="11592"/>
                  <a:pt x="268732" y="0"/>
                </a:cubicBezTo>
                <a:cubicBezTo>
                  <a:pt x="334241" y="-11592"/>
                  <a:pt x="569991" y="5122"/>
                  <a:pt x="852932" y="0"/>
                </a:cubicBezTo>
                <a:cubicBezTo>
                  <a:pt x="1135873" y="-5122"/>
                  <a:pt x="1162613" y="59704"/>
                  <a:pt x="1437132" y="0"/>
                </a:cubicBezTo>
                <a:cubicBezTo>
                  <a:pt x="1711651" y="-59704"/>
                  <a:pt x="1573586" y="14020"/>
                  <a:pt x="1705864" y="0"/>
                </a:cubicBezTo>
                <a:cubicBezTo>
                  <a:pt x="1838142" y="-14020"/>
                  <a:pt x="1845596" y="28076"/>
                  <a:pt x="1974596" y="0"/>
                </a:cubicBezTo>
                <a:cubicBezTo>
                  <a:pt x="2103596" y="-28076"/>
                  <a:pt x="2270166" y="5493"/>
                  <a:pt x="2348484" y="0"/>
                </a:cubicBezTo>
                <a:cubicBezTo>
                  <a:pt x="2426802" y="-5493"/>
                  <a:pt x="2790581" y="17115"/>
                  <a:pt x="3037840" y="0"/>
                </a:cubicBezTo>
                <a:cubicBezTo>
                  <a:pt x="3285099" y="-17115"/>
                  <a:pt x="3603538" y="15652"/>
                  <a:pt x="3832352" y="0"/>
                </a:cubicBezTo>
                <a:cubicBezTo>
                  <a:pt x="4061166" y="-15652"/>
                  <a:pt x="4175023" y="22115"/>
                  <a:pt x="4416552" y="0"/>
                </a:cubicBezTo>
                <a:cubicBezTo>
                  <a:pt x="4658081" y="-22115"/>
                  <a:pt x="5008080" y="69029"/>
                  <a:pt x="5211064" y="0"/>
                </a:cubicBezTo>
                <a:cubicBezTo>
                  <a:pt x="5414048" y="-69029"/>
                  <a:pt x="5353246" y="18723"/>
                  <a:pt x="5479796" y="0"/>
                </a:cubicBezTo>
                <a:cubicBezTo>
                  <a:pt x="5606346" y="-18723"/>
                  <a:pt x="5894801" y="58406"/>
                  <a:pt x="6274308" y="0"/>
                </a:cubicBezTo>
                <a:cubicBezTo>
                  <a:pt x="6653815" y="-58406"/>
                  <a:pt x="6685388" y="46534"/>
                  <a:pt x="6963664" y="0"/>
                </a:cubicBezTo>
                <a:cubicBezTo>
                  <a:pt x="7241940" y="-46534"/>
                  <a:pt x="7431425" y="61888"/>
                  <a:pt x="7758176" y="0"/>
                </a:cubicBezTo>
                <a:cubicBezTo>
                  <a:pt x="8084927" y="-61888"/>
                  <a:pt x="8023283" y="31138"/>
                  <a:pt x="8132064" y="0"/>
                </a:cubicBezTo>
                <a:cubicBezTo>
                  <a:pt x="8240845" y="-31138"/>
                  <a:pt x="8756181" y="41007"/>
                  <a:pt x="8926576" y="0"/>
                </a:cubicBezTo>
                <a:cubicBezTo>
                  <a:pt x="9096971" y="-41007"/>
                  <a:pt x="9302458" y="34101"/>
                  <a:pt x="9405620" y="0"/>
                </a:cubicBezTo>
                <a:cubicBezTo>
                  <a:pt x="9508782" y="-34101"/>
                  <a:pt x="10142839" y="108199"/>
                  <a:pt x="10515600" y="0"/>
                </a:cubicBezTo>
                <a:cubicBezTo>
                  <a:pt x="10528249" y="221009"/>
                  <a:pt x="10502228" y="329741"/>
                  <a:pt x="10515600" y="450318"/>
                </a:cubicBezTo>
                <a:cubicBezTo>
                  <a:pt x="10528972" y="570895"/>
                  <a:pt x="10480294" y="903948"/>
                  <a:pt x="10515600" y="1065386"/>
                </a:cubicBezTo>
                <a:cubicBezTo>
                  <a:pt x="10550906" y="1226824"/>
                  <a:pt x="10497509" y="1359126"/>
                  <a:pt x="10515600" y="1548653"/>
                </a:cubicBezTo>
                <a:cubicBezTo>
                  <a:pt x="10533691" y="1738180"/>
                  <a:pt x="10502981" y="1816611"/>
                  <a:pt x="10515600" y="2031921"/>
                </a:cubicBezTo>
                <a:cubicBezTo>
                  <a:pt x="10528219" y="2247231"/>
                  <a:pt x="10478210" y="2338940"/>
                  <a:pt x="10515600" y="2614039"/>
                </a:cubicBezTo>
                <a:cubicBezTo>
                  <a:pt x="10552990" y="2889138"/>
                  <a:pt x="10465551" y="3121399"/>
                  <a:pt x="10515600" y="3295007"/>
                </a:cubicBezTo>
                <a:cubicBezTo>
                  <a:pt x="10434826" y="3325858"/>
                  <a:pt x="10291821" y="3273999"/>
                  <a:pt x="10141712" y="3295007"/>
                </a:cubicBezTo>
                <a:cubicBezTo>
                  <a:pt x="9991603" y="3316015"/>
                  <a:pt x="9729129" y="3280276"/>
                  <a:pt x="9557512" y="3295007"/>
                </a:cubicBezTo>
                <a:cubicBezTo>
                  <a:pt x="9385895" y="3309738"/>
                  <a:pt x="9260399" y="3245315"/>
                  <a:pt x="8973312" y="3295007"/>
                </a:cubicBezTo>
                <a:cubicBezTo>
                  <a:pt x="8686225" y="3344699"/>
                  <a:pt x="8561271" y="3234048"/>
                  <a:pt x="8389112" y="3295007"/>
                </a:cubicBezTo>
                <a:cubicBezTo>
                  <a:pt x="8216953" y="3355966"/>
                  <a:pt x="8078658" y="3237819"/>
                  <a:pt x="7804912" y="3295007"/>
                </a:cubicBezTo>
                <a:cubicBezTo>
                  <a:pt x="7531166" y="3352195"/>
                  <a:pt x="7634694" y="3268019"/>
                  <a:pt x="7536180" y="3295007"/>
                </a:cubicBezTo>
                <a:cubicBezTo>
                  <a:pt x="7437666" y="3321995"/>
                  <a:pt x="6998862" y="3214244"/>
                  <a:pt x="6846824" y="3295007"/>
                </a:cubicBezTo>
                <a:cubicBezTo>
                  <a:pt x="6694786" y="3375770"/>
                  <a:pt x="6648327" y="3277737"/>
                  <a:pt x="6578092" y="3295007"/>
                </a:cubicBezTo>
                <a:cubicBezTo>
                  <a:pt x="6507857" y="3312277"/>
                  <a:pt x="6198121" y="3280128"/>
                  <a:pt x="6099048" y="3295007"/>
                </a:cubicBezTo>
                <a:cubicBezTo>
                  <a:pt x="5999975" y="3309886"/>
                  <a:pt x="5737835" y="3284971"/>
                  <a:pt x="5409692" y="3295007"/>
                </a:cubicBezTo>
                <a:cubicBezTo>
                  <a:pt x="5081549" y="3305043"/>
                  <a:pt x="4941144" y="3259316"/>
                  <a:pt x="4720336" y="3295007"/>
                </a:cubicBezTo>
                <a:cubicBezTo>
                  <a:pt x="4499528" y="3330698"/>
                  <a:pt x="4362135" y="3294088"/>
                  <a:pt x="4241292" y="3295007"/>
                </a:cubicBezTo>
                <a:cubicBezTo>
                  <a:pt x="4120449" y="3295926"/>
                  <a:pt x="3755610" y="3264656"/>
                  <a:pt x="3446780" y="3295007"/>
                </a:cubicBezTo>
                <a:cubicBezTo>
                  <a:pt x="3137950" y="3325358"/>
                  <a:pt x="2895368" y="3279589"/>
                  <a:pt x="2757424" y="3295007"/>
                </a:cubicBezTo>
                <a:cubicBezTo>
                  <a:pt x="2619480" y="3310425"/>
                  <a:pt x="2552050" y="3266378"/>
                  <a:pt x="2488692" y="3295007"/>
                </a:cubicBezTo>
                <a:cubicBezTo>
                  <a:pt x="2425334" y="3323636"/>
                  <a:pt x="2266284" y="3265849"/>
                  <a:pt x="2114804" y="3295007"/>
                </a:cubicBezTo>
                <a:cubicBezTo>
                  <a:pt x="1963324" y="3324165"/>
                  <a:pt x="1972587" y="3268795"/>
                  <a:pt x="1846072" y="3295007"/>
                </a:cubicBezTo>
                <a:cubicBezTo>
                  <a:pt x="1719557" y="3321219"/>
                  <a:pt x="1547363" y="3237847"/>
                  <a:pt x="1261872" y="3295007"/>
                </a:cubicBezTo>
                <a:cubicBezTo>
                  <a:pt x="976381" y="3352167"/>
                  <a:pt x="1052466" y="3266156"/>
                  <a:pt x="887984" y="3295007"/>
                </a:cubicBezTo>
                <a:cubicBezTo>
                  <a:pt x="723502" y="3323858"/>
                  <a:pt x="347187" y="3224233"/>
                  <a:pt x="0" y="3295007"/>
                </a:cubicBezTo>
                <a:cubicBezTo>
                  <a:pt x="-10460" y="3091624"/>
                  <a:pt x="26014" y="2836152"/>
                  <a:pt x="0" y="2679939"/>
                </a:cubicBezTo>
                <a:cubicBezTo>
                  <a:pt x="-26014" y="2523726"/>
                  <a:pt x="36969" y="2342002"/>
                  <a:pt x="0" y="2196671"/>
                </a:cubicBezTo>
                <a:cubicBezTo>
                  <a:pt x="-36969" y="2051340"/>
                  <a:pt x="4657" y="1936500"/>
                  <a:pt x="0" y="1746354"/>
                </a:cubicBezTo>
                <a:cubicBezTo>
                  <a:pt x="-4657" y="1556208"/>
                  <a:pt x="28351" y="1366786"/>
                  <a:pt x="0" y="1263086"/>
                </a:cubicBezTo>
                <a:cubicBezTo>
                  <a:pt x="-28351" y="1159386"/>
                  <a:pt x="16322" y="963128"/>
                  <a:pt x="0" y="746868"/>
                </a:cubicBezTo>
                <a:cubicBezTo>
                  <a:pt x="-16322" y="530608"/>
                  <a:pt x="80323" y="241011"/>
                  <a:pt x="0" y="0"/>
                </a:cubicBezTo>
                <a:close/>
              </a:path>
            </a:pathLst>
          </a:custGeom>
          <a:ln>
            <a:solidFill>
              <a:schemeClr val="tx1"/>
            </a:solidFill>
            <a:extLst>
              <a:ext uri="{C807C97D-BFC1-408E-A445-0C87EB9F89A2}">
                <ask:lineSketchStyleProps xmlns:ask="http://schemas.microsoft.com/office/drawing/2018/sketchyshapes" sd="4174159569">
                  <ask:type>
                    <ask:lineSketchScribble/>
                  </ask:type>
                </ask:lineSketchStyleProps>
              </a:ext>
            </a:extLst>
          </a:ln>
        </p:spPr>
        <p:txBody>
          <a:bodyPr>
            <a:normAutofit/>
          </a:bodyPr>
          <a:lstStyle/>
          <a:p>
            <a:pPr marL="0" indent="0" algn="just">
              <a:buNone/>
            </a:pPr>
            <a:r>
              <a:rPr lang="pt-BR" sz="2000" i="0" dirty="0">
                <a:latin typeface="Times New Roman" panose="02020603050405020304" pitchFamily="18" charset="0"/>
                <a:cs typeface="Times New Roman" panose="02020603050405020304" pitchFamily="18" charset="0"/>
              </a:rPr>
              <a:t>	</a:t>
            </a:r>
          </a:p>
          <a:p>
            <a:pPr marL="0" indent="0" algn="just">
              <a:buNone/>
            </a:pPr>
            <a:r>
              <a:rPr lang="pt-BR" sz="2000" dirty="0">
                <a:latin typeface="Times New Roman" panose="02020603050405020304" pitchFamily="18" charset="0"/>
                <a:cs typeface="Times New Roman" panose="02020603050405020304" pitchFamily="18" charset="0"/>
              </a:rPr>
              <a:t>	</a:t>
            </a:r>
            <a:r>
              <a:rPr lang="pt-BR" sz="2000" i="0" dirty="0">
                <a:latin typeface="Times New Roman" panose="02020603050405020304" pitchFamily="18" charset="0"/>
                <a:cs typeface="Times New Roman" panose="02020603050405020304" pitchFamily="18" charset="0"/>
              </a:rPr>
              <a:t>O resultado da variação observada nos experimentos é que algumas teorias sintáticas de efeitos de ilha podem acomodar mais naturalmente os novos fatos (as abordagens de Subjacência, Barreiras e Baseadas em Fase são as mais naturais, e as abordagens CED e Construção de Estruturas são as menos ), e alguns até fazem novas previsões que devem ser testáveis ​​(especialmente as abordagens baseadas em fases). Em todos os casos, as modificações exigidas por esse novo padrão de variação exigem explicações mais profundas (por exemplo, a variabilidade nos locais de pouso sob Subjacência, a variabilidade em adjunção sob Barreiras e a variabilidade de acordo ou especificadores sob Fases). </a:t>
            </a:r>
            <a:endParaRPr lang="en-US" sz="2000" dirty="0"/>
          </a:p>
        </p:txBody>
      </p:sp>
      <p:sp>
        <p:nvSpPr>
          <p:cNvPr id="4" name="CaixaDeTexto 3">
            <a:extLst>
              <a:ext uri="{FF2B5EF4-FFF2-40B4-BE49-F238E27FC236}">
                <a16:creationId xmlns:a16="http://schemas.microsoft.com/office/drawing/2014/main" id="{48A3EDC2-68D2-875D-BA02-3505BC676600}"/>
              </a:ext>
            </a:extLst>
          </p:cNvPr>
          <p:cNvSpPr txBox="1"/>
          <p:nvPr/>
        </p:nvSpPr>
        <p:spPr>
          <a:xfrm>
            <a:off x="383813" y="4175591"/>
            <a:ext cx="6392594" cy="369332"/>
          </a:xfrm>
          <a:prstGeom prst="rect">
            <a:avLst/>
          </a:prstGeom>
          <a:noFill/>
        </p:spPr>
        <p:txBody>
          <a:bodyPr wrap="square" rtlCol="0">
            <a:spAutoFit/>
          </a:bodyPr>
          <a:lstStyle/>
          <a:p>
            <a:r>
              <a:rPr lang="pt-BR" b="1" dirty="0"/>
              <a:t>Subjacência, Barreiras e </a:t>
            </a:r>
            <a:r>
              <a:rPr lang="pt-BR" b="1" dirty="0" err="1"/>
              <a:t>phase-based</a:t>
            </a:r>
            <a:r>
              <a:rPr lang="pt-BR" b="1" dirty="0"/>
              <a:t> approaches </a:t>
            </a:r>
            <a:endParaRPr lang="en-US" b="1" dirty="0"/>
          </a:p>
        </p:txBody>
      </p:sp>
      <p:sp>
        <p:nvSpPr>
          <p:cNvPr id="5" name="Seta: para Baixo 4">
            <a:extLst>
              <a:ext uri="{FF2B5EF4-FFF2-40B4-BE49-F238E27FC236}">
                <a16:creationId xmlns:a16="http://schemas.microsoft.com/office/drawing/2014/main" id="{F7D6CE45-8942-3F52-8356-BF2E0B7A49E3}"/>
              </a:ext>
            </a:extLst>
          </p:cNvPr>
          <p:cNvSpPr/>
          <p:nvPr/>
        </p:nvSpPr>
        <p:spPr>
          <a:xfrm>
            <a:off x="2900758" y="4710429"/>
            <a:ext cx="450166" cy="64354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xaDeTexto 5">
            <a:extLst>
              <a:ext uri="{FF2B5EF4-FFF2-40B4-BE49-F238E27FC236}">
                <a16:creationId xmlns:a16="http://schemas.microsoft.com/office/drawing/2014/main" id="{01E466DD-368D-5429-D217-7983BACB249F}"/>
              </a:ext>
            </a:extLst>
          </p:cNvPr>
          <p:cNvSpPr txBox="1"/>
          <p:nvPr/>
        </p:nvSpPr>
        <p:spPr>
          <a:xfrm>
            <a:off x="-91559" y="5519477"/>
            <a:ext cx="6850966" cy="830997"/>
          </a:xfrm>
          <a:prstGeom prst="rect">
            <a:avLst/>
          </a:prstGeom>
          <a:noFill/>
        </p:spPr>
        <p:txBody>
          <a:bodyPr wrap="square" rtlCol="0">
            <a:spAutoFit/>
          </a:bodyPr>
          <a:lstStyle/>
          <a:p>
            <a:pPr algn="ctr"/>
            <a:r>
              <a:rPr lang="pt-BR" sz="1600" b="1" dirty="0">
                <a:effectLst/>
                <a:ea typeface="Calibri" panose="020F0502020204030204" pitchFamily="34" charset="0"/>
                <a:cs typeface="Times New Roman" panose="02020603050405020304" pitchFamily="18" charset="0"/>
              </a:rPr>
              <a:t>Traçam as ilhas de sujeito e adjuntas a restrições de localidade, adotando a ideia de que a aplicação de operações de movimento é limitada a certas porções da estrutura sintática. </a:t>
            </a:r>
            <a:endParaRPr lang="en-US" sz="1600" dirty="0"/>
          </a:p>
        </p:txBody>
      </p:sp>
      <p:sp>
        <p:nvSpPr>
          <p:cNvPr id="9" name="CaixaDeTexto 8">
            <a:extLst>
              <a:ext uri="{FF2B5EF4-FFF2-40B4-BE49-F238E27FC236}">
                <a16:creationId xmlns:a16="http://schemas.microsoft.com/office/drawing/2014/main" id="{28690CE8-DD88-B1D4-9C7B-F305EB650AC9}"/>
              </a:ext>
            </a:extLst>
          </p:cNvPr>
          <p:cNvSpPr txBox="1"/>
          <p:nvPr/>
        </p:nvSpPr>
        <p:spPr>
          <a:xfrm>
            <a:off x="7008465" y="4175591"/>
            <a:ext cx="4719242" cy="369332"/>
          </a:xfrm>
          <a:prstGeom prst="rect">
            <a:avLst/>
          </a:prstGeom>
          <a:noFill/>
        </p:spPr>
        <p:txBody>
          <a:bodyPr wrap="square" rtlCol="0">
            <a:spAutoFit/>
          </a:bodyPr>
          <a:lstStyle/>
          <a:p>
            <a:r>
              <a:rPr lang="pt-BR" b="1" dirty="0"/>
              <a:t> CED e </a:t>
            </a:r>
            <a:r>
              <a:rPr lang="pt-BR" b="1" dirty="0" err="1"/>
              <a:t>structure-building</a:t>
            </a:r>
            <a:r>
              <a:rPr lang="pt-BR" b="1" dirty="0"/>
              <a:t> approaches</a:t>
            </a:r>
            <a:endParaRPr lang="en-US" b="1" dirty="0"/>
          </a:p>
        </p:txBody>
      </p:sp>
      <p:sp>
        <p:nvSpPr>
          <p:cNvPr id="11" name="Seta: para Baixo 10">
            <a:extLst>
              <a:ext uri="{FF2B5EF4-FFF2-40B4-BE49-F238E27FC236}">
                <a16:creationId xmlns:a16="http://schemas.microsoft.com/office/drawing/2014/main" id="{566FA04B-80EA-68FB-57E3-CA994F076E8E}"/>
              </a:ext>
            </a:extLst>
          </p:cNvPr>
          <p:cNvSpPr/>
          <p:nvPr/>
        </p:nvSpPr>
        <p:spPr>
          <a:xfrm>
            <a:off x="9271195" y="4692558"/>
            <a:ext cx="450166" cy="64354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aixaDeTexto 6">
            <a:extLst>
              <a:ext uri="{FF2B5EF4-FFF2-40B4-BE49-F238E27FC236}">
                <a16:creationId xmlns:a16="http://schemas.microsoft.com/office/drawing/2014/main" id="{1072F09F-69F9-584A-2157-D7A718F51EE8}"/>
              </a:ext>
            </a:extLst>
          </p:cNvPr>
          <p:cNvSpPr txBox="1"/>
          <p:nvPr/>
        </p:nvSpPr>
        <p:spPr>
          <a:xfrm>
            <a:off x="7285481" y="5519477"/>
            <a:ext cx="4165209" cy="923330"/>
          </a:xfrm>
          <a:prstGeom prst="rect">
            <a:avLst/>
          </a:prstGeom>
          <a:noFill/>
        </p:spPr>
        <p:txBody>
          <a:bodyPr wrap="square" rtlCol="0">
            <a:spAutoFit/>
          </a:bodyPr>
          <a:lstStyle/>
          <a:p>
            <a:pPr algn="ctr"/>
            <a:r>
              <a:rPr lang="pt-BR" b="1" dirty="0">
                <a:latin typeface="Calibri" panose="020F0502020204030204" pitchFamily="34" charset="0"/>
                <a:ea typeface="Calibri" panose="020F0502020204030204" pitchFamily="34" charset="0"/>
                <a:cs typeface="Times New Roman" panose="02020603050405020304" pitchFamily="18" charset="0"/>
              </a:rPr>
              <a:t>V</a:t>
            </a:r>
            <a:r>
              <a:rPr lang="pt-BR" sz="1800" b="1" dirty="0">
                <a:effectLst/>
                <a:latin typeface="Calibri" panose="020F0502020204030204" pitchFamily="34" charset="0"/>
                <a:ea typeface="Calibri" panose="020F0502020204030204" pitchFamily="34" charset="0"/>
                <a:cs typeface="Times New Roman" panose="02020603050405020304" pitchFamily="18" charset="0"/>
              </a:rPr>
              <a:t>inculam os efeitos de ilha à distinção estrutural entre complementos e não complementos.</a:t>
            </a:r>
            <a:endParaRPr lang="en-US" dirty="0"/>
          </a:p>
        </p:txBody>
      </p:sp>
    </p:spTree>
    <p:extLst>
      <p:ext uri="{BB962C8B-B14F-4D97-AF65-F5344CB8AC3E}">
        <p14:creationId xmlns:p14="http://schemas.microsoft.com/office/powerpoint/2010/main" val="361514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9" grpId="0"/>
      <p:bldP spid="11"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rgbClr val="3BB1AE">
              <a:alpha val="20000"/>
            </a:srgbClr>
          </a:solidFill>
          <a:ln w="32707" cap="flat">
            <a:noFill/>
            <a:prstDash val="solid"/>
            <a:miter/>
          </a:ln>
        </p:spPr>
        <p:txBody>
          <a:bodyPr wrap="square" rtlCol="0" anchor="ctr">
            <a:noAutofit/>
          </a:bodyPr>
          <a:lstStyle/>
          <a:p>
            <a:endParaRPr lang="en-US" dirty="0"/>
          </a:p>
        </p:txBody>
      </p:sp>
      <p:sp>
        <p:nvSpPr>
          <p:cNvPr id="2" name="Título 1">
            <a:extLst>
              <a:ext uri="{FF2B5EF4-FFF2-40B4-BE49-F238E27FC236}">
                <a16:creationId xmlns:a16="http://schemas.microsoft.com/office/drawing/2014/main" id="{BF84E359-4EB6-532A-CA66-957020CD19B3}"/>
              </a:ext>
            </a:extLst>
          </p:cNvPr>
          <p:cNvSpPr>
            <a:spLocks noGrp="1"/>
          </p:cNvSpPr>
          <p:nvPr>
            <p:ph type="title"/>
          </p:nvPr>
        </p:nvSpPr>
        <p:spPr>
          <a:xfrm>
            <a:off x="275492" y="838198"/>
            <a:ext cx="3021544" cy="4802947"/>
          </a:xfrm>
        </p:spPr>
        <p:txBody>
          <a:bodyPr>
            <a:normAutofit/>
          </a:bodyPr>
          <a:lstStyle/>
          <a:p>
            <a:r>
              <a:rPr lang="pt-BR" sz="3200" b="1" dirty="0">
                <a:latin typeface="Times New Roman" panose="02020603050405020304" pitchFamily="18" charset="0"/>
                <a:cs typeface="Times New Roman" panose="02020603050405020304" pitchFamily="18" charset="0"/>
              </a:rPr>
              <a:t>Para Concluir</a:t>
            </a:r>
            <a:endParaRPr lang="en-US" sz="3200" b="1" dirty="0">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0D8D2A3B-87E8-1906-00FE-338E70430A87}"/>
              </a:ext>
            </a:extLst>
          </p:cNvPr>
          <p:cNvSpPr>
            <a:spLocks noGrp="1"/>
          </p:cNvSpPr>
          <p:nvPr>
            <p:ph idx="1"/>
          </p:nvPr>
        </p:nvSpPr>
        <p:spPr>
          <a:xfrm>
            <a:off x="3334043" y="681039"/>
            <a:ext cx="8019757" cy="5495924"/>
          </a:xfrm>
        </p:spPr>
        <p:txBody>
          <a:bodyPr anchor="ctr">
            <a:normAutofit/>
          </a:bodyPr>
          <a:lstStyle/>
          <a:p>
            <a:pPr algn="just"/>
            <a:r>
              <a:rPr lang="pt-BR" sz="2000" dirty="0">
                <a:latin typeface="Times New Roman" panose="02020603050405020304" pitchFamily="18" charset="0"/>
                <a:cs typeface="Times New Roman" panose="02020603050405020304" pitchFamily="18" charset="0"/>
              </a:rPr>
              <a:t>Os resultados apresentados aqui, sugerem fortemente variação nos efeitos de ilha tanto entre idiomas quanto entre tipos de dependência. Essa variação requer modificações em todas as teorias sintáticas existentes de efeitos de ilha, com algumas teorias acomodando os fatos razoavelmente bem (Subjacência, Barreiras, Fases) e algumas teorias acomodando menos bem os fatos (CED, </a:t>
            </a:r>
            <a:r>
              <a:rPr lang="pt-BR" sz="2000" dirty="0" err="1">
                <a:latin typeface="Times New Roman" panose="02020603050405020304" pitchFamily="18" charset="0"/>
                <a:cs typeface="Times New Roman" panose="02020603050405020304" pitchFamily="18" charset="0"/>
              </a:rPr>
              <a:t>Structure</a:t>
            </a:r>
            <a:r>
              <a:rPr lang="pt-BR" sz="2000" dirty="0">
                <a:latin typeface="Times New Roman" panose="02020603050405020304" pitchFamily="18" charset="0"/>
                <a:cs typeface="Times New Roman" panose="02020603050405020304" pitchFamily="18" charset="0"/>
              </a:rPr>
              <a:t> </a:t>
            </a:r>
            <a:r>
              <a:rPr lang="pt-BR" sz="2000" dirty="0" err="1">
                <a:latin typeface="Times New Roman" panose="02020603050405020304" pitchFamily="18" charset="0"/>
                <a:cs typeface="Times New Roman" panose="02020603050405020304" pitchFamily="18" charset="0"/>
              </a:rPr>
              <a:t>building</a:t>
            </a:r>
            <a:r>
              <a:rPr lang="pt-BR" sz="2000" dirty="0">
                <a:latin typeface="Times New Roman" panose="02020603050405020304" pitchFamily="18" charset="0"/>
                <a:cs typeface="Times New Roman" panose="02020603050405020304" pitchFamily="18" charset="0"/>
              </a:rPr>
              <a:t>). </a:t>
            </a:r>
          </a:p>
          <a:p>
            <a:pPr algn="just"/>
            <a:r>
              <a:rPr lang="pt-BR" sz="2000" dirty="0">
                <a:latin typeface="Times New Roman" panose="02020603050405020304" pitchFamily="18" charset="0"/>
                <a:cs typeface="Times New Roman" panose="02020603050405020304" pitchFamily="18" charset="0"/>
              </a:rPr>
              <a:t>Os resultados também sugerem que a variação realmente se deve à natureza das dependências, e não à especificação de características das dependências. Além disso, os resultados sugerem que as frases wh complexas não melhoram totalmente nenhum dos efeitos de ilha, mas, em vez disso, aumentam a aceitabilidade de sentenças que violam a ilha de wh e ilhas NP complexas. </a:t>
            </a:r>
          </a:p>
          <a:p>
            <a:pPr algn="just"/>
            <a:r>
              <a:rPr lang="pt-BR" sz="2000" b="1" dirty="0">
                <a:latin typeface="Times New Roman" panose="02020603050405020304" pitchFamily="18" charset="0"/>
                <a:cs typeface="Times New Roman" panose="02020603050405020304" pitchFamily="18" charset="0"/>
              </a:rPr>
              <a:t>Como tal, acredita-se que o trabalho experimental formal merece um lugar de destaque no kit de ferramentas do sintático interlinguístico.</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118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rgbClr val="3BB1AE">
              <a:alpha val="20000"/>
            </a:srgbClr>
          </a:solidFill>
          <a:ln w="32707" cap="flat">
            <a:noFill/>
            <a:prstDash val="solid"/>
            <a:miter/>
          </a:ln>
        </p:spPr>
        <p:txBody>
          <a:bodyPr rtlCol="0" anchor="ctr"/>
          <a:lstStyle/>
          <a:p>
            <a:endParaRPr lang="en-US">
              <a:solidFill>
                <a:schemeClr val="tx1"/>
              </a:solidFill>
            </a:endParaRPr>
          </a:p>
        </p:txBody>
      </p:sp>
      <p:sp>
        <p:nvSpPr>
          <p:cNvPr id="2" name="Título 1">
            <a:extLst>
              <a:ext uri="{FF2B5EF4-FFF2-40B4-BE49-F238E27FC236}">
                <a16:creationId xmlns:a16="http://schemas.microsoft.com/office/drawing/2014/main" id="{1253EC08-3345-F84D-78FE-FFBC1346D10E}"/>
              </a:ext>
            </a:extLst>
          </p:cNvPr>
          <p:cNvSpPr>
            <a:spLocks noGrp="1"/>
          </p:cNvSpPr>
          <p:nvPr>
            <p:ph type="title"/>
          </p:nvPr>
        </p:nvSpPr>
        <p:spPr>
          <a:xfrm>
            <a:off x="905484" y="1065749"/>
            <a:ext cx="3748810" cy="4726502"/>
          </a:xfrm>
        </p:spPr>
        <p:txBody>
          <a:bodyPr>
            <a:normAutofit/>
          </a:bodyPr>
          <a:lstStyle/>
          <a:p>
            <a:r>
              <a:rPr lang="pt-BR" i="0">
                <a:latin typeface="Times New Roman" panose="02020603050405020304" pitchFamily="18" charset="0"/>
                <a:cs typeface="Times New Roman" panose="02020603050405020304" pitchFamily="18" charset="0"/>
              </a:rPr>
              <a:t>Referências</a:t>
            </a:r>
            <a:endParaRPr lang="en-US" i="0" dirty="0">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0391A4F7-13E5-C543-968A-8BDCF299EA7A}"/>
              </a:ext>
            </a:extLst>
          </p:cNvPr>
          <p:cNvSpPr>
            <a:spLocks noGrp="1"/>
          </p:cNvSpPr>
          <p:nvPr>
            <p:ph idx="1"/>
          </p:nvPr>
        </p:nvSpPr>
        <p:spPr>
          <a:xfrm>
            <a:off x="4068617" y="752118"/>
            <a:ext cx="7217899" cy="5078940"/>
          </a:xfrm>
        </p:spPr>
        <p:txBody>
          <a:bodyPr anchor="ctr">
            <a:normAutofit fontScale="77500" lnSpcReduction="20000"/>
          </a:bodyPr>
          <a:lstStyle/>
          <a:p>
            <a:endParaRPr lang="en-US" sz="20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Chomsky, Noam. 1965. Aspects </a:t>
            </a:r>
            <a:r>
              <a:rPr lang="en-US" sz="2100" dirty="0" err="1">
                <a:latin typeface="Times New Roman" panose="02020603050405020304" pitchFamily="18" charset="0"/>
                <a:cs typeface="Times New Roman" panose="02020603050405020304" pitchFamily="18" charset="0"/>
              </a:rPr>
              <a:t>ofthe</a:t>
            </a:r>
            <a:r>
              <a:rPr lang="en-US" sz="2100" dirty="0">
                <a:latin typeface="Times New Roman" panose="02020603050405020304" pitchFamily="18" charset="0"/>
                <a:cs typeface="Times New Roman" panose="02020603050405020304" pitchFamily="18" charset="0"/>
              </a:rPr>
              <a:t> theory </a:t>
            </a:r>
            <a:r>
              <a:rPr lang="en-US" sz="2100" dirty="0" err="1">
                <a:latin typeface="Times New Roman" panose="02020603050405020304" pitchFamily="18" charset="0"/>
                <a:cs typeface="Times New Roman" panose="02020603050405020304" pitchFamily="18" charset="0"/>
              </a:rPr>
              <a:t>ofsyntax</a:t>
            </a:r>
            <a:r>
              <a:rPr lang="en-US" sz="2100" dirty="0">
                <a:latin typeface="Times New Roman" panose="02020603050405020304" pitchFamily="18" charset="0"/>
                <a:cs typeface="Times New Roman" panose="02020603050405020304" pitchFamily="18" charset="0"/>
              </a:rPr>
              <a:t>. Cambridge: MIT Press. Chomsky, Noam. 1973. Conditions on transformations. In A festschrift for Morris Halle, eds. Stephen Anderson and Paul </a:t>
            </a:r>
            <a:r>
              <a:rPr lang="en-US" sz="2100" dirty="0" err="1">
                <a:latin typeface="Times New Roman" panose="02020603050405020304" pitchFamily="18" charset="0"/>
                <a:cs typeface="Times New Roman" panose="02020603050405020304" pitchFamily="18" charset="0"/>
              </a:rPr>
              <a:t>Kiparsky</a:t>
            </a:r>
            <a:r>
              <a:rPr lang="en-US" sz="2100" dirty="0">
                <a:latin typeface="Times New Roman" panose="02020603050405020304" pitchFamily="18" charset="0"/>
                <a:cs typeface="Times New Roman" panose="02020603050405020304" pitchFamily="18" charset="0"/>
              </a:rPr>
              <a:t>, 232–286. New York: Holt, Rinehart, and Winston.</a:t>
            </a:r>
          </a:p>
          <a:p>
            <a:r>
              <a:rPr lang="en-US" sz="2100" dirty="0">
                <a:latin typeface="Times New Roman" panose="02020603050405020304" pitchFamily="18" charset="0"/>
                <a:cs typeface="Times New Roman" panose="02020603050405020304" pitchFamily="18" charset="0"/>
              </a:rPr>
              <a:t>Chomsky, Noam. 1981. Lectures on government and binding. Dordrecht: </a:t>
            </a:r>
            <a:r>
              <a:rPr lang="en-US" sz="2100" dirty="0" err="1">
                <a:latin typeface="Times New Roman" panose="02020603050405020304" pitchFamily="18" charset="0"/>
                <a:cs typeface="Times New Roman" panose="02020603050405020304" pitchFamily="18" charset="0"/>
              </a:rPr>
              <a:t>Foris</a:t>
            </a:r>
            <a:r>
              <a:rPr lang="en-US" sz="2100" dirty="0">
                <a:latin typeface="Times New Roman" panose="02020603050405020304" pitchFamily="18" charset="0"/>
                <a:cs typeface="Times New Roman" panose="02020603050405020304" pitchFamily="18" charset="0"/>
              </a:rPr>
              <a:t>. Chomsky, Noam. 1986. Barriers. Cambridge: MIT Press. Chomsky, Noam. 2001. Derivation by phase. In Ken Hale: a life in language, ed. Michael </a:t>
            </a:r>
            <a:r>
              <a:rPr lang="en-US" sz="2100" dirty="0" err="1">
                <a:latin typeface="Times New Roman" panose="02020603050405020304" pitchFamily="18" charset="0"/>
                <a:cs typeface="Times New Roman" panose="02020603050405020304" pitchFamily="18" charset="0"/>
              </a:rPr>
              <a:t>Kenstowicz</a:t>
            </a:r>
            <a:r>
              <a:rPr lang="en-US" sz="2100" dirty="0">
                <a:latin typeface="Times New Roman" panose="02020603050405020304" pitchFamily="18" charset="0"/>
                <a:cs typeface="Times New Roman" panose="02020603050405020304" pitchFamily="18" charset="0"/>
              </a:rPr>
              <a:t>, 1–50. Cambridge: MIT Press.</a:t>
            </a:r>
          </a:p>
          <a:p>
            <a:r>
              <a:rPr lang="en-US" sz="2100" dirty="0">
                <a:latin typeface="Times New Roman" panose="02020603050405020304" pitchFamily="18" charset="0"/>
                <a:cs typeface="Times New Roman" panose="02020603050405020304" pitchFamily="18" charset="0"/>
              </a:rPr>
              <a:t>Chomsky, Noam. 2008. On phases. In Foundational issues in linguistic theory. Essays in honor of </a:t>
            </a:r>
            <a:r>
              <a:rPr lang="en-US" sz="2100" dirty="0" err="1">
                <a:latin typeface="Times New Roman" panose="02020603050405020304" pitchFamily="18" charset="0"/>
                <a:cs typeface="Times New Roman" panose="02020603050405020304" pitchFamily="18" charset="0"/>
              </a:rPr>
              <a:t>JeanRoger</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Vergnaud</a:t>
            </a:r>
            <a:r>
              <a:rPr lang="en-US" sz="2100" dirty="0">
                <a:latin typeface="Times New Roman" panose="02020603050405020304" pitchFamily="18" charset="0"/>
                <a:cs typeface="Times New Roman" panose="02020603050405020304" pitchFamily="18" charset="0"/>
              </a:rPr>
              <a:t>, eds. Robert </a:t>
            </a:r>
            <a:r>
              <a:rPr lang="en-US" sz="2100" dirty="0" err="1">
                <a:latin typeface="Times New Roman" panose="02020603050405020304" pitchFamily="18" charset="0"/>
                <a:cs typeface="Times New Roman" panose="02020603050405020304" pitchFamily="18" charset="0"/>
              </a:rPr>
              <a:t>Freidin</a:t>
            </a:r>
            <a:r>
              <a:rPr lang="en-US" sz="2100" dirty="0">
                <a:latin typeface="Times New Roman" panose="02020603050405020304" pitchFamily="18" charset="0"/>
                <a:cs typeface="Times New Roman" panose="02020603050405020304" pitchFamily="18" charset="0"/>
              </a:rPr>
              <a:t>, Carlos P. Otero, and Maria Luisa </a:t>
            </a:r>
            <a:r>
              <a:rPr lang="en-US" sz="2100" dirty="0" err="1">
                <a:latin typeface="Times New Roman" panose="02020603050405020304" pitchFamily="18" charset="0"/>
                <a:cs typeface="Times New Roman" panose="02020603050405020304" pitchFamily="18" charset="0"/>
              </a:rPr>
              <a:t>Zubizarreta</a:t>
            </a:r>
            <a:r>
              <a:rPr lang="en-US" sz="2100" dirty="0">
                <a:latin typeface="Times New Roman" panose="02020603050405020304" pitchFamily="18" charset="0"/>
                <a:cs typeface="Times New Roman" panose="02020603050405020304" pitchFamily="18" charset="0"/>
              </a:rPr>
              <a:t>, 133–166. Cambridge: MIT Press.</a:t>
            </a:r>
          </a:p>
          <a:p>
            <a:r>
              <a:rPr lang="en-US" sz="2100" dirty="0">
                <a:latin typeface="Times New Roman" panose="02020603050405020304" pitchFamily="18" charset="0"/>
                <a:cs typeface="Times New Roman" panose="02020603050405020304" pitchFamily="18" charset="0"/>
              </a:rPr>
              <a:t>RIZZI, L. Violations of the </a:t>
            </a:r>
            <a:r>
              <a:rPr lang="en-US" sz="2100" dirty="0" err="1">
                <a:latin typeface="Times New Roman" panose="02020603050405020304" pitchFamily="18" charset="0"/>
                <a:cs typeface="Times New Roman" panose="02020603050405020304" pitchFamily="18" charset="0"/>
              </a:rPr>
              <a:t>wh</a:t>
            </a:r>
            <a:r>
              <a:rPr lang="en-US" sz="2100" dirty="0">
                <a:latin typeface="Times New Roman" panose="02020603050405020304" pitchFamily="18" charset="0"/>
                <a:cs typeface="Times New Roman" panose="02020603050405020304" pitchFamily="18" charset="0"/>
              </a:rPr>
              <a:t>-island constraint and the subjacency condition. in: issues in </a:t>
            </a:r>
            <a:r>
              <a:rPr lang="en-US" sz="2100" dirty="0" err="1">
                <a:latin typeface="Times New Roman" panose="02020603050405020304" pitchFamily="18" charset="0"/>
                <a:cs typeface="Times New Roman" panose="02020603050405020304" pitchFamily="18" charset="0"/>
              </a:rPr>
              <a:t>italian</a:t>
            </a:r>
            <a:r>
              <a:rPr lang="en-US" sz="2100" dirty="0">
                <a:latin typeface="Times New Roman" panose="02020603050405020304" pitchFamily="18" charset="0"/>
                <a:cs typeface="Times New Roman" panose="02020603050405020304" pitchFamily="18" charset="0"/>
              </a:rPr>
              <a:t> syntax. </a:t>
            </a:r>
            <a:r>
              <a:rPr lang="en-US" sz="2100" dirty="0" err="1">
                <a:latin typeface="Times New Roman" panose="02020603050405020304" pitchFamily="18" charset="0"/>
                <a:cs typeface="Times New Roman" panose="02020603050405020304" pitchFamily="18" charset="0"/>
              </a:rPr>
              <a:t>walter</a:t>
            </a:r>
            <a:r>
              <a:rPr lang="en-US" sz="2100" dirty="0">
                <a:latin typeface="Times New Roman" panose="02020603050405020304" pitchFamily="18" charset="0"/>
                <a:cs typeface="Times New Roman" panose="02020603050405020304" pitchFamily="18" charset="0"/>
              </a:rPr>
              <a:t> de Gruyter, 1982. v. 11.</a:t>
            </a:r>
          </a:p>
          <a:p>
            <a:r>
              <a:rPr lang="fr-FR" sz="2100" dirty="0"/>
              <a:t>Ross, J. R. (1967). Constraints on Variables in Syntax. Dissertação de PhD, MIT.</a:t>
            </a:r>
            <a:endParaRPr lang="en-US" sz="21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SPROUSE, J. et al. Experimental syntax and the variation of island effects in English and Italian. Natural language and linguistic theory. </a:t>
            </a:r>
          </a:p>
          <a:p>
            <a:r>
              <a:rPr lang="en-US" sz="2100" dirty="0">
                <a:latin typeface="Times New Roman" panose="02020603050405020304" pitchFamily="18" charset="0"/>
                <a:cs typeface="Times New Roman" panose="02020603050405020304" pitchFamily="18" charset="0"/>
              </a:rPr>
              <a:t>SPROUSE, J.; ALMEIDA, D. The empirical status of data in syntax: A reply to </a:t>
            </a:r>
            <a:r>
              <a:rPr lang="en-US" sz="2100" dirty="0" err="1">
                <a:latin typeface="Times New Roman" panose="02020603050405020304" pitchFamily="18" charset="0"/>
                <a:cs typeface="Times New Roman" panose="02020603050405020304" pitchFamily="18" charset="0"/>
              </a:rPr>
              <a:t>gibson</a:t>
            </a:r>
            <a:r>
              <a:rPr lang="en-US" sz="2100" dirty="0">
                <a:latin typeface="Times New Roman" panose="02020603050405020304" pitchFamily="18" charset="0"/>
                <a:cs typeface="Times New Roman" panose="02020603050405020304" pitchFamily="18" charset="0"/>
              </a:rPr>
              <a:t> and </a:t>
            </a:r>
            <a:r>
              <a:rPr lang="en-US" sz="2100" dirty="0" err="1">
                <a:latin typeface="Times New Roman" panose="02020603050405020304" pitchFamily="18" charset="0"/>
                <a:cs typeface="Times New Roman" panose="02020603050405020304" pitchFamily="18" charset="0"/>
              </a:rPr>
              <a:t>fedorenko</a:t>
            </a:r>
            <a:r>
              <a:rPr lang="en-US" sz="2100" dirty="0">
                <a:latin typeface="Times New Roman" panose="02020603050405020304" pitchFamily="18" charset="0"/>
                <a:cs typeface="Times New Roman" panose="02020603050405020304" pitchFamily="18" charset="0"/>
              </a:rPr>
              <a:t>. Language and Cognitive Processes, v. 28, n. 3, p. 222–228, 2013.</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5638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ço Reservado para Conteúdo 2">
            <a:extLst>
              <a:ext uri="{FF2B5EF4-FFF2-40B4-BE49-F238E27FC236}">
                <a16:creationId xmlns:a16="http://schemas.microsoft.com/office/drawing/2014/main" id="{8E928D80-D907-8A2E-DD33-8AED03804174}"/>
              </a:ext>
            </a:extLst>
          </p:cNvPr>
          <p:cNvGraphicFramePr>
            <a:graphicFrameLocks noGrp="1"/>
          </p:cNvGraphicFramePr>
          <p:nvPr>
            <p:ph idx="1"/>
            <p:extLst>
              <p:ext uri="{D42A27DB-BD31-4B8C-83A1-F6EECF244321}">
                <p14:modId xmlns:p14="http://schemas.microsoft.com/office/powerpoint/2010/main" val="1219142467"/>
              </p:ext>
            </p:extLst>
          </p:nvPr>
        </p:nvGraphicFramePr>
        <p:xfrm>
          <a:off x="838200" y="302150"/>
          <a:ext cx="10515600" cy="416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ixaDeTexto 3">
            <a:extLst>
              <a:ext uri="{FF2B5EF4-FFF2-40B4-BE49-F238E27FC236}">
                <a16:creationId xmlns:a16="http://schemas.microsoft.com/office/drawing/2014/main" id="{EEF7659F-15D3-5418-7A35-C4A7E2D6C8AE}"/>
              </a:ext>
            </a:extLst>
          </p:cNvPr>
          <p:cNvSpPr txBox="1"/>
          <p:nvPr/>
        </p:nvSpPr>
        <p:spPr>
          <a:xfrm>
            <a:off x="684042" y="4689634"/>
            <a:ext cx="10823917" cy="923330"/>
          </a:xfrm>
          <a:prstGeom prst="rect">
            <a:avLst/>
          </a:prstGeom>
          <a:noFill/>
        </p:spPr>
        <p:txBody>
          <a:bodyPr wrap="square" rtlCol="0">
            <a:spAutoFit/>
          </a:bodyPr>
          <a:lstStyle/>
          <a:p>
            <a:r>
              <a:rPr lang="pt-BR" dirty="0"/>
              <a:t> </a:t>
            </a:r>
            <a:r>
              <a:rPr lang="pt-BR" sz="1800" dirty="0">
                <a:latin typeface="Arial" panose="020B0604020202020204" pitchFamily="34" charset="0"/>
                <a:cs typeface="Arial" panose="020B0604020202020204" pitchFamily="34" charset="0"/>
              </a:rPr>
              <a:t>(2) a. </a:t>
            </a:r>
            <a:r>
              <a:rPr lang="pt-BR" sz="1800" b="1" dirty="0">
                <a:latin typeface="Arial" panose="020B0604020202020204" pitchFamily="34" charset="0"/>
                <a:cs typeface="Arial" panose="020B0604020202020204" pitchFamily="34" charset="0"/>
              </a:rPr>
              <a:t>Que</a:t>
            </a:r>
            <a:r>
              <a:rPr lang="pt-BR" sz="1800" dirty="0">
                <a:latin typeface="Arial" panose="020B0604020202020204" pitchFamily="34" charset="0"/>
                <a:cs typeface="Arial" panose="020B0604020202020204" pitchFamily="34" charset="0"/>
              </a:rPr>
              <a:t> carro Ana comprou__?</a:t>
            </a:r>
          </a:p>
          <a:p>
            <a:r>
              <a:rPr lang="pt-BR" sz="1800" dirty="0">
                <a:latin typeface="Arial" panose="020B0604020202020204" pitchFamily="34" charset="0"/>
                <a:cs typeface="Arial" panose="020B0604020202020204" pitchFamily="34" charset="0"/>
              </a:rPr>
              <a:t>      b. </a:t>
            </a:r>
            <a:r>
              <a:rPr lang="pt-BR" sz="1800" b="1" dirty="0">
                <a:latin typeface="Arial" panose="020B0604020202020204" pitchFamily="34" charset="0"/>
                <a:cs typeface="Arial" panose="020B0604020202020204" pitchFamily="34" charset="0"/>
              </a:rPr>
              <a:t>Que</a:t>
            </a:r>
            <a:r>
              <a:rPr lang="pt-BR" sz="1800" dirty="0">
                <a:latin typeface="Arial" panose="020B0604020202020204" pitchFamily="34" charset="0"/>
                <a:cs typeface="Arial" panose="020B0604020202020204" pitchFamily="34" charset="0"/>
              </a:rPr>
              <a:t> carro Maria perguntou se Ana comprou__?</a:t>
            </a:r>
            <a:endParaRPr lang="en-US" sz="1800" dirty="0">
              <a:latin typeface="Arial" panose="020B0604020202020204" pitchFamily="34" charset="0"/>
              <a:cs typeface="Arial" panose="020B0604020202020204" pitchFamily="34" charset="0"/>
            </a:endParaRPr>
          </a:p>
          <a:p>
            <a:endParaRPr lang="en-US" dirty="0"/>
          </a:p>
        </p:txBody>
      </p:sp>
      <p:sp>
        <p:nvSpPr>
          <p:cNvPr id="6" name="CaixaDeTexto 5">
            <a:extLst>
              <a:ext uri="{FF2B5EF4-FFF2-40B4-BE49-F238E27FC236}">
                <a16:creationId xmlns:a16="http://schemas.microsoft.com/office/drawing/2014/main" id="{A4B63297-5F50-2A2E-DF65-D65638154BC7}"/>
              </a:ext>
            </a:extLst>
          </p:cNvPr>
          <p:cNvSpPr txBox="1"/>
          <p:nvPr/>
        </p:nvSpPr>
        <p:spPr>
          <a:xfrm>
            <a:off x="799998" y="3766304"/>
            <a:ext cx="10707960" cy="923330"/>
          </a:xfrm>
          <a:prstGeom prst="rect">
            <a:avLst/>
          </a:prstGeom>
          <a:noFill/>
        </p:spPr>
        <p:txBody>
          <a:bodyPr wrap="square" rtlCol="0">
            <a:spAutoFit/>
          </a:bodyPr>
          <a:lstStyle/>
          <a:p>
            <a:r>
              <a:rPr lang="pt-BR" sz="1800" dirty="0">
                <a:latin typeface="Arial" panose="020B0604020202020204" pitchFamily="34" charset="0"/>
                <a:cs typeface="Arial" panose="020B0604020202020204" pitchFamily="34" charset="0"/>
              </a:rPr>
              <a:t>(1) a. Ana comprou </a:t>
            </a:r>
            <a:r>
              <a:rPr lang="pt-BR" sz="1800" b="1" dirty="0">
                <a:latin typeface="Arial" panose="020B0604020202020204" pitchFamily="34" charset="0"/>
                <a:cs typeface="Arial" panose="020B0604020202020204" pitchFamily="34" charset="0"/>
              </a:rPr>
              <a:t>que carro</a:t>
            </a:r>
            <a:r>
              <a:rPr lang="pt-BR" sz="1800" dirty="0">
                <a:latin typeface="Arial" panose="020B0604020202020204" pitchFamily="34" charset="0"/>
                <a:cs typeface="Arial" panose="020B0604020202020204" pitchFamily="34" charset="0"/>
              </a:rPr>
              <a:t>?</a:t>
            </a:r>
          </a:p>
          <a:p>
            <a:r>
              <a:rPr lang="pt-BR" sz="1800" dirty="0">
                <a:latin typeface="Arial" panose="020B0604020202020204" pitchFamily="34" charset="0"/>
                <a:cs typeface="Arial" panose="020B0604020202020204" pitchFamily="34" charset="0"/>
              </a:rPr>
              <a:t>     b. Maria perguntou se Ana comprou </a:t>
            </a:r>
            <a:r>
              <a:rPr lang="pt-BR" sz="1800" b="1" dirty="0">
                <a:latin typeface="Arial" panose="020B0604020202020204" pitchFamily="34" charset="0"/>
                <a:cs typeface="Arial" panose="020B0604020202020204" pitchFamily="34" charset="0"/>
              </a:rPr>
              <a:t>que carro</a:t>
            </a:r>
            <a:r>
              <a:rPr lang="pt-BR" sz="180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endParaRPr lang="en-US" dirty="0"/>
          </a:p>
        </p:txBody>
      </p:sp>
      <p:sp>
        <p:nvSpPr>
          <p:cNvPr id="8" name="CaixaDeTexto 7">
            <a:extLst>
              <a:ext uri="{FF2B5EF4-FFF2-40B4-BE49-F238E27FC236}">
                <a16:creationId xmlns:a16="http://schemas.microsoft.com/office/drawing/2014/main" id="{FD02A1AB-ECA1-C930-36D2-2BA453DE2001}"/>
              </a:ext>
            </a:extLst>
          </p:cNvPr>
          <p:cNvSpPr txBox="1"/>
          <p:nvPr/>
        </p:nvSpPr>
        <p:spPr>
          <a:xfrm>
            <a:off x="838200" y="5760251"/>
            <a:ext cx="8030817" cy="646331"/>
          </a:xfrm>
          <a:prstGeom prst="rect">
            <a:avLst/>
          </a:prstGeom>
          <a:noFill/>
        </p:spPr>
        <p:txBody>
          <a:bodyPr wrap="square" rtlCol="0">
            <a:spAutoFit/>
          </a:bodyPr>
          <a:lstStyle/>
          <a:p>
            <a:r>
              <a:rPr lang="pt-BR" sz="1800" b="1" dirty="0">
                <a:solidFill>
                  <a:schemeClr val="accent1"/>
                </a:solidFill>
                <a:latin typeface="Arial" panose="020B0604020202020204" pitchFamily="34" charset="0"/>
                <a:cs typeface="Arial" panose="020B0604020202020204" pitchFamily="34" charset="0"/>
              </a:rPr>
              <a:t>(3) a. </a:t>
            </a:r>
            <a:r>
              <a:rPr lang="pt-BR" sz="1800" b="1" dirty="0">
                <a:solidFill>
                  <a:srgbClr val="FF0000"/>
                </a:solidFill>
                <a:latin typeface="Arial" panose="020B0604020202020204" pitchFamily="34" charset="0"/>
                <a:cs typeface="Arial" panose="020B0604020202020204" pitchFamily="34" charset="0"/>
              </a:rPr>
              <a:t>*Que carro </a:t>
            </a:r>
            <a:r>
              <a:rPr lang="pt-BR" sz="1800" b="1" dirty="0">
                <a:solidFill>
                  <a:schemeClr val="accent1"/>
                </a:solidFill>
                <a:latin typeface="Arial" panose="020B0604020202020204" pitchFamily="34" charset="0"/>
                <a:cs typeface="Arial" panose="020B0604020202020204" pitchFamily="34" charset="0"/>
              </a:rPr>
              <a:t>Maria encontrou a Ana que comprou___  ?</a:t>
            </a:r>
          </a:p>
          <a:p>
            <a:r>
              <a:rPr lang="pt-BR" sz="1800" b="1" dirty="0">
                <a:solidFill>
                  <a:schemeClr val="accent1"/>
                </a:solidFill>
                <a:latin typeface="Arial" panose="020B0604020202020204" pitchFamily="34" charset="0"/>
                <a:cs typeface="Arial" panose="020B0604020202020204" pitchFamily="34" charset="0"/>
              </a:rPr>
              <a:t>      b. </a:t>
            </a:r>
            <a:r>
              <a:rPr lang="pt-BR" sz="1800" b="1" dirty="0">
                <a:solidFill>
                  <a:srgbClr val="FF0000"/>
                </a:solidFill>
                <a:latin typeface="Arial" panose="020B0604020202020204" pitchFamily="34" charset="0"/>
                <a:cs typeface="Arial" panose="020B0604020202020204" pitchFamily="34" charset="0"/>
              </a:rPr>
              <a:t>*Por que </a:t>
            </a:r>
            <a:r>
              <a:rPr lang="pt-BR" sz="1800" b="1" dirty="0">
                <a:solidFill>
                  <a:schemeClr val="accent1"/>
                </a:solidFill>
                <a:latin typeface="Arial" panose="020B0604020202020204" pitchFamily="34" charset="0"/>
                <a:cs typeface="Arial" panose="020B0604020202020204" pitchFamily="34" charset="0"/>
              </a:rPr>
              <a:t>a Maria perguntou _____ que a Ana comprou um carro?</a:t>
            </a:r>
            <a:endParaRPr lang="en-US" dirty="0"/>
          </a:p>
        </p:txBody>
      </p:sp>
    </p:spTree>
    <p:extLst>
      <p:ext uri="{BB962C8B-B14F-4D97-AF65-F5344CB8AC3E}">
        <p14:creationId xmlns:p14="http://schemas.microsoft.com/office/powerpoint/2010/main" val="81411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09DC67D1-7D30-71A0-B61E-6FE181DEC65E}"/>
              </a:ext>
            </a:extLst>
          </p:cNvPr>
          <p:cNvPicPr>
            <a:picLocks noChangeAspect="1"/>
          </p:cNvPicPr>
          <p:nvPr/>
        </p:nvPicPr>
        <p:blipFill>
          <a:blip r:embed="rId2"/>
          <a:stretch>
            <a:fillRect/>
          </a:stretch>
        </p:blipFill>
        <p:spPr>
          <a:xfrm>
            <a:off x="2823958" y="304199"/>
            <a:ext cx="6544084" cy="6249601"/>
          </a:xfrm>
          <a:prstGeom prst="rect">
            <a:avLst/>
          </a:prstGeom>
          <a:ln>
            <a:noFill/>
          </a:ln>
          <a:effectLst>
            <a:outerShdw blurRad="292100" dist="139700" dir="2700000" algn="tl" rotWithShape="0">
              <a:srgbClr val="333333">
                <a:alpha val="65000"/>
              </a:srgbClr>
            </a:outerShdw>
          </a:effectLst>
        </p:spPr>
      </p:pic>
      <p:sp>
        <p:nvSpPr>
          <p:cNvPr id="9" name="Freeform: Shape 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oogle Shape;58;p13">
            <a:extLst>
              <a:ext uri="{FF2B5EF4-FFF2-40B4-BE49-F238E27FC236}">
                <a16:creationId xmlns:a16="http://schemas.microsoft.com/office/drawing/2014/main" id="{11C7D496-32CA-A550-30F5-991A4D837C3B}"/>
              </a:ext>
            </a:extLst>
          </p:cNvPr>
          <p:cNvPicPr preferRelativeResize="0"/>
          <p:nvPr/>
        </p:nvPicPr>
        <p:blipFill rotWithShape="1">
          <a:blip r:embed="rId3"/>
          <a:stretch/>
        </p:blipFill>
        <p:spPr>
          <a:xfrm>
            <a:off x="9958808" y="5702223"/>
            <a:ext cx="2233192" cy="1155777"/>
          </a:xfrm>
          <a:prstGeom prst="rect">
            <a:avLst/>
          </a:prstGeom>
          <a:noFill/>
        </p:spPr>
      </p:pic>
    </p:spTree>
    <p:extLst>
      <p:ext uri="{BB962C8B-B14F-4D97-AF65-F5344CB8AC3E}">
        <p14:creationId xmlns:p14="http://schemas.microsoft.com/office/powerpoint/2010/main" val="385657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Espaço Reservado para Conteúdo 3" descr="Uma imagem contendo Linha do tempo&#10;&#10;Descrição gerada automaticamente">
            <a:extLst>
              <a:ext uri="{FF2B5EF4-FFF2-40B4-BE49-F238E27FC236}">
                <a16:creationId xmlns:a16="http://schemas.microsoft.com/office/drawing/2014/main" id="{8F58838C-BBF0-55A2-B1FA-06452A553E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1294" y="174177"/>
            <a:ext cx="8529411" cy="6509646"/>
          </a:xfrm>
          <a:prstGeom prst="rect">
            <a:avLst/>
          </a:prstGeom>
          <a:ln>
            <a:solidFill>
              <a:schemeClr val="accent5">
                <a:lumMod val="60000"/>
                <a:lumOff val="4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0392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7464C4-6B84-4D5D-539E-8A02808E3C1E}"/>
              </a:ext>
            </a:extLst>
          </p:cNvPr>
          <p:cNvSpPr>
            <a:spLocks noGrp="1"/>
          </p:cNvSpPr>
          <p:nvPr>
            <p:ph type="title"/>
          </p:nvPr>
        </p:nvSpPr>
        <p:spPr>
          <a:effectLst>
            <a:outerShdw blurRad="50800" dist="38100" dir="5400000" algn="t" rotWithShape="0">
              <a:prstClr val="black">
                <a:alpha val="40000"/>
              </a:prstClr>
            </a:outerShdw>
          </a:effectLst>
        </p:spPr>
        <p:txBody>
          <a:bodyPr/>
          <a:lstStyle/>
          <a:p>
            <a:r>
              <a:rPr lang="pt-BR" i="0" dirty="0">
                <a:latin typeface="Times New Roman" panose="02020603050405020304" pitchFamily="18" charset="0"/>
                <a:cs typeface="Times New Roman" panose="02020603050405020304" pitchFamily="18" charset="0"/>
              </a:rPr>
              <a:t>Objetivo e Estrutura do artigo</a:t>
            </a:r>
            <a:endParaRPr lang="en-US" i="0" dirty="0">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92824BA7-0964-8E95-AD46-3E01C8313333}"/>
              </a:ext>
            </a:extLst>
          </p:cNvPr>
          <p:cNvSpPr>
            <a:spLocks noGrp="1"/>
          </p:cNvSpPr>
          <p:nvPr>
            <p:ph idx="1"/>
          </p:nvPr>
        </p:nvSpPr>
        <p:spPr>
          <a:xfrm>
            <a:off x="622852" y="1690687"/>
            <a:ext cx="10959548" cy="4802187"/>
          </a:xfrm>
        </p:spPr>
        <p:txBody>
          <a:bodyPr>
            <a:normAutofit lnSpcReduction="10000"/>
          </a:bodyPr>
          <a:lstStyle/>
          <a:p>
            <a:pPr algn="just">
              <a:lnSpc>
                <a:spcPct val="120000"/>
              </a:lnSpc>
            </a:pP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O objetivo é explorar a utilidade de técnicas experimentais na investigação da variação si­ntática a quatro tipos de ilha </a:t>
            </a:r>
            <a:r>
              <a:rPr lang="pt-BR" sz="2400" b="1"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wh/ </a:t>
            </a:r>
            <a:r>
              <a:rPr lang="pt-BR" sz="2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whether</a:t>
            </a:r>
            <a:r>
              <a:rPr lang="pt-BR" sz="2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NP complexo, sujeito e adjunto</a:t>
            </a:r>
            <a:r>
              <a:rPr lang="pt-BR"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dois tipos de dependência </a:t>
            </a:r>
            <a:r>
              <a:rPr lang="pt-BR" sz="2400" b="1" dirty="0">
                <a:effectLst/>
                <a:latin typeface="Times New Roman" panose="02020603050405020304" pitchFamily="18" charset="0"/>
                <a:ea typeface="Calibri" panose="020F0502020204030204" pitchFamily="34" charset="0"/>
                <a:cs typeface="Times New Roman" panose="02020603050405020304" pitchFamily="18" charset="0"/>
              </a:rPr>
              <a:t>(wh- dependências de </a:t>
            </a:r>
            <a:r>
              <a:rPr lang="pt-BR" sz="2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orações interrogativas </a:t>
            </a:r>
            <a:r>
              <a:rPr lang="pt-BR" sz="2400" b="1" dirty="0">
                <a:effectLst/>
                <a:latin typeface="Times New Roman" panose="02020603050405020304" pitchFamily="18" charset="0"/>
                <a:ea typeface="Calibri" panose="020F0502020204030204" pitchFamily="34" charset="0"/>
                <a:cs typeface="Times New Roman" panose="02020603050405020304" pitchFamily="18" charset="0"/>
              </a:rPr>
              <a:t>e dependências de </a:t>
            </a:r>
            <a:r>
              <a:rPr lang="pt-BR" sz="2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orações relativas</a:t>
            </a:r>
            <a:r>
              <a:rPr lang="pt-BR" sz="2400" b="1"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 e dois idiomas </a:t>
            </a:r>
            <a:r>
              <a:rPr lang="pt-BR" sz="2400" b="1" dirty="0">
                <a:effectLst/>
                <a:latin typeface="Times New Roman" panose="02020603050405020304" pitchFamily="18" charset="0"/>
                <a:ea typeface="Calibri" panose="020F0502020204030204" pitchFamily="34" charset="0"/>
                <a:cs typeface="Times New Roman" panose="02020603050405020304" pitchFamily="18" charset="0"/>
              </a:rPr>
              <a:t>(inglês e italiano). </a:t>
            </a:r>
          </a:p>
          <a:p>
            <a:pPr algn="just">
              <a:lnSpc>
                <a:spcPct val="120000"/>
              </a:lnSpc>
            </a:pPr>
            <a:endParaRPr lang="pt-BR"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pPr>
            <a:endParaRPr lang="pt-BR"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pPr>
            <a:endParaRPr lang="pt-BR"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pP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Revisão das seis principais abordagens sintáticas para a análise de efeitos de ilha </a:t>
            </a:r>
            <a:r>
              <a:rPr lang="pt-BR" sz="2400" b="1" dirty="0">
                <a:effectLst/>
                <a:latin typeface="Times New Roman" panose="02020603050405020304" pitchFamily="18" charset="0"/>
                <a:ea typeface="Calibri" panose="020F0502020204030204" pitchFamily="34" charset="0"/>
                <a:cs typeface="Times New Roman" panose="02020603050405020304" pitchFamily="18" charset="0"/>
              </a:rPr>
              <a:t>(Subjacência, CED, Barreiras, Minimalismo, </a:t>
            </a:r>
            <a:r>
              <a:rPr lang="pt-BR" sz="2400" b="1" dirty="0" err="1">
                <a:latin typeface="Times New Roman" panose="02020603050405020304" pitchFamily="18" charset="0"/>
                <a:ea typeface="Calibri" panose="020F0502020204030204" pitchFamily="34" charset="0"/>
                <a:cs typeface="Times New Roman" panose="02020603050405020304" pitchFamily="18" charset="0"/>
              </a:rPr>
              <a:t>S</a:t>
            </a:r>
            <a:r>
              <a:rPr lang="pt-BR" sz="2400" b="1" dirty="0" err="1">
                <a:effectLst/>
                <a:latin typeface="Times New Roman" panose="02020603050405020304" pitchFamily="18" charset="0"/>
                <a:ea typeface="Calibri" panose="020F0502020204030204" pitchFamily="34" charset="0"/>
                <a:cs typeface="Times New Roman" panose="02020603050405020304" pitchFamily="18" charset="0"/>
              </a:rPr>
              <a:t>tructure</a:t>
            </a:r>
            <a:r>
              <a:rPr lang="pt-BR" sz="2400" b="1" dirty="0">
                <a:effectLst/>
                <a:latin typeface="Times New Roman" panose="02020603050405020304" pitchFamily="18" charset="0"/>
                <a:ea typeface="Calibri" panose="020F0502020204030204" pitchFamily="34" charset="0"/>
                <a:cs typeface="Times New Roman" panose="02020603050405020304" pitchFamily="18" charset="0"/>
              </a:rPr>
              <a:t>-Building e Fases).</a:t>
            </a:r>
          </a:p>
          <a:p>
            <a:pPr algn="just">
              <a:lnSpc>
                <a:spcPct val="120000"/>
              </a:lnSpc>
            </a:pPr>
            <a:r>
              <a:rPr lang="pt-BR" sz="2400" dirty="0">
                <a:latin typeface="Times New Roman" panose="02020603050405020304" pitchFamily="18" charset="0"/>
                <a:ea typeface="Calibri" panose="020F0502020204030204" pitchFamily="34" charset="0"/>
                <a:cs typeface="Times New Roman" panose="02020603050405020304" pitchFamily="18" charset="0"/>
              </a:rPr>
              <a:t>Discussão sobre </a:t>
            </a: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as implicações dos resultados. </a:t>
            </a:r>
          </a:p>
        </p:txBody>
      </p:sp>
      <p:sp>
        <p:nvSpPr>
          <p:cNvPr id="4" name="CaixaDeTexto 3">
            <a:extLst>
              <a:ext uri="{FF2B5EF4-FFF2-40B4-BE49-F238E27FC236}">
                <a16:creationId xmlns:a16="http://schemas.microsoft.com/office/drawing/2014/main" id="{C243C50E-C6AC-86D3-9FF3-F462D1C84D7A}"/>
              </a:ext>
            </a:extLst>
          </p:cNvPr>
          <p:cNvSpPr txBox="1"/>
          <p:nvPr/>
        </p:nvSpPr>
        <p:spPr>
          <a:xfrm>
            <a:off x="851452" y="3630116"/>
            <a:ext cx="10730948" cy="923330"/>
          </a:xfrm>
          <a:prstGeom prst="rect">
            <a:avLst/>
          </a:prstGeom>
          <a:noFill/>
        </p:spPr>
        <p:txBody>
          <a:bodyPr wrap="square" rtlCol="0">
            <a:spAutoFit/>
          </a:bodyPr>
          <a:lstStyle/>
          <a:p>
            <a:pPr algn="ctr"/>
            <a:r>
              <a:rPr lang="en-US" i="1" dirty="0"/>
              <a:t>“For this article, we decided to test syntactic island effects in English and Italian because these two languages have been cited as evidence for cross-linguistic variation in syntactic island effects” (e.g., </a:t>
            </a:r>
            <a:r>
              <a:rPr lang="en-US" i="1" dirty="0" err="1"/>
              <a:t>Rizzi</a:t>
            </a:r>
            <a:r>
              <a:rPr lang="en-US" i="1" dirty="0"/>
              <a:t> 1982).</a:t>
            </a:r>
          </a:p>
        </p:txBody>
      </p:sp>
    </p:spTree>
    <p:extLst>
      <p:ext uri="{BB962C8B-B14F-4D97-AF65-F5344CB8AC3E}">
        <p14:creationId xmlns:p14="http://schemas.microsoft.com/office/powerpoint/2010/main" val="3086358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6CAA15-C31D-90FD-80AA-4E702919A51E}"/>
              </a:ext>
            </a:extLst>
          </p:cNvPr>
          <p:cNvSpPr>
            <a:spLocks noGrp="1"/>
          </p:cNvSpPr>
          <p:nvPr>
            <p:ph type="title"/>
          </p:nvPr>
        </p:nvSpPr>
        <p:spPr>
          <a:xfrm>
            <a:off x="838200" y="685800"/>
            <a:ext cx="10515600" cy="893832"/>
          </a:xfrm>
          <a:effectLst>
            <a:outerShdw blurRad="50800" dist="38100" dir="5400000" algn="t" rotWithShape="0">
              <a:prstClr val="black">
                <a:alpha val="40000"/>
              </a:prstClr>
            </a:outerShdw>
          </a:effectLst>
        </p:spPr>
        <p:txBody>
          <a:bodyPr>
            <a:normAutofit fontScale="90000"/>
          </a:bodyPr>
          <a:lstStyle/>
          <a:p>
            <a:r>
              <a:rPr lang="pt-BR" i="0" dirty="0">
                <a:effectLst/>
                <a:latin typeface="Times New Roman" panose="02020603050405020304" pitchFamily="18" charset="0"/>
                <a:ea typeface="Calibri" panose="020F0502020204030204" pitchFamily="34" charset="0"/>
                <a:cs typeface="Times New Roman" panose="02020603050405020304" pitchFamily="18" charset="0"/>
              </a:rPr>
              <a:t>Uma introdução aos efeitos de ilha</a:t>
            </a:r>
            <a:br>
              <a:rPr lang="en-US" i="0" dirty="0">
                <a:effectLst/>
                <a:latin typeface="Times New Roman" panose="02020603050405020304" pitchFamily="18" charset="0"/>
                <a:ea typeface="Calibri" panose="020F0502020204030204" pitchFamily="34" charset="0"/>
                <a:cs typeface="Times New Roman" panose="02020603050405020304" pitchFamily="18" charset="0"/>
              </a:rPr>
            </a:br>
            <a:endParaRPr lang="en-US" i="0" dirty="0">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FC169839-21D9-7D73-6278-F4E856F3FCC4}"/>
              </a:ext>
            </a:extLst>
          </p:cNvPr>
          <p:cNvSpPr>
            <a:spLocks noGrp="1"/>
          </p:cNvSpPr>
          <p:nvPr>
            <p:ph idx="1"/>
          </p:nvPr>
        </p:nvSpPr>
        <p:spPr>
          <a:xfrm>
            <a:off x="838200" y="3429000"/>
            <a:ext cx="10515600" cy="2965174"/>
          </a:xfrm>
        </p:spPr>
        <p:txBody>
          <a:bodyPr/>
          <a:lstStyle/>
          <a:p>
            <a:r>
              <a:rPr lang="en-US" sz="2400" dirty="0">
                <a:latin typeface="Times New Roman" panose="02020603050405020304" pitchFamily="18" charset="0"/>
                <a:cs typeface="Times New Roman" panose="02020603050405020304" pitchFamily="18" charset="0"/>
              </a:rPr>
              <a:t>a. What does Susan think that John bought __?</a:t>
            </a:r>
          </a:p>
          <a:p>
            <a:pPr marL="0" indent="0">
              <a:buNone/>
            </a:pP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2400" b="1" dirty="0">
                <a:solidFill>
                  <a:schemeClr val="bg1">
                    <a:lumMod val="65000"/>
                  </a:schemeClr>
                </a:solidFill>
                <a:effectLst/>
                <a:latin typeface="Times New Roman" panose="02020603050405020304" pitchFamily="18" charset="0"/>
                <a:ea typeface="Calibri" panose="020F0502020204030204" pitchFamily="34" charset="0"/>
                <a:cs typeface="Times New Roman" panose="02020603050405020304" pitchFamily="18" charset="0"/>
              </a:rPr>
              <a:t>O que Susan acha que John comprou __? </a:t>
            </a:r>
            <a:endParaRPr lang="en-US" sz="2400" b="1" dirty="0">
              <a:solidFill>
                <a:schemeClr val="bg1">
                  <a:lumMod val="65000"/>
                </a:schemeClr>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 What does Sarah believe that Susan thinks that John bought __? </a:t>
            </a:r>
          </a:p>
          <a:p>
            <a:pPr marL="0" indent="0">
              <a:buNone/>
            </a:pP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2400" b="1" dirty="0">
                <a:solidFill>
                  <a:schemeClr val="bg1">
                    <a:lumMod val="65000"/>
                  </a:schemeClr>
                </a:solidFill>
                <a:effectLst/>
                <a:latin typeface="Times New Roman" panose="02020603050405020304" pitchFamily="18" charset="0"/>
                <a:ea typeface="Calibri" panose="020F0502020204030204" pitchFamily="34" charset="0"/>
                <a:cs typeface="Times New Roman" panose="02020603050405020304" pitchFamily="18" charset="0"/>
              </a:rPr>
              <a:t>O que Sarah acredita que Susan pensa que John comprou __? </a:t>
            </a:r>
            <a:endParaRPr lang="en-US" sz="2400" b="1" dirty="0">
              <a:solidFill>
                <a:schemeClr val="bg1">
                  <a:lumMod val="65000"/>
                </a:schemeClr>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 What does Bill claim that Sarah believes that Susan thinks that John bought __?</a:t>
            </a:r>
          </a:p>
          <a:p>
            <a:pPr marL="0" indent="0">
              <a:buNone/>
            </a:pPr>
            <a:r>
              <a:rPr lang="pt-BR" sz="2400" dirty="0">
                <a:latin typeface="Times New Roman" panose="02020603050405020304" pitchFamily="18" charset="0"/>
                <a:ea typeface="Calibri" panose="020F0502020204030204" pitchFamily="34" charset="0"/>
                <a:cs typeface="Times New Roman" panose="02020603050405020304" pitchFamily="18" charset="0"/>
              </a:rPr>
              <a:t>  </a:t>
            </a:r>
            <a:r>
              <a:rPr lang="pt-BR" sz="2400" b="1" dirty="0">
                <a:solidFill>
                  <a:schemeClr val="bg1">
                    <a:lumMod val="65000"/>
                  </a:schemeClr>
                </a:solidFill>
                <a:effectLst/>
                <a:latin typeface="Times New Roman" panose="02020603050405020304" pitchFamily="18" charset="0"/>
                <a:ea typeface="Calibri" panose="020F0502020204030204" pitchFamily="34" charset="0"/>
                <a:cs typeface="Times New Roman" panose="02020603050405020304" pitchFamily="18" charset="0"/>
              </a:rPr>
              <a:t>O que Bill afirma que Sarah acredita que Susan pensa que John comprou __?</a:t>
            </a:r>
            <a:endParaRPr lang="en-US" sz="2400" b="1" dirty="0">
              <a:solidFill>
                <a:schemeClr val="bg1">
                  <a:lumMod val="6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
        <p:nvSpPr>
          <p:cNvPr id="4" name="CaixaDeTexto 3">
            <a:extLst>
              <a:ext uri="{FF2B5EF4-FFF2-40B4-BE49-F238E27FC236}">
                <a16:creationId xmlns:a16="http://schemas.microsoft.com/office/drawing/2014/main" id="{33DAF21F-85EE-6614-134D-AFEF4F33A2ED}"/>
              </a:ext>
            </a:extLst>
          </p:cNvPr>
          <p:cNvSpPr txBox="1"/>
          <p:nvPr/>
        </p:nvSpPr>
        <p:spPr>
          <a:xfrm>
            <a:off x="543339" y="1325217"/>
            <a:ext cx="10810461" cy="1785104"/>
          </a:xfrm>
          <a:prstGeom prst="rect">
            <a:avLst/>
          </a:prstGeom>
          <a:noFill/>
        </p:spPr>
        <p:txBody>
          <a:bodyPr wrap="square" rtlCol="0">
            <a:spAutoFit/>
          </a:bodyPr>
          <a:lstStyle/>
          <a:p>
            <a:pPr algn="just"/>
            <a:r>
              <a:rPr lang="pt-BR" sz="2200" dirty="0">
                <a:effectLst/>
                <a:latin typeface="Times New Roman" panose="02020603050405020304" pitchFamily="18" charset="0"/>
                <a:ea typeface="Calibri" panose="020F0502020204030204" pitchFamily="34" charset="0"/>
              </a:rPr>
              <a:t>	Uma das características definidoras da linguagem humana é a existência de dependências de longa distância entre dois (ou mais) elementos em uma frase. Por exemplo, as cláusulas interrogativas wh em (1) observamos uma dependência de longa distância entre a palavra wh. Embora as dependências de longa distância sejam irrestritas em relação ao comprimento medido em número de palavras ou número de orações, como em (1), </a:t>
            </a:r>
            <a:endParaRPr lang="en-US" sz="2200" dirty="0"/>
          </a:p>
        </p:txBody>
      </p:sp>
    </p:spTree>
    <p:extLst>
      <p:ext uri="{BB962C8B-B14F-4D97-AF65-F5344CB8AC3E}">
        <p14:creationId xmlns:p14="http://schemas.microsoft.com/office/powerpoint/2010/main" val="3217479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941E9F9-EE22-E03E-8E82-A99633F23D6F}"/>
              </a:ext>
            </a:extLst>
          </p:cNvPr>
          <p:cNvSpPr>
            <a:spLocks noGrp="1"/>
          </p:cNvSpPr>
          <p:nvPr>
            <p:ph idx="1"/>
          </p:nvPr>
        </p:nvSpPr>
        <p:spPr>
          <a:xfrm>
            <a:off x="1732721" y="1374338"/>
            <a:ext cx="9338553" cy="5211994"/>
          </a:xfrm>
          <a:ln w="28575">
            <a:solidFill>
              <a:schemeClr val="tx1"/>
            </a:solidFill>
          </a:ln>
        </p:spPr>
        <p:txBody>
          <a:bodyPr>
            <a:normAutofit fontScale="62500" lnSpcReduction="20000"/>
          </a:bodyPr>
          <a:lstStyle/>
          <a:p>
            <a:r>
              <a:rPr lang="en-US" dirty="0">
                <a:latin typeface="Times New Roman" panose="02020603050405020304" pitchFamily="18" charset="0"/>
                <a:cs typeface="Times New Roman" panose="02020603050405020304" pitchFamily="18" charset="0"/>
              </a:rPr>
              <a:t>a. </a:t>
            </a:r>
            <a:r>
              <a:rPr lang="en-US" dirty="0">
                <a:solidFill>
                  <a:srgbClr val="FF0000"/>
                </a:solidFill>
                <a:latin typeface="Times New Roman" panose="02020603050405020304" pitchFamily="18" charset="0"/>
                <a:cs typeface="Times New Roman" panose="02020603050405020304" pitchFamily="18" charset="0"/>
              </a:rPr>
              <a:t>WHETHER ISLAND </a:t>
            </a:r>
            <a:r>
              <a:rPr lang="en-US" dirty="0">
                <a:latin typeface="Times New Roman" panose="02020603050405020304" pitchFamily="18" charset="0"/>
                <a:cs typeface="Times New Roman" panose="02020603050405020304" pitchFamily="18" charset="0"/>
              </a:rPr>
              <a:t>*What do you wonder [whether John bought __]? </a:t>
            </a:r>
          </a:p>
          <a:p>
            <a:pPr marL="0" indent="0">
              <a:buNone/>
            </a:pPr>
            <a:r>
              <a:rPr lang="pt-BR" sz="2300" b="1" dirty="0">
                <a:solidFill>
                  <a:schemeClr val="bg1">
                    <a:lumMod val="50000"/>
                  </a:schemeClr>
                </a:solidFill>
                <a:effectLst/>
                <a:latin typeface="Times New Roman" panose="02020603050405020304" pitchFamily="18" charset="0"/>
                <a:ea typeface="Calibri" panose="020F0502020204030204" pitchFamily="34" charset="0"/>
              </a:rPr>
              <a:t>                                                     </a:t>
            </a:r>
            <a:r>
              <a:rPr lang="pt-BR" sz="2300" b="1" dirty="0">
                <a:solidFill>
                  <a:srgbClr val="00B050"/>
                </a:solidFill>
                <a:effectLst/>
                <a:latin typeface="Times New Roman" panose="02020603050405020304" pitchFamily="18" charset="0"/>
                <a:ea typeface="Calibri" panose="020F0502020204030204" pitchFamily="34" charset="0"/>
              </a:rPr>
              <a:t>*O que você quer saber [se John comprou __]?</a:t>
            </a:r>
            <a:endParaRPr lang="en-US" sz="2300" b="1" dirty="0">
              <a:solidFill>
                <a:srgbClr val="00B05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 </a:t>
            </a:r>
            <a:r>
              <a:rPr lang="en-US" dirty="0">
                <a:solidFill>
                  <a:srgbClr val="FF0000"/>
                </a:solidFill>
                <a:latin typeface="Times New Roman" panose="02020603050405020304" pitchFamily="18" charset="0"/>
                <a:cs typeface="Times New Roman" panose="02020603050405020304" pitchFamily="18" charset="0"/>
              </a:rPr>
              <a:t>COMPLEX NP ISLAND </a:t>
            </a:r>
            <a:r>
              <a:rPr lang="en-US" dirty="0">
                <a:latin typeface="Times New Roman" panose="02020603050405020304" pitchFamily="18" charset="0"/>
                <a:cs typeface="Times New Roman" panose="02020603050405020304" pitchFamily="18" charset="0"/>
              </a:rPr>
              <a:t>*What did you make [the claim that John bought __]?</a:t>
            </a:r>
          </a:p>
          <a:p>
            <a:pPr marL="0" indent="0">
              <a:buNone/>
            </a:pPr>
            <a:r>
              <a:rPr lang="pt-BR" sz="2300" b="1" dirty="0">
                <a:solidFill>
                  <a:srgbClr val="00B050"/>
                </a:solidFill>
                <a:latin typeface="Times New Roman" panose="02020603050405020304" pitchFamily="18" charset="0"/>
                <a:cs typeface="Times New Roman" panose="02020603050405020304" pitchFamily="18" charset="0"/>
              </a:rPr>
              <a:t>                                                     *O que você fez [a afirmação de que John comprou __]?</a:t>
            </a:r>
            <a:endParaRPr lang="en-US" sz="2300" b="1" dirty="0">
              <a:solidFill>
                <a:srgbClr val="00B05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 </a:t>
            </a:r>
            <a:r>
              <a:rPr lang="en-US" dirty="0">
                <a:solidFill>
                  <a:srgbClr val="FF0000"/>
                </a:solidFill>
                <a:latin typeface="Times New Roman" panose="02020603050405020304" pitchFamily="18" charset="0"/>
                <a:cs typeface="Times New Roman" panose="02020603050405020304" pitchFamily="18" charset="0"/>
              </a:rPr>
              <a:t>SUBJECT ISLAND </a:t>
            </a:r>
            <a:r>
              <a:rPr lang="en-US" dirty="0">
                <a:latin typeface="Times New Roman" panose="02020603050405020304" pitchFamily="18" charset="0"/>
                <a:cs typeface="Times New Roman" panose="02020603050405020304" pitchFamily="18" charset="0"/>
              </a:rPr>
              <a:t>*What do you think [the speech about __] interrupted the TV show?</a:t>
            </a:r>
          </a:p>
          <a:p>
            <a:pPr marL="0" indent="0">
              <a:buNone/>
            </a:pPr>
            <a:r>
              <a:rPr lang="pt-BR" sz="2300" b="1" dirty="0">
                <a:solidFill>
                  <a:srgbClr val="00B050"/>
                </a:solidFill>
                <a:effectLst/>
                <a:latin typeface="Times New Roman" panose="02020603050405020304" pitchFamily="18" charset="0"/>
                <a:ea typeface="Calibri" panose="020F0502020204030204" pitchFamily="34" charset="0"/>
              </a:rPr>
              <a:t>                                                     *O que você acha que [o discurso sobre __] interrompeu o programa de TV?</a:t>
            </a:r>
            <a:endParaRPr lang="en-US" sz="2300" b="1" dirty="0">
              <a:solidFill>
                <a:srgbClr val="00B05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 </a:t>
            </a:r>
            <a:r>
              <a:rPr lang="en-US" dirty="0">
                <a:solidFill>
                  <a:srgbClr val="FF0000"/>
                </a:solidFill>
                <a:latin typeface="Times New Roman" panose="02020603050405020304" pitchFamily="18" charset="0"/>
                <a:cs typeface="Times New Roman" panose="02020603050405020304" pitchFamily="18" charset="0"/>
              </a:rPr>
              <a:t>ADJUNCT ISLAND </a:t>
            </a:r>
            <a:r>
              <a:rPr lang="en-US" dirty="0">
                <a:latin typeface="Times New Roman" panose="02020603050405020304" pitchFamily="18" charset="0"/>
                <a:cs typeface="Times New Roman" panose="02020603050405020304" pitchFamily="18" charset="0"/>
              </a:rPr>
              <a:t>*What do you worry [if John buys __]?</a:t>
            </a:r>
          </a:p>
          <a:p>
            <a:pPr marL="0" indent="0">
              <a:buNone/>
            </a:pPr>
            <a:r>
              <a:rPr lang="pt-BR" sz="2300" b="1" dirty="0">
                <a:solidFill>
                  <a:srgbClr val="00B050"/>
                </a:solidFill>
                <a:effectLst/>
                <a:latin typeface="Times New Roman" panose="02020603050405020304" pitchFamily="18" charset="0"/>
                <a:ea typeface="Calibri" panose="020F0502020204030204" pitchFamily="34" charset="0"/>
              </a:rPr>
              <a:t>                                                     *O que você se preocupa [se John comprar __]?</a:t>
            </a:r>
            <a:endParaRPr lang="en-US" sz="2300" b="1" dirty="0">
              <a:solidFill>
                <a:srgbClr val="00B05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 </a:t>
            </a:r>
            <a:r>
              <a:rPr lang="en-US" dirty="0">
                <a:solidFill>
                  <a:srgbClr val="FF0000"/>
                </a:solidFill>
                <a:latin typeface="Times New Roman" panose="02020603050405020304" pitchFamily="18" charset="0"/>
                <a:cs typeface="Times New Roman" panose="02020603050405020304" pitchFamily="18" charset="0"/>
              </a:rPr>
              <a:t>RELATIVE CLAUSE ISLAND </a:t>
            </a:r>
            <a:r>
              <a:rPr lang="en-US" dirty="0">
                <a:latin typeface="Times New Roman" panose="02020603050405020304" pitchFamily="18" charset="0"/>
                <a:cs typeface="Times New Roman" panose="02020603050405020304" pitchFamily="18" charset="0"/>
              </a:rPr>
              <a:t>*What did you meet [the scientist who invented __]?</a:t>
            </a:r>
          </a:p>
          <a:p>
            <a:pPr marL="0" indent="0">
              <a:buNone/>
            </a:pPr>
            <a:r>
              <a:rPr lang="pt-BR" sz="23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*O que você conheceu [o cientista que inventou __]?</a:t>
            </a:r>
            <a:endParaRPr lang="en-US" sz="2300" b="1" dirty="0">
              <a:solidFill>
                <a:srgbClr val="00B05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 </a:t>
            </a:r>
            <a:r>
              <a:rPr lang="en-US" dirty="0">
                <a:solidFill>
                  <a:srgbClr val="FF0000"/>
                </a:solidFill>
                <a:latin typeface="Times New Roman" panose="02020603050405020304" pitchFamily="18" charset="0"/>
                <a:cs typeface="Times New Roman" panose="02020603050405020304" pitchFamily="18" charset="0"/>
              </a:rPr>
              <a:t>SENTENTIAL SUBJECT ISLAND </a:t>
            </a:r>
            <a:r>
              <a:rPr lang="en-US" dirty="0">
                <a:latin typeface="Times New Roman" panose="02020603050405020304" pitchFamily="18" charset="0"/>
                <a:cs typeface="Times New Roman" panose="02020603050405020304" pitchFamily="18" charset="0"/>
              </a:rPr>
              <a:t>*What did [that John wrote __] offend the editor? </a:t>
            </a:r>
          </a:p>
          <a:p>
            <a:pPr marL="0" indent="0">
              <a:buNone/>
            </a:pPr>
            <a:r>
              <a:rPr lang="pt-BR" sz="2600" b="1" dirty="0">
                <a:solidFill>
                  <a:srgbClr val="00B050"/>
                </a:solidFill>
                <a:effectLst/>
                <a:latin typeface="Times New Roman" panose="02020603050405020304" pitchFamily="18" charset="0"/>
                <a:ea typeface="Calibri" panose="020F0502020204030204" pitchFamily="34" charset="0"/>
              </a:rPr>
              <a:t>                                              *O que [que John escreveu __] ofendeu o editor?</a:t>
            </a:r>
            <a:endParaRPr lang="en-US" sz="2600" b="1" dirty="0">
              <a:solidFill>
                <a:srgbClr val="00B05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 </a:t>
            </a:r>
            <a:r>
              <a:rPr lang="en-US" dirty="0">
                <a:solidFill>
                  <a:srgbClr val="FF0000"/>
                </a:solidFill>
                <a:latin typeface="Times New Roman" panose="02020603050405020304" pitchFamily="18" charset="0"/>
                <a:cs typeface="Times New Roman" panose="02020603050405020304" pitchFamily="18" charset="0"/>
              </a:rPr>
              <a:t>COORDINATE STRUCTURE ISLAND </a:t>
            </a:r>
            <a:r>
              <a:rPr lang="en-US" dirty="0">
                <a:latin typeface="Times New Roman" panose="02020603050405020304" pitchFamily="18" charset="0"/>
                <a:cs typeface="Times New Roman" panose="02020603050405020304" pitchFamily="18" charset="0"/>
              </a:rPr>
              <a:t>*What did John buy [a shirt and __]?</a:t>
            </a:r>
          </a:p>
          <a:p>
            <a:pPr marL="0" indent="0">
              <a:buNone/>
            </a:pPr>
            <a:r>
              <a:rPr lang="pt-BR" sz="25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*O que João comprou [uma camisa e __]?</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 </a:t>
            </a:r>
            <a:r>
              <a:rPr lang="en-US" dirty="0">
                <a:solidFill>
                  <a:srgbClr val="FF0000"/>
                </a:solidFill>
                <a:latin typeface="Times New Roman" panose="02020603050405020304" pitchFamily="18" charset="0"/>
                <a:cs typeface="Times New Roman" panose="02020603050405020304" pitchFamily="18" charset="0"/>
              </a:rPr>
              <a:t>LEFT-BRANCH ISLAND </a:t>
            </a:r>
            <a:r>
              <a:rPr lang="en-US" dirty="0">
                <a:latin typeface="Times New Roman" panose="02020603050405020304" pitchFamily="18" charset="0"/>
                <a:cs typeface="Times New Roman" panose="02020603050405020304" pitchFamily="18" charset="0"/>
              </a:rPr>
              <a:t>*Which did John borrow [__ book]?</a:t>
            </a:r>
          </a:p>
          <a:p>
            <a:pPr marL="0" indent="0">
              <a:buNone/>
            </a:pPr>
            <a:r>
              <a:rPr lang="pt-BR" sz="2500" b="1" dirty="0">
                <a:solidFill>
                  <a:srgbClr val="00B050"/>
                </a:solidFill>
                <a:effectLst/>
                <a:latin typeface="Times New Roman" panose="02020603050405020304" pitchFamily="18" charset="0"/>
                <a:ea typeface="Calibri" panose="020F0502020204030204" pitchFamily="34" charset="0"/>
              </a:rPr>
              <a:t>                                              *Qual John emprestou [__ livro]?</a:t>
            </a:r>
            <a:endParaRPr lang="en-US" sz="2500" b="1" dirty="0">
              <a:solidFill>
                <a:srgbClr val="00B050"/>
              </a:solidFill>
              <a:latin typeface="Times New Roman" panose="02020603050405020304" pitchFamily="18" charset="0"/>
              <a:cs typeface="Times New Roman" panose="02020603050405020304" pitchFamily="18" charset="0"/>
            </a:endParaRPr>
          </a:p>
        </p:txBody>
      </p:sp>
      <p:sp>
        <p:nvSpPr>
          <p:cNvPr id="4" name="CaixaDeTexto 3">
            <a:extLst>
              <a:ext uri="{FF2B5EF4-FFF2-40B4-BE49-F238E27FC236}">
                <a16:creationId xmlns:a16="http://schemas.microsoft.com/office/drawing/2014/main" id="{9CC9368B-E536-40D0-381B-2CF6BFAC8E3E}"/>
              </a:ext>
            </a:extLst>
          </p:cNvPr>
          <p:cNvSpPr txBox="1"/>
          <p:nvPr/>
        </p:nvSpPr>
        <p:spPr>
          <a:xfrm>
            <a:off x="838200" y="543340"/>
            <a:ext cx="9737035" cy="830997"/>
          </a:xfrm>
          <a:prstGeom prst="rect">
            <a:avLst/>
          </a:prstGeom>
          <a:noFill/>
        </p:spPr>
        <p:txBody>
          <a:bodyPr wrap="square" rtlCol="0">
            <a:spAutoFit/>
          </a:bodyPr>
          <a:lstStyle/>
          <a:p>
            <a:pPr algn="just"/>
            <a:r>
              <a:rPr lang="pt-BR" sz="2400" dirty="0">
                <a:latin typeface="Times New Roman" panose="02020603050405020304" pitchFamily="18" charset="0"/>
                <a:ea typeface="Calibri" panose="020F0502020204030204" pitchFamily="34" charset="0"/>
                <a:cs typeface="Times New Roman" panose="02020603050405020304" pitchFamily="18" charset="0"/>
              </a:rPr>
              <a:t>P</a:t>
            </a: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arece haver restrições sobre os tipos de estruturas que podem conter a posição do intervalo, como em (2).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5177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D1F01BF-7535-AC33-2FC2-600A7F41D75D}"/>
              </a:ext>
            </a:extLst>
          </p:cNvPr>
          <p:cNvSpPr>
            <a:spLocks noGrp="1"/>
          </p:cNvSpPr>
          <p:nvPr>
            <p:ph idx="1"/>
          </p:nvPr>
        </p:nvSpPr>
        <p:spPr>
          <a:xfrm>
            <a:off x="269185" y="371061"/>
            <a:ext cx="11653630" cy="4333461"/>
          </a:xfrm>
        </p:spPr>
        <p:txBody>
          <a:bodyPr>
            <a:noAutofit/>
          </a:bodyPr>
          <a:lstStyle/>
          <a:p>
            <a:pPr marL="0" indent="0" algn="ctr">
              <a:buNone/>
            </a:pPr>
            <a:r>
              <a:rPr lang="pt-BR" sz="2000" b="1" dirty="0">
                <a:latin typeface="Times New Roman" panose="02020603050405020304" pitchFamily="18" charset="0"/>
                <a:ea typeface="Calibri" panose="020F0502020204030204" pitchFamily="34" charset="0"/>
              </a:rPr>
              <a:t>O</a:t>
            </a:r>
            <a:r>
              <a:rPr lang="pt-BR" sz="2000" b="1" dirty="0">
                <a:effectLst/>
                <a:latin typeface="Times New Roman" panose="02020603050405020304" pitchFamily="18" charset="0"/>
                <a:ea typeface="Calibri" panose="020F0502020204030204" pitchFamily="34" charset="0"/>
              </a:rPr>
              <a:t>s mesmos efeitos que vimos anteriormente surgem crucialmente com vários tipos diferentes de dependências de longa distância por exemplo: </a:t>
            </a:r>
          </a:p>
          <a:p>
            <a:pPr marL="0" indent="0" algn="ctr">
              <a:buNone/>
            </a:pPr>
            <a:endParaRPr lang="pt-BR" sz="2000" dirty="0">
              <a:effectLst/>
              <a:latin typeface="Times New Roman" panose="02020603050405020304" pitchFamily="18" charset="0"/>
              <a:ea typeface="Calibri" panose="020F0502020204030204" pitchFamily="34" charset="0"/>
            </a:endParaRPr>
          </a:p>
          <a:p>
            <a:pPr marL="0" indent="0" algn="ctr">
              <a:buNone/>
            </a:pPr>
            <a:r>
              <a:rPr lang="en-US" sz="2000" dirty="0">
                <a:effectLst/>
                <a:latin typeface="Times New Roman" panose="02020603050405020304" pitchFamily="18" charset="0"/>
                <a:ea typeface="Calibri" panose="020F0502020204030204" pitchFamily="34" charset="0"/>
              </a:rPr>
              <a:t> </a:t>
            </a:r>
            <a:r>
              <a:rPr lang="en-US" sz="2000" b="1" dirty="0">
                <a:effectLst/>
                <a:latin typeface="Times New Roman" panose="02020603050405020304" pitchFamily="18" charset="0"/>
                <a:ea typeface="Calibri" panose="020F0502020204030204" pitchFamily="34" charset="0"/>
              </a:rPr>
              <a:t>RELATIVE CLAUSE FORMATION (RC-DEPENDENCIES) </a:t>
            </a:r>
          </a:p>
          <a:p>
            <a:pPr marL="342900" indent="-342900" algn="ctr">
              <a:buAutoNum type="alphaLcPeriod"/>
            </a:pPr>
            <a:r>
              <a:rPr lang="en-US" sz="2000" dirty="0">
                <a:effectLst/>
                <a:latin typeface="Times New Roman" panose="02020603050405020304" pitchFamily="18" charset="0"/>
                <a:ea typeface="Calibri" panose="020F0502020204030204" pitchFamily="34" charset="0"/>
              </a:rPr>
              <a:t>I like the car that you think [that John bought __].</a:t>
            </a:r>
          </a:p>
          <a:p>
            <a:pPr marL="0" indent="0" algn="ctr">
              <a:buNone/>
            </a:pPr>
            <a:r>
              <a:rPr lang="pt-BR" sz="2000" b="1" dirty="0">
                <a:solidFill>
                  <a:srgbClr val="00B050"/>
                </a:solidFill>
                <a:effectLst/>
                <a:latin typeface="Times New Roman" panose="02020603050405020304" pitchFamily="18" charset="0"/>
                <a:ea typeface="Calibri" panose="020F0502020204030204" pitchFamily="34" charset="0"/>
              </a:rPr>
              <a:t>Eu gosto do carro que você pensa [que João comprou __]</a:t>
            </a:r>
            <a:r>
              <a:rPr lang="pt-BR" sz="2000" dirty="0">
                <a:solidFill>
                  <a:srgbClr val="00B050"/>
                </a:solidFill>
                <a:effectLst/>
                <a:latin typeface="Times New Roman" panose="02020603050405020304" pitchFamily="18" charset="0"/>
                <a:ea typeface="Calibri" panose="020F0502020204030204" pitchFamily="34" charset="0"/>
              </a:rPr>
              <a:t>.</a:t>
            </a:r>
            <a:endParaRPr lang="en-US" sz="2000" dirty="0">
              <a:solidFill>
                <a:srgbClr val="00B050"/>
              </a:solidFill>
              <a:effectLst/>
              <a:latin typeface="Times New Roman" panose="02020603050405020304" pitchFamily="18" charset="0"/>
              <a:ea typeface="Calibri" panose="020F0502020204030204" pitchFamily="34" charset="0"/>
            </a:endParaRPr>
          </a:p>
          <a:p>
            <a:pPr marL="0" indent="0" algn="ctr">
              <a:buNone/>
            </a:pPr>
            <a:r>
              <a:rPr lang="en-US" sz="2000" dirty="0">
                <a:effectLst/>
                <a:latin typeface="Times New Roman" panose="02020603050405020304" pitchFamily="18" charset="0"/>
                <a:ea typeface="Calibri" panose="020F0502020204030204" pitchFamily="34" charset="0"/>
              </a:rPr>
              <a:t> b. *I like the car that you wonder [whether John bought __ ].</a:t>
            </a:r>
          </a:p>
          <a:p>
            <a:pPr marL="0" indent="0" algn="ctr">
              <a:buNone/>
            </a:pPr>
            <a:r>
              <a:rPr lang="pt-BR" sz="2000" b="1" dirty="0">
                <a:solidFill>
                  <a:srgbClr val="00B050"/>
                </a:solidFill>
                <a:effectLst/>
                <a:latin typeface="Times New Roman" panose="02020603050405020304" pitchFamily="18" charset="0"/>
                <a:ea typeface="Calibri" panose="020F0502020204030204" pitchFamily="34" charset="0"/>
              </a:rPr>
              <a:t>*Eu gosto do carro que você quer saber [se John comprou __].</a:t>
            </a:r>
          </a:p>
          <a:p>
            <a:pPr marL="0" indent="0" algn="ctr">
              <a:buNone/>
            </a:pPr>
            <a:endParaRPr lang="en-US" sz="2000" dirty="0">
              <a:solidFill>
                <a:srgbClr val="00B050"/>
              </a:solidFill>
              <a:effectLst/>
              <a:latin typeface="Times New Roman" panose="02020603050405020304" pitchFamily="18" charset="0"/>
              <a:ea typeface="Calibri" panose="020F0502020204030204" pitchFamily="34" charset="0"/>
            </a:endParaRPr>
          </a:p>
          <a:p>
            <a:pPr marL="0" indent="0" algn="ctr">
              <a:buNone/>
            </a:pPr>
            <a:r>
              <a:rPr lang="en-US" sz="2000" dirty="0">
                <a:effectLst/>
                <a:latin typeface="Times New Roman" panose="02020603050405020304" pitchFamily="18" charset="0"/>
                <a:ea typeface="Calibri" panose="020F0502020204030204" pitchFamily="34" charset="0"/>
              </a:rPr>
              <a:t> </a:t>
            </a:r>
            <a:r>
              <a:rPr lang="en-US" sz="2000" b="1" dirty="0">
                <a:effectLst/>
                <a:latin typeface="Times New Roman" panose="02020603050405020304" pitchFamily="18" charset="0"/>
                <a:ea typeface="Calibri" panose="020F0502020204030204" pitchFamily="34" charset="0"/>
              </a:rPr>
              <a:t>TOPICALIZATION </a:t>
            </a:r>
          </a:p>
          <a:p>
            <a:pPr marL="457200" indent="-457200" algn="ctr">
              <a:buAutoNum type="alphaLcPeriod"/>
            </a:pPr>
            <a:r>
              <a:rPr lang="en-US" sz="2000" dirty="0">
                <a:effectLst/>
                <a:latin typeface="Times New Roman" panose="02020603050405020304" pitchFamily="18" charset="0"/>
                <a:ea typeface="Calibri" panose="020F0502020204030204" pitchFamily="34" charset="0"/>
              </a:rPr>
              <a:t>I don’t know who bought most of these cars, but that car, I think [that John bought __ ].</a:t>
            </a:r>
          </a:p>
          <a:p>
            <a:pPr marL="457200" indent="-457200" algn="ctr">
              <a:buAutoNum type="alphaLcPeriod"/>
            </a:pPr>
            <a:r>
              <a:rPr lang="pt-BR" sz="2000" b="1" dirty="0">
                <a:solidFill>
                  <a:srgbClr val="00B050"/>
                </a:solidFill>
                <a:effectLst/>
                <a:latin typeface="Times New Roman" panose="02020603050405020304" pitchFamily="18" charset="0"/>
                <a:ea typeface="Calibri" panose="020F0502020204030204" pitchFamily="34" charset="0"/>
              </a:rPr>
              <a:t>Não sei quem comprou a maioria desses carros, mas acho aquele carro [que John comprou __ ].</a:t>
            </a:r>
            <a:endParaRPr lang="en-US" sz="2000" b="1" dirty="0">
              <a:solidFill>
                <a:srgbClr val="00B050"/>
              </a:solidFill>
              <a:effectLst/>
              <a:latin typeface="Times New Roman" panose="02020603050405020304" pitchFamily="18" charset="0"/>
              <a:ea typeface="Calibri" panose="020F0502020204030204" pitchFamily="34" charset="0"/>
            </a:endParaRPr>
          </a:p>
          <a:p>
            <a:pPr marL="0" indent="0" algn="ctr">
              <a:buNone/>
            </a:pPr>
            <a:r>
              <a:rPr lang="en-US" sz="2000" dirty="0">
                <a:effectLst/>
                <a:latin typeface="Times New Roman" panose="02020603050405020304" pitchFamily="18" charset="0"/>
                <a:ea typeface="Calibri" panose="020F0502020204030204" pitchFamily="34" charset="0"/>
              </a:rPr>
              <a:t>b. *I know who bought most of these cars, but that car, I wonder [whether John bought__].</a:t>
            </a:r>
          </a:p>
          <a:p>
            <a:pPr marL="0" indent="0" algn="ctr">
              <a:buNone/>
            </a:pPr>
            <a:r>
              <a:rPr lang="pt-BR" sz="2000" b="1" dirty="0">
                <a:solidFill>
                  <a:srgbClr val="00B050"/>
                </a:solidFill>
                <a:effectLst/>
                <a:latin typeface="Times New Roman" panose="02020603050405020304" pitchFamily="18" charset="0"/>
                <a:ea typeface="Calibri" panose="020F0502020204030204" pitchFamily="34" charset="0"/>
              </a:rPr>
              <a:t>Eu sei quem comprou a maioria desses carros, mas aquele carro, eu me pergunto [se John comprou__].</a:t>
            </a:r>
          </a:p>
        </p:txBody>
      </p:sp>
    </p:spTree>
    <p:extLst>
      <p:ext uri="{BB962C8B-B14F-4D97-AF65-F5344CB8AC3E}">
        <p14:creationId xmlns:p14="http://schemas.microsoft.com/office/powerpoint/2010/main" val="3907200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379EDEB-C2F8-3BD0-8939-389C358A8F19}"/>
              </a:ext>
            </a:extLst>
          </p:cNvPr>
          <p:cNvSpPr>
            <a:spLocks noGrp="1"/>
          </p:cNvSpPr>
          <p:nvPr>
            <p:ph idx="1"/>
          </p:nvPr>
        </p:nvSpPr>
        <p:spPr>
          <a:xfrm>
            <a:off x="1008822" y="143123"/>
            <a:ext cx="10174356" cy="2984390"/>
          </a:xfrm>
        </p:spPr>
        <p:txBody>
          <a:bodyPr>
            <a:normAutofit/>
          </a:bodyPr>
          <a:lstStyle/>
          <a:p>
            <a:pPr marL="0" indent="0" algn="ctr">
              <a:buNone/>
            </a:pPr>
            <a:endParaRPr lang="en-US" sz="2800" b="1" dirty="0">
              <a:solidFill>
                <a:srgbClr val="00B050"/>
              </a:solidFill>
              <a:effectLst/>
              <a:latin typeface="Times New Roman" panose="02020603050405020304" pitchFamily="18" charset="0"/>
              <a:ea typeface="Calibri" panose="020F0502020204030204" pitchFamily="34" charset="0"/>
            </a:endParaRPr>
          </a:p>
          <a:p>
            <a:pPr marL="0" indent="0" algn="ctr">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ADJECTIVE-THOUGH CONSTRUCTIONS </a:t>
            </a:r>
          </a:p>
          <a:p>
            <a:pPr marL="342900" indent="-342900" algn="ctr">
              <a:buAutoNum type="alphaL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Smart though I think [that John is __], I don’t trust him to do simple math.</a:t>
            </a:r>
          </a:p>
          <a:p>
            <a:pPr marL="0" indent="0" algn="ctr">
              <a:buNone/>
            </a:pPr>
            <a:r>
              <a:rPr lang="pt-B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Por mais inteligente que eu ache [que John é __], não confio nele para fazer contas simples.</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ctr">
              <a:buAutoNum type="alphaL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*Smart though I wonder [whether John is __], I trust him to do simple math.</a:t>
            </a:r>
          </a:p>
          <a:p>
            <a:pPr marL="0" indent="0" algn="ctr">
              <a:buNone/>
            </a:pPr>
            <a:r>
              <a:rPr lang="pt-B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*Embora esperto eu me pergunte [se John é __], confio nele para fazer contas simples.</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ctr">
              <a:buNone/>
            </a:pPr>
            <a:endParaRPr lang="pt-BR" sz="2800" dirty="0">
              <a:effectLst/>
              <a:latin typeface="Times New Roman" panose="02020603050405020304" pitchFamily="18" charset="0"/>
              <a:ea typeface="Calibri" panose="020F0502020204030204" pitchFamily="34" charset="0"/>
            </a:endParaRPr>
          </a:p>
          <a:p>
            <a:endParaRPr lang="en-US" dirty="0"/>
          </a:p>
        </p:txBody>
      </p:sp>
      <p:pic>
        <p:nvPicPr>
          <p:cNvPr id="2050" name="Picture 2" descr="Tem Alguém Aí GIF - Isthereanybodythere Hello Searching - Discover &amp; Share  GIFs">
            <a:extLst>
              <a:ext uri="{FF2B5EF4-FFF2-40B4-BE49-F238E27FC236}">
                <a16:creationId xmlns:a16="http://schemas.microsoft.com/office/drawing/2014/main" id="{DCB72714-56FC-2239-A3C0-8911F4DAC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9290" y="3875616"/>
            <a:ext cx="4793420" cy="2673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48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ushVTI">
  <a:themeElements>
    <a:clrScheme name="AnalogousFromRegularSeed_2SEEDS">
      <a:dk1>
        <a:srgbClr val="000000"/>
      </a:dk1>
      <a:lt1>
        <a:srgbClr val="FFFFFF"/>
      </a:lt1>
      <a:dk2>
        <a:srgbClr val="1B2C2F"/>
      </a:dk2>
      <a:lt2>
        <a:srgbClr val="F3F0F0"/>
      </a:lt2>
      <a:accent1>
        <a:srgbClr val="3BB1AE"/>
      </a:accent1>
      <a:accent2>
        <a:srgbClr val="46B382"/>
      </a:accent2>
      <a:accent3>
        <a:srgbClr val="4D96C3"/>
      </a:accent3>
      <a:accent4>
        <a:srgbClr val="B13BAD"/>
      </a:accent4>
      <a:accent5>
        <a:srgbClr val="C34D8D"/>
      </a:accent5>
      <a:accent6>
        <a:srgbClr val="B13B4A"/>
      </a:accent6>
      <a:hlink>
        <a:srgbClr val="C2494D"/>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419</TotalTime>
  <Words>3497</Words>
  <Application>Microsoft Office PowerPoint</Application>
  <PresentationFormat>Widescreen</PresentationFormat>
  <Paragraphs>148</Paragraphs>
  <Slides>30</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30</vt:i4>
      </vt:variant>
    </vt:vector>
  </HeadingPairs>
  <TitlesOfParts>
    <vt:vector size="37" baseType="lpstr">
      <vt:lpstr>Arial</vt:lpstr>
      <vt:lpstr>Calibri</vt:lpstr>
      <vt:lpstr>Century Gothic</vt:lpstr>
      <vt:lpstr>Elephant</vt:lpstr>
      <vt:lpstr>Times New Roman</vt:lpstr>
      <vt:lpstr>Wingdings</vt:lpstr>
      <vt:lpstr>BrushVTI</vt:lpstr>
      <vt:lpstr>Experimental syntax and the variation of island effects in English and Italian</vt:lpstr>
      <vt:lpstr>O que são Ilhas Sintáticas?</vt:lpstr>
      <vt:lpstr>Apresentação do PowerPoint</vt:lpstr>
      <vt:lpstr>Apresentação do PowerPoint</vt:lpstr>
      <vt:lpstr>Objetivo e Estrutura do artigo</vt:lpstr>
      <vt:lpstr>Uma introdução aos efeitos de ilha </vt:lpstr>
      <vt:lpstr>Apresentação do PowerPoint</vt:lpstr>
      <vt:lpstr>Apresentação do PowerPoint</vt:lpstr>
      <vt:lpstr>Apresentação do PowerPoint</vt:lpstr>
      <vt:lpstr>A variação interlinguística de efeitos de ilha em inglês e italiano </vt:lpstr>
      <vt:lpstr>Isolando efeitos de ilha com um planejamento fatorial</vt:lpstr>
      <vt:lpstr>Apresentação do PowerPoint</vt:lpstr>
      <vt:lpstr>Fig. 1: O painel esquerdo demonstra o padrão previsto quando nenhum efeito ilha está presente. O painel direito demonstra o padrão previsto quando um efeito ilha está presente </vt:lpstr>
      <vt:lpstr>Apresentação do PowerPoint</vt:lpstr>
      <vt:lpstr>Apresentação do PowerPoint</vt:lpstr>
      <vt:lpstr>Apresentação do PowerPoint</vt:lpstr>
      <vt:lpstr>Apresentação do PowerPoint</vt:lpstr>
      <vt:lpstr>Apresentação do PowerPoint</vt:lpstr>
      <vt:lpstr>Participantes</vt:lpstr>
      <vt:lpstr>Apresentação do PowerPoint</vt:lpstr>
      <vt:lpstr>Resultados</vt:lpstr>
      <vt:lpstr>Apresentação do PowerPoint</vt:lpstr>
      <vt:lpstr>Apresentação do PowerPoint</vt:lpstr>
      <vt:lpstr>Apresentação do PowerPoint</vt:lpstr>
      <vt:lpstr>Apresentação do PowerPoint</vt:lpstr>
      <vt:lpstr>Resumindo...</vt:lpstr>
      <vt:lpstr>Apresentação do PowerPoint</vt:lpstr>
      <vt:lpstr>Para Concluir</vt:lpstr>
      <vt:lpstr>Referências</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Experimental syntax and the variation of island effects in English and Italian</dc:title>
  <dc:creator>Angélica Neves</dc:creator>
  <cp:lastModifiedBy>Angélica Neves</cp:lastModifiedBy>
  <cp:revision>19</cp:revision>
  <dcterms:created xsi:type="dcterms:W3CDTF">2022-07-17T13:48:51Z</dcterms:created>
  <dcterms:modified xsi:type="dcterms:W3CDTF">2022-07-22T15:36:21Z</dcterms:modified>
</cp:coreProperties>
</file>