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62" r:id="rId5"/>
    <p:sldId id="260" r:id="rId6"/>
    <p:sldId id="271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5" d="100"/>
          <a:sy n="85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DC660-64BE-4AAE-9791-D0AEF35023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7DF606-A19D-445A-8187-DFCEA83181F2}">
      <dgm:prSet/>
      <dgm:spPr/>
      <dgm:t>
        <a:bodyPr/>
        <a:lstStyle/>
        <a:p>
          <a:r>
            <a:rPr lang="pt-PT" b="1" i="1" dirty="0">
              <a:solidFill>
                <a:schemeClr val="tx1"/>
              </a:solidFill>
            </a:rPr>
            <a:t>EXPERIMENTO 2</a:t>
          </a:r>
        </a:p>
        <a:p>
          <a:endParaRPr lang="en-US" dirty="0"/>
        </a:p>
      </dgm:t>
    </dgm:pt>
    <dgm:pt modelId="{271E05D6-FD7D-423A-B594-EA515DF98FF8}" type="parTrans" cxnId="{EB6F270D-4C67-4786-B381-C4D5D0918D81}">
      <dgm:prSet/>
      <dgm:spPr/>
      <dgm:t>
        <a:bodyPr/>
        <a:lstStyle/>
        <a:p>
          <a:endParaRPr lang="en-US"/>
        </a:p>
      </dgm:t>
    </dgm:pt>
    <dgm:pt modelId="{49227B5F-EE0C-424D-BE26-D9B748C7EA50}" type="sibTrans" cxnId="{EB6F270D-4C67-4786-B381-C4D5D0918D81}">
      <dgm:prSet/>
      <dgm:spPr/>
      <dgm:t>
        <a:bodyPr/>
        <a:lstStyle/>
        <a:p>
          <a:endParaRPr lang="en-US"/>
        </a:p>
      </dgm:t>
    </dgm:pt>
    <dgm:pt modelId="{B09D8E9F-96D9-4045-A39E-40C774F85DAB}">
      <dgm:prSet/>
      <dgm:spPr/>
      <dgm:t>
        <a:bodyPr/>
        <a:lstStyle/>
        <a:p>
          <a:r>
            <a:rPr lang="pt-PT" i="1" dirty="0"/>
            <a:t>Participantes</a:t>
          </a:r>
        </a:p>
        <a:p>
          <a:r>
            <a:rPr lang="pt-PT" dirty="0"/>
            <a:t>13 bebês , saudáveis e monolíngues aprendendo inglês.</a:t>
          </a:r>
        </a:p>
        <a:p>
          <a:r>
            <a:rPr lang="pt-PT" dirty="0"/>
            <a:t> os mesmos do Experimento 1.</a:t>
          </a:r>
          <a:endParaRPr lang="en-US" dirty="0"/>
        </a:p>
      </dgm:t>
    </dgm:pt>
    <dgm:pt modelId="{DC14035D-B797-4F61-A40D-C82BEC82CB06}" type="parTrans" cxnId="{A51C562D-1843-4140-9994-59BDF0D364A8}">
      <dgm:prSet/>
      <dgm:spPr/>
      <dgm:t>
        <a:bodyPr/>
        <a:lstStyle/>
        <a:p>
          <a:endParaRPr lang="en-US"/>
        </a:p>
      </dgm:t>
    </dgm:pt>
    <dgm:pt modelId="{4D19579A-91B0-460B-8838-D86DA64AEF3E}" type="sibTrans" cxnId="{A51C562D-1843-4140-9994-59BDF0D364A8}">
      <dgm:prSet/>
      <dgm:spPr/>
      <dgm:t>
        <a:bodyPr/>
        <a:lstStyle/>
        <a:p>
          <a:endParaRPr lang="en-US"/>
        </a:p>
      </dgm:t>
    </dgm:pt>
    <dgm:pt modelId="{3C339B27-8718-4D91-985C-69E9FF4530C5}">
      <dgm:prSet/>
      <dgm:spPr/>
      <dgm:t>
        <a:bodyPr/>
        <a:lstStyle/>
        <a:p>
          <a:r>
            <a:rPr lang="pt-PT"/>
            <a:t>Doze bebês completaram o estudo</a:t>
          </a:r>
          <a:endParaRPr lang="en-US"/>
        </a:p>
      </dgm:t>
    </dgm:pt>
    <dgm:pt modelId="{E6BA30A1-0375-4529-9BE9-D6FC388D775A}" type="parTrans" cxnId="{36DD80AA-7891-46CE-A576-44202A04FB95}">
      <dgm:prSet/>
      <dgm:spPr/>
      <dgm:t>
        <a:bodyPr/>
        <a:lstStyle/>
        <a:p>
          <a:endParaRPr lang="en-US"/>
        </a:p>
      </dgm:t>
    </dgm:pt>
    <dgm:pt modelId="{C41AA6F1-C433-484F-9D2B-3CCFFCA0D3D7}" type="sibTrans" cxnId="{36DD80AA-7891-46CE-A576-44202A04FB95}">
      <dgm:prSet/>
      <dgm:spPr/>
      <dgm:t>
        <a:bodyPr/>
        <a:lstStyle/>
        <a:p>
          <a:endParaRPr lang="en-US"/>
        </a:p>
      </dgm:t>
    </dgm:pt>
    <dgm:pt modelId="{F8345CD8-68AA-4C5A-92B4-86760BA0ABC4}" type="pres">
      <dgm:prSet presAssocID="{27CDC660-64BE-4AAE-9791-D0AEF35023C3}" presName="linear" presStyleCnt="0">
        <dgm:presLayoutVars>
          <dgm:animLvl val="lvl"/>
          <dgm:resizeHandles val="exact"/>
        </dgm:presLayoutVars>
      </dgm:prSet>
      <dgm:spPr/>
    </dgm:pt>
    <dgm:pt modelId="{B3E06E1A-6A4C-4564-BB9E-B7E699A9DAA8}" type="pres">
      <dgm:prSet presAssocID="{437DF606-A19D-445A-8187-DFCEA83181F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6DCAD0F-DFEA-4A74-9D87-5CCA4E8B0113}" type="pres">
      <dgm:prSet presAssocID="{49227B5F-EE0C-424D-BE26-D9B748C7EA50}" presName="spacer" presStyleCnt="0"/>
      <dgm:spPr/>
    </dgm:pt>
    <dgm:pt modelId="{BD39C13B-1841-42DA-9995-8EBF642FD1C6}" type="pres">
      <dgm:prSet presAssocID="{B09D8E9F-96D9-4045-A39E-40C774F85DA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B1F94D7-AB2A-463E-BC7B-D526E459182D}" type="pres">
      <dgm:prSet presAssocID="{4D19579A-91B0-460B-8838-D86DA64AEF3E}" presName="spacer" presStyleCnt="0"/>
      <dgm:spPr/>
    </dgm:pt>
    <dgm:pt modelId="{6813CF06-E31E-4220-BB19-1247B84E1E10}" type="pres">
      <dgm:prSet presAssocID="{3C339B27-8718-4D91-985C-69E9FF4530C5}" presName="parentText" presStyleLbl="node1" presStyleIdx="2" presStyleCnt="3" custLinFactNeighborX="-62" custLinFactNeighborY="30083">
        <dgm:presLayoutVars>
          <dgm:chMax val="0"/>
          <dgm:bulletEnabled val="1"/>
        </dgm:presLayoutVars>
      </dgm:prSet>
      <dgm:spPr/>
    </dgm:pt>
  </dgm:ptLst>
  <dgm:cxnLst>
    <dgm:cxn modelId="{36D3200C-56F6-400C-8AB9-BEB6C24B2430}" type="presOf" srcId="{437DF606-A19D-445A-8187-DFCEA83181F2}" destId="{B3E06E1A-6A4C-4564-BB9E-B7E699A9DAA8}" srcOrd="0" destOrd="0" presId="urn:microsoft.com/office/officeart/2005/8/layout/vList2"/>
    <dgm:cxn modelId="{EB6F270D-4C67-4786-B381-C4D5D0918D81}" srcId="{27CDC660-64BE-4AAE-9791-D0AEF35023C3}" destId="{437DF606-A19D-445A-8187-DFCEA83181F2}" srcOrd="0" destOrd="0" parTransId="{271E05D6-FD7D-423A-B594-EA515DF98FF8}" sibTransId="{49227B5F-EE0C-424D-BE26-D9B748C7EA50}"/>
    <dgm:cxn modelId="{CE1B5A13-3C23-454A-BDE4-C36A066B883D}" type="presOf" srcId="{27CDC660-64BE-4AAE-9791-D0AEF35023C3}" destId="{F8345CD8-68AA-4C5A-92B4-86760BA0ABC4}" srcOrd="0" destOrd="0" presId="urn:microsoft.com/office/officeart/2005/8/layout/vList2"/>
    <dgm:cxn modelId="{A51C562D-1843-4140-9994-59BDF0D364A8}" srcId="{27CDC660-64BE-4AAE-9791-D0AEF35023C3}" destId="{B09D8E9F-96D9-4045-A39E-40C774F85DAB}" srcOrd="1" destOrd="0" parTransId="{DC14035D-B797-4F61-A40D-C82BEC82CB06}" sibTransId="{4D19579A-91B0-460B-8838-D86DA64AEF3E}"/>
    <dgm:cxn modelId="{8E8E7355-74CC-40C4-AE04-E6FF8C24EFEF}" type="presOf" srcId="{B09D8E9F-96D9-4045-A39E-40C774F85DAB}" destId="{BD39C13B-1841-42DA-9995-8EBF642FD1C6}" srcOrd="0" destOrd="0" presId="urn:microsoft.com/office/officeart/2005/8/layout/vList2"/>
    <dgm:cxn modelId="{4C2DC585-0E42-4515-BB9A-F25C820D497C}" type="presOf" srcId="{3C339B27-8718-4D91-985C-69E9FF4530C5}" destId="{6813CF06-E31E-4220-BB19-1247B84E1E10}" srcOrd="0" destOrd="0" presId="urn:microsoft.com/office/officeart/2005/8/layout/vList2"/>
    <dgm:cxn modelId="{36DD80AA-7891-46CE-A576-44202A04FB95}" srcId="{27CDC660-64BE-4AAE-9791-D0AEF35023C3}" destId="{3C339B27-8718-4D91-985C-69E9FF4530C5}" srcOrd="2" destOrd="0" parTransId="{E6BA30A1-0375-4529-9BE9-D6FC388D775A}" sibTransId="{C41AA6F1-C433-484F-9D2B-3CCFFCA0D3D7}"/>
    <dgm:cxn modelId="{BD5AF096-B4B1-47BD-8AB7-16845F3BA714}" type="presParOf" srcId="{F8345CD8-68AA-4C5A-92B4-86760BA0ABC4}" destId="{B3E06E1A-6A4C-4564-BB9E-B7E699A9DAA8}" srcOrd="0" destOrd="0" presId="urn:microsoft.com/office/officeart/2005/8/layout/vList2"/>
    <dgm:cxn modelId="{298CF49A-FCAC-4EA4-95C0-E1ECD3CBBF04}" type="presParOf" srcId="{F8345CD8-68AA-4C5A-92B4-86760BA0ABC4}" destId="{B6DCAD0F-DFEA-4A74-9D87-5CCA4E8B0113}" srcOrd="1" destOrd="0" presId="urn:microsoft.com/office/officeart/2005/8/layout/vList2"/>
    <dgm:cxn modelId="{7D4768E6-9E4B-48E3-81D4-D31100200A81}" type="presParOf" srcId="{F8345CD8-68AA-4C5A-92B4-86760BA0ABC4}" destId="{BD39C13B-1841-42DA-9995-8EBF642FD1C6}" srcOrd="2" destOrd="0" presId="urn:microsoft.com/office/officeart/2005/8/layout/vList2"/>
    <dgm:cxn modelId="{5541E54B-F81A-42CF-83AE-60953F4CB191}" type="presParOf" srcId="{F8345CD8-68AA-4C5A-92B4-86760BA0ABC4}" destId="{DB1F94D7-AB2A-463E-BC7B-D526E459182D}" srcOrd="3" destOrd="0" presId="urn:microsoft.com/office/officeart/2005/8/layout/vList2"/>
    <dgm:cxn modelId="{14E99EC2-C269-40B7-A85C-2E43E5C25017}" type="presParOf" srcId="{F8345CD8-68AA-4C5A-92B4-86760BA0ABC4}" destId="{6813CF06-E31E-4220-BB19-1247B84E1E1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06E1A-6A4C-4564-BB9E-B7E699A9DAA8}">
      <dsp:nvSpPr>
        <dsp:cNvPr id="0" name=""/>
        <dsp:cNvSpPr/>
      </dsp:nvSpPr>
      <dsp:spPr>
        <a:xfrm>
          <a:off x="0" y="415661"/>
          <a:ext cx="5157787" cy="1139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b="1" i="1" kern="1200" dirty="0">
              <a:solidFill>
                <a:schemeClr val="tx1"/>
              </a:solidFill>
            </a:rPr>
            <a:t>EXPERIMENTO 2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55617" y="471278"/>
        <a:ext cx="5046553" cy="1028090"/>
      </dsp:txXfrm>
    </dsp:sp>
    <dsp:sp modelId="{BD39C13B-1841-42DA-9995-8EBF642FD1C6}">
      <dsp:nvSpPr>
        <dsp:cNvPr id="0" name=""/>
        <dsp:cNvSpPr/>
      </dsp:nvSpPr>
      <dsp:spPr>
        <a:xfrm>
          <a:off x="0" y="1603945"/>
          <a:ext cx="5157787" cy="1139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i="1" kern="1200" dirty="0"/>
            <a:t>Participantes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/>
            <a:t>13 bebês , saudáveis e monolíngues aprendendo inglês.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/>
            <a:t> os mesmos do Experimento 1.</a:t>
          </a:r>
          <a:endParaRPr lang="en-US" sz="1700" kern="1200" dirty="0"/>
        </a:p>
      </dsp:txBody>
      <dsp:txXfrm>
        <a:off x="55617" y="1659562"/>
        <a:ext cx="5046553" cy="1028090"/>
      </dsp:txXfrm>
    </dsp:sp>
    <dsp:sp modelId="{6813CF06-E31E-4220-BB19-1247B84E1E10}">
      <dsp:nvSpPr>
        <dsp:cNvPr id="0" name=""/>
        <dsp:cNvSpPr/>
      </dsp:nvSpPr>
      <dsp:spPr>
        <a:xfrm>
          <a:off x="0" y="2806958"/>
          <a:ext cx="5157787" cy="1139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/>
            <a:t>Doze bebês completaram o estudo</a:t>
          </a:r>
          <a:endParaRPr lang="en-US" sz="1700" kern="1200"/>
        </a:p>
      </dsp:txBody>
      <dsp:txXfrm>
        <a:off x="55617" y="2862575"/>
        <a:ext cx="5046553" cy="1028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7D01F-2CEA-4F00-B254-591E1145D072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EDB3-39B9-4E1A-B461-2B1F13B4D8F3}" type="slidenum">
              <a:rPr lang="pt-BR" smtClean="0"/>
              <a:t>‹#›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44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7D01F-2CEA-4F00-B254-591E1145D072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EDB3-39B9-4E1A-B461-2B1F13B4D8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49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7D01F-2CEA-4F00-B254-591E1145D072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EDB3-39B9-4E1A-B461-2B1F13B4D8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61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7D01F-2CEA-4F00-B254-591E1145D072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EDB3-39B9-4E1A-B461-2B1F13B4D8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197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7D01F-2CEA-4F00-B254-591E1145D072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EDB3-39B9-4E1A-B461-2B1F13B4D8F3}" type="slidenum">
              <a:rPr lang="pt-BR" smtClean="0"/>
              <a:t>‹#›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11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7D01F-2CEA-4F00-B254-591E1145D072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EDB3-39B9-4E1A-B461-2B1F13B4D8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12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7D01F-2CEA-4F00-B254-591E1145D072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EDB3-39B9-4E1A-B461-2B1F13B4D8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11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7D01F-2CEA-4F00-B254-591E1145D072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EDB3-39B9-4E1A-B461-2B1F13B4D8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46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7D01F-2CEA-4F00-B254-591E1145D072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EDB3-39B9-4E1A-B461-2B1F13B4D8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33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137D01F-2CEA-4F00-B254-591E1145D072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54EDB3-39B9-4E1A-B461-2B1F13B4D8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88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7D01F-2CEA-4F00-B254-591E1145D072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EDB3-39B9-4E1A-B461-2B1F13B4D8F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20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137D01F-2CEA-4F00-B254-591E1145D072}" type="datetimeFigureOut">
              <a:rPr lang="pt-BR" smtClean="0"/>
              <a:t>11/07/2022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54EDB3-39B9-4E1A-B461-2B1F13B4D8F3}" type="slidenum">
              <a:rPr lang="pt-BR" smtClean="0"/>
              <a:t>‹#›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09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23D34-9454-8DF5-A6C3-58F05E59A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7797"/>
            <a:ext cx="9144000" cy="2882166"/>
          </a:xfrm>
        </p:spPr>
        <p:txBody>
          <a:bodyPr>
            <a:noAutofit/>
          </a:bodyPr>
          <a:lstStyle/>
          <a:p>
            <a:br>
              <a:rPr lang="pt-BR" sz="2800" b="1" dirty="0"/>
            </a:br>
            <a:br>
              <a:rPr lang="pt-BR" sz="2800" b="1" dirty="0"/>
            </a:br>
            <a:r>
              <a:rPr lang="pt-BR" sz="2800" b="1" dirty="0"/>
              <a:t>LEF 702 - PRÁTICA DE ANÁLISE DE DADOS- GRUPO 4</a:t>
            </a:r>
            <a:br>
              <a:rPr lang="pt-BR" sz="2800" b="1" dirty="0"/>
            </a:br>
            <a:br>
              <a:rPr lang="pt-PT" sz="2800" b="1" dirty="0"/>
            </a:br>
            <a:r>
              <a:rPr lang="pt-PT" sz="2800" b="1" dirty="0"/>
              <a:t>PREFERÊNCIA DE BEBÊS DE SEIS MESES POR PALAVRAS LÉXICAIS Rushen Shi1 e Janet F. Werker2 (2001)</a:t>
            </a:r>
            <a:br>
              <a:rPr lang="pt-PT" sz="2800" b="1" dirty="0"/>
            </a:br>
            <a:br>
              <a:rPr lang="pt-BR" sz="2800" b="1" dirty="0"/>
            </a:br>
            <a:r>
              <a:rPr lang="pt-PT" sz="2800" b="1" dirty="0"/>
              <a:t>Sensibilidade de recém-nascidos a pistas percepetivas de palavras lexicais e gramaticais (Shi, Werker, &amp; Morgan,1999).</a:t>
            </a:r>
            <a:endParaRPr lang="pt-BR" sz="28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FDE8C0-58AE-194D-38D4-64D081FF31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DILCILENE DA SILVA MENEZES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ELICIA DAS MERCES BATISTA DA SILVA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MARIA LUCIA GOMES DA SILVA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0766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106BD2-99E6-E5F4-2C85-0A250ACAE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570" y="327546"/>
            <a:ext cx="10563818" cy="1351129"/>
          </a:xfrm>
        </p:spPr>
        <p:txBody>
          <a:bodyPr>
            <a:normAutofit fontScale="90000"/>
          </a:bodyPr>
          <a:lstStyle/>
          <a:p>
            <a:r>
              <a:rPr lang="pt-BR" dirty="0"/>
              <a:t> 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b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PT" sz="2200" b="1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PT" sz="22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xperimento 3</a:t>
            </a:r>
            <a:r>
              <a:rPr lang="pt-PT" sz="2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br>
              <a:rPr lang="pt-PT" sz="2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Realizado para confirmar se bebês de 6 meses de idade prefeririam ouvir</a:t>
            </a:r>
            <a:r>
              <a:rPr lang="pt-PT" sz="20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palavras</a:t>
            </a:r>
            <a:r>
              <a:rPr lang="pt-PT" sz="20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lexicais</a:t>
            </a:r>
            <a:r>
              <a:rPr lang="pt-PT" sz="20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em</a:t>
            </a:r>
            <a:r>
              <a:rPr lang="pt-PT" sz="20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vez</a:t>
            </a:r>
            <a:r>
              <a:rPr lang="pt-PT" sz="20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20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gramaticais</a:t>
            </a:r>
            <a:r>
              <a:rPr lang="pt-PT" sz="200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br>
              <a:rPr lang="pt-BR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pt-BR" sz="200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8806C8-2241-59A3-389C-E458363F9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6321" y="2331323"/>
            <a:ext cx="4937760" cy="3378200"/>
          </a:xfrm>
        </p:spPr>
        <p:txBody>
          <a:bodyPr/>
          <a:lstStyle/>
          <a:p>
            <a:pPr algn="just">
              <a:spcBef>
                <a:spcPts val="45"/>
              </a:spcBef>
            </a:pPr>
            <a:r>
              <a:rPr lang="pt-BR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pt-BR" sz="1800" b="1" dirty="0">
                <a:latin typeface="Arial" panose="020B0604020202020204" pitchFamily="34" charset="0"/>
                <a:ea typeface="Arial" panose="020B0604020202020204" pitchFamily="34" charset="0"/>
              </a:rPr>
              <a:t>articipantes </a:t>
            </a:r>
            <a:endParaRPr lang="pt-BR" sz="1800" b="1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spcBef>
                <a:spcPts val="25"/>
              </a:spcBef>
              <a:buNone/>
            </a:pPr>
            <a:r>
              <a:rPr lang="pt-PT" sz="1800" b="1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8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PT" sz="1800" b="1" spc="-15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13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crianças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6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meses,</a:t>
            </a:r>
            <a:r>
              <a:rPr lang="pt-PT" sz="18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saudáveis</a:t>
            </a:r>
            <a:r>
              <a:rPr lang="pt-PT" sz="18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PT" sz="18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monolíngues</a:t>
            </a:r>
            <a:r>
              <a:rPr lang="pt-PT" sz="180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algn="just"/>
            <a:r>
              <a:rPr lang="pt-PT" sz="18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spc="-15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Os mesmos dos outros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Experimentos . </a:t>
            </a:r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77E07D3-D1DB-2B97-503E-365B27F39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19" y="2331323"/>
            <a:ext cx="4937760" cy="3378200"/>
          </a:xfrm>
        </p:spPr>
        <p:txBody>
          <a:bodyPr/>
          <a:lstStyle/>
          <a:p>
            <a:pPr marL="237490">
              <a:spcBef>
                <a:spcPts val="595"/>
              </a:spcBef>
              <a:spcAft>
                <a:spcPts val="0"/>
              </a:spcAft>
            </a:pPr>
            <a:r>
              <a:rPr lang="pt-PT" sz="1800" b="1" i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Estímulos</a:t>
            </a:r>
            <a:endParaRPr lang="pt-BR" sz="18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40030"/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estímulos auditivos foram um subconjunto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das palavras usadas no 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Experimento</a:t>
            </a:r>
            <a:r>
              <a:rPr lang="pt-BR" sz="1800" spc="-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2. </a:t>
            </a:r>
          </a:p>
          <a:p>
            <a:pPr marL="240030"/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duas listas, uma lexical e outra gramatical, </a:t>
            </a:r>
            <a:r>
              <a:rPr lang="pt-PT" sz="1800" spc="-2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cada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continha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apenas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palavras</a:t>
            </a:r>
            <a:r>
              <a:rPr lang="pt-PT" sz="1800" spc="-1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monossilábicas</a:t>
            </a:r>
            <a:r>
              <a:rPr lang="pt-PT" sz="1800" spc="-1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5090">
              <a:spcBef>
                <a:spcPts val="350"/>
              </a:spcBef>
              <a:spcAft>
                <a:spcPts val="0"/>
              </a:spcAft>
            </a:pP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358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375D0B-C3F0-7221-70C4-29F130737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41194"/>
            <a:ext cx="5181600" cy="5835769"/>
          </a:xfrm>
        </p:spPr>
        <p:txBody>
          <a:bodyPr>
            <a:normAutofit fontScale="77500" lnSpcReduction="20000"/>
          </a:bodyPr>
          <a:lstStyle/>
          <a:p>
            <a:pPr marL="156210" marR="7620" indent="0" algn="just">
              <a:lnSpc>
                <a:spcPct val="158000"/>
              </a:lnSpc>
              <a:spcAft>
                <a:spcPts val="0"/>
              </a:spcAft>
              <a:buNone/>
            </a:pPr>
            <a:r>
              <a:rPr lang="pt-PT" sz="1800" b="1" u="sng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Resultados e discurssão</a:t>
            </a:r>
            <a:endParaRPr lang="pt-PT" sz="1800" dirty="0">
              <a:solidFill>
                <a:srgbClr val="231F1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41960" marR="7620" indent="-285750" algn="just">
              <a:lnSpc>
                <a:spcPct val="158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 resultado do experimento 3 adicional, replica e estendem os do Experimento 2 e mostram que,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mesmo quando duas pistas distintas (relação tipo/token e número de sílabas) são</a:t>
            </a:r>
            <a:r>
              <a:rPr lang="pt-PT" sz="180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removidas,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bebês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6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meses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ainda preferem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ouvir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palavras lexicais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em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vez de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gramaticais.</a:t>
            </a:r>
          </a:p>
          <a:p>
            <a:pPr marL="441960" marR="7620" indent="-285750" algn="just">
              <a:lnSpc>
                <a:spcPct val="158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Uma explicação alternativa é mais intrigante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em vez de mostrar falha em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discriminar as duas categorias.</a:t>
            </a:r>
          </a:p>
          <a:p>
            <a:pPr marL="441960" marR="7620" indent="-285750" algn="just">
              <a:lnSpc>
                <a:spcPct val="158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as crianças de 6 meses, neste procedimento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experimental,  exibiu uma preferência por palavras lexicais sobre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gramaticais. </a:t>
            </a:r>
          </a:p>
          <a:p>
            <a:pPr marL="441960" marR="7620" indent="-285750" algn="just">
              <a:lnSpc>
                <a:spcPct val="158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“A</a:t>
            </a:r>
            <a:r>
              <a:rPr lang="pt-PT" sz="1800" b="1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possibilidade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bebês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preferirem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ouvir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palavras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lexicais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não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irracional,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uma</a:t>
            </a:r>
            <a:r>
              <a:rPr lang="pt-PT" sz="1800" b="1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vez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que</a:t>
            </a:r>
            <a:r>
              <a:rPr lang="pt-BR" sz="1800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sabido</a:t>
            </a:r>
            <a:r>
              <a:rPr lang="pt-PT" sz="1800" b="1" spc="-2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que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palavras</a:t>
            </a:r>
            <a:r>
              <a:rPr lang="pt-PT" sz="1800" b="1" spc="-2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lexicais</a:t>
            </a:r>
            <a:r>
              <a:rPr lang="pt-PT" sz="1800" b="1" spc="-2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são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atendidas</a:t>
            </a:r>
            <a:r>
              <a:rPr lang="pt-PT" sz="1800" b="1" spc="-2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processadas</a:t>
            </a:r>
            <a:r>
              <a:rPr lang="pt-PT" sz="1800" b="1" spc="-2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forma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diferente</a:t>
            </a:r>
            <a:r>
              <a:rPr lang="pt-PT" sz="1800" b="1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das palavras gramaticais por crianças mais velhas e adultos.”</a:t>
            </a:r>
          </a:p>
          <a:p>
            <a:pPr marL="441960" marR="7620" indent="-285750" algn="just">
              <a:lnSpc>
                <a:spcPct val="158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PT" sz="1800" dirty="0">
              <a:solidFill>
                <a:srgbClr val="231F1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8A7DECA-F6B1-085C-0B53-F27BEB5C4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77672"/>
            <a:ext cx="5181600" cy="5699291"/>
          </a:xfrm>
        </p:spPr>
        <p:txBody>
          <a:bodyPr>
            <a:normAutofit fontScale="77500" lnSpcReduction="20000"/>
          </a:bodyPr>
          <a:lstStyle/>
          <a:p>
            <a:pPr marL="121285" marR="165100" indent="0">
              <a:lnSpc>
                <a:spcPct val="136000"/>
              </a:lnSpc>
              <a:spcBef>
                <a:spcPts val="5"/>
              </a:spcBef>
              <a:buNone/>
            </a:pPr>
            <a:endParaRPr lang="pt-PT" sz="1800" dirty="0">
              <a:solidFill>
                <a:srgbClr val="231F1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7035" marR="165100" indent="-285750" algn="just">
              <a:lnSpc>
                <a:spcPct val="136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Exemplo: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quando as crianças combinam palavras pela primeira vez ( volta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 18 a 24 meses), elas tendem a incluir “telegraficamente” palavras lexicais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enquanto omitem palavras gramaticais (Brown &amp; Fraser, 1963). </a:t>
            </a:r>
          </a:p>
          <a:p>
            <a:pPr marL="407035" marR="165100" indent="-285750" algn="just">
              <a:lnSpc>
                <a:spcPct val="136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PT" sz="1800" dirty="0">
              <a:solidFill>
                <a:srgbClr val="231F1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7035" marR="165100" indent="-285750" algn="just">
              <a:lnSpc>
                <a:spcPct val="136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b="1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Exemplo</a:t>
            </a:r>
            <a:r>
              <a:rPr lang="pt-PT" sz="180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adultos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cometem</a:t>
            </a:r>
            <a:r>
              <a:rPr lang="pt-PT" sz="18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mais</a:t>
            </a:r>
            <a:r>
              <a:rPr lang="pt-PT" sz="18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erros</a:t>
            </a:r>
            <a:r>
              <a:rPr lang="pt-PT" sz="18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pt-PT" sz="18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identificação</a:t>
            </a:r>
            <a:r>
              <a:rPr lang="pt-PT" sz="1800" spc="-2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18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sons</a:t>
            </a:r>
            <a:r>
              <a:rPr lang="pt-PT" sz="18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(ou</a:t>
            </a:r>
            <a:r>
              <a:rPr lang="pt-PT" sz="18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letras)</a:t>
            </a:r>
            <a:r>
              <a:rPr lang="pt-PT" sz="18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em</a:t>
            </a:r>
            <a:r>
              <a:rPr lang="pt-PT" sz="18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palavras</a:t>
            </a:r>
            <a:r>
              <a:rPr lang="pt-PT" sz="1800" spc="-2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gramaticais</a:t>
            </a:r>
            <a:r>
              <a:rPr lang="pt-PT" sz="1800" spc="20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,e menos em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palavras lexicais</a:t>
            </a:r>
          </a:p>
          <a:p>
            <a:pPr marL="407035" marR="165100" indent="-285750" algn="just">
              <a:lnSpc>
                <a:spcPct val="136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PT" sz="1800" spc="-5" dirty="0">
              <a:solidFill>
                <a:srgbClr val="231F1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7035" marR="165100" indent="-285750" algn="just">
              <a:lnSpc>
                <a:spcPct val="136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b="1" spc="-5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Exemplo: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spc="-5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Nas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prova os leitores de todas as idades</a:t>
            </a:r>
            <a:r>
              <a:rPr lang="pt-PT" sz="180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fazem repetições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palavras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gramaticais</a:t>
            </a:r>
            <a:r>
              <a:rPr lang="pt-PT" sz="1800" spc="-5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pt-PT" sz="1800" dirty="0">
              <a:solidFill>
                <a:srgbClr val="231F1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7035" marR="165100" indent="-285750" algn="just">
              <a:lnSpc>
                <a:spcPct val="136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PT" sz="1800" dirty="0">
              <a:solidFill>
                <a:srgbClr val="231F1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7035" marR="165100" indent="-285750" algn="just">
              <a:lnSpc>
                <a:spcPct val="136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“Essas observações sugerem que o processamento mais</a:t>
            </a:r>
            <a:r>
              <a:rPr lang="pt-PT" sz="1800" b="1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consciente é dedicado a palavras lexicais do que gramaticais; palavras</a:t>
            </a:r>
            <a:r>
              <a:rPr lang="pt-PT" sz="1800" b="1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gramaticais são tratadas como menos salientes do que palavras lexicais, tanto</a:t>
            </a:r>
            <a:r>
              <a:rPr lang="pt-PT" sz="1800" b="1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 significado quanto na forma acústica e fonológica”.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12698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CA323A0-3424-C731-67C1-9B2C45828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t-PT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Como uma preferência emergente por palavras lexicais pode ajudar na aquisição da linguagem?</a:t>
            </a:r>
            <a:endParaRPr lang="pt-BR" sz="36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82AA79-1745-8C2B-B553-E61CAF88B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marL="445135" marR="125095" indent="-285750" algn="just">
              <a:spcBef>
                <a:spcPts val="51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Sugerimos que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poderia fornecer uma rota perceptiva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tanto para a  inicialização sintática (Gleitman, 1990) quanto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semântica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(Pinker,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1984).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pt-PT" spc="-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45135" marR="125095" indent="-285750" algn="just">
              <a:spcBef>
                <a:spcPts val="51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preferência por palavras lexicais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poderia, assim, capacitar melhor as crianças a começar a descobrir os significados de palavras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individuais</a:t>
            </a:r>
            <a:r>
              <a:rPr lang="pt-PT" b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para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iniciar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spc="-10" dirty="0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gramática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(Pinker,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1984),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categorias sintáticas de palavras para iniciar em significado (Gleitman, 1990).</a:t>
            </a:r>
          </a:p>
          <a:p>
            <a:pPr marL="445135" marR="125095" indent="-285750" algn="just">
              <a:spcBef>
                <a:spcPts val="51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evolução no processamento perceptual de palavras lexicais e gramaticais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uma discriminação categórica inicial, baseada na percepção desses dois</a:t>
            </a:r>
            <a:r>
              <a:rPr lang="pt-PT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tipos de palavras 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pode,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assim,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desempenhar</a:t>
            </a:r>
            <a:r>
              <a:rPr lang="pt-PT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papel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fundamental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aquisição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linguagem.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329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D6E8866-AE4E-A5CA-2E55-6B1AB12B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t-BR" sz="3600" b="1" dirty="0">
                <a:solidFill>
                  <a:schemeClr val="tx1"/>
                </a:solidFill>
              </a:rPr>
              <a:t>Considerações finais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6F307D-C2D3-C2E5-6884-E35137FEE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931382"/>
          </a:xfrm>
        </p:spPr>
        <p:txBody>
          <a:bodyPr anchor="ctr">
            <a:normAutofit lnSpcReduction="10000"/>
          </a:bodyPr>
          <a:lstStyle/>
          <a:p>
            <a:pPr marL="372110" indent="-342900" algn="just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Os resultados</a:t>
            </a:r>
            <a:r>
              <a:rPr lang="pt-PT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deste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conjunto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experimentos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indicam: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pt-PT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72110" indent="-342900" algn="just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discriminação</a:t>
            </a:r>
            <a:r>
              <a:rPr lang="pt-PT" b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simétrica entre palavras gramaticais e lexicais</a:t>
            </a:r>
            <a:r>
              <a:rPr lang="pt-BR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evidente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em</a:t>
            </a:r>
            <a:r>
              <a:rPr lang="pt-PT" b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recém-nascidos</a:t>
            </a:r>
            <a:r>
              <a:rPr lang="pt-PT" b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não</a:t>
            </a:r>
            <a:r>
              <a:rPr lang="pt-PT" b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está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mais</a:t>
            </a:r>
            <a:r>
              <a:rPr lang="pt-PT" b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presente</a:t>
            </a:r>
            <a:r>
              <a:rPr lang="pt-PT" b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aos</a:t>
            </a:r>
            <a:r>
              <a:rPr lang="pt-PT" b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6</a:t>
            </a:r>
            <a:r>
              <a:rPr lang="pt-PT" b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meses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b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idade.</a:t>
            </a:r>
            <a:endParaRPr lang="pt-BR" b="1" spc="-1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72110" indent="-342900" algn="just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Em vez disso, ela é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substituída por uma preferência por palavras lexicais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sobre palavras</a:t>
            </a:r>
            <a:r>
              <a:rPr lang="pt-PT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gramaticais – uma preferência que é evidente mesmo quando duas das pistas mais</a:t>
            </a:r>
            <a:r>
              <a:rPr lang="pt-PT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salientes para a distinção de categorias são removidas.</a:t>
            </a:r>
          </a:p>
          <a:p>
            <a:pPr marL="372110" indent="-342900" algn="just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Quando testados em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</a:t>
            </a:r>
            <a:r>
              <a:rPr lang="pt-PT" b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procedimento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habituação,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bebês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6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meses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mostraram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uma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recuperação</a:t>
            </a:r>
            <a:r>
              <a:rPr lang="pt-PT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significativa</a:t>
            </a:r>
            <a:r>
              <a:rPr lang="pt-PT" b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para a mudança de palavras gramaticais para lexicais,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mas nenhuma recuperação para</a:t>
            </a:r>
            <a:r>
              <a:rPr lang="pt-PT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uma mudança na direção inversa. </a:t>
            </a:r>
            <a:endParaRPr lang="pt-PT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72110" indent="-342900" algn="just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Quando testados em um procedimento de preferência</a:t>
            </a:r>
            <a:r>
              <a:rPr lang="pt-PT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direta,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crianças de 6 meses ouviram mais palavras lexicais do que palavras gramaticais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pt-PT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Esse efeito ainda estava presente quando a relação tipo/token e o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número de sílabas</a:t>
            </a:r>
            <a:r>
              <a:rPr lang="pt-PT" b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eram</a:t>
            </a:r>
            <a:r>
              <a:rPr lang="pt-PT" b="1" spc="-3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controlados.</a:t>
            </a:r>
            <a:endParaRPr lang="pt-BR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903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3DB98A-3F2D-F529-3CB3-64DB17882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376516"/>
            <a:ext cx="11770659" cy="567465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096645" marR="147828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pt-PT" sz="1400" dirty="0"/>
              <a:t>REFERÊNCIAS</a:t>
            </a:r>
          </a:p>
          <a:p>
            <a:pPr marL="1096645" marR="147828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pt-BR" sz="1100" dirty="0"/>
          </a:p>
          <a:p>
            <a:pPr marL="0" indent="0" algn="just">
              <a:lnSpc>
                <a:spcPct val="100000"/>
              </a:lnSpc>
              <a:spcBef>
                <a:spcPts val="10"/>
              </a:spcBef>
              <a:buNone/>
            </a:pPr>
            <a:r>
              <a:rPr lang="pt-PT" sz="1100" dirty="0"/>
              <a:t>Brown, R., &amp; Fraser, C. (1963). A aquisição da sintaxe. Em C. Cofer &amp; B. Musgrave (Eds.), Comportamento verbal e aprendizagem: Problemas e processos (pp. 158-196). Nova York: McGraw-Hill.</a:t>
            </a:r>
            <a:r>
              <a:rPr lang="pt-BR" sz="1100" dirty="0"/>
              <a:t> </a:t>
            </a:r>
            <a:r>
              <a:rPr lang="pt-PT" sz="1100" dirty="0"/>
              <a:t>denvolvimento comunicativo inicial. Monografias da Sociedade para Pesquisa em Desenvolvimento Infantil, 59(5, Serial No.242), 1–173.</a:t>
            </a:r>
            <a:endParaRPr lang="pt-BR" sz="1100" dirty="0"/>
          </a:p>
          <a:p>
            <a:pPr marL="0" indent="0" algn="just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pt-PT" sz="1100" dirty="0"/>
              <a:t>Gerken, L. (1996). Informação fonológica e distributiva na aquisição sintática. Em J.</a:t>
            </a:r>
            <a:endParaRPr lang="pt-BR" sz="1100" dirty="0"/>
          </a:p>
          <a:p>
            <a:pPr marL="0" indent="0" algn="just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None/>
            </a:pPr>
            <a:r>
              <a:rPr lang="pt-PT" sz="1100" dirty="0"/>
              <a:t>Morgan &amp; K. Demuth (Eds.), Sinal para sintaxe (pp. 411-426). Hillsdale, NJ: Erlbau</a:t>
            </a:r>
          </a:p>
          <a:p>
            <a:pPr marL="0" indent="0" algn="just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None/>
            </a:pPr>
            <a:r>
              <a:rPr lang="pt-PT" sz="1100" dirty="0"/>
              <a:t>Gillette, J., Gleitman, H., Gleitman, L., &amp; Lederer, A. (1999). Simulação humana de aprendizado de vocabulário. Cognição, 73(2), 135-176.</a:t>
            </a:r>
            <a:endParaRPr lang="pt-BR" sz="1100" dirty="0"/>
          </a:p>
          <a:p>
            <a:pPr marL="0" marR="927100" indent="0" algn="just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pt-PT" sz="1100" dirty="0"/>
              <a:t>Gleitman, LR (1990). As fontes estruturais do significado verbal. Aquisição de linguagem, 1, 3-55.</a:t>
            </a:r>
            <a:endParaRPr lang="pt-BR" sz="1100" dirty="0"/>
          </a:p>
          <a:p>
            <a:pPr marL="0" marR="664845" indent="0" algn="just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None/>
            </a:pPr>
            <a:r>
              <a:rPr lang="pt-PT" sz="1100" dirty="0"/>
              <a:t>Jusczyk, P., &amp; Aslin, R. (1995). Detecção dos padrões sonoros das palavras em crianças fluentes Fala. Psicologia Cognitiva, 29(1), 1-23.</a:t>
            </a:r>
            <a:endParaRPr lang="pt-BR" sz="1100" dirty="0"/>
          </a:p>
          <a:p>
            <a:pPr marL="0" indent="0" algn="just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pt-PT" sz="1100" dirty="0"/>
              <a:t>Jusczyk, P., &amp; Hohne, E. (1997). Memória infantil para palavras faladas. Ciência, 277,</a:t>
            </a:r>
            <a:r>
              <a:rPr lang="pt-BR" sz="1100" dirty="0"/>
              <a:t> </a:t>
            </a:r>
            <a:r>
              <a:rPr lang="pt-PT" sz="1100" dirty="0"/>
              <a:t>1984-1986.</a:t>
            </a:r>
            <a:endParaRPr lang="pt-BR" sz="1100" dirty="0"/>
          </a:p>
          <a:p>
            <a:pPr marL="0" marR="257810" indent="0" algn="just">
              <a:lnSpc>
                <a:spcPct val="100000"/>
              </a:lnSpc>
              <a:spcBef>
                <a:spcPts val="385"/>
              </a:spcBef>
              <a:spcAft>
                <a:spcPts val="0"/>
              </a:spcAft>
              <a:buNone/>
            </a:pPr>
            <a:r>
              <a:rPr lang="pt-PT" sz="1100" dirty="0"/>
              <a:t>Malcuit, G., Pomerleau, A., &amp; Lamarre, G. (1988). Habituação, fixação visual e atividade cognitiva em bebês: uma análise crítica e tentativa de uma nova formulação.</a:t>
            </a:r>
            <a:endParaRPr lang="pt-BR" sz="1100" dirty="0"/>
          </a:p>
          <a:p>
            <a:pPr marL="0" marR="257810" indent="0" algn="just">
              <a:lnSpc>
                <a:spcPct val="100000"/>
              </a:lnSpc>
              <a:spcBef>
                <a:spcPts val="385"/>
              </a:spcBef>
              <a:spcAft>
                <a:spcPts val="0"/>
              </a:spcAft>
              <a:buNone/>
            </a:pPr>
            <a:r>
              <a:rPr lang="pt-PT" sz="1100" dirty="0"/>
              <a:t>Cahiers de Psychologie Cognitive, 8, 415-440.</a:t>
            </a:r>
            <a:endParaRPr lang="pt-BR" sz="1100" dirty="0"/>
          </a:p>
          <a:p>
            <a:pPr marL="0" indent="0" algn="just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</a:pPr>
            <a:r>
              <a:rPr lang="pt-PT" sz="1100" dirty="0"/>
              <a:t>Mehler, J., Bertoncini, J., &amp; Barrierer, M. (1978). Reconhecimento infantil da voz da mãe.</a:t>
            </a:r>
            <a:r>
              <a:rPr lang="pt-BR" sz="1100" dirty="0"/>
              <a:t> </a:t>
            </a:r>
            <a:r>
              <a:rPr lang="pt-PT" sz="1100" dirty="0"/>
              <a:t>Percepção, 7, 491-497.</a:t>
            </a:r>
            <a:endParaRPr lang="pt-BR" sz="1100" dirty="0"/>
          </a:p>
          <a:p>
            <a:pPr marL="0" marR="257810" indent="0" algn="just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</a:pPr>
            <a:r>
              <a:rPr lang="pt-PT" sz="1100" dirty="0"/>
              <a:t>Morgan, J., Shi, R., &amp; Allopenna, P. (1996). Bases perceptivas de categorias gramaticais rudimentares. Em J. Morgan &amp; K. Demuth (Eds.), Sinal para sintaxe (pp. 263-283.</a:t>
            </a:r>
            <a:endParaRPr lang="pt-BR" sz="1100" dirty="0"/>
          </a:p>
          <a:p>
            <a:pPr marL="0" marR="393700" indent="0" algn="just">
              <a:lnSpc>
                <a:spcPct val="100000"/>
              </a:lnSpc>
              <a:spcBef>
                <a:spcPts val="285"/>
              </a:spcBef>
              <a:spcAft>
                <a:spcPts val="0"/>
              </a:spcAft>
              <a:buNone/>
            </a:pPr>
            <a:r>
              <a:rPr lang="pt-PT" sz="1100" dirty="0"/>
              <a:t>Pegg, JE, Werker, JF, &amp; McLeod, PJ (1992). Preferência pela fala dirigida ao bebê sobre o discurso dirigido ao adulto: Evidências de bebês de 7 semanas de idade. Comportamento e Desenvolvimento Infantil, 15, 325-345.</a:t>
            </a:r>
            <a:endParaRPr lang="pt-BR" sz="1100" dirty="0"/>
          </a:p>
          <a:p>
            <a:pPr marL="0" indent="0" algn="just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pt-PT" sz="1100" dirty="0"/>
              <a:t>Pinker, S. (1984). Capacidade de aprendizagem e desenvolvimento de linguagem. Cambridge, MA:</a:t>
            </a:r>
            <a:r>
              <a:rPr lang="pt-BR" sz="1100" dirty="0"/>
              <a:t> </a:t>
            </a:r>
            <a:r>
              <a:rPr lang="pt-PT" sz="1100" dirty="0"/>
              <a:t>Imprensa da Universidade de Harvard.</a:t>
            </a:r>
            <a:endParaRPr lang="pt-BR" sz="1100" dirty="0"/>
          </a:p>
          <a:p>
            <a:pPr marL="0" marR="393700" indent="0" algn="just">
              <a:lnSpc>
                <a:spcPct val="100000"/>
              </a:lnSpc>
              <a:spcBef>
                <a:spcPts val="265"/>
              </a:spcBef>
              <a:spcAft>
                <a:spcPts val="0"/>
              </a:spcAft>
              <a:buNone/>
            </a:pPr>
            <a:r>
              <a:rPr lang="pt-PT" sz="1100" dirty="0"/>
              <a:t>Rosenberg, B., Zurif, E., Brownell, H., Garrett, M., &amp; Bradley, D. (1985). Efeitos das classes gramaticais em relação ao processamento de frases normais e afásicas. Cérebro e Linguagem, 26, 287-303.</a:t>
            </a:r>
            <a:endParaRPr lang="pt-BR" sz="1100" dirty="0"/>
          </a:p>
          <a:p>
            <a:pPr marL="0" indent="0" algn="just">
              <a:lnSpc>
                <a:spcPct val="100000"/>
              </a:lnSpc>
              <a:spcBef>
                <a:spcPts val="20"/>
              </a:spcBef>
              <a:buNone/>
            </a:pPr>
            <a:r>
              <a:rPr lang="pt-PT" sz="1100" dirty="0"/>
              <a:t> Saffran, J., Aslin, R., &amp; Newport, E. (1996). Aprendizagem estatística por bebês de 8 meses de idade.</a:t>
            </a:r>
            <a:r>
              <a:rPr lang="pt-BR" sz="1100" dirty="0"/>
              <a:t> </a:t>
            </a:r>
            <a:r>
              <a:rPr lang="pt-PT" sz="1100" dirty="0"/>
              <a:t>Ciência, 274, 1926-1928.</a:t>
            </a:r>
            <a:endParaRPr lang="pt-BR" sz="1100" dirty="0"/>
          </a:p>
          <a:p>
            <a:pPr marL="1270" marR="347345" indent="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None/>
            </a:pPr>
            <a:r>
              <a:rPr lang="pt-PT" sz="1100" dirty="0"/>
              <a:t>Schafer, G., &amp; Plunkett, K. (1998). Aprendizado rápido de palavras por crianças de quinze meses sob condições rigidamente controladas. Desenvolvimento Infantil, 69, 309-320.</a:t>
            </a:r>
            <a:endParaRPr lang="pt-BR" sz="1100" dirty="0"/>
          </a:p>
          <a:p>
            <a:pPr marL="1270" marR="419100" indent="0" algn="just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pt-PT" sz="1100" dirty="0"/>
              <a:t>Schafer, VL, Shucard, DW, Shucard, JL, &amp; Gerken, L. (1998). Um estudo eletrofisiológico da sensibilidade de bebês aos padrões sonoros da fala em inglês. Journal of Speech, Language &amp; Hearing Research, 41, 874–886.</a:t>
            </a:r>
            <a:endParaRPr lang="pt-BR" sz="1100" dirty="0"/>
          </a:p>
          <a:p>
            <a:pPr marL="1270" marR="294640" indent="0" algn="just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pt-PT" sz="1100" dirty="0"/>
              <a:t>Shi, R. (1996). Correlatos perceptivos de palavras de conteúdo e palavras de função na entrada de linguagem inicial (dissertação de doutorado, Brown University, 1995). Dissertation Abstracts International, 56, 3108A.</a:t>
            </a:r>
            <a:endParaRPr lang="pt-BR" sz="1100" dirty="0"/>
          </a:p>
          <a:p>
            <a:pPr marL="0" indent="0" algn="just">
              <a:lnSpc>
                <a:spcPct val="100000"/>
              </a:lnSpc>
              <a:spcBef>
                <a:spcPts val="5"/>
              </a:spcBef>
              <a:buNone/>
            </a:pPr>
            <a:r>
              <a:rPr lang="pt-PT" sz="1100" dirty="0"/>
              <a:t>Caron, RF, Caron, AJ, &amp; Myers, RS (1982). Abstração de expressões faciais invariáveis na infância. Desenvolvimento Infantil, 53, 1008-1015.</a:t>
            </a:r>
            <a:endParaRPr lang="pt-BR" sz="1100" dirty="0"/>
          </a:p>
          <a:p>
            <a:pPr marL="0" indent="0" algn="just">
              <a:lnSpc>
                <a:spcPct val="100000"/>
              </a:lnSpc>
              <a:spcBef>
                <a:spcPts val="5"/>
              </a:spcBef>
              <a:buNone/>
            </a:pPr>
            <a:r>
              <a:rPr lang="pt-PT" sz="1100" dirty="0"/>
              <a:t>Christophe, A., Guasti, T., Nespor, M., Dupoux, E., &amp; Ooyen, BV (1997). Reflexões sobre o bootstrap fonológico: seu papel na aquisição lexical e sintática. Linguagem e Processos Cognitivos, 12, 585-612.</a:t>
            </a:r>
            <a:endParaRPr lang="pt-BR" sz="1100" dirty="0"/>
          </a:p>
          <a:p>
            <a:pPr marL="0" indent="0" algn="just">
              <a:lnSpc>
                <a:spcPct val="100000"/>
              </a:lnSpc>
              <a:spcBef>
                <a:spcPts val="45"/>
              </a:spcBef>
              <a:buNone/>
            </a:pPr>
            <a:r>
              <a:rPr lang="pt-PT" sz="1100" dirty="0"/>
              <a:t>cooper, R., Abraham, J., Berman, S., &amp; Staska, M. (1997). O desenvolvimento da preferência dos bebês pelo manhês. Comportamento Infantil e Desenvolvimento, 20, 477-488.</a:t>
            </a:r>
            <a:endParaRPr lang="pt-BR" sz="1100" dirty="0"/>
          </a:p>
          <a:p>
            <a:pPr marL="0" indent="0" algn="just">
              <a:lnSpc>
                <a:spcPct val="100000"/>
              </a:lnSpc>
              <a:spcBef>
                <a:spcPts val="45"/>
              </a:spcBef>
              <a:buNone/>
            </a:pPr>
            <a:r>
              <a:rPr lang="pt-PT" sz="1100" dirty="0"/>
              <a:t>Cooper, R., &amp; Aslin, R. (1990). Preferência pela fala dirigida ao bebê no primeiro mês após o nascimento. Desenvolvimento Infantil, 61, 1584-1595.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70782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7">
            <a:extLst>
              <a:ext uri="{FF2B5EF4-FFF2-40B4-BE49-F238E27FC236}">
                <a16:creationId xmlns:a16="http://schemas.microsoft.com/office/drawing/2014/main" id="{AE1AF813-2D2F-4B78-9216-388AF161E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19">
            <a:extLst>
              <a:ext uri="{FF2B5EF4-FFF2-40B4-BE49-F238E27FC236}">
                <a16:creationId xmlns:a16="http://schemas.microsoft.com/office/drawing/2014/main" id="{C47181D2-95D5-4439-9BDF-14D4FDC7B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Espaço Reservado para Imagem 5" descr="Uma imagem contendo pessoa, no interior, bebê, mesa&#10;&#10;Descrição gerada automaticamente">
            <a:extLst>
              <a:ext uri="{FF2B5EF4-FFF2-40B4-BE49-F238E27FC236}">
                <a16:creationId xmlns:a16="http://schemas.microsoft.com/office/drawing/2014/main" id="{D2559ADC-8134-FE7E-4132-921E44EEE5F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87" b="31576"/>
          <a:stretch/>
        </p:blipFill>
        <p:spPr>
          <a:xfrm>
            <a:off x="20" y="-126599"/>
            <a:ext cx="12191980" cy="634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5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72B99-20FB-1F41-332C-243B23F12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900751"/>
          </a:xfrm>
        </p:spPr>
        <p:txBody>
          <a:bodyPr>
            <a:normAutofit fontScale="90000"/>
          </a:bodyPr>
          <a:lstStyle/>
          <a:p>
            <a:pPr marL="123825" marR="548005">
              <a:lnSpc>
                <a:spcPct val="158000"/>
              </a:lnSpc>
              <a:spcBef>
                <a:spcPts val="405"/>
              </a:spcBef>
              <a:spcAft>
                <a:spcPts val="0"/>
              </a:spcAft>
            </a:pP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Sensibilidade de recém-nascidos a pistas percepetivas de palavras lexicais e gramaticais (Shi, Werker, &amp; Morgan,1999).</a:t>
            </a:r>
            <a:endParaRPr lang="pt-BR" sz="20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3115FC-9E2C-2452-8B06-2D7BC0B8B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798" y="1214650"/>
            <a:ext cx="11327642" cy="5643349"/>
          </a:xfrm>
        </p:spPr>
        <p:txBody>
          <a:bodyPr>
            <a:noAutofit/>
          </a:bodyPr>
          <a:lstStyle/>
          <a:p>
            <a:pPr marL="467995" indent="-285750" algn="just">
              <a:spcBef>
                <a:spcPts val="41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b="1" dirty="0"/>
              <a:t>O  artigo mostra que recém-nascidos</a:t>
            </a:r>
            <a:r>
              <a:rPr lang="pt-PT" sz="1800" dirty="0"/>
              <a:t>, que apresentam</a:t>
            </a:r>
            <a:r>
              <a:rPr lang="pt-BR" sz="1800" dirty="0"/>
              <a:t> </a:t>
            </a:r>
            <a:r>
              <a:rPr lang="pt-PT" sz="1800" dirty="0"/>
              <a:t>experiência com a linguagem, são capazes de usar essas pistas probabilísticas para categorizar palavras lexicais versus gramaticais (Shi, Werker, &amp; Morgan 1999).</a:t>
            </a:r>
          </a:p>
          <a:p>
            <a:pPr marL="467995" indent="-285750" algn="just">
              <a:spcBef>
                <a:spcPts val="41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/>
              <a:t> O </a:t>
            </a:r>
            <a:r>
              <a:rPr lang="pt-PT" sz="1800" b="1" dirty="0"/>
              <a:t>procedimento foi de sucção de alta amplitude.</a:t>
            </a:r>
            <a:endParaRPr lang="pt-PT" sz="1800" dirty="0"/>
          </a:p>
          <a:p>
            <a:pPr marL="467995" indent="-285750" algn="just">
              <a:spcBef>
                <a:spcPts val="41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b="1" dirty="0"/>
              <a:t>Estímulos</a:t>
            </a:r>
            <a:r>
              <a:rPr lang="pt-PT" sz="1800" dirty="0"/>
              <a:t>  foi habituação dos </a:t>
            </a:r>
            <a:r>
              <a:rPr lang="pt-PT" sz="1800" b="1" dirty="0"/>
              <a:t>recém- nascidos de 1  a 3 dias</a:t>
            </a:r>
            <a:r>
              <a:rPr lang="pt-PT" sz="1800" dirty="0"/>
              <a:t> a </a:t>
            </a:r>
            <a:r>
              <a:rPr lang="pt-PT" sz="1800" b="1" dirty="0"/>
              <a:t>uma lista de palavras lexicais ou gramaticais</a:t>
            </a:r>
            <a:r>
              <a:rPr lang="pt-PT" sz="1800" dirty="0"/>
              <a:t> e, em seguida, seguindo habituação, testou-os em uma nova lista de palavras da mesma</a:t>
            </a:r>
            <a:r>
              <a:rPr lang="pt-BR" sz="1800" dirty="0"/>
              <a:t> </a:t>
            </a:r>
            <a:r>
              <a:rPr lang="pt-PT" sz="1800" dirty="0"/>
              <a:t>categoria ou outra categoria. </a:t>
            </a:r>
            <a:r>
              <a:rPr lang="pt-PT" sz="1800" b="1" dirty="0"/>
              <a:t>A taxa de sucção dos recém-nascidos mostrou uma</a:t>
            </a:r>
            <a:r>
              <a:rPr lang="pt-BR" sz="1800" b="1" dirty="0"/>
              <a:t> </a:t>
            </a:r>
            <a:r>
              <a:rPr lang="pt-PT" sz="1800" b="1" dirty="0"/>
              <a:t>recuperação </a:t>
            </a:r>
            <a:r>
              <a:rPr lang="pt-PT" sz="1800" dirty="0"/>
              <a:t>significativamente maior para uma nova categoria de palavras do que para uma nova lista de palavras da mesma categoria. </a:t>
            </a:r>
          </a:p>
          <a:p>
            <a:pPr marL="467995" indent="-285750" algn="just">
              <a:spcBef>
                <a:spcPts val="41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b="1" dirty="0"/>
              <a:t>Os recém-nascidos mostraram essa habilidade mesmo quando as palavras eram de uma língua</a:t>
            </a:r>
            <a:r>
              <a:rPr lang="pt-PT" sz="1800" dirty="0"/>
              <a:t> </a:t>
            </a:r>
            <a:r>
              <a:rPr lang="pt-PT" sz="1800" b="1" dirty="0"/>
              <a:t>desconhecida</a:t>
            </a:r>
            <a:r>
              <a:rPr lang="pt-PT" sz="1800" dirty="0"/>
              <a:t>. </a:t>
            </a:r>
          </a:p>
          <a:p>
            <a:pPr marL="467995" indent="-285750" algn="just">
              <a:spcBef>
                <a:spcPts val="41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b="1" dirty="0"/>
              <a:t>Esses achados indicam que os bebês nascem com vieses perceptuais e de aprendizado, e mecanismos </a:t>
            </a:r>
            <a:r>
              <a:rPr lang="pt-PT" sz="1800" dirty="0"/>
              <a:t>que lhes permitem usar pistas acústicas e fonológicas de ocorrência probabilística para dividir as palavras nas duas categorias que correspondem a distinções sintáticas fundamentais.</a:t>
            </a:r>
            <a:r>
              <a:rPr lang="pt-BR" sz="1800" dirty="0"/>
              <a:t> </a:t>
            </a:r>
          </a:p>
          <a:p>
            <a:pPr marL="467995" indent="-285750" algn="just">
              <a:spcBef>
                <a:spcPts val="41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b="1" dirty="0"/>
              <a:t>A capacidade dos neonatos de discriminar categoricamente palavras lexicais,</a:t>
            </a:r>
            <a:r>
              <a:rPr lang="pt-PT" sz="1800" dirty="0"/>
              <a:t> de gramaticais não implica que eles não tenham “conhecimento” das categorias gramaticais de línguas, </a:t>
            </a:r>
            <a:r>
              <a:rPr lang="pt-PT" sz="1800" b="1" dirty="0"/>
              <a:t>mas indica que elas</a:t>
            </a:r>
            <a:r>
              <a:rPr lang="pt-BR" sz="1800" b="1" dirty="0"/>
              <a:t> </a:t>
            </a:r>
            <a:r>
              <a:rPr lang="pt-PT" sz="1800" b="1" dirty="0"/>
              <a:t>têm um conjunto de vieses perceptivo-acústicos.</a:t>
            </a:r>
            <a:endParaRPr lang="pt-BR" sz="1800" b="1" dirty="0"/>
          </a:p>
          <a:p>
            <a:pPr marL="467995" indent="-285750" algn="just">
              <a:spcBef>
                <a:spcPts val="41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/>
              <a:t>No entanto, essa habilidade também pode simplesmente refletir um conjunto de vieses perceptivos acústicos que operam apenas no período do recém-nascido e não suportam relação ao eventual aprendizado da língua.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14466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B3CF0B86-C570-E024-0063-6D2269B7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 fontScale="90000"/>
          </a:bodyPr>
          <a:lstStyle/>
          <a:p>
            <a:br>
              <a:rPr lang="pt-PT" sz="2300" dirty="0"/>
            </a:br>
            <a:r>
              <a:rPr lang="pt-PT" sz="2300" dirty="0"/>
              <a:t>PREFERÊNCIA DE BEBÊS DE SEIS MESES POR PALAVRAS LÉXICAIS </a:t>
            </a:r>
            <a:br>
              <a:rPr lang="pt-PT" sz="2300" dirty="0"/>
            </a:br>
            <a:r>
              <a:rPr lang="pt-PT" sz="2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Rushen</a:t>
            </a:r>
            <a:r>
              <a:rPr lang="pt-PT" sz="23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Shi1</a:t>
            </a:r>
            <a:r>
              <a:rPr lang="pt-PT" sz="23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PT" sz="2300" spc="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Janet</a:t>
            </a:r>
            <a:r>
              <a:rPr lang="pt-PT" sz="23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F.</a:t>
            </a:r>
            <a:r>
              <a:rPr lang="pt-PT" sz="2300" spc="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3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Werker2 (2001)</a:t>
            </a:r>
            <a:br>
              <a:rPr lang="pt-BR" sz="2300" dirty="0"/>
            </a:br>
            <a:endParaRPr lang="pt-BR" sz="23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1BE154-B2FF-A45C-035D-6BF3E82968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581" r="28311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82A98-3ACC-1549-DF9A-5A136AE20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>
            <a:normAutofit/>
          </a:bodyPr>
          <a:lstStyle/>
          <a:p>
            <a:pPr marL="502920" indent="-34290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Neste artigo, </a:t>
            </a:r>
            <a:r>
              <a:rPr lang="pt-PT" i="1" dirty="0">
                <a:latin typeface="Arial" panose="020B0604020202020204" pitchFamily="34" charset="0"/>
                <a:ea typeface="Arial" panose="020B0604020202020204" pitchFamily="34" charset="0"/>
              </a:rPr>
              <a:t>realizaram-se</a:t>
            </a:r>
            <a:r>
              <a:rPr lang="pt-PT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3 experimentos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i="1" dirty="0">
                <a:latin typeface="Arial" panose="020B0604020202020204" pitchFamily="34" charset="0"/>
                <a:ea typeface="Arial" panose="020B0604020202020204" pitchFamily="34" charset="0"/>
              </a:rPr>
              <a:t>com bêbês de</a:t>
            </a:r>
            <a:r>
              <a:rPr lang="pt-PT" i="1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6</a:t>
            </a:r>
            <a:r>
              <a:rPr lang="pt-PT" i="1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meses</a:t>
            </a:r>
            <a:r>
              <a:rPr lang="pt-PT" i="1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i="1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idade</a:t>
            </a:r>
            <a:r>
              <a:rPr lang="pt-PT" i="1" dirty="0"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502920" indent="-34290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PT" i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02920" indent="-34290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PT" sz="20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objetivo</a:t>
            </a:r>
            <a:r>
              <a:rPr lang="pt-PT" sz="2000" spc="-2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destes 3</a:t>
            </a:r>
            <a:r>
              <a:rPr lang="pt-PT" sz="20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experimentos</a:t>
            </a:r>
            <a:r>
              <a:rPr lang="pt-PT" sz="2000" spc="-2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foi</a:t>
            </a:r>
            <a:r>
              <a:rPr lang="pt-PT" sz="20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testar</a:t>
            </a:r>
            <a:r>
              <a:rPr lang="pt-PT" sz="20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diretamente</a:t>
            </a:r>
            <a:r>
              <a:rPr lang="pt-PT" sz="2000" spc="-2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pt-PT" sz="20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bebês</a:t>
            </a:r>
            <a:r>
              <a:rPr lang="pt-PT" sz="20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20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6</a:t>
            </a:r>
            <a:r>
              <a:rPr lang="pt-PT" sz="20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meses</a:t>
            </a:r>
            <a:r>
              <a:rPr lang="pt-PT" sz="20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20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preferem ouvir palavras lexicais em vez de gramaticais.</a:t>
            </a:r>
            <a:br>
              <a:rPr lang="pt-BR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pt-PT" i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02920" indent="-34290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PT" i="1" spc="-4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02920" indent="-34290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PT" i="1" spc="-4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8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016244-981B-EEFA-77E8-FB52AA8ABE37}"/>
              </a:ext>
            </a:extLst>
          </p:cNvPr>
          <p:cNvSpPr/>
          <p:nvPr/>
        </p:nvSpPr>
        <p:spPr>
          <a:xfrm>
            <a:off x="762000" y="1317812"/>
            <a:ext cx="10793506" cy="87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442497B-EAE1-754F-CB74-12CF35F5B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31" y="95130"/>
            <a:ext cx="5157787" cy="5848470"/>
          </a:xfrm>
        </p:spPr>
        <p:txBody>
          <a:bodyPr>
            <a:normAutofit fontScale="25000" lnSpcReduction="20000"/>
          </a:bodyPr>
          <a:lstStyle/>
          <a:p>
            <a:pPr marL="85090" indent="0">
              <a:buNone/>
            </a:pPr>
            <a:endParaRPr lang="pt-BR" sz="25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spcBef>
                <a:spcPts val="25"/>
              </a:spcBef>
              <a:buNone/>
            </a:pPr>
            <a:r>
              <a:rPr lang="pt-PT" sz="25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6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08610">
              <a:spcBef>
                <a:spcPts val="5"/>
              </a:spcBef>
              <a:spcAft>
                <a:spcPts val="0"/>
              </a:spcAft>
            </a:pPr>
            <a:r>
              <a:rPr lang="pt-PT" sz="6400" b="1" i="1" u="sng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Experimento 1</a:t>
            </a:r>
          </a:p>
          <a:p>
            <a:pPr marL="308610">
              <a:spcBef>
                <a:spcPts val="5"/>
              </a:spcBef>
              <a:spcAft>
                <a:spcPts val="0"/>
              </a:spcAft>
            </a:pPr>
            <a:endParaRPr lang="pt-PT" sz="5600" b="1" i="1" u="sng" spc="-10" dirty="0">
              <a:solidFill>
                <a:srgbClr val="231F1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08610">
              <a:spcBef>
                <a:spcPts val="5"/>
              </a:spcBef>
              <a:spcAft>
                <a:spcPts val="0"/>
              </a:spcAft>
            </a:pPr>
            <a:r>
              <a:rPr lang="pt-PT" sz="5600" b="1" i="1" u="sng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Participantes</a:t>
            </a:r>
            <a:endParaRPr lang="pt-BR" sz="5600" b="1" u="sng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spcBef>
                <a:spcPts val="30"/>
              </a:spcBef>
              <a:buNone/>
            </a:pPr>
            <a:endParaRPr lang="pt-BR" sz="5600" b="1" u="sng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03555" marR="92710" indent="-342900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Bebês</a:t>
            </a:r>
            <a:r>
              <a:rPr lang="pt-PT" sz="5600" spc="-5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saudáveis</a:t>
            </a:r>
            <a:r>
              <a:rPr lang="pt-PT" sz="5600" spc="-4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PT" sz="5600" spc="-5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monolíngues</a:t>
            </a:r>
            <a:r>
              <a:rPr lang="pt-PT" sz="5600" spc="-4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aprendendo</a:t>
            </a:r>
            <a:r>
              <a:rPr lang="pt-PT" sz="5600" spc="-5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inglês.</a:t>
            </a:r>
          </a:p>
          <a:p>
            <a:pPr marL="503555" marR="92710" indent="-342900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5600" spc="20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Os mesmos bêbês da pesquisa com neonatos de</a:t>
            </a:r>
            <a:r>
              <a:rPr lang="pt-PT" sz="56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 a 3 dias após o nascimento </a:t>
            </a:r>
            <a:r>
              <a:rPr lang="pt-PT" sz="560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503555" marR="92710" indent="-342900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5600" spc="-2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6</a:t>
            </a:r>
            <a:r>
              <a:rPr lang="pt-PT" sz="5600" spc="-2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meses</a:t>
            </a:r>
            <a:r>
              <a:rPr lang="pt-PT" sz="5600" spc="-2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56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idade.</a:t>
            </a:r>
          </a:p>
          <a:p>
            <a:pPr marL="503555" marR="92710" indent="-342900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Trinta e duas crianças </a:t>
            </a:r>
            <a:r>
              <a:rPr lang="pt-PT" sz="56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(14 do sexo masculino, 18 do sexo feminino</a:t>
            </a:r>
            <a:endParaRPr lang="pt-PT" sz="5600" b="1" dirty="0">
              <a:solidFill>
                <a:srgbClr val="231F1F"/>
              </a:solidFill>
              <a:latin typeface="Arial" panose="020B0604020202020204" pitchFamily="34" charset="0"/>
            </a:endParaRPr>
          </a:p>
          <a:p>
            <a:pPr marL="160655" marR="92710" indent="152400">
              <a:lnSpc>
                <a:spcPct val="146000"/>
              </a:lnSpc>
              <a:spcAft>
                <a:spcPts val="0"/>
              </a:spcAft>
            </a:pPr>
            <a:r>
              <a:rPr lang="pt-BR" sz="6400" b="1" u="sng" dirty="0"/>
              <a:t>Estímulos</a:t>
            </a:r>
          </a:p>
          <a:p>
            <a:pPr marL="503555" marR="92710" indent="-342900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pt-PT" sz="5600" spc="-5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estímulos</a:t>
            </a:r>
            <a:r>
              <a:rPr lang="pt-PT" sz="5600" spc="-4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auditivos,Shi</a:t>
            </a:r>
            <a:r>
              <a:rPr lang="pt-PT" sz="5600" spc="-4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et</a:t>
            </a:r>
            <a:r>
              <a:rPr lang="pt-PT" sz="5600" spc="-5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al.</a:t>
            </a:r>
            <a:r>
              <a:rPr lang="pt-PT" sz="5600" spc="-4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(1999).</a:t>
            </a:r>
          </a:p>
          <a:p>
            <a:pPr marL="503555" marR="92710" indent="-342900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560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onsistiam</a:t>
            </a:r>
            <a:r>
              <a:rPr lang="pt-PT" sz="56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duas listas de palavras lexicais (por exemplo, </a:t>
            </a:r>
            <a:r>
              <a:rPr lang="pt-PT" sz="5600" i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mastigar, esconder, cadeira)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PT" sz="56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duas listas de palavras gramaticais (por exemplo, </a:t>
            </a:r>
            <a:r>
              <a:rPr lang="pt-PT" sz="5600" i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o, você, aquilo).</a:t>
            </a:r>
          </a:p>
          <a:p>
            <a:pPr marL="503555" marR="92710" indent="-342900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selecionadas aleatoriamente a partir de uma gravação de áudio da fala</a:t>
            </a:r>
            <a:r>
              <a:rPr lang="pt-PT" sz="56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natural </a:t>
            </a:r>
            <a:r>
              <a:rPr lang="pt-PT" sz="560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uma mãe que fala inglês para seu bebê. Em cada uma das quatro</a:t>
            </a:r>
            <a:r>
              <a:rPr lang="pt-PT" sz="56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listas, havia 38 a 42 palavras.</a:t>
            </a:r>
          </a:p>
          <a:p>
            <a:endParaRPr lang="pt-BR" sz="5600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6EBC9FD-92CB-9E6F-A094-893EC0ECD3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6682" y="188662"/>
            <a:ext cx="5781537" cy="5848470"/>
          </a:xfrm>
        </p:spPr>
        <p:txBody>
          <a:bodyPr>
            <a:normAutofit fontScale="25000" lnSpcReduction="20000"/>
          </a:bodyPr>
          <a:lstStyle/>
          <a:p>
            <a:pPr marL="65405" indent="0">
              <a:buNone/>
            </a:pPr>
            <a:endParaRPr lang="pt-BR" sz="1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05410" marR="278765" indent="154305" algn="just">
              <a:lnSpc>
                <a:spcPct val="146000"/>
              </a:lnSpc>
            </a:pPr>
            <a:r>
              <a:rPr lang="pt-BR" sz="5600" b="1" u="sng" dirty="0"/>
              <a:t>PROCEDIMENTOS</a:t>
            </a:r>
            <a:r>
              <a:rPr lang="pt-BR" sz="5600" b="1" dirty="0"/>
              <a:t> </a:t>
            </a:r>
            <a:endParaRPr lang="pt-PT" sz="5600" b="1" dirty="0">
              <a:solidFill>
                <a:srgbClr val="231F1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48310" marR="278765" indent="-342900" algn="just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56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bebês foram testados individualmente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em um procedimento de habituação</a:t>
            </a:r>
            <a:r>
              <a:rPr lang="pt-PT" sz="56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por fixação visual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endParaRPr lang="pt-PT" sz="5600" dirty="0">
              <a:solidFill>
                <a:srgbClr val="231F1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48310" marR="278765" indent="-342900" algn="just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Cada criança estava sentada no colo de seus pais em frente a</a:t>
            </a:r>
            <a:r>
              <a:rPr lang="pt-PT" sz="56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monitor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televisão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alto-falante.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Durante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tentativas,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estímulos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auditivos</a:t>
            </a:r>
            <a:r>
              <a:rPr lang="pt-PT" sz="56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foram apresentados juntamente com </a:t>
            </a:r>
            <a:r>
              <a:rPr lang="pt-PT" sz="56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exibição visual de um tabuleiro de xadrez</a:t>
            </a:r>
            <a:r>
              <a:rPr lang="pt-PT" sz="5600" b="1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preto e branco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Cada tentativa foi iniciada após a fixação do bebê e terminada</a:t>
            </a:r>
            <a:r>
              <a:rPr lang="pt-PT" sz="56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quando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bebê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desviou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olhar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tabuleiro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xadrez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por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mais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0,5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s,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ou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após</a:t>
            </a:r>
            <a:r>
              <a:rPr lang="pt-PT" sz="5600" spc="-3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16s.</a:t>
            </a:r>
            <a:r>
              <a:rPr lang="pt-PT" sz="5600" spc="-3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448310" marR="278765" indent="-342900" algn="just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pt-PT" sz="5600" spc="-3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PT" sz="5600" spc="-3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criança</a:t>
            </a:r>
            <a:r>
              <a:rPr lang="pt-PT" sz="5600" spc="-3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estivesse</a:t>
            </a:r>
            <a:r>
              <a:rPr lang="pt-PT" sz="5600" spc="-3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olhando</a:t>
            </a:r>
            <a:r>
              <a:rPr lang="pt-PT" sz="5600" spc="-3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para</a:t>
            </a:r>
            <a:r>
              <a:rPr lang="pt-PT" sz="5600" spc="-3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longe</a:t>
            </a:r>
            <a:r>
              <a:rPr lang="pt-PT" sz="5600" spc="-3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após</a:t>
            </a:r>
            <a:r>
              <a:rPr lang="pt-PT" sz="5600" spc="-3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PT" sz="5600" spc="-3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término</a:t>
            </a:r>
            <a:r>
              <a:rPr lang="pt-PT" sz="5600" spc="-3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5600" spc="-3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uma</a:t>
            </a:r>
            <a:r>
              <a:rPr lang="pt-PT" sz="5600" spc="-3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tentativa,</a:t>
            </a:r>
            <a:r>
              <a:rPr lang="pt-PT" sz="5600" spc="-3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uma</a:t>
            </a:r>
            <a:r>
              <a:rPr lang="pt-PT" sz="5600" b="1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luz piscante era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apresentada para atrair sua atenção para que a próxima tentativa</a:t>
            </a:r>
            <a:r>
              <a:rPr lang="pt-PT" sz="56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pudesse começar. </a:t>
            </a:r>
          </a:p>
          <a:p>
            <a:pPr marL="448310" marR="278765" indent="-342900" algn="just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56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pais usavam fones de ouvido transmitindo música para</a:t>
            </a:r>
            <a:r>
              <a:rPr lang="pt-PT" sz="5600" b="1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mascarar</a:t>
            </a:r>
            <a:r>
              <a:rPr lang="pt-PT" sz="5600" b="1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pt-PT" sz="5600" b="1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estímulos</a:t>
            </a:r>
            <a:r>
              <a:rPr lang="pt-PT" sz="5600" b="1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auditivos.</a:t>
            </a:r>
            <a:r>
              <a:rPr lang="pt-PT" sz="5600" b="1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448310" marR="278765" indent="-342900" algn="just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56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PT" sz="5600" b="1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experimentador</a:t>
            </a:r>
            <a:r>
              <a:rPr lang="pt-PT" sz="5600" b="1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observava</a:t>
            </a:r>
            <a:r>
              <a:rPr lang="pt-PT" sz="5600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PT" sz="5600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bebê</a:t>
            </a:r>
            <a:r>
              <a:rPr lang="pt-PT" sz="5600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em</a:t>
            </a:r>
            <a:r>
              <a:rPr lang="pt-PT" sz="5600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uma</a:t>
            </a:r>
            <a:r>
              <a:rPr lang="pt-PT" sz="5600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sala</a:t>
            </a:r>
            <a:r>
              <a:rPr lang="pt-PT" sz="56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adjacente</a:t>
            </a:r>
            <a:r>
              <a:rPr lang="pt-PT" sz="5600" spc="-5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através</a:t>
            </a:r>
            <a:r>
              <a:rPr lang="pt-PT" sz="5600" spc="-4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5600" spc="-5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uma</a:t>
            </a:r>
            <a:r>
              <a:rPr lang="pt-PT" sz="5600" spc="-4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câmera</a:t>
            </a:r>
            <a:r>
              <a:rPr lang="pt-PT" sz="5600" spc="-5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5600" spc="-4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vídeo</a:t>
            </a:r>
            <a:r>
              <a:rPr lang="pt-PT" sz="5600" spc="-5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PT" sz="5600" spc="-4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pressionava</a:t>
            </a:r>
            <a:r>
              <a:rPr lang="pt-PT" sz="5600" spc="-5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uma</a:t>
            </a:r>
            <a:r>
              <a:rPr lang="pt-PT" sz="5600" spc="-4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tecla</a:t>
            </a:r>
            <a:r>
              <a:rPr lang="pt-PT" sz="5600" spc="-5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pt-PT" sz="5600" spc="-4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computador</a:t>
            </a:r>
            <a:r>
              <a:rPr lang="pt-PT" sz="56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sempre</a:t>
            </a:r>
            <a:r>
              <a:rPr lang="pt-PT" sz="56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que</a:t>
            </a:r>
            <a:r>
              <a:rPr lang="pt-PT" sz="56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ocorria</a:t>
            </a:r>
            <a:r>
              <a:rPr lang="pt-PT" sz="56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uma</a:t>
            </a:r>
            <a:r>
              <a:rPr lang="pt-PT" sz="56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fixação</a:t>
            </a:r>
            <a:r>
              <a:rPr lang="pt-PT" sz="56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56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ocular.</a:t>
            </a:r>
            <a:r>
              <a:rPr lang="pt-PT" sz="56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pt-BR" sz="100" dirty="0"/>
          </a:p>
        </p:txBody>
      </p:sp>
    </p:spTree>
    <p:extLst>
      <p:ext uri="{BB962C8B-B14F-4D97-AF65-F5344CB8AC3E}">
        <p14:creationId xmlns:p14="http://schemas.microsoft.com/office/powerpoint/2010/main" val="350564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CCDC9-7017-AF37-D841-6A5BEEE82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Tabela</a:t>
            </a:r>
            <a:r>
              <a:rPr lang="pt-PT" sz="1800" b="1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1.</a:t>
            </a:r>
            <a:r>
              <a:rPr lang="pt-PT" sz="1800" b="1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i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Estímulos</a:t>
            </a:r>
            <a:r>
              <a:rPr lang="pt-PT" sz="1800" i="1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i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para</a:t>
            </a:r>
            <a:r>
              <a:rPr lang="pt-PT" sz="1800" i="1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i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PT" sz="1800" i="1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i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Experimento</a:t>
            </a:r>
            <a:r>
              <a:rPr lang="pt-PT" sz="1800" i="1" spc="-4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i="1" spc="-5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br>
              <a:rPr lang="pt-BR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pt-BR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52E03964-8003-2C6D-EB72-BFB4CEE9A9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698716"/>
              </p:ext>
            </p:extLst>
          </p:nvPr>
        </p:nvGraphicFramePr>
        <p:xfrm>
          <a:off x="1097280" y="1781034"/>
          <a:ext cx="100584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0">
                  <a:extLst>
                    <a:ext uri="{9D8B030D-6E8A-4147-A177-3AD203B41FA5}">
                      <a16:colId xmlns:a16="http://schemas.microsoft.com/office/drawing/2014/main" val="2773386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Lista de palavras lexicais 1 (38 itens)</a:t>
                      </a:r>
                      <a:endParaRPr lang="pt-B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provar*3, mostrar*2, brincar*3, mastigar*3, encontrar*3, de novo*2, ir*2, mamãeA*2, mamãeB*3, esconderA*3, mamãe'sA*3, biscoitoA*3, cadeiraA*3, encontreA*3</a:t>
                      </a:r>
                      <a:endParaRPr lang="pt-B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17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Lista de palavras lexicais 2 (38 itens)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brinquedos*3, ler*3, novo*3, ouvir*2, saltado*3, ernie*3, ótimo*3, bola*1, esconder*3, mamãe'sB*3 , bolachaB*2, cadeiraB*3, acharB*3, mamãeC*3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376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Lista de palavras gramaticais 1 (42 itens)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dentroA*3, dentroB*3, a A*3, aB*3, vocêsA*3, vocêsB*3, vocêsC*3, vocêsD*3, vocêsE*3, está*3 , aA*3 , aB*3, seuA* 3, seu B*3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Lista de palavras gramaticais 2 (42 itens)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dentroC*3, dentroD*3, aC*3, aD*3, aE*3, vocêF*3, vocêG*3, vocêH*3 , vocêI *3 , vocêJ*3, vocêK*3, vocêL*3, nós* 3, isso é * 3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56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63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5D9AE32-A242-0C4E-30F5-58039F8B5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t-BR" sz="3600" b="1" dirty="0">
                <a:solidFill>
                  <a:schemeClr val="tx1"/>
                </a:solidFill>
              </a:rPr>
              <a:t>Resultados e discussão do experimento 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1DA6FD-B1E8-6E11-F8A2-763792B7E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marL="503555" indent="-342900" algn="just">
              <a:buFont typeface="Arial" panose="020B0604020202020204" pitchFamily="34" charset="0"/>
              <a:buChar char="•"/>
            </a:pP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Ao</a:t>
            </a:r>
            <a:r>
              <a:rPr lang="pt-PT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contrário</a:t>
            </a:r>
            <a:r>
              <a:rPr lang="pt-PT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</a:t>
            </a:r>
            <a:r>
              <a:rPr lang="pt-PT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recém-nascidos</a:t>
            </a:r>
            <a:r>
              <a:rPr lang="pt-PT" b="1" spc="-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em</a:t>
            </a:r>
            <a:r>
              <a:rPr lang="pt-PT" b="1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nosso</a:t>
            </a:r>
            <a:r>
              <a:rPr lang="pt-PT" b="1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estudo</a:t>
            </a:r>
            <a:r>
              <a:rPr lang="pt-PT" b="1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anterior,</a:t>
            </a:r>
            <a:r>
              <a:rPr lang="pt-PT" b="1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que</a:t>
            </a:r>
            <a:r>
              <a:rPr lang="pt-PT" b="1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aumentaram</a:t>
            </a:r>
            <a:r>
              <a:rPr lang="pt-PT" b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 taxa de sucção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ao ouvir palavras de uma categoria diferente,</a:t>
            </a:r>
            <a:r>
              <a:rPr lang="pt-PT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independentemente da condição de habituação.</a:t>
            </a:r>
          </a:p>
          <a:p>
            <a:pPr marL="503555" indent="-342900" algn="just">
              <a:buFont typeface="Arial" panose="020B0604020202020204" pitchFamily="34" charset="0"/>
              <a:buChar char="•"/>
            </a:pPr>
            <a:r>
              <a:rPr lang="pt-PT" b="1" dirty="0"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bebês de 6</a:t>
            </a:r>
            <a:r>
              <a:rPr lang="pt-PT" b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meses do </a:t>
            </a:r>
            <a:r>
              <a:rPr lang="pt-PT" b="1" dirty="0">
                <a:latin typeface="Arial" panose="020B0604020202020204" pitchFamily="34" charset="0"/>
                <a:ea typeface="Arial" panose="020B0604020202020204" pitchFamily="34" charset="0"/>
              </a:rPr>
              <a:t>experimento 1, tem preferencias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para ouvir palavras</a:t>
            </a:r>
            <a:r>
              <a:rPr lang="pt-BR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lexicais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depois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estar habituado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palavras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gramaticais.</a:t>
            </a:r>
          </a:p>
          <a:p>
            <a:pPr marL="503555" indent="-342900" algn="just">
              <a:buFont typeface="Arial" panose="020B0604020202020204" pitchFamily="34" charset="0"/>
              <a:buChar char="•"/>
            </a:pP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Essas observações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sugerem que o processamento mais</a:t>
            </a:r>
            <a:r>
              <a:rPr lang="pt-PT" b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consciente é dedicado a palavras lexicais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 que gramaticais; palavras</a:t>
            </a:r>
            <a:r>
              <a:rPr lang="pt-PT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gramaticais são tratadas como menos salientes do que palavras lexicais, tanto</a:t>
            </a:r>
            <a:r>
              <a:rPr lang="pt-PT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 significado quanto na forma acústica e fonológica. </a:t>
            </a:r>
          </a:p>
          <a:p>
            <a:pPr marL="503555" indent="-342900" algn="just">
              <a:buFont typeface="Arial" panose="020B0604020202020204" pitchFamily="34" charset="0"/>
              <a:buChar char="•"/>
            </a:pP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Eles </a:t>
            </a:r>
            <a:r>
              <a:rPr lang="pt-PT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não 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procuraram mais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ouvir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palavras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gramaticais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depois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habituarem</a:t>
            </a:r>
            <a:r>
              <a:rPr lang="pt-PT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pt-P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palavras lexicais.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972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3">
            <a:extLst>
              <a:ext uri="{FF2B5EF4-FFF2-40B4-BE49-F238E27FC236}">
                <a16:creationId xmlns:a16="http://schemas.microsoft.com/office/drawing/2014/main" id="{994351CD-7EA6-5D54-39DF-F602C615942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9604565"/>
              </p:ext>
            </p:extLst>
          </p:nvPr>
        </p:nvGraphicFramePr>
        <p:xfrm>
          <a:off x="839788" y="1842448"/>
          <a:ext cx="5157787" cy="4347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43DE37-3D5B-90FA-55A5-709634B807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252"/>
            <a:ext cx="5183188" cy="5889412"/>
          </a:xfrm>
        </p:spPr>
        <p:txBody>
          <a:bodyPr>
            <a:normAutofit/>
          </a:bodyPr>
          <a:lstStyle/>
          <a:p>
            <a:pPr marL="312420" algn="just">
              <a:spcBef>
                <a:spcPts val="525"/>
              </a:spcBef>
              <a:spcAft>
                <a:spcPts val="0"/>
              </a:spcAft>
            </a:pPr>
            <a:r>
              <a:rPr lang="pt-PT" sz="1800" b="1" i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Estímulos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312420" algn="just">
              <a:spcBef>
                <a:spcPts val="525"/>
              </a:spcBef>
              <a:spcAft>
                <a:spcPts val="0"/>
              </a:spcAft>
            </a:pPr>
            <a:endParaRPr lang="pt-PT" sz="1800" dirty="0">
              <a:solidFill>
                <a:srgbClr val="231F1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06730" indent="-285750" algn="just">
              <a:spcBef>
                <a:spcPts val="52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stímulos auditivos foram os mesmos do Experimento 1, exceto que havia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duas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listas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palavras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em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vez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quatro.</a:t>
            </a:r>
          </a:p>
          <a:p>
            <a:pPr marL="445770" marR="102235" indent="-285750" algn="just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duas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listas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palavras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lexicais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foram</a:t>
            </a:r>
            <a:r>
              <a:rPr lang="pt-PT" sz="1800" b="1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combinadas para formar uma lista lexical,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 as duas listas de palavras gramaticais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foram combinadas para formar uma lista gramatical.</a:t>
            </a:r>
            <a:endParaRPr lang="pt-BR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45770" marR="102235" indent="-285750" algn="just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Após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início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teste,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spc="-1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palavras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uma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das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duas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listas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foram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apresentados</a:t>
            </a:r>
            <a:r>
              <a:rPr lang="pt-PT" sz="1800" b="1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aleatoriamente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até que o comprimento do teste pré-especificado fosse alcançado.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2070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5106028-6878-DB06-6B6D-88DB83524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1194"/>
            <a:ext cx="5157787" cy="5848469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308610" algn="just">
              <a:spcBef>
                <a:spcPts val="475"/>
              </a:spcBef>
            </a:pPr>
            <a:r>
              <a:rPr lang="pt-PT" sz="2100" b="1" i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Procedimento</a:t>
            </a:r>
            <a:endParaRPr lang="pt-BR" sz="2100" b="1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45770" marR="69215" indent="-285750" algn="just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configuração do equipamento.</a:t>
            </a:r>
          </a:p>
          <a:p>
            <a:pPr marL="445770" marR="69215" indent="-285750" algn="just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assento do bebê e dos pais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a gravação on-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line foram os mesmos do Experimento 1. </a:t>
            </a:r>
          </a:p>
          <a:p>
            <a:pPr marL="445770" marR="69215" indent="-285750" algn="just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Neste experimento, no entanto, os bebês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foram testados em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 procedimento de preferência de fixação central.</a:t>
            </a:r>
            <a:endParaRPr lang="pt-PT" sz="1800" spc="-10" dirty="0">
              <a:solidFill>
                <a:srgbClr val="231F1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45770" marR="69215" indent="-285750" algn="just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Dez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tentativas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foram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apresentadas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alternando</a:t>
            </a:r>
            <a:r>
              <a:rPr lang="pt-PT" sz="18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cinco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tentativas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cada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uma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palavras lexicais e gramaticais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com ordem de tentativas contrabalançada. Cada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tentativa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16 s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foi iniciada após a fixação da criança. </a:t>
            </a:r>
          </a:p>
          <a:p>
            <a:pPr marL="445770" marR="69215" indent="-285750" algn="just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estímulos auditivos e o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tabuleiro de damas foram apresentados durante toda a duração da tentativa. </a:t>
            </a:r>
            <a:endParaRPr lang="pt-PT" sz="1800" dirty="0">
              <a:solidFill>
                <a:srgbClr val="231F1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45770" marR="69215" indent="-285750" algn="just">
              <a:lnSpc>
                <a:spcPct val="14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computador registrou o tempo de observação em cada tentativa; se houvesse vários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olhares para o tabuleiro de xadrez durante uma tentativa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o computador calculava</a:t>
            </a:r>
            <a:r>
              <a:rPr lang="pt-PT" sz="1800" b="1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automaticamente o tempo total de busca para aquela tentativa.</a:t>
            </a:r>
            <a:endParaRPr lang="pt-BR" sz="18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B681C76-56F6-F363-8497-3BD9734EE6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242582"/>
            <a:ext cx="5183188" cy="5848469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48895" marR="340360" indent="154305" algn="just">
              <a:lnSpc>
                <a:spcPct val="146000"/>
              </a:lnSpc>
              <a:spcBef>
                <a:spcPts val="350"/>
              </a:spcBef>
              <a:spcAft>
                <a:spcPts val="0"/>
              </a:spcAft>
            </a:pPr>
            <a:r>
              <a:rPr lang="pt-PT" sz="2300" b="1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Resultados e discusão</a:t>
            </a:r>
          </a:p>
          <a:p>
            <a:pPr marL="48895" marR="340360" indent="154305" algn="just">
              <a:lnSpc>
                <a:spcPct val="146000"/>
              </a:lnSpc>
              <a:spcBef>
                <a:spcPts val="350"/>
              </a:spcBef>
              <a:spcAft>
                <a:spcPts val="0"/>
              </a:spcAft>
            </a:pPr>
            <a:endParaRPr lang="pt-PT" sz="1800" b="1" dirty="0">
              <a:solidFill>
                <a:srgbClr val="231F1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34645" marR="340360" indent="-285750" algn="just">
              <a:lnSpc>
                <a:spcPct val="146000"/>
              </a:lnSpc>
              <a:spcBef>
                <a:spcPts val="3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análises revelam que bebês de 6 meses preferem palavras lexicais sobre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gramaticais.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resultados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deste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estudo,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que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utilizou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procedimento</a:t>
            </a:r>
            <a:r>
              <a:rPr lang="pt-PT" sz="1800" b="1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1800" b="1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preferência</a:t>
            </a:r>
            <a:r>
              <a:rPr lang="pt-PT" sz="1800" b="1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direta,</a:t>
            </a:r>
            <a:r>
              <a:rPr lang="pt-PT" sz="1800" b="1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confirmam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Experimento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1.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334645" marR="340360" indent="-285750" algn="just">
              <a:lnSpc>
                <a:spcPct val="146000"/>
              </a:lnSpc>
              <a:spcBef>
                <a:spcPts val="3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Parece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que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aos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6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meses,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bebês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começam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usar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uma estratégia de escuta ativa,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escutam preferencialmente</a:t>
            </a:r>
            <a:r>
              <a:rPr lang="pt-PT" sz="1800" spc="-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palavras 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lexicais.</a:t>
            </a:r>
            <a:endParaRPr lang="pt-PT" sz="1800" dirty="0">
              <a:solidFill>
                <a:srgbClr val="231F1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34645" marR="340360" indent="-285750" algn="just">
              <a:lnSpc>
                <a:spcPct val="146000"/>
              </a:lnSpc>
              <a:spcBef>
                <a:spcPts val="3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spc="-15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latin typeface="Arial" panose="020B0604020202020204" pitchFamily="34" charset="0"/>
              </a:rPr>
              <a:t>Portanto, os autores realizaram um </a:t>
            </a:r>
            <a:r>
              <a:rPr lang="pt-PT" sz="1800" b="1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experimento 3   adicional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.</a:t>
            </a:r>
          </a:p>
          <a:p>
            <a:pPr marL="334645" marR="340360" indent="-285750" algn="just">
              <a:lnSpc>
                <a:spcPct val="146000"/>
              </a:lnSpc>
              <a:spcBef>
                <a:spcPts val="3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proporção quanto o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número de sílabas foram balanceados para listas de palavras lexicais e</a:t>
            </a:r>
            <a:r>
              <a:rPr lang="pt-PT" sz="1800" spc="20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spc="-10" dirty="0">
                <a:solidFill>
                  <a:srgbClr val="23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gramaticais.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45489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664</TotalTime>
  <Words>2736</Words>
  <Application>Microsoft Office PowerPoint</Application>
  <PresentationFormat>Widescreen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Retrospectiva</vt:lpstr>
      <vt:lpstr>  LEF 702 - PRÁTICA DE ANÁLISE DE DADOS- GRUPO 4  PREFERÊNCIA DE BEBÊS DE SEIS MESES POR PALAVRAS LÉXICAIS Rushen Shi1 e Janet F. Werker2 (2001)  Sensibilidade de recém-nascidos a pistas percepetivas de palavras lexicais e gramaticais (Shi, Werker, &amp; Morgan,1999).</vt:lpstr>
      <vt:lpstr>PowerPoint Presentation</vt:lpstr>
      <vt:lpstr> Sensibilidade de recém-nascidos a pistas percepetivas de palavras lexicais e gramaticais (Shi, Werker, &amp; Morgan,1999).</vt:lpstr>
      <vt:lpstr> PREFERÊNCIA DE BEBÊS DE SEIS MESES POR PALAVRAS LÉXICAIS  Rushen Shi1 e Janet F. Werker2 (2001) </vt:lpstr>
      <vt:lpstr>PowerPoint Presentation</vt:lpstr>
      <vt:lpstr>Tabela 1. Estímulos para o Experimento 1 </vt:lpstr>
      <vt:lpstr>Resultados e discussão do experimento 1</vt:lpstr>
      <vt:lpstr>PowerPoint Presentation</vt:lpstr>
      <vt:lpstr>PowerPoint Presentation</vt:lpstr>
      <vt:lpstr>      ,   Experimento 3   Realizado para confirmar se bebês de 6 meses de idade prefeririam ouvir palavras lexicais em vez de gramaticais. </vt:lpstr>
      <vt:lpstr>PowerPoint Presentation</vt:lpstr>
      <vt:lpstr>Como uma preferência emergente por palavras lexicais pode ajudar na aquisição da linguagem?</vt:lpstr>
      <vt:lpstr>Considerações finais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Dilcilene da Silva Menezes</dc:creator>
  <cp:lastModifiedBy>Aniela Franca</cp:lastModifiedBy>
  <cp:revision>7</cp:revision>
  <dcterms:created xsi:type="dcterms:W3CDTF">2022-07-05T23:18:15Z</dcterms:created>
  <dcterms:modified xsi:type="dcterms:W3CDTF">2022-07-11T23:20:23Z</dcterms:modified>
</cp:coreProperties>
</file>