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84" r:id="rId2"/>
    <p:sldId id="281" r:id="rId3"/>
    <p:sldId id="286" r:id="rId4"/>
    <p:sldId id="271"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84"/>
          </p14:sldIdLst>
        </p14:section>
        <p14:section name="Design, Morph, Annotate, Work Together, Tell Me" id="{B9B51309-D148-4332-87C2-07BE32FBCA3B}">
          <p14:sldIdLst>
            <p14:sldId id="281"/>
            <p14:sldId id="286"/>
            <p14:sldId id="271"/>
            <p14:sldId id="283"/>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41" autoAdjust="0"/>
  </p:normalViewPr>
  <p:slideViewPr>
    <p:cSldViewPr snapToGrid="0">
      <p:cViewPr varScale="1">
        <p:scale>
          <a:sx n="110" d="100"/>
          <a:sy n="110" d="100"/>
        </p:scale>
        <p:origin x="55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5/24/2023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‹nº›</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‹nº›</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5/24/2023</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‹nº›</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5/24/2023</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‹nº›</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IvfSMx0fifE?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5276C2-C70D-E645-782F-749C806BAF7C}"/>
              </a:ext>
            </a:extLst>
          </p:cNvPr>
          <p:cNvSpPr>
            <a:spLocks noGrp="1"/>
          </p:cNvSpPr>
          <p:nvPr>
            <p:ph type="title"/>
          </p:nvPr>
        </p:nvSpPr>
        <p:spPr/>
        <p:txBody>
          <a:bodyPr/>
          <a:lstStyle/>
          <a:p>
            <a:endParaRPr lang="pt-BR"/>
          </a:p>
        </p:txBody>
      </p:sp>
      <p:pic>
        <p:nvPicPr>
          <p:cNvPr id="5" name="Espaço Reservado para Conteúdo 4">
            <a:extLst>
              <a:ext uri="{FF2B5EF4-FFF2-40B4-BE49-F238E27FC236}">
                <a16:creationId xmlns:a16="http://schemas.microsoft.com/office/drawing/2014/main" id="{60FBD5AE-D242-4AD3-8936-03A39ACC879E}"/>
              </a:ext>
            </a:extLst>
          </p:cNvPr>
          <p:cNvPicPr>
            <a:picLocks noGrp="1" noChangeAspect="1"/>
          </p:cNvPicPr>
          <p:nvPr>
            <p:ph sz="quarter" idx="10"/>
          </p:nvPr>
        </p:nvPicPr>
        <p:blipFill>
          <a:blip r:embed="rId2"/>
          <a:stretch>
            <a:fillRect/>
          </a:stretch>
        </p:blipFill>
        <p:spPr>
          <a:xfrm>
            <a:off x="0" y="0"/>
            <a:ext cx="12261669" cy="6857484"/>
          </a:xfrm>
        </p:spPr>
      </p:pic>
      <p:sp>
        <p:nvSpPr>
          <p:cNvPr id="6" name="CaixaDeTexto 5">
            <a:extLst>
              <a:ext uri="{FF2B5EF4-FFF2-40B4-BE49-F238E27FC236}">
                <a16:creationId xmlns:a16="http://schemas.microsoft.com/office/drawing/2014/main" id="{CDFFBAFD-E866-6349-EF89-D6EC15705A54}"/>
              </a:ext>
            </a:extLst>
          </p:cNvPr>
          <p:cNvSpPr txBox="1"/>
          <p:nvPr/>
        </p:nvSpPr>
        <p:spPr>
          <a:xfrm>
            <a:off x="10241281" y="6061166"/>
            <a:ext cx="1112612" cy="369332"/>
          </a:xfrm>
          <a:prstGeom prst="rect">
            <a:avLst/>
          </a:prstGeom>
          <a:noFill/>
        </p:spPr>
        <p:txBody>
          <a:bodyPr wrap="none" rtlCol="0">
            <a:spAutoFit/>
          </a:bodyPr>
          <a:lstStyle/>
          <a:p>
            <a:r>
              <a:rPr lang="pt-BR" i="1" dirty="0">
                <a:solidFill>
                  <a:schemeClr val="bg1"/>
                </a:solidFill>
              </a:rPr>
              <a:t>Neotenia</a:t>
            </a:r>
          </a:p>
        </p:txBody>
      </p:sp>
    </p:spTree>
    <p:extLst>
      <p:ext uri="{BB962C8B-B14F-4D97-AF65-F5344CB8AC3E}">
        <p14:creationId xmlns:p14="http://schemas.microsoft.com/office/powerpoint/2010/main" val="285883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Segoe UI Light" panose="020B0502040204020203" pitchFamily="34" charset="0"/>
                <a:cs typeface="Segoe UI Light" panose="020B0502040204020203" pitchFamily="34" charset="0"/>
              </a:rPr>
              <a:t>Morph</a:t>
            </a:r>
          </a:p>
        </p:txBody>
      </p:sp>
      <p:sp>
        <p:nvSpPr>
          <p:cNvPr id="5" name="Content Placeholder 4"/>
          <p:cNvSpPr>
            <a:spLocks noGrp="1"/>
          </p:cNvSpPr>
          <p:nvPr>
            <p:ph sz="half" idx="4294967295"/>
          </p:nvPr>
        </p:nvSpPr>
        <p:spPr>
          <a:xfrm>
            <a:off x="541610" y="1431010"/>
            <a:ext cx="4557164" cy="4790886"/>
          </a:xfrm>
        </p:spPr>
        <p:txBody>
          <a:bodyPr vert="horz" lIns="91440" tIns="45720" rIns="91440" bIns="45720" rtlCol="0">
            <a:normAutofit/>
          </a:bodyPr>
          <a:lstStyle/>
          <a:p>
            <a:pPr marL="0" indent="0">
              <a:lnSpc>
                <a:spcPts val="1800"/>
              </a:lnSpc>
              <a:spcBef>
                <a:spcPts val="1000"/>
              </a:spcBef>
              <a:spcAft>
                <a:spcPts val="600"/>
              </a:spcAft>
              <a:buNone/>
            </a:pPr>
            <a:endParaRPr lang="en-GB" sz="1200"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GB"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GB" sz="1200"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GB"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GB" sz="1200"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r>
              <a:rPr lang="en-GB" sz="1200" dirty="0" err="1">
                <a:solidFill>
                  <a:prstClr val="black">
                    <a:lumMod val="75000"/>
                    <a:lumOff val="25000"/>
                  </a:prstClr>
                </a:solidFill>
                <a:latin typeface="Segoe UI" panose="020B0502040204020203" pitchFamily="34" charset="0"/>
                <a:cs typeface="Segoe UI" panose="020B0502040204020203" pitchFamily="34" charset="0"/>
              </a:rPr>
              <a:t>Gualandi</a:t>
            </a:r>
            <a:r>
              <a:rPr lang="en-GB" sz="1200" dirty="0">
                <a:solidFill>
                  <a:prstClr val="black">
                    <a:lumMod val="75000"/>
                    <a:lumOff val="25000"/>
                  </a:prstClr>
                </a:solidFill>
                <a:latin typeface="Segoe UI" panose="020B0502040204020203" pitchFamily="34" charset="0"/>
                <a:cs typeface="Segoe UI" panose="020B0502040204020203" pitchFamily="34" charset="0"/>
              </a:rPr>
              <a:t>, Alberto. (2013). Stephen J. Gould, Between Humanism and Anti-humanism. Neoteny, Exaptation and Human Sciences. 10.1007/978-88-470-5424-0_13. </a:t>
            </a:r>
            <a:endParaRPr lang="en-US" sz="12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CAFF1F4E-7C19-8440-0476-F50D2F6946BE}"/>
              </a:ext>
            </a:extLst>
          </p:cNvPr>
          <p:cNvSpPr>
            <a:spLocks noGrp="1"/>
          </p:cNvSpPr>
          <p:nvPr>
            <p:ph sz="quarter" idx="10"/>
          </p:nvPr>
        </p:nvSpPr>
        <p:spPr/>
        <p:txBody>
          <a:bodyPr/>
          <a:lstStyle/>
          <a:p>
            <a:endParaRPr lang="en-US"/>
          </a:p>
        </p:txBody>
      </p:sp>
      <p:pic>
        <p:nvPicPr>
          <p:cNvPr id="3074" name="Picture 2" descr="Compared With Chimps, Humans Slow to Insulate Nerve Fibers | Science | AAAS">
            <a:extLst>
              <a:ext uri="{FF2B5EF4-FFF2-40B4-BE49-F238E27FC236}">
                <a16:creationId xmlns:a16="http://schemas.microsoft.com/office/drawing/2014/main" id="{260DD7A0-A24C-7F32-370B-1D2F54F7F2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351"/>
          <a:stretch/>
        </p:blipFill>
        <p:spPr bwMode="auto">
          <a:xfrm>
            <a:off x="0" y="0"/>
            <a:ext cx="12192000" cy="7924899"/>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6">
            <a:extLst>
              <a:ext uri="{FF2B5EF4-FFF2-40B4-BE49-F238E27FC236}">
                <a16:creationId xmlns:a16="http://schemas.microsoft.com/office/drawing/2014/main" id="{8FA00F07-558D-C6B3-9FE7-CAE004FC0798}"/>
              </a:ext>
            </a:extLst>
          </p:cNvPr>
          <p:cNvSpPr txBox="1"/>
          <p:nvPr/>
        </p:nvSpPr>
        <p:spPr>
          <a:xfrm>
            <a:off x="888274" y="3962449"/>
            <a:ext cx="9997440" cy="1938992"/>
          </a:xfrm>
          <a:prstGeom prst="rect">
            <a:avLst/>
          </a:prstGeom>
          <a:noFill/>
        </p:spPr>
        <p:txBody>
          <a:bodyPr wrap="square" rtlCol="0">
            <a:spAutoFit/>
          </a:bodyPr>
          <a:lstStyle/>
          <a:p>
            <a:r>
              <a:rPr lang="pt-BR" sz="6000" dirty="0">
                <a:solidFill>
                  <a:schemeClr val="bg1"/>
                </a:solidFill>
              </a:rPr>
              <a:t>        Programa  Genético</a:t>
            </a:r>
          </a:p>
          <a:p>
            <a:r>
              <a:rPr lang="pt-BR" sz="6000" i="1" dirty="0">
                <a:solidFill>
                  <a:schemeClr val="bg1"/>
                </a:solidFill>
              </a:rPr>
              <a:t>Inacabado</a:t>
            </a:r>
            <a:r>
              <a:rPr lang="pt-BR" sz="6000" dirty="0">
                <a:solidFill>
                  <a:schemeClr val="bg1"/>
                </a:solidFill>
              </a:rPr>
              <a:t>                </a:t>
            </a:r>
            <a:r>
              <a:rPr lang="pt-BR" sz="6000" i="1" dirty="0">
                <a:solidFill>
                  <a:schemeClr val="bg1"/>
                </a:solidFill>
              </a:rPr>
              <a:t>Acabado </a:t>
            </a:r>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915E5-5E43-1742-7A5C-DDE1005A52EA}"/>
              </a:ext>
            </a:extLst>
          </p:cNvPr>
          <p:cNvSpPr>
            <a:spLocks noGrp="1"/>
          </p:cNvSpPr>
          <p:nvPr>
            <p:ph type="title"/>
          </p:nvPr>
        </p:nvSpPr>
        <p:spPr/>
        <p:txBody>
          <a:bodyPr/>
          <a:lstStyle/>
          <a:p>
            <a:r>
              <a:rPr lang="pt-BR" dirty="0" err="1"/>
              <a:t>Monkey</a:t>
            </a:r>
            <a:r>
              <a:rPr lang="pt-BR" dirty="0"/>
              <a:t> </a:t>
            </a:r>
            <a:r>
              <a:rPr lang="pt-BR" dirty="0" err="1"/>
              <a:t>Kaka</a:t>
            </a:r>
            <a:r>
              <a:rPr lang="pt-BR" dirty="0"/>
              <a:t> </a:t>
            </a:r>
            <a:r>
              <a:rPr lang="pt-BR" dirty="0" err="1"/>
              <a:t>and</a:t>
            </a:r>
            <a:r>
              <a:rPr lang="pt-BR" dirty="0"/>
              <a:t> Baby Diem</a:t>
            </a:r>
          </a:p>
        </p:txBody>
      </p:sp>
      <p:pic>
        <p:nvPicPr>
          <p:cNvPr id="4" name="Mídia Online 3" title="Mom trains monkey Kaka to protect baby Diem when strangers approach">
            <a:hlinkClick r:id="" action="ppaction://media"/>
            <a:extLst>
              <a:ext uri="{FF2B5EF4-FFF2-40B4-BE49-F238E27FC236}">
                <a16:creationId xmlns:a16="http://schemas.microsoft.com/office/drawing/2014/main" id="{E17E5546-2C39-E672-D274-1D992EBF94EA}"/>
              </a:ext>
            </a:extLst>
          </p:cNvPr>
          <p:cNvPicPr>
            <a:picLocks noGrp="1" noRot="1" noChangeAspect="1"/>
          </p:cNvPicPr>
          <p:nvPr>
            <p:ph sz="quarter" idx="10"/>
            <a:videoFile r:link="rId1"/>
          </p:nvPr>
        </p:nvPicPr>
        <p:blipFill>
          <a:blip r:embed="rId3"/>
          <a:stretch>
            <a:fillRect/>
          </a:stretch>
        </p:blipFill>
        <p:spPr>
          <a:xfrm>
            <a:off x="3500664" y="1315715"/>
            <a:ext cx="5948136" cy="3361060"/>
          </a:xfrm>
          <a:prstGeom prst="rect">
            <a:avLst/>
          </a:prstGeom>
        </p:spPr>
      </p:pic>
    </p:spTree>
    <p:extLst>
      <p:ext uri="{BB962C8B-B14F-4D97-AF65-F5344CB8AC3E}">
        <p14:creationId xmlns:p14="http://schemas.microsoft.com/office/powerpoint/2010/main" val="176818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3832" y="415635"/>
            <a:ext cx="6877119" cy="640080"/>
          </a:xfrm>
        </p:spPr>
        <p:txBody>
          <a:bodyPr>
            <a:noAutofit/>
          </a:bodyPr>
          <a:lstStyle/>
          <a:p>
            <a:r>
              <a:rPr lang="en-US" dirty="0">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rPr>
              <a:t>NEOTENIA</a:t>
            </a:r>
          </a:p>
        </p:txBody>
      </p:sp>
      <p:pic>
        <p:nvPicPr>
          <p:cNvPr id="6" name="Picture 5">
            <a:extLst>
              <a:ext uri="{FF2B5EF4-FFF2-40B4-BE49-F238E27FC236}">
                <a16:creationId xmlns:a16="http://schemas.microsoft.com/office/drawing/2014/main" id="{29B50F70-660B-9F43-3515-0651DD1B0B2F}"/>
              </a:ext>
            </a:extLst>
          </p:cNvPr>
          <p:cNvPicPr>
            <a:picLocks noChangeAspect="1"/>
          </p:cNvPicPr>
          <p:nvPr/>
        </p:nvPicPr>
        <p:blipFill>
          <a:blip r:embed="rId2"/>
          <a:stretch>
            <a:fillRect/>
          </a:stretch>
        </p:blipFill>
        <p:spPr>
          <a:xfrm>
            <a:off x="603832" y="1310159"/>
            <a:ext cx="3017782" cy="5547841"/>
          </a:xfrm>
          <a:prstGeom prst="rect">
            <a:avLst/>
          </a:prstGeom>
        </p:spPr>
      </p:pic>
      <p:sp>
        <p:nvSpPr>
          <p:cNvPr id="7" name="TextBox 6">
            <a:extLst>
              <a:ext uri="{FF2B5EF4-FFF2-40B4-BE49-F238E27FC236}">
                <a16:creationId xmlns:a16="http://schemas.microsoft.com/office/drawing/2014/main" id="{717D56D5-C51E-1459-8B40-F5B351A4DE82}"/>
              </a:ext>
            </a:extLst>
          </p:cNvPr>
          <p:cNvSpPr txBox="1"/>
          <p:nvPr/>
        </p:nvSpPr>
        <p:spPr>
          <a:xfrm>
            <a:off x="4113905" y="1310159"/>
            <a:ext cx="4040539" cy="5355312"/>
          </a:xfrm>
          <a:prstGeom prst="rect">
            <a:avLst/>
          </a:prstGeom>
          <a:noFill/>
        </p:spPr>
        <p:txBody>
          <a:bodyPr wrap="square" rtlCol="0">
            <a:spAutoFit/>
          </a:bodyPr>
          <a:lstStyle/>
          <a:p>
            <a:pPr algn="just"/>
            <a:r>
              <a:rPr lang="pt-BR" dirty="0"/>
              <a:t>Nos cérebros de humanos, chimpanzés e muitos outros mamíferos, os genes que são ativados no cérebro mudam dramaticamente nos primeiros anos de vida. Porém um pequeno, mas seleto esquadrão de genes, envolvido no desenvolvimento de células nervosas, é ativado muito mais tarde no cérebro dos humanos do que nos de outros primatas (SOMEL 2020).</a:t>
            </a:r>
          </a:p>
          <a:p>
            <a:pPr algn="just"/>
            <a:r>
              <a:rPr lang="pt-BR" dirty="0"/>
              <a:t>Esse atraso genético reflete outras mudanças físicas no tempo que separam os humanos de outros macacos. Os chimpanzés, por exemplo, atingem a maturidade sexual por volta dos 8 ou 9 anos. A mesma maturidade nos humanos acontece por volta dos 13 anos.</a:t>
            </a:r>
            <a:endParaRPr lang="en-US" dirty="0"/>
          </a:p>
        </p:txBody>
      </p:sp>
      <p:pic>
        <p:nvPicPr>
          <p:cNvPr id="1026" name="Picture 2">
            <a:extLst>
              <a:ext uri="{FF2B5EF4-FFF2-40B4-BE49-F238E27FC236}">
                <a16:creationId xmlns:a16="http://schemas.microsoft.com/office/drawing/2014/main" id="{AB179FEC-FA69-C29F-3737-3FC0356BB5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0984" y="2124568"/>
            <a:ext cx="3380339" cy="3726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3832" y="415635"/>
            <a:ext cx="6877119" cy="640080"/>
          </a:xfrm>
        </p:spPr>
        <p:txBody>
          <a:bodyPr>
            <a:noAutofit/>
          </a:bodyPr>
          <a:lstStyle/>
          <a:p>
            <a:r>
              <a:rPr lang="en-US" dirty="0">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rPr>
              <a:t>NEOTENIA</a:t>
            </a:r>
          </a:p>
        </p:txBody>
      </p:sp>
      <p:sp>
        <p:nvSpPr>
          <p:cNvPr id="7" name="TextBox 6">
            <a:extLst>
              <a:ext uri="{FF2B5EF4-FFF2-40B4-BE49-F238E27FC236}">
                <a16:creationId xmlns:a16="http://schemas.microsoft.com/office/drawing/2014/main" id="{717D56D5-C51E-1459-8B40-F5B351A4DE82}"/>
              </a:ext>
            </a:extLst>
          </p:cNvPr>
          <p:cNvSpPr txBox="1"/>
          <p:nvPr/>
        </p:nvSpPr>
        <p:spPr>
          <a:xfrm>
            <a:off x="432447" y="1737251"/>
            <a:ext cx="7701360" cy="4401205"/>
          </a:xfrm>
          <a:prstGeom prst="rect">
            <a:avLst/>
          </a:prstGeom>
          <a:noFill/>
        </p:spPr>
        <p:txBody>
          <a:bodyPr wrap="square" rtlCol="0">
            <a:spAutoFit/>
          </a:bodyPr>
          <a:lstStyle/>
          <a:p>
            <a:pPr marL="457200" indent="-457200" algn="just">
              <a:buFont typeface="Arial" panose="020B0604020202020204" pitchFamily="34" charset="0"/>
              <a:buChar char="•"/>
            </a:pPr>
            <a:r>
              <a:rPr lang="pt-BR" sz="2800" dirty="0"/>
              <a:t>Esses atrasos são sinais de Neotenia, um processo evolutivo desacelerado em que os adultos retêm muitas das características das crianças. </a:t>
            </a:r>
          </a:p>
          <a:p>
            <a:pPr marL="457200" indent="-457200" algn="just">
              <a:buFont typeface="Arial" panose="020B0604020202020204" pitchFamily="34" charset="0"/>
              <a:buChar char="•"/>
            </a:pPr>
            <a:r>
              <a:rPr lang="pt-BR" sz="2800" dirty="0"/>
              <a:t>Por exemplo, cães domésticos adultos são notavelmente semelhantes aos lobos bebês.</a:t>
            </a:r>
          </a:p>
          <a:p>
            <a:pPr marL="457200" indent="-457200" algn="just">
              <a:buFont typeface="Arial" panose="020B0604020202020204" pitchFamily="34" charset="0"/>
              <a:buChar char="•"/>
            </a:pPr>
            <a:r>
              <a:rPr lang="pt-BR" sz="2800" dirty="0"/>
              <a:t>Alguns cientistas, como Stephen Jay Gould, sugeriram que a neotenia também desempenhou um papel importante na evolução humana.</a:t>
            </a:r>
            <a:endParaRPr lang="en-US" sz="2800" dirty="0"/>
          </a:p>
        </p:txBody>
      </p:sp>
      <p:pic>
        <p:nvPicPr>
          <p:cNvPr id="3" name="Picture 2">
            <a:extLst>
              <a:ext uri="{FF2B5EF4-FFF2-40B4-BE49-F238E27FC236}">
                <a16:creationId xmlns:a16="http://schemas.microsoft.com/office/drawing/2014/main" id="{6C3F0832-249C-4223-EC9B-84ACA8918272}"/>
              </a:ext>
            </a:extLst>
          </p:cNvPr>
          <p:cNvPicPr>
            <a:picLocks noChangeAspect="1"/>
          </p:cNvPicPr>
          <p:nvPr/>
        </p:nvPicPr>
        <p:blipFill>
          <a:blip r:embed="rId2"/>
          <a:stretch>
            <a:fillRect/>
          </a:stretch>
        </p:blipFill>
        <p:spPr>
          <a:xfrm>
            <a:off x="8920757" y="1389848"/>
            <a:ext cx="2631121" cy="2643533"/>
          </a:xfrm>
          <a:prstGeom prst="rect">
            <a:avLst/>
          </a:prstGeom>
        </p:spPr>
      </p:pic>
      <p:pic>
        <p:nvPicPr>
          <p:cNvPr id="2056" name="Picture 8" descr="Baby Wolf Photos (Page #4 of 8) - Fine Art America">
            <a:extLst>
              <a:ext uri="{FF2B5EF4-FFF2-40B4-BE49-F238E27FC236}">
                <a16:creationId xmlns:a16="http://schemas.microsoft.com/office/drawing/2014/main" id="{7E28FFD8-F999-76B8-BABA-C9B7AF5A03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1841"/>
          <a:stretch/>
        </p:blipFill>
        <p:spPr bwMode="auto">
          <a:xfrm>
            <a:off x="8774808" y="4102815"/>
            <a:ext cx="2777070" cy="2353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422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_fixed.potx" id="{9A9BE078-57A7-48B2-9D33-8EFC365D262A}" vid="{66905093-CF97-471D-A25F-2AFDA5521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{A82B3855-766C-4196-B76D-7B23D723C743}tf10001108_win32</Template>
  <TotalTime>166</TotalTime>
  <Words>205</Words>
  <Application>Microsoft Office PowerPoint</Application>
  <PresentationFormat>Widescreen</PresentationFormat>
  <Paragraphs>18</Paragraphs>
  <Slides>5</Slides>
  <Notes>0</Notes>
  <HiddenSlides>0</HiddenSlides>
  <MMClips>1</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vt:i4>
      </vt:variant>
    </vt:vector>
  </HeadingPairs>
  <TitlesOfParts>
    <vt:vector size="10" baseType="lpstr">
      <vt:lpstr>Arial</vt:lpstr>
      <vt:lpstr>Calibri</vt:lpstr>
      <vt:lpstr>Segoe UI</vt:lpstr>
      <vt:lpstr>Segoe UI Light</vt:lpstr>
      <vt:lpstr>WelcomeDoc</vt:lpstr>
      <vt:lpstr>Apresentação do PowerPoint</vt:lpstr>
      <vt:lpstr>Morph</vt:lpstr>
      <vt:lpstr>Monkey Kaka and Baby Diem</vt:lpstr>
      <vt:lpstr>NEOTENIA</vt:lpstr>
      <vt:lpstr>NEOTENIA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Aniela Franca</dc:creator>
  <cp:keywords/>
  <cp:lastModifiedBy>Aniela Franca</cp:lastModifiedBy>
  <cp:revision>8</cp:revision>
  <dcterms:created xsi:type="dcterms:W3CDTF">2023-05-16T13:21:25Z</dcterms:created>
  <dcterms:modified xsi:type="dcterms:W3CDTF">2023-05-25T00:51:37Z</dcterms:modified>
  <cp:version/>
</cp:coreProperties>
</file>