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60" r:id="rId4"/>
    <p:sldId id="261" r:id="rId5"/>
    <p:sldId id="276" r:id="rId6"/>
    <p:sldId id="262" r:id="rId7"/>
    <p:sldId id="263" r:id="rId8"/>
    <p:sldId id="264" r:id="rId9"/>
    <p:sldId id="265" r:id="rId10"/>
    <p:sldId id="277" r:id="rId11"/>
    <p:sldId id="266" r:id="rId12"/>
    <p:sldId id="267" r:id="rId13"/>
    <p:sldId id="268" r:id="rId14"/>
    <p:sldId id="278" r:id="rId15"/>
    <p:sldId id="270" r:id="rId16"/>
    <p:sldId id="271" r:id="rId17"/>
    <p:sldId id="272" r:id="rId18"/>
    <p:sldId id="273" r:id="rId19"/>
    <p:sldId id="274" r:id="rId20"/>
    <p:sldId id="279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161"/>
    <a:srgbClr val="1795FD"/>
    <a:srgbClr val="0268BD"/>
    <a:srgbClr val="AEC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080B02-35BC-40BD-8DE5-A8365EC0E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F255BFB-D0B3-480A-81BF-0FF05EA54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32C4CFE-AA60-4188-AC7C-82CC481B4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E69B1-4875-4FE4-89EF-112D82B39B4F}" type="datetimeFigureOut">
              <a:rPr lang="pt-BR" smtClean="0"/>
              <a:t>06/01/2021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B8FED4-6D10-45E1-B21C-DD13BD899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D0E887-6809-4B33-9F87-A3960E517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075A-C962-4EFC-920F-93D173086C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3016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168377-1443-4067-869E-28A149C51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BF29453-4B70-4E70-AE52-CC90BA0A9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AE9882-9658-4C82-AA01-B2B704C92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E69B1-4875-4FE4-89EF-112D82B39B4F}" type="datetimeFigureOut">
              <a:rPr lang="pt-BR" smtClean="0"/>
              <a:t>06/01/2021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B0890E-78D6-4BDA-9838-661064985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223702A-5934-4706-AF5E-BD5164FF8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075A-C962-4EFC-920F-93D173086C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865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D92DA44-28A1-42E7-820C-03D3F5A156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6F7FD98-0732-4BE8-AC70-8222D11C2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7898D8-D81B-497C-9762-58D1900BC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E69B1-4875-4FE4-89EF-112D82B39B4F}" type="datetimeFigureOut">
              <a:rPr lang="pt-BR" smtClean="0"/>
              <a:t>06/01/2021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09390E-2EE5-42D6-B34C-C75F4BCFA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666BDE-E8EC-4EEC-B1AA-516822A8D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075A-C962-4EFC-920F-93D173086C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4146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AD6466-C271-4AB7-A9A2-A9421B55E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E995E0-333E-4F85-9E51-05F90D630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36BD1C-9A50-4D18-A0A8-A1956DF1C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E69B1-4875-4FE4-89EF-112D82B39B4F}" type="datetimeFigureOut">
              <a:rPr lang="pt-BR" smtClean="0"/>
              <a:t>06/01/2021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948D69-730F-4124-88CF-8F3A9F2EA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D879F5-A259-4DB3-94B9-A443254F1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075A-C962-4EFC-920F-93D173086C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0191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B1481F-4395-4574-B95A-DFBB92DE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18EB356-C8A8-4D2F-89C8-C24381256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93C0CF-D15A-400A-80C4-91792C728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E69B1-4875-4FE4-89EF-112D82B39B4F}" type="datetimeFigureOut">
              <a:rPr lang="pt-BR" smtClean="0"/>
              <a:t>06/01/2021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904830-B872-4FE6-B9C8-27E117A45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B94A71-5B34-472B-9794-3FAEF4EDE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075A-C962-4EFC-920F-93D173086C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002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6B9447-EFDE-4AE6-B211-C37779E47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18EF44-AF3C-4CAD-866B-33ABFE8531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6E70208-7202-4357-931A-EA741530DF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5F5BA46-4ECE-44F8-A59C-2A7CD39C8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E69B1-4875-4FE4-89EF-112D82B39B4F}" type="datetimeFigureOut">
              <a:rPr lang="pt-BR" smtClean="0"/>
              <a:t>06/01/2021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4696122-EB2A-4CE7-8152-FCC383260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4E2DDA4-71A9-40DC-B3A8-108D2820E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075A-C962-4EFC-920F-93D173086C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47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F1BC4F-6F47-40BA-8B95-701F143D3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0E1102D-4537-4A7D-A3AA-2202C4BA1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64C357F-E6B8-4417-94DC-7B79290481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81E0CEA-EC3F-4781-A595-89FAFD066D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57735C4-83BB-4E5B-B715-58A0ACEAF3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E1F02BC-F311-409A-8C8D-DCFE0699C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E69B1-4875-4FE4-89EF-112D82B39B4F}" type="datetimeFigureOut">
              <a:rPr lang="pt-BR" smtClean="0"/>
              <a:t>06/01/2021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25F5334-C317-41DF-B838-74F2E644A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9A73993-B998-4FAC-91FA-8AA6C8239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075A-C962-4EFC-920F-93D173086C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973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5C4A7-B30D-4350-85CF-6E5FBA4E7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3D8607C-801F-45C4-BF11-273AC8B6D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E69B1-4875-4FE4-89EF-112D82B39B4F}" type="datetimeFigureOut">
              <a:rPr lang="pt-BR" smtClean="0"/>
              <a:t>06/01/2021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E1326D0-269A-48D9-8154-7AE3CC52A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0F91E1D-7871-444E-82F7-C6134BF5D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075A-C962-4EFC-920F-93D173086C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5069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78EEA15-C27E-4DED-9DB4-AE3B518AF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E69B1-4875-4FE4-89EF-112D82B39B4F}" type="datetimeFigureOut">
              <a:rPr lang="pt-BR" smtClean="0"/>
              <a:t>06/01/2021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B7E50C9-7B16-465E-B7DF-8B4E26A72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E9A64E8-E109-4700-817B-754D53D6E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075A-C962-4EFC-920F-93D173086C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0076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267772-8F12-4B23-A67A-79BC34CCE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E2C371-3ABD-491B-937C-A34929DE0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F1D961F-F869-4BDF-8AC5-775BC0233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4828777-3ABD-46C7-AE85-1410D5DF7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E69B1-4875-4FE4-89EF-112D82B39B4F}" type="datetimeFigureOut">
              <a:rPr lang="pt-BR" smtClean="0"/>
              <a:t>06/01/2021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73BA254-8DDF-44C4-999C-22A5BF43C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268E979-347C-43D0-A171-ED8EDFCBB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075A-C962-4EFC-920F-93D173086C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5317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A1FF9F-CABE-4A2E-8F95-86001CE38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E374BEA-7B50-40F5-B684-1822D99E91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C69CFCF-56E5-45A2-B825-2D2E0D172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037984F-2FD4-47CE-9B0E-4D3887CF5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E69B1-4875-4FE4-89EF-112D82B39B4F}" type="datetimeFigureOut">
              <a:rPr lang="pt-BR" smtClean="0"/>
              <a:t>06/01/2021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700CADF-4D60-4B18-AE7B-6EE5B3FB6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2B73E31-84D4-4FBC-9A6A-77D9A5033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075A-C962-4EFC-920F-93D173086C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0163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43BE1DF-3C47-4F6E-A802-0A4604362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51CAD27-0CF5-4851-A597-F284852BD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73D6B6-D37D-4FA9-A8F0-338326C690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E69B1-4875-4FE4-89EF-112D82B39B4F}" type="datetimeFigureOut">
              <a:rPr lang="pt-BR" smtClean="0"/>
              <a:t>06/01/2021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A4035A-8055-435D-AD1A-057B502359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3E25DF-9561-4BDA-8816-58D78A1638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7075A-C962-4EFC-920F-93D173086C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71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9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B8E4953-07FA-451F-B332-AE5FEED75F59}"/>
              </a:ext>
            </a:extLst>
          </p:cNvPr>
          <p:cNvSpPr/>
          <p:nvPr/>
        </p:nvSpPr>
        <p:spPr>
          <a:xfrm>
            <a:off x="104963" y="4454260"/>
            <a:ext cx="2738821" cy="7863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Onda 6">
            <a:extLst>
              <a:ext uri="{FF2B5EF4-FFF2-40B4-BE49-F238E27FC236}">
                <a16:creationId xmlns:a16="http://schemas.microsoft.com/office/drawing/2014/main" id="{533C848E-29B2-490A-95FB-C2682872333C}"/>
              </a:ext>
            </a:extLst>
          </p:cNvPr>
          <p:cNvSpPr/>
          <p:nvPr/>
        </p:nvSpPr>
        <p:spPr>
          <a:xfrm>
            <a:off x="1711128" y="2605378"/>
            <a:ext cx="8769743" cy="1501575"/>
          </a:xfrm>
          <a:prstGeom prst="wave">
            <a:avLst/>
          </a:prstGeom>
          <a:solidFill>
            <a:srgbClr val="FF61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55B7AD-A61A-49F4-BE0B-6B89E9D52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59" y="2698947"/>
            <a:ext cx="11182120" cy="1325563"/>
          </a:xfrm>
        </p:spPr>
        <p:txBody>
          <a:bodyPr>
            <a:normAutofit/>
          </a:bodyPr>
          <a:lstStyle/>
          <a:p>
            <a:pPr algn="ctr"/>
            <a:r>
              <a:rPr lang="pt-BR" sz="6000" dirty="0">
                <a:solidFill>
                  <a:schemeClr val="bg1"/>
                </a:solidFill>
                <a:latin typeface="NewsGoth Cn BT" panose="020B0606020202030204" pitchFamily="34" charset="0"/>
              </a:rPr>
              <a:t>Ambiguidade e acesso lexical</a:t>
            </a:r>
          </a:p>
        </p:txBody>
      </p:sp>
      <p:pic>
        <p:nvPicPr>
          <p:cNvPr id="2050" name="Picture 2" descr="How to Measure a Shirt">
            <a:extLst>
              <a:ext uri="{FF2B5EF4-FFF2-40B4-BE49-F238E27FC236}">
                <a16:creationId xmlns:a16="http://schemas.microsoft.com/office/drawing/2014/main" id="{26367DA1-0713-45A9-927C-78642A0E7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6158">
            <a:off x="608001" y="638125"/>
            <a:ext cx="2239137" cy="16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AB5AF38-BFC5-455D-B77C-E55A4E0BC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703" y="4681728"/>
            <a:ext cx="1866289" cy="1771650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EDBFC39F-53B0-41D3-8B76-C5F11345E2D3}"/>
              </a:ext>
            </a:extLst>
          </p:cNvPr>
          <p:cNvSpPr txBox="1">
            <a:spLocks/>
          </p:cNvSpPr>
          <p:nvPr/>
        </p:nvSpPr>
        <p:spPr>
          <a:xfrm>
            <a:off x="175172" y="4525453"/>
            <a:ext cx="2598401" cy="643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dirty="0">
                <a:latin typeface="NewsGoth Cn BT" panose="020B0606020202030204" pitchFamily="34" charset="0"/>
              </a:rPr>
              <a:t>ALAN MOTTA</a:t>
            </a:r>
          </a:p>
        </p:txBody>
      </p:sp>
    </p:spTree>
    <p:extLst>
      <p:ext uri="{BB962C8B-B14F-4D97-AF65-F5344CB8AC3E}">
        <p14:creationId xmlns:p14="http://schemas.microsoft.com/office/powerpoint/2010/main" val="3981128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9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nda 6">
            <a:extLst>
              <a:ext uri="{FF2B5EF4-FFF2-40B4-BE49-F238E27FC236}">
                <a16:creationId xmlns:a16="http://schemas.microsoft.com/office/drawing/2014/main" id="{533C848E-29B2-490A-95FB-C2682872333C}"/>
              </a:ext>
            </a:extLst>
          </p:cNvPr>
          <p:cNvSpPr/>
          <p:nvPr/>
        </p:nvSpPr>
        <p:spPr>
          <a:xfrm>
            <a:off x="1711128" y="2605378"/>
            <a:ext cx="8769743" cy="1501575"/>
          </a:xfrm>
          <a:prstGeom prst="wave">
            <a:avLst/>
          </a:prstGeom>
          <a:solidFill>
            <a:srgbClr val="FF61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55B7AD-A61A-49F4-BE0B-6B89E9D52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59" y="2698947"/>
            <a:ext cx="11182120" cy="1325563"/>
          </a:xfrm>
        </p:spPr>
        <p:txBody>
          <a:bodyPr>
            <a:normAutofit/>
          </a:bodyPr>
          <a:lstStyle/>
          <a:p>
            <a:pPr algn="ctr"/>
            <a:r>
              <a:rPr lang="pt-BR" sz="6000" dirty="0">
                <a:solidFill>
                  <a:schemeClr val="bg1"/>
                </a:solidFill>
                <a:latin typeface="NewsGoth Cn BT" panose="020B0606020202030204" pitchFamily="34" charset="0"/>
              </a:rPr>
              <a:t>Perguntas?</a:t>
            </a:r>
          </a:p>
        </p:txBody>
      </p:sp>
      <p:pic>
        <p:nvPicPr>
          <p:cNvPr id="2050" name="Picture 2" descr="How to Measure a Shirt">
            <a:extLst>
              <a:ext uri="{FF2B5EF4-FFF2-40B4-BE49-F238E27FC236}">
                <a16:creationId xmlns:a16="http://schemas.microsoft.com/office/drawing/2014/main" id="{26367DA1-0713-45A9-927C-78642A0E7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6158">
            <a:off x="608001" y="638125"/>
            <a:ext cx="2239137" cy="16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AB5AF38-BFC5-455D-B77C-E55A4E0BC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703" y="4681728"/>
            <a:ext cx="1866289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86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9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55B7AD-A61A-49F4-BE0B-6B89E9D52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91" y="229945"/>
            <a:ext cx="11182120" cy="1325563"/>
          </a:xfrm>
        </p:spPr>
        <p:txBody>
          <a:bodyPr>
            <a:normAutofit/>
          </a:bodyPr>
          <a:lstStyle/>
          <a:p>
            <a:r>
              <a:rPr lang="pt-BR" sz="4400" dirty="0">
                <a:latin typeface="NewsGoth Cn BT" panose="020B0606020202030204" pitchFamily="34" charset="0"/>
              </a:rPr>
              <a:t>Resultados do tempo de resposta em </a:t>
            </a:r>
            <a:r>
              <a:rPr lang="pt-BR" sz="4400" dirty="0" err="1">
                <a:latin typeface="NewsGoth Cn BT" panose="020B0606020202030204" pitchFamily="34" charset="0"/>
              </a:rPr>
              <a:t>ms</a:t>
            </a:r>
            <a:r>
              <a:rPr lang="pt-BR" sz="4400" dirty="0">
                <a:latin typeface="NewsGoth Cn BT" panose="020B0606020202030204" pitchFamily="34" charset="0"/>
              </a:rPr>
              <a:t> (p. 62)</a:t>
            </a:r>
            <a:endParaRPr lang="pt-BR" dirty="0">
              <a:latin typeface="NewsGoth Cn BT" panose="020B060602020203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F0E342E-0FCB-4956-9228-02807A576010}"/>
              </a:ext>
            </a:extLst>
          </p:cNvPr>
          <p:cNvSpPr/>
          <p:nvPr/>
        </p:nvSpPr>
        <p:spPr>
          <a:xfrm>
            <a:off x="155448" y="1417320"/>
            <a:ext cx="11832336" cy="5138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7BA1AF06-0F00-4EDB-B91E-579CCCF727E4}"/>
              </a:ext>
            </a:extLst>
          </p:cNvPr>
          <p:cNvSpPr txBox="1">
            <a:spLocks/>
          </p:cNvSpPr>
          <p:nvPr/>
        </p:nvSpPr>
        <p:spPr>
          <a:xfrm>
            <a:off x="385591" y="1664431"/>
            <a:ext cx="1708385" cy="593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latin typeface="NewsGoth Cn BT" panose="020B0606020202030204" pitchFamily="34" charset="0"/>
              </a:rPr>
              <a:t>homonímia </a:t>
            </a:r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077CA970-7898-4E44-8ECD-68432EC1F51D}"/>
              </a:ext>
            </a:extLst>
          </p:cNvPr>
          <p:cNvSpPr txBox="1">
            <a:spLocks/>
          </p:cNvSpPr>
          <p:nvPr/>
        </p:nvSpPr>
        <p:spPr>
          <a:xfrm>
            <a:off x="385591" y="2742883"/>
            <a:ext cx="2403329" cy="1079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latin typeface="NewsGoth Cn BT" panose="020B0606020202030204" pitchFamily="34" charset="0"/>
              </a:rPr>
              <a:t>significado único</a:t>
            </a:r>
          </a:p>
          <a:p>
            <a:pPr marL="0" indent="0">
              <a:buNone/>
            </a:pPr>
            <a:r>
              <a:rPr lang="pt-BR" dirty="0">
                <a:latin typeface="NewsGoth Cn BT" panose="020B0606020202030204" pitchFamily="34" charset="0"/>
              </a:rPr>
              <a:t>não-homônimo</a:t>
            </a:r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48B923D0-BBFC-4E32-8825-9BEA7CF74977}"/>
              </a:ext>
            </a:extLst>
          </p:cNvPr>
          <p:cNvSpPr txBox="1">
            <a:spLocks/>
          </p:cNvSpPr>
          <p:nvPr/>
        </p:nvSpPr>
        <p:spPr>
          <a:xfrm>
            <a:off x="298159" y="4407403"/>
            <a:ext cx="2979402" cy="10793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latin typeface="NewsGoth Cn BT" panose="020B0606020202030204" pitchFamily="34" charset="0"/>
              </a:rPr>
              <a:t>mais de um significado</a:t>
            </a:r>
          </a:p>
          <a:p>
            <a:pPr marL="0" indent="0">
              <a:buNone/>
            </a:pPr>
            <a:r>
              <a:rPr lang="pt-BR" dirty="0">
                <a:latin typeface="NewsGoth Cn BT" panose="020B0606020202030204" pitchFamily="34" charset="0"/>
              </a:rPr>
              <a:t>homônimo</a:t>
            </a:r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6E174D55-15F9-489F-85DA-6FC307C271E6}"/>
              </a:ext>
            </a:extLst>
          </p:cNvPr>
          <p:cNvSpPr txBox="1">
            <a:spLocks/>
          </p:cNvSpPr>
          <p:nvPr/>
        </p:nvSpPr>
        <p:spPr>
          <a:xfrm>
            <a:off x="385590" y="5860992"/>
            <a:ext cx="1708385" cy="593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latin typeface="NewsGoth Cn BT" panose="020B0606020202030204" pitchFamily="34" charset="0"/>
              </a:rPr>
              <a:t>média </a:t>
            </a:r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ECFF7F71-DEBE-4052-B13A-E847F275F722}"/>
              </a:ext>
            </a:extLst>
          </p:cNvPr>
          <p:cNvSpPr txBox="1">
            <a:spLocks/>
          </p:cNvSpPr>
          <p:nvPr/>
        </p:nvSpPr>
        <p:spPr>
          <a:xfrm>
            <a:off x="4476383" y="2985628"/>
            <a:ext cx="854192" cy="593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latin typeface="NewsGoth Cn BT" panose="020B0606020202030204" pitchFamily="34" charset="0"/>
              </a:rPr>
              <a:t>626 </a:t>
            </a:r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66A77F36-7729-4E7B-8DF9-CFB9A874C714}"/>
              </a:ext>
            </a:extLst>
          </p:cNvPr>
          <p:cNvSpPr txBox="1">
            <a:spLocks/>
          </p:cNvSpPr>
          <p:nvPr/>
        </p:nvSpPr>
        <p:spPr>
          <a:xfrm>
            <a:off x="5879422" y="1664431"/>
            <a:ext cx="1708385" cy="593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latin typeface="NewsGoth Cn BT" panose="020B0606020202030204" pitchFamily="34" charset="0"/>
              </a:rPr>
              <a:t>polissemia </a:t>
            </a: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D09363AF-6626-403A-B689-86F79010165F}"/>
              </a:ext>
            </a:extLst>
          </p:cNvPr>
          <p:cNvSpPr txBox="1">
            <a:spLocks/>
          </p:cNvSpPr>
          <p:nvPr/>
        </p:nvSpPr>
        <p:spPr>
          <a:xfrm>
            <a:off x="4049287" y="2149063"/>
            <a:ext cx="1708385" cy="5938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latin typeface="NewsGoth Cn BT" panose="020B0606020202030204" pitchFamily="34" charset="0"/>
              </a:rPr>
              <a:t>poucos usos </a:t>
            </a:r>
          </a:p>
        </p:txBody>
      </p: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89FB755D-2E96-4628-8ECE-A892CA7A62DE}"/>
              </a:ext>
            </a:extLst>
          </p:cNvPr>
          <p:cNvSpPr txBox="1">
            <a:spLocks/>
          </p:cNvSpPr>
          <p:nvPr/>
        </p:nvSpPr>
        <p:spPr>
          <a:xfrm>
            <a:off x="7709558" y="2149063"/>
            <a:ext cx="1708385" cy="593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latin typeface="NewsGoth Cn BT" panose="020B0606020202030204" pitchFamily="34" charset="0"/>
              </a:rPr>
              <a:t>muitos usos </a:t>
            </a:r>
          </a:p>
        </p:txBody>
      </p:sp>
      <p:sp>
        <p:nvSpPr>
          <p:cNvPr id="20" name="Espaço Reservado para Conteúdo 2">
            <a:extLst>
              <a:ext uri="{FF2B5EF4-FFF2-40B4-BE49-F238E27FC236}">
                <a16:creationId xmlns:a16="http://schemas.microsoft.com/office/drawing/2014/main" id="{76EE8205-DFB6-4EF8-8FEA-C8F6083D2853}"/>
              </a:ext>
            </a:extLst>
          </p:cNvPr>
          <p:cNvSpPr txBox="1">
            <a:spLocks/>
          </p:cNvSpPr>
          <p:nvPr/>
        </p:nvSpPr>
        <p:spPr>
          <a:xfrm>
            <a:off x="8241039" y="2985628"/>
            <a:ext cx="854192" cy="593820"/>
          </a:xfrm>
          <a:prstGeom prst="rect">
            <a:avLst/>
          </a:prstGeom>
          <a:solidFill>
            <a:srgbClr val="FF616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latin typeface="NewsGoth Cn BT" panose="020B0606020202030204" pitchFamily="34" charset="0"/>
              </a:rPr>
              <a:t>611 </a:t>
            </a:r>
          </a:p>
        </p:txBody>
      </p:sp>
      <p:sp>
        <p:nvSpPr>
          <p:cNvPr id="21" name="Espaço Reservado para Conteúdo 2">
            <a:extLst>
              <a:ext uri="{FF2B5EF4-FFF2-40B4-BE49-F238E27FC236}">
                <a16:creationId xmlns:a16="http://schemas.microsoft.com/office/drawing/2014/main" id="{2819DD01-9293-43B2-9197-EA0534F649B9}"/>
              </a:ext>
            </a:extLst>
          </p:cNvPr>
          <p:cNvSpPr txBox="1">
            <a:spLocks/>
          </p:cNvSpPr>
          <p:nvPr/>
        </p:nvSpPr>
        <p:spPr>
          <a:xfrm>
            <a:off x="4476383" y="4594971"/>
            <a:ext cx="854192" cy="593820"/>
          </a:xfrm>
          <a:prstGeom prst="rect">
            <a:avLst/>
          </a:prstGeom>
          <a:solidFill>
            <a:srgbClr val="FF616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latin typeface="NewsGoth Cn BT" panose="020B0606020202030204" pitchFamily="34" charset="0"/>
              </a:rPr>
              <a:t>648 </a:t>
            </a:r>
          </a:p>
        </p:txBody>
      </p:sp>
      <p:sp>
        <p:nvSpPr>
          <p:cNvPr id="22" name="Espaço Reservado para Conteúdo 2">
            <a:extLst>
              <a:ext uri="{FF2B5EF4-FFF2-40B4-BE49-F238E27FC236}">
                <a16:creationId xmlns:a16="http://schemas.microsoft.com/office/drawing/2014/main" id="{3DAD6500-81E8-42C9-8256-D12639F5FD97}"/>
              </a:ext>
            </a:extLst>
          </p:cNvPr>
          <p:cNvSpPr txBox="1">
            <a:spLocks/>
          </p:cNvSpPr>
          <p:nvPr/>
        </p:nvSpPr>
        <p:spPr>
          <a:xfrm>
            <a:off x="8243334" y="4594971"/>
            <a:ext cx="854192" cy="593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latin typeface="NewsGoth Cn BT" panose="020B0606020202030204" pitchFamily="34" charset="0"/>
              </a:rPr>
              <a:t>622 </a:t>
            </a:r>
          </a:p>
        </p:txBody>
      </p:sp>
      <p:sp>
        <p:nvSpPr>
          <p:cNvPr id="23" name="Espaço Reservado para Conteúdo 2">
            <a:extLst>
              <a:ext uri="{FF2B5EF4-FFF2-40B4-BE49-F238E27FC236}">
                <a16:creationId xmlns:a16="http://schemas.microsoft.com/office/drawing/2014/main" id="{008AC047-9885-4F10-AFCB-BDA3F9AABF8B}"/>
              </a:ext>
            </a:extLst>
          </p:cNvPr>
          <p:cNvSpPr txBox="1">
            <a:spLocks/>
          </p:cNvSpPr>
          <p:nvPr/>
        </p:nvSpPr>
        <p:spPr>
          <a:xfrm>
            <a:off x="4476383" y="5860992"/>
            <a:ext cx="854192" cy="593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latin typeface="NewsGoth Cn BT" panose="020B0606020202030204" pitchFamily="34" charset="0"/>
              </a:rPr>
              <a:t>637 </a:t>
            </a:r>
          </a:p>
        </p:txBody>
      </p:sp>
      <p:sp>
        <p:nvSpPr>
          <p:cNvPr id="25" name="Espaço Reservado para Conteúdo 2">
            <a:extLst>
              <a:ext uri="{FF2B5EF4-FFF2-40B4-BE49-F238E27FC236}">
                <a16:creationId xmlns:a16="http://schemas.microsoft.com/office/drawing/2014/main" id="{413A85E2-974D-4FB7-8767-8053352444B2}"/>
              </a:ext>
            </a:extLst>
          </p:cNvPr>
          <p:cNvSpPr txBox="1">
            <a:spLocks/>
          </p:cNvSpPr>
          <p:nvPr/>
        </p:nvSpPr>
        <p:spPr>
          <a:xfrm>
            <a:off x="8241039" y="5860992"/>
            <a:ext cx="854192" cy="593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latin typeface="NewsGoth Cn BT" panose="020B0606020202030204" pitchFamily="34" charset="0"/>
              </a:rPr>
              <a:t>617 </a:t>
            </a:r>
          </a:p>
        </p:txBody>
      </p:sp>
      <p:sp>
        <p:nvSpPr>
          <p:cNvPr id="26" name="Espaço Reservado para Conteúdo 2">
            <a:extLst>
              <a:ext uri="{FF2B5EF4-FFF2-40B4-BE49-F238E27FC236}">
                <a16:creationId xmlns:a16="http://schemas.microsoft.com/office/drawing/2014/main" id="{91CF3097-646D-482B-B7AB-FC9D005338DA}"/>
              </a:ext>
            </a:extLst>
          </p:cNvPr>
          <p:cNvSpPr txBox="1">
            <a:spLocks/>
          </p:cNvSpPr>
          <p:nvPr/>
        </p:nvSpPr>
        <p:spPr>
          <a:xfrm>
            <a:off x="10268938" y="2149063"/>
            <a:ext cx="1708385" cy="593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latin typeface="NewsGoth Cn BT" panose="020B0606020202030204" pitchFamily="34" charset="0"/>
              </a:rPr>
              <a:t>média </a:t>
            </a:r>
          </a:p>
        </p:txBody>
      </p:sp>
      <p:sp>
        <p:nvSpPr>
          <p:cNvPr id="27" name="Espaço Reservado para Conteúdo 2">
            <a:extLst>
              <a:ext uri="{FF2B5EF4-FFF2-40B4-BE49-F238E27FC236}">
                <a16:creationId xmlns:a16="http://schemas.microsoft.com/office/drawing/2014/main" id="{C9254983-F334-48C3-B577-1D6C07345BE0}"/>
              </a:ext>
            </a:extLst>
          </p:cNvPr>
          <p:cNvSpPr txBox="1">
            <a:spLocks/>
          </p:cNvSpPr>
          <p:nvPr/>
        </p:nvSpPr>
        <p:spPr>
          <a:xfrm>
            <a:off x="10441319" y="2985628"/>
            <a:ext cx="854192" cy="593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latin typeface="NewsGoth Cn BT" panose="020B0606020202030204" pitchFamily="34" charset="0"/>
              </a:rPr>
              <a:t>619 </a:t>
            </a:r>
          </a:p>
        </p:txBody>
      </p:sp>
      <p:sp>
        <p:nvSpPr>
          <p:cNvPr id="28" name="Espaço Reservado para Conteúdo 2">
            <a:extLst>
              <a:ext uri="{FF2B5EF4-FFF2-40B4-BE49-F238E27FC236}">
                <a16:creationId xmlns:a16="http://schemas.microsoft.com/office/drawing/2014/main" id="{53E05FE5-E626-4E94-8EB2-61CBC737C825}"/>
              </a:ext>
            </a:extLst>
          </p:cNvPr>
          <p:cNvSpPr txBox="1">
            <a:spLocks/>
          </p:cNvSpPr>
          <p:nvPr/>
        </p:nvSpPr>
        <p:spPr>
          <a:xfrm>
            <a:off x="10441319" y="4595755"/>
            <a:ext cx="854192" cy="593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latin typeface="NewsGoth Cn BT" panose="020B0606020202030204" pitchFamily="34" charset="0"/>
              </a:rPr>
              <a:t>635 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5937169A-CB44-48F4-A125-67BDB7213571}"/>
              </a:ext>
            </a:extLst>
          </p:cNvPr>
          <p:cNvSpPr/>
          <p:nvPr/>
        </p:nvSpPr>
        <p:spPr>
          <a:xfrm>
            <a:off x="3936134" y="3486093"/>
            <a:ext cx="1860409" cy="772778"/>
          </a:xfrm>
          <a:prstGeom prst="roundRect">
            <a:avLst/>
          </a:prstGeom>
          <a:solidFill>
            <a:srgbClr val="1795FD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Espaço Reservado para Conteúdo 2">
            <a:extLst>
              <a:ext uri="{FF2B5EF4-FFF2-40B4-BE49-F238E27FC236}">
                <a16:creationId xmlns:a16="http://schemas.microsoft.com/office/drawing/2014/main" id="{BD841526-F004-4DCA-B17F-1B2145D89E89}"/>
              </a:ext>
            </a:extLst>
          </p:cNvPr>
          <p:cNvSpPr txBox="1">
            <a:spLocks/>
          </p:cNvSpPr>
          <p:nvPr/>
        </p:nvSpPr>
        <p:spPr>
          <a:xfrm>
            <a:off x="4274462" y="3599904"/>
            <a:ext cx="1261872" cy="555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  <a:latin typeface="NewsGoth Cn BT" panose="020B0606020202030204" pitchFamily="34" charset="0"/>
              </a:rPr>
              <a:t>formiga</a:t>
            </a:r>
            <a:r>
              <a:rPr lang="pt-BR" dirty="0">
                <a:latin typeface="NewsGoth Cn BT" panose="020B0606020202030204" pitchFamily="34" charset="0"/>
              </a:rPr>
              <a:t> </a:t>
            </a:r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93338EAB-471E-4307-9A89-AF3BC1938BD3}"/>
              </a:ext>
            </a:extLst>
          </p:cNvPr>
          <p:cNvSpPr/>
          <p:nvPr/>
        </p:nvSpPr>
        <p:spPr>
          <a:xfrm>
            <a:off x="7636406" y="3543869"/>
            <a:ext cx="1860409" cy="772778"/>
          </a:xfrm>
          <a:prstGeom prst="roundRect">
            <a:avLst/>
          </a:prstGeom>
          <a:solidFill>
            <a:srgbClr val="1795FD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Espaço Reservado para Conteúdo 2">
            <a:extLst>
              <a:ext uri="{FF2B5EF4-FFF2-40B4-BE49-F238E27FC236}">
                <a16:creationId xmlns:a16="http://schemas.microsoft.com/office/drawing/2014/main" id="{4247EF9B-E9DC-4874-BBA6-BE5B236917C0}"/>
              </a:ext>
            </a:extLst>
          </p:cNvPr>
          <p:cNvSpPr txBox="1">
            <a:spLocks/>
          </p:cNvSpPr>
          <p:nvPr/>
        </p:nvSpPr>
        <p:spPr>
          <a:xfrm>
            <a:off x="8071104" y="3652792"/>
            <a:ext cx="1060327" cy="555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  <a:latin typeface="NewsGoth Cn BT" panose="020B0606020202030204" pitchFamily="34" charset="0"/>
              </a:rPr>
              <a:t>acesso</a:t>
            </a:r>
            <a:r>
              <a:rPr lang="pt-BR" dirty="0">
                <a:latin typeface="NewsGoth Cn BT" panose="020B0606020202030204" pitchFamily="34" charset="0"/>
              </a:rPr>
              <a:t> </a:t>
            </a: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A85ACB17-D114-443B-9A28-6A959EBB283A}"/>
              </a:ext>
            </a:extLst>
          </p:cNvPr>
          <p:cNvSpPr/>
          <p:nvPr/>
        </p:nvSpPr>
        <p:spPr>
          <a:xfrm>
            <a:off x="3897263" y="5100324"/>
            <a:ext cx="1860409" cy="772778"/>
          </a:xfrm>
          <a:prstGeom prst="roundRect">
            <a:avLst/>
          </a:prstGeom>
          <a:solidFill>
            <a:srgbClr val="1795FD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Espaço Reservado para Conteúdo 2">
            <a:extLst>
              <a:ext uri="{FF2B5EF4-FFF2-40B4-BE49-F238E27FC236}">
                <a16:creationId xmlns:a16="http://schemas.microsoft.com/office/drawing/2014/main" id="{4A8849CC-921E-4172-936C-A03A6C9D838A}"/>
              </a:ext>
            </a:extLst>
          </p:cNvPr>
          <p:cNvSpPr txBox="1">
            <a:spLocks/>
          </p:cNvSpPr>
          <p:nvPr/>
        </p:nvSpPr>
        <p:spPr>
          <a:xfrm>
            <a:off x="4331961" y="5209247"/>
            <a:ext cx="1060327" cy="555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  <a:latin typeface="NewsGoth Cn BT" panose="020B0606020202030204" pitchFamily="34" charset="0"/>
              </a:rPr>
              <a:t>manga</a:t>
            </a:r>
            <a:r>
              <a:rPr lang="pt-BR" dirty="0">
                <a:latin typeface="NewsGoth Cn BT" panose="020B0606020202030204" pitchFamily="34" charset="0"/>
              </a:rPr>
              <a:t> </a:t>
            </a:r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9A6825DF-0952-4C7A-A6F1-D858257642D6}"/>
              </a:ext>
            </a:extLst>
          </p:cNvPr>
          <p:cNvSpPr/>
          <p:nvPr/>
        </p:nvSpPr>
        <p:spPr>
          <a:xfrm>
            <a:off x="7636406" y="5099741"/>
            <a:ext cx="1860409" cy="772778"/>
          </a:xfrm>
          <a:prstGeom prst="roundRect">
            <a:avLst/>
          </a:prstGeom>
          <a:solidFill>
            <a:srgbClr val="1795FD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spaço Reservado para Conteúdo 2">
            <a:extLst>
              <a:ext uri="{FF2B5EF4-FFF2-40B4-BE49-F238E27FC236}">
                <a16:creationId xmlns:a16="http://schemas.microsoft.com/office/drawing/2014/main" id="{AE866991-873F-4FB5-AB72-3643A650A787}"/>
              </a:ext>
            </a:extLst>
          </p:cNvPr>
          <p:cNvSpPr txBox="1">
            <a:spLocks/>
          </p:cNvSpPr>
          <p:nvPr/>
        </p:nvSpPr>
        <p:spPr>
          <a:xfrm>
            <a:off x="8137971" y="5226278"/>
            <a:ext cx="1060327" cy="555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  <a:latin typeface="NewsGoth Cn BT" panose="020B0606020202030204" pitchFamily="34" charset="0"/>
              </a:rPr>
              <a:t>pulso</a:t>
            </a:r>
            <a:r>
              <a:rPr lang="pt-BR" dirty="0">
                <a:latin typeface="NewsGoth Cn BT" panose="020B0606020202030204" pitchFamily="34" charset="0"/>
              </a:rPr>
              <a:t> 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6EAAC87-6A47-448E-9884-5E3525E46BB0}"/>
              </a:ext>
            </a:extLst>
          </p:cNvPr>
          <p:cNvCxnSpPr/>
          <p:nvPr/>
        </p:nvCxnSpPr>
        <p:spPr>
          <a:xfrm flipV="1">
            <a:off x="9131431" y="3543869"/>
            <a:ext cx="1219577" cy="259175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88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5" grpId="0"/>
      <p:bldP spid="36" grpId="0" animBg="1"/>
      <p:bldP spid="37" grpId="0"/>
      <p:bldP spid="38" grpId="0" animBg="1"/>
      <p:bldP spid="39" grpId="0"/>
      <p:bldP spid="40" grpId="0" animBg="1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9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55B7AD-A61A-49F4-BE0B-6B89E9D52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91" y="229945"/>
            <a:ext cx="11182120" cy="1325563"/>
          </a:xfrm>
        </p:spPr>
        <p:txBody>
          <a:bodyPr>
            <a:normAutofit/>
          </a:bodyPr>
          <a:lstStyle/>
          <a:p>
            <a:r>
              <a:rPr lang="pt-BR" sz="4400" dirty="0">
                <a:latin typeface="NewsGoth Cn BT" panose="020B0606020202030204" pitchFamily="34" charset="0"/>
              </a:rPr>
              <a:t>Resultados do tempo de precisão em </a:t>
            </a:r>
            <a:r>
              <a:rPr lang="pt-BR" sz="4400" dirty="0" err="1">
                <a:latin typeface="NewsGoth Cn BT" panose="020B0606020202030204" pitchFamily="34" charset="0"/>
              </a:rPr>
              <a:t>ms</a:t>
            </a:r>
            <a:r>
              <a:rPr lang="pt-BR" sz="4400" dirty="0">
                <a:latin typeface="NewsGoth Cn BT" panose="020B0606020202030204" pitchFamily="34" charset="0"/>
              </a:rPr>
              <a:t> </a:t>
            </a:r>
            <a:endParaRPr lang="pt-BR" dirty="0">
              <a:latin typeface="NewsGoth Cn BT" panose="020B060602020203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F0E342E-0FCB-4956-9228-02807A576010}"/>
              </a:ext>
            </a:extLst>
          </p:cNvPr>
          <p:cNvSpPr/>
          <p:nvPr/>
        </p:nvSpPr>
        <p:spPr>
          <a:xfrm>
            <a:off x="155448" y="1417320"/>
            <a:ext cx="11832336" cy="5138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7BA1AF06-0F00-4EDB-B91E-579CCCF727E4}"/>
              </a:ext>
            </a:extLst>
          </p:cNvPr>
          <p:cNvSpPr txBox="1">
            <a:spLocks/>
          </p:cNvSpPr>
          <p:nvPr/>
        </p:nvSpPr>
        <p:spPr>
          <a:xfrm>
            <a:off x="385591" y="1664431"/>
            <a:ext cx="1708385" cy="593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latin typeface="NewsGoth Cn BT" panose="020B0606020202030204" pitchFamily="34" charset="0"/>
              </a:rPr>
              <a:t>homonímia </a:t>
            </a:r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077CA970-7898-4E44-8ECD-68432EC1F51D}"/>
              </a:ext>
            </a:extLst>
          </p:cNvPr>
          <p:cNvSpPr txBox="1">
            <a:spLocks/>
          </p:cNvSpPr>
          <p:nvPr/>
        </p:nvSpPr>
        <p:spPr>
          <a:xfrm>
            <a:off x="385591" y="2742883"/>
            <a:ext cx="2403329" cy="1079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latin typeface="NewsGoth Cn BT" panose="020B0606020202030204" pitchFamily="34" charset="0"/>
              </a:rPr>
              <a:t>significado único</a:t>
            </a:r>
          </a:p>
          <a:p>
            <a:pPr marL="0" indent="0">
              <a:buNone/>
            </a:pPr>
            <a:r>
              <a:rPr lang="pt-BR" dirty="0">
                <a:latin typeface="NewsGoth Cn BT" panose="020B0606020202030204" pitchFamily="34" charset="0"/>
              </a:rPr>
              <a:t>não-homônimo</a:t>
            </a:r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48B923D0-BBFC-4E32-8825-9BEA7CF74977}"/>
              </a:ext>
            </a:extLst>
          </p:cNvPr>
          <p:cNvSpPr txBox="1">
            <a:spLocks/>
          </p:cNvSpPr>
          <p:nvPr/>
        </p:nvSpPr>
        <p:spPr>
          <a:xfrm>
            <a:off x="298159" y="4407403"/>
            <a:ext cx="2979402" cy="10793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latin typeface="NewsGoth Cn BT" panose="020B0606020202030204" pitchFamily="34" charset="0"/>
              </a:rPr>
              <a:t>mais de um significado</a:t>
            </a:r>
          </a:p>
          <a:p>
            <a:pPr marL="0" indent="0">
              <a:buNone/>
            </a:pPr>
            <a:r>
              <a:rPr lang="pt-BR" dirty="0">
                <a:latin typeface="NewsGoth Cn BT" panose="020B0606020202030204" pitchFamily="34" charset="0"/>
              </a:rPr>
              <a:t>homônimo</a:t>
            </a:r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ECFF7F71-DEBE-4052-B13A-E847F275F722}"/>
              </a:ext>
            </a:extLst>
          </p:cNvPr>
          <p:cNvSpPr txBox="1">
            <a:spLocks/>
          </p:cNvSpPr>
          <p:nvPr/>
        </p:nvSpPr>
        <p:spPr>
          <a:xfrm>
            <a:off x="4476383" y="2985628"/>
            <a:ext cx="854192" cy="5938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latin typeface="NewsGoth Cn BT" panose="020B0606020202030204" pitchFamily="34" charset="0"/>
              </a:rPr>
              <a:t>0,956 </a:t>
            </a:r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66A77F36-7729-4E7B-8DF9-CFB9A874C714}"/>
              </a:ext>
            </a:extLst>
          </p:cNvPr>
          <p:cNvSpPr txBox="1">
            <a:spLocks/>
          </p:cNvSpPr>
          <p:nvPr/>
        </p:nvSpPr>
        <p:spPr>
          <a:xfrm>
            <a:off x="7485548" y="1555376"/>
            <a:ext cx="1708385" cy="593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latin typeface="NewsGoth Cn BT" panose="020B0606020202030204" pitchFamily="34" charset="0"/>
              </a:rPr>
              <a:t>polissemia </a:t>
            </a: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D09363AF-6626-403A-B689-86F79010165F}"/>
              </a:ext>
            </a:extLst>
          </p:cNvPr>
          <p:cNvSpPr txBox="1">
            <a:spLocks/>
          </p:cNvSpPr>
          <p:nvPr/>
        </p:nvSpPr>
        <p:spPr>
          <a:xfrm>
            <a:off x="5940297" y="2149063"/>
            <a:ext cx="1708385" cy="5938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latin typeface="NewsGoth Cn BT" panose="020B0606020202030204" pitchFamily="34" charset="0"/>
              </a:rPr>
              <a:t>poucos usos </a:t>
            </a:r>
          </a:p>
        </p:txBody>
      </p: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89FB755D-2E96-4628-8ECE-A892CA7A62DE}"/>
              </a:ext>
            </a:extLst>
          </p:cNvPr>
          <p:cNvSpPr txBox="1">
            <a:spLocks/>
          </p:cNvSpPr>
          <p:nvPr/>
        </p:nvSpPr>
        <p:spPr>
          <a:xfrm>
            <a:off x="9030799" y="2149063"/>
            <a:ext cx="1708385" cy="593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latin typeface="NewsGoth Cn BT" panose="020B0606020202030204" pitchFamily="34" charset="0"/>
              </a:rPr>
              <a:t>muitos usos </a:t>
            </a:r>
          </a:p>
        </p:txBody>
      </p:sp>
      <p:sp>
        <p:nvSpPr>
          <p:cNvPr id="20" name="Espaço Reservado para Conteúdo 2">
            <a:extLst>
              <a:ext uri="{FF2B5EF4-FFF2-40B4-BE49-F238E27FC236}">
                <a16:creationId xmlns:a16="http://schemas.microsoft.com/office/drawing/2014/main" id="{76EE8205-DFB6-4EF8-8FEA-C8F6083D2853}"/>
              </a:ext>
            </a:extLst>
          </p:cNvPr>
          <p:cNvSpPr txBox="1">
            <a:spLocks/>
          </p:cNvSpPr>
          <p:nvPr/>
        </p:nvSpPr>
        <p:spPr>
          <a:xfrm>
            <a:off x="9585207" y="2985628"/>
            <a:ext cx="854192" cy="593820"/>
          </a:xfrm>
          <a:prstGeom prst="rect">
            <a:avLst/>
          </a:prstGeom>
          <a:solidFill>
            <a:srgbClr val="FF6161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latin typeface="NewsGoth Cn BT" panose="020B0606020202030204" pitchFamily="34" charset="0"/>
              </a:rPr>
              <a:t>0,986 </a:t>
            </a:r>
          </a:p>
        </p:txBody>
      </p:sp>
      <p:sp>
        <p:nvSpPr>
          <p:cNvPr id="21" name="Espaço Reservado para Conteúdo 2">
            <a:extLst>
              <a:ext uri="{FF2B5EF4-FFF2-40B4-BE49-F238E27FC236}">
                <a16:creationId xmlns:a16="http://schemas.microsoft.com/office/drawing/2014/main" id="{2819DD01-9293-43B2-9197-EA0534F649B9}"/>
              </a:ext>
            </a:extLst>
          </p:cNvPr>
          <p:cNvSpPr txBox="1">
            <a:spLocks/>
          </p:cNvSpPr>
          <p:nvPr/>
        </p:nvSpPr>
        <p:spPr>
          <a:xfrm>
            <a:off x="4476383" y="4594971"/>
            <a:ext cx="854192" cy="5938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latin typeface="NewsGoth Cn BT" panose="020B0606020202030204" pitchFamily="34" charset="0"/>
              </a:rPr>
              <a:t>0,968 </a:t>
            </a:r>
          </a:p>
        </p:txBody>
      </p:sp>
      <p:sp>
        <p:nvSpPr>
          <p:cNvPr id="22" name="Espaço Reservado para Conteúdo 2">
            <a:extLst>
              <a:ext uri="{FF2B5EF4-FFF2-40B4-BE49-F238E27FC236}">
                <a16:creationId xmlns:a16="http://schemas.microsoft.com/office/drawing/2014/main" id="{3DAD6500-81E8-42C9-8256-D12639F5FD97}"/>
              </a:ext>
            </a:extLst>
          </p:cNvPr>
          <p:cNvSpPr txBox="1">
            <a:spLocks/>
          </p:cNvSpPr>
          <p:nvPr/>
        </p:nvSpPr>
        <p:spPr>
          <a:xfrm>
            <a:off x="6306518" y="2985628"/>
            <a:ext cx="854192" cy="593820"/>
          </a:xfrm>
          <a:prstGeom prst="rect">
            <a:avLst/>
          </a:prstGeom>
          <a:solidFill>
            <a:srgbClr val="FF6161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latin typeface="NewsGoth Cn BT" panose="020B0606020202030204" pitchFamily="34" charset="0"/>
              </a:rPr>
              <a:t>0,938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6E4AEBF-E246-4193-9FDF-2D090653A327}"/>
              </a:ext>
            </a:extLst>
          </p:cNvPr>
          <p:cNvSpPr/>
          <p:nvPr/>
        </p:nvSpPr>
        <p:spPr>
          <a:xfrm>
            <a:off x="5614416" y="1555376"/>
            <a:ext cx="87642" cy="48271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193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9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55B7AD-A61A-49F4-BE0B-6B89E9D52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91" y="229945"/>
            <a:ext cx="11182120" cy="1325563"/>
          </a:xfrm>
        </p:spPr>
        <p:txBody>
          <a:bodyPr>
            <a:normAutofit/>
          </a:bodyPr>
          <a:lstStyle/>
          <a:p>
            <a:r>
              <a:rPr lang="pt-BR" sz="4400" dirty="0">
                <a:latin typeface="NewsGoth Cn BT" panose="020B0606020202030204" pitchFamily="34" charset="0"/>
              </a:rPr>
              <a:t>Resultados </a:t>
            </a:r>
            <a:r>
              <a:rPr lang="pt-BR" dirty="0">
                <a:latin typeface="NewsGoth Cn BT" panose="020B0606020202030204" pitchFamily="34" charset="0"/>
              </a:rPr>
              <a:t>d</a:t>
            </a:r>
            <a:r>
              <a:rPr lang="pt-BR" sz="4400" dirty="0">
                <a:latin typeface="NewsGoth Cn BT" panose="020B0606020202030204" pitchFamily="34" charset="0"/>
              </a:rPr>
              <a:t>a latência M350 em </a:t>
            </a:r>
            <a:r>
              <a:rPr lang="pt-BR" sz="4400" dirty="0" err="1">
                <a:latin typeface="NewsGoth Cn BT" panose="020B0606020202030204" pitchFamily="34" charset="0"/>
              </a:rPr>
              <a:t>ms</a:t>
            </a:r>
            <a:r>
              <a:rPr lang="pt-BR" sz="4400" dirty="0">
                <a:latin typeface="NewsGoth Cn BT" panose="020B0606020202030204" pitchFamily="34" charset="0"/>
              </a:rPr>
              <a:t> (p. 63)</a:t>
            </a:r>
            <a:endParaRPr lang="pt-BR" dirty="0">
              <a:latin typeface="NewsGoth Cn BT" panose="020B060602020203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F0E342E-0FCB-4956-9228-02807A576010}"/>
              </a:ext>
            </a:extLst>
          </p:cNvPr>
          <p:cNvSpPr/>
          <p:nvPr/>
        </p:nvSpPr>
        <p:spPr>
          <a:xfrm>
            <a:off x="155448" y="1417320"/>
            <a:ext cx="11832336" cy="5138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7BA1AF06-0F00-4EDB-B91E-579CCCF727E4}"/>
              </a:ext>
            </a:extLst>
          </p:cNvPr>
          <p:cNvSpPr txBox="1">
            <a:spLocks/>
          </p:cNvSpPr>
          <p:nvPr/>
        </p:nvSpPr>
        <p:spPr>
          <a:xfrm>
            <a:off x="385591" y="1664431"/>
            <a:ext cx="1708385" cy="593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latin typeface="NewsGoth Cn BT" panose="020B0606020202030204" pitchFamily="34" charset="0"/>
              </a:rPr>
              <a:t>homonímia </a:t>
            </a:r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077CA970-7898-4E44-8ECD-68432EC1F51D}"/>
              </a:ext>
            </a:extLst>
          </p:cNvPr>
          <p:cNvSpPr txBox="1">
            <a:spLocks/>
          </p:cNvSpPr>
          <p:nvPr/>
        </p:nvSpPr>
        <p:spPr>
          <a:xfrm>
            <a:off x="385591" y="2742883"/>
            <a:ext cx="2403329" cy="1079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latin typeface="NewsGoth Cn BT" panose="020B0606020202030204" pitchFamily="34" charset="0"/>
              </a:rPr>
              <a:t>significado único</a:t>
            </a:r>
          </a:p>
          <a:p>
            <a:pPr marL="0" indent="0">
              <a:buNone/>
            </a:pPr>
            <a:r>
              <a:rPr lang="pt-BR" dirty="0">
                <a:latin typeface="NewsGoth Cn BT" panose="020B0606020202030204" pitchFamily="34" charset="0"/>
              </a:rPr>
              <a:t>não-homônimo</a:t>
            </a:r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48B923D0-BBFC-4E32-8825-9BEA7CF74977}"/>
              </a:ext>
            </a:extLst>
          </p:cNvPr>
          <p:cNvSpPr txBox="1">
            <a:spLocks/>
          </p:cNvSpPr>
          <p:nvPr/>
        </p:nvSpPr>
        <p:spPr>
          <a:xfrm>
            <a:off x="298159" y="4407403"/>
            <a:ext cx="2979402" cy="10793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latin typeface="NewsGoth Cn BT" panose="020B0606020202030204" pitchFamily="34" charset="0"/>
              </a:rPr>
              <a:t>mais de um significado</a:t>
            </a:r>
          </a:p>
          <a:p>
            <a:pPr marL="0" indent="0">
              <a:buNone/>
            </a:pPr>
            <a:r>
              <a:rPr lang="pt-BR" dirty="0">
                <a:latin typeface="NewsGoth Cn BT" panose="020B0606020202030204" pitchFamily="34" charset="0"/>
              </a:rPr>
              <a:t>homônimo</a:t>
            </a:r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6E174D55-15F9-489F-85DA-6FC307C271E6}"/>
              </a:ext>
            </a:extLst>
          </p:cNvPr>
          <p:cNvSpPr txBox="1">
            <a:spLocks/>
          </p:cNvSpPr>
          <p:nvPr/>
        </p:nvSpPr>
        <p:spPr>
          <a:xfrm>
            <a:off x="385590" y="5860992"/>
            <a:ext cx="1708385" cy="593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latin typeface="NewsGoth Cn BT" panose="020B0606020202030204" pitchFamily="34" charset="0"/>
              </a:rPr>
              <a:t>média </a:t>
            </a:r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ECFF7F71-DEBE-4052-B13A-E847F275F722}"/>
              </a:ext>
            </a:extLst>
          </p:cNvPr>
          <p:cNvSpPr txBox="1">
            <a:spLocks/>
          </p:cNvSpPr>
          <p:nvPr/>
        </p:nvSpPr>
        <p:spPr>
          <a:xfrm>
            <a:off x="4476383" y="2985628"/>
            <a:ext cx="854192" cy="593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latin typeface="NewsGoth Cn BT" panose="020B0606020202030204" pitchFamily="34" charset="0"/>
              </a:rPr>
              <a:t>345 </a:t>
            </a:r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66A77F36-7729-4E7B-8DF9-CFB9A874C714}"/>
              </a:ext>
            </a:extLst>
          </p:cNvPr>
          <p:cNvSpPr txBox="1">
            <a:spLocks/>
          </p:cNvSpPr>
          <p:nvPr/>
        </p:nvSpPr>
        <p:spPr>
          <a:xfrm>
            <a:off x="5879422" y="1664431"/>
            <a:ext cx="1708385" cy="593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latin typeface="NewsGoth Cn BT" panose="020B0606020202030204" pitchFamily="34" charset="0"/>
              </a:rPr>
              <a:t>polissemia </a:t>
            </a: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D09363AF-6626-403A-B689-86F79010165F}"/>
              </a:ext>
            </a:extLst>
          </p:cNvPr>
          <p:cNvSpPr txBox="1">
            <a:spLocks/>
          </p:cNvSpPr>
          <p:nvPr/>
        </p:nvSpPr>
        <p:spPr>
          <a:xfrm>
            <a:off x="4049287" y="2149063"/>
            <a:ext cx="1708385" cy="5938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latin typeface="NewsGoth Cn BT" panose="020B0606020202030204" pitchFamily="34" charset="0"/>
              </a:rPr>
              <a:t>poucos usos </a:t>
            </a:r>
          </a:p>
        </p:txBody>
      </p: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89FB755D-2E96-4628-8ECE-A892CA7A62DE}"/>
              </a:ext>
            </a:extLst>
          </p:cNvPr>
          <p:cNvSpPr txBox="1">
            <a:spLocks/>
          </p:cNvSpPr>
          <p:nvPr/>
        </p:nvSpPr>
        <p:spPr>
          <a:xfrm>
            <a:off x="7709558" y="2149063"/>
            <a:ext cx="1708385" cy="593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latin typeface="NewsGoth Cn BT" panose="020B0606020202030204" pitchFamily="34" charset="0"/>
              </a:rPr>
              <a:t>muitos usos </a:t>
            </a:r>
          </a:p>
        </p:txBody>
      </p:sp>
      <p:sp>
        <p:nvSpPr>
          <p:cNvPr id="20" name="Espaço Reservado para Conteúdo 2">
            <a:extLst>
              <a:ext uri="{FF2B5EF4-FFF2-40B4-BE49-F238E27FC236}">
                <a16:creationId xmlns:a16="http://schemas.microsoft.com/office/drawing/2014/main" id="{76EE8205-DFB6-4EF8-8FEA-C8F6083D2853}"/>
              </a:ext>
            </a:extLst>
          </p:cNvPr>
          <p:cNvSpPr txBox="1">
            <a:spLocks/>
          </p:cNvSpPr>
          <p:nvPr/>
        </p:nvSpPr>
        <p:spPr>
          <a:xfrm>
            <a:off x="8241039" y="2985628"/>
            <a:ext cx="854192" cy="593820"/>
          </a:xfrm>
          <a:prstGeom prst="rect">
            <a:avLst/>
          </a:prstGeom>
          <a:solidFill>
            <a:srgbClr val="FF616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latin typeface="NewsGoth Cn BT" panose="020B0606020202030204" pitchFamily="34" charset="0"/>
              </a:rPr>
              <a:t>328 </a:t>
            </a:r>
          </a:p>
        </p:txBody>
      </p:sp>
      <p:sp>
        <p:nvSpPr>
          <p:cNvPr id="21" name="Espaço Reservado para Conteúdo 2">
            <a:extLst>
              <a:ext uri="{FF2B5EF4-FFF2-40B4-BE49-F238E27FC236}">
                <a16:creationId xmlns:a16="http://schemas.microsoft.com/office/drawing/2014/main" id="{2819DD01-9293-43B2-9197-EA0534F649B9}"/>
              </a:ext>
            </a:extLst>
          </p:cNvPr>
          <p:cNvSpPr txBox="1">
            <a:spLocks/>
          </p:cNvSpPr>
          <p:nvPr/>
        </p:nvSpPr>
        <p:spPr>
          <a:xfrm>
            <a:off x="4476383" y="4594971"/>
            <a:ext cx="854192" cy="593820"/>
          </a:xfrm>
          <a:prstGeom prst="rect">
            <a:avLst/>
          </a:prstGeom>
          <a:solidFill>
            <a:srgbClr val="FF616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latin typeface="NewsGoth Cn BT" panose="020B0606020202030204" pitchFamily="34" charset="0"/>
              </a:rPr>
              <a:t>359 </a:t>
            </a:r>
          </a:p>
        </p:txBody>
      </p:sp>
      <p:sp>
        <p:nvSpPr>
          <p:cNvPr id="22" name="Espaço Reservado para Conteúdo 2">
            <a:extLst>
              <a:ext uri="{FF2B5EF4-FFF2-40B4-BE49-F238E27FC236}">
                <a16:creationId xmlns:a16="http://schemas.microsoft.com/office/drawing/2014/main" id="{3DAD6500-81E8-42C9-8256-D12639F5FD97}"/>
              </a:ext>
            </a:extLst>
          </p:cNvPr>
          <p:cNvSpPr txBox="1">
            <a:spLocks/>
          </p:cNvSpPr>
          <p:nvPr/>
        </p:nvSpPr>
        <p:spPr>
          <a:xfrm>
            <a:off x="8243334" y="4594971"/>
            <a:ext cx="854192" cy="593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latin typeface="NewsGoth Cn BT" panose="020B0606020202030204" pitchFamily="34" charset="0"/>
              </a:rPr>
              <a:t>349 </a:t>
            </a:r>
          </a:p>
        </p:txBody>
      </p:sp>
      <p:sp>
        <p:nvSpPr>
          <p:cNvPr id="23" name="Espaço Reservado para Conteúdo 2">
            <a:extLst>
              <a:ext uri="{FF2B5EF4-FFF2-40B4-BE49-F238E27FC236}">
                <a16:creationId xmlns:a16="http://schemas.microsoft.com/office/drawing/2014/main" id="{008AC047-9885-4F10-AFCB-BDA3F9AABF8B}"/>
              </a:ext>
            </a:extLst>
          </p:cNvPr>
          <p:cNvSpPr txBox="1">
            <a:spLocks/>
          </p:cNvSpPr>
          <p:nvPr/>
        </p:nvSpPr>
        <p:spPr>
          <a:xfrm>
            <a:off x="4476383" y="5860992"/>
            <a:ext cx="854192" cy="593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latin typeface="NewsGoth Cn BT" panose="020B0606020202030204" pitchFamily="34" charset="0"/>
              </a:rPr>
              <a:t>352 </a:t>
            </a:r>
          </a:p>
        </p:txBody>
      </p:sp>
      <p:sp>
        <p:nvSpPr>
          <p:cNvPr id="25" name="Espaço Reservado para Conteúdo 2">
            <a:extLst>
              <a:ext uri="{FF2B5EF4-FFF2-40B4-BE49-F238E27FC236}">
                <a16:creationId xmlns:a16="http://schemas.microsoft.com/office/drawing/2014/main" id="{413A85E2-974D-4FB7-8767-8053352444B2}"/>
              </a:ext>
            </a:extLst>
          </p:cNvPr>
          <p:cNvSpPr txBox="1">
            <a:spLocks/>
          </p:cNvSpPr>
          <p:nvPr/>
        </p:nvSpPr>
        <p:spPr>
          <a:xfrm>
            <a:off x="8241039" y="5860992"/>
            <a:ext cx="854192" cy="593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latin typeface="NewsGoth Cn BT" panose="020B0606020202030204" pitchFamily="34" charset="0"/>
              </a:rPr>
              <a:t>338 </a:t>
            </a:r>
          </a:p>
        </p:txBody>
      </p:sp>
      <p:sp>
        <p:nvSpPr>
          <p:cNvPr id="26" name="Espaço Reservado para Conteúdo 2">
            <a:extLst>
              <a:ext uri="{FF2B5EF4-FFF2-40B4-BE49-F238E27FC236}">
                <a16:creationId xmlns:a16="http://schemas.microsoft.com/office/drawing/2014/main" id="{91CF3097-646D-482B-B7AB-FC9D005338DA}"/>
              </a:ext>
            </a:extLst>
          </p:cNvPr>
          <p:cNvSpPr txBox="1">
            <a:spLocks/>
          </p:cNvSpPr>
          <p:nvPr/>
        </p:nvSpPr>
        <p:spPr>
          <a:xfrm>
            <a:off x="10268938" y="2149063"/>
            <a:ext cx="1708385" cy="593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latin typeface="NewsGoth Cn BT" panose="020B0606020202030204" pitchFamily="34" charset="0"/>
              </a:rPr>
              <a:t>média </a:t>
            </a:r>
          </a:p>
        </p:txBody>
      </p:sp>
      <p:sp>
        <p:nvSpPr>
          <p:cNvPr id="27" name="Espaço Reservado para Conteúdo 2">
            <a:extLst>
              <a:ext uri="{FF2B5EF4-FFF2-40B4-BE49-F238E27FC236}">
                <a16:creationId xmlns:a16="http://schemas.microsoft.com/office/drawing/2014/main" id="{C9254983-F334-48C3-B577-1D6C07345BE0}"/>
              </a:ext>
            </a:extLst>
          </p:cNvPr>
          <p:cNvSpPr txBox="1">
            <a:spLocks/>
          </p:cNvSpPr>
          <p:nvPr/>
        </p:nvSpPr>
        <p:spPr>
          <a:xfrm>
            <a:off x="10441319" y="2985628"/>
            <a:ext cx="854192" cy="593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latin typeface="NewsGoth Cn BT" panose="020B0606020202030204" pitchFamily="34" charset="0"/>
              </a:rPr>
              <a:t>336 </a:t>
            </a:r>
          </a:p>
        </p:txBody>
      </p:sp>
      <p:sp>
        <p:nvSpPr>
          <p:cNvPr id="28" name="Espaço Reservado para Conteúdo 2">
            <a:extLst>
              <a:ext uri="{FF2B5EF4-FFF2-40B4-BE49-F238E27FC236}">
                <a16:creationId xmlns:a16="http://schemas.microsoft.com/office/drawing/2014/main" id="{53E05FE5-E626-4E94-8EB2-61CBC737C825}"/>
              </a:ext>
            </a:extLst>
          </p:cNvPr>
          <p:cNvSpPr txBox="1">
            <a:spLocks/>
          </p:cNvSpPr>
          <p:nvPr/>
        </p:nvSpPr>
        <p:spPr>
          <a:xfrm>
            <a:off x="10441319" y="4595755"/>
            <a:ext cx="854192" cy="593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latin typeface="NewsGoth Cn BT" panose="020B0606020202030204" pitchFamily="34" charset="0"/>
              </a:rPr>
              <a:t>354 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5937169A-CB44-48F4-A125-67BDB7213571}"/>
              </a:ext>
            </a:extLst>
          </p:cNvPr>
          <p:cNvSpPr/>
          <p:nvPr/>
        </p:nvSpPr>
        <p:spPr>
          <a:xfrm>
            <a:off x="3936134" y="3486093"/>
            <a:ext cx="1860409" cy="772778"/>
          </a:xfrm>
          <a:prstGeom prst="roundRect">
            <a:avLst/>
          </a:prstGeom>
          <a:solidFill>
            <a:srgbClr val="1795FD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Espaço Reservado para Conteúdo 2">
            <a:extLst>
              <a:ext uri="{FF2B5EF4-FFF2-40B4-BE49-F238E27FC236}">
                <a16:creationId xmlns:a16="http://schemas.microsoft.com/office/drawing/2014/main" id="{BD841526-F004-4DCA-B17F-1B2145D89E89}"/>
              </a:ext>
            </a:extLst>
          </p:cNvPr>
          <p:cNvSpPr txBox="1">
            <a:spLocks/>
          </p:cNvSpPr>
          <p:nvPr/>
        </p:nvSpPr>
        <p:spPr>
          <a:xfrm>
            <a:off x="4274462" y="3599904"/>
            <a:ext cx="1261872" cy="555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  <a:latin typeface="NewsGoth Cn BT" panose="020B0606020202030204" pitchFamily="34" charset="0"/>
              </a:rPr>
              <a:t>formiga</a:t>
            </a:r>
            <a:r>
              <a:rPr lang="pt-BR" dirty="0">
                <a:latin typeface="NewsGoth Cn BT" panose="020B0606020202030204" pitchFamily="34" charset="0"/>
              </a:rPr>
              <a:t> </a:t>
            </a:r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93338EAB-471E-4307-9A89-AF3BC1938BD3}"/>
              </a:ext>
            </a:extLst>
          </p:cNvPr>
          <p:cNvSpPr/>
          <p:nvPr/>
        </p:nvSpPr>
        <p:spPr>
          <a:xfrm>
            <a:off x="7636406" y="3543869"/>
            <a:ext cx="1860409" cy="772778"/>
          </a:xfrm>
          <a:prstGeom prst="roundRect">
            <a:avLst/>
          </a:prstGeom>
          <a:solidFill>
            <a:srgbClr val="1795FD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Espaço Reservado para Conteúdo 2">
            <a:extLst>
              <a:ext uri="{FF2B5EF4-FFF2-40B4-BE49-F238E27FC236}">
                <a16:creationId xmlns:a16="http://schemas.microsoft.com/office/drawing/2014/main" id="{4247EF9B-E9DC-4874-BBA6-BE5B236917C0}"/>
              </a:ext>
            </a:extLst>
          </p:cNvPr>
          <p:cNvSpPr txBox="1">
            <a:spLocks/>
          </p:cNvSpPr>
          <p:nvPr/>
        </p:nvSpPr>
        <p:spPr>
          <a:xfrm>
            <a:off x="8071104" y="3652792"/>
            <a:ext cx="1060327" cy="555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  <a:latin typeface="NewsGoth Cn BT" panose="020B0606020202030204" pitchFamily="34" charset="0"/>
              </a:rPr>
              <a:t>acesso</a:t>
            </a:r>
            <a:r>
              <a:rPr lang="pt-BR" dirty="0">
                <a:latin typeface="NewsGoth Cn BT" panose="020B0606020202030204" pitchFamily="34" charset="0"/>
              </a:rPr>
              <a:t> </a:t>
            </a: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A85ACB17-D114-443B-9A28-6A959EBB283A}"/>
              </a:ext>
            </a:extLst>
          </p:cNvPr>
          <p:cNvSpPr/>
          <p:nvPr/>
        </p:nvSpPr>
        <p:spPr>
          <a:xfrm>
            <a:off x="3897263" y="5100324"/>
            <a:ext cx="1860409" cy="772778"/>
          </a:xfrm>
          <a:prstGeom prst="roundRect">
            <a:avLst/>
          </a:prstGeom>
          <a:solidFill>
            <a:srgbClr val="1795FD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Espaço Reservado para Conteúdo 2">
            <a:extLst>
              <a:ext uri="{FF2B5EF4-FFF2-40B4-BE49-F238E27FC236}">
                <a16:creationId xmlns:a16="http://schemas.microsoft.com/office/drawing/2014/main" id="{4A8849CC-921E-4172-936C-A03A6C9D838A}"/>
              </a:ext>
            </a:extLst>
          </p:cNvPr>
          <p:cNvSpPr txBox="1">
            <a:spLocks/>
          </p:cNvSpPr>
          <p:nvPr/>
        </p:nvSpPr>
        <p:spPr>
          <a:xfrm>
            <a:off x="4331961" y="5209247"/>
            <a:ext cx="1060327" cy="555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  <a:latin typeface="NewsGoth Cn BT" panose="020B0606020202030204" pitchFamily="34" charset="0"/>
              </a:rPr>
              <a:t>manga</a:t>
            </a:r>
            <a:r>
              <a:rPr lang="pt-BR" dirty="0">
                <a:latin typeface="NewsGoth Cn BT" panose="020B0606020202030204" pitchFamily="34" charset="0"/>
              </a:rPr>
              <a:t> </a:t>
            </a:r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9A6825DF-0952-4C7A-A6F1-D858257642D6}"/>
              </a:ext>
            </a:extLst>
          </p:cNvPr>
          <p:cNvSpPr/>
          <p:nvPr/>
        </p:nvSpPr>
        <p:spPr>
          <a:xfrm>
            <a:off x="7636406" y="5099741"/>
            <a:ext cx="1860409" cy="772778"/>
          </a:xfrm>
          <a:prstGeom prst="roundRect">
            <a:avLst/>
          </a:prstGeom>
          <a:solidFill>
            <a:srgbClr val="1795FD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spaço Reservado para Conteúdo 2">
            <a:extLst>
              <a:ext uri="{FF2B5EF4-FFF2-40B4-BE49-F238E27FC236}">
                <a16:creationId xmlns:a16="http://schemas.microsoft.com/office/drawing/2014/main" id="{AE866991-873F-4FB5-AB72-3643A650A787}"/>
              </a:ext>
            </a:extLst>
          </p:cNvPr>
          <p:cNvSpPr txBox="1">
            <a:spLocks/>
          </p:cNvSpPr>
          <p:nvPr/>
        </p:nvSpPr>
        <p:spPr>
          <a:xfrm>
            <a:off x="8137971" y="5226278"/>
            <a:ext cx="1060327" cy="555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  <a:latin typeface="NewsGoth Cn BT" panose="020B0606020202030204" pitchFamily="34" charset="0"/>
              </a:rPr>
              <a:t>pulso</a:t>
            </a:r>
            <a:r>
              <a:rPr lang="pt-BR" dirty="0">
                <a:latin typeface="NewsGoth Cn BT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6063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9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nda 6">
            <a:extLst>
              <a:ext uri="{FF2B5EF4-FFF2-40B4-BE49-F238E27FC236}">
                <a16:creationId xmlns:a16="http://schemas.microsoft.com/office/drawing/2014/main" id="{533C848E-29B2-490A-95FB-C2682872333C}"/>
              </a:ext>
            </a:extLst>
          </p:cNvPr>
          <p:cNvSpPr/>
          <p:nvPr/>
        </p:nvSpPr>
        <p:spPr>
          <a:xfrm>
            <a:off x="1711128" y="2605378"/>
            <a:ext cx="8769743" cy="1501575"/>
          </a:xfrm>
          <a:prstGeom prst="wave">
            <a:avLst/>
          </a:prstGeom>
          <a:solidFill>
            <a:srgbClr val="FF61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55B7AD-A61A-49F4-BE0B-6B89E9D52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59" y="2698947"/>
            <a:ext cx="11182120" cy="1325563"/>
          </a:xfrm>
        </p:spPr>
        <p:txBody>
          <a:bodyPr>
            <a:normAutofit/>
          </a:bodyPr>
          <a:lstStyle/>
          <a:p>
            <a:pPr algn="ctr"/>
            <a:r>
              <a:rPr lang="pt-BR" sz="6000" dirty="0">
                <a:solidFill>
                  <a:schemeClr val="bg1"/>
                </a:solidFill>
                <a:latin typeface="NewsGoth Cn BT" panose="020B0606020202030204" pitchFamily="34" charset="0"/>
              </a:rPr>
              <a:t>Perguntas?</a:t>
            </a:r>
          </a:p>
        </p:txBody>
      </p:sp>
      <p:pic>
        <p:nvPicPr>
          <p:cNvPr id="2050" name="Picture 2" descr="How to Measure a Shirt">
            <a:extLst>
              <a:ext uri="{FF2B5EF4-FFF2-40B4-BE49-F238E27FC236}">
                <a16:creationId xmlns:a16="http://schemas.microsoft.com/office/drawing/2014/main" id="{26367DA1-0713-45A9-927C-78642A0E7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6158">
            <a:off x="608001" y="638125"/>
            <a:ext cx="2239137" cy="16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AB5AF38-BFC5-455D-B77C-E55A4E0BC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703" y="4681728"/>
            <a:ext cx="1866289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28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9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DF1D28D-4566-41DB-BC93-00685A88DF13}"/>
              </a:ext>
            </a:extLst>
          </p:cNvPr>
          <p:cNvSpPr/>
          <p:nvPr/>
        </p:nvSpPr>
        <p:spPr>
          <a:xfrm>
            <a:off x="301752" y="4965426"/>
            <a:ext cx="11504656" cy="1600295"/>
          </a:xfrm>
          <a:prstGeom prst="rect">
            <a:avLst/>
          </a:prstGeom>
          <a:solidFill>
            <a:srgbClr val="FF61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D9D8200-E012-491F-BB8D-2A3F3525FD83}"/>
              </a:ext>
            </a:extLst>
          </p:cNvPr>
          <p:cNvSpPr/>
          <p:nvPr/>
        </p:nvSpPr>
        <p:spPr>
          <a:xfrm>
            <a:off x="91440" y="2368836"/>
            <a:ext cx="3072384" cy="17642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55B7AD-A61A-49F4-BE0B-6B89E9D52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91" y="365125"/>
            <a:ext cx="11182120" cy="1325563"/>
          </a:xfrm>
        </p:spPr>
        <p:txBody>
          <a:bodyPr>
            <a:normAutofit/>
          </a:bodyPr>
          <a:lstStyle/>
          <a:p>
            <a:r>
              <a:rPr lang="pt-BR" sz="4400" dirty="0">
                <a:latin typeface="NewsGoth Cn BT" panose="020B0606020202030204" pitchFamily="34" charset="0"/>
              </a:rPr>
              <a:t>Balanço geral</a:t>
            </a:r>
            <a:endParaRPr lang="pt-BR" dirty="0">
              <a:latin typeface="NewsGoth Cn BT" panose="020B0606020202030204" pitchFamily="34" charset="0"/>
            </a:endParaRP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F9B776AD-C30E-4274-8266-DCA661B0EDCB}"/>
              </a:ext>
            </a:extLst>
          </p:cNvPr>
          <p:cNvSpPr txBox="1">
            <a:spLocks/>
          </p:cNvSpPr>
          <p:nvPr/>
        </p:nvSpPr>
        <p:spPr>
          <a:xfrm>
            <a:off x="1171223" y="2317381"/>
            <a:ext cx="2221201" cy="1919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200" dirty="0">
                <a:latin typeface="NewsGoth Cn BT" panose="020B0606020202030204" pitchFamily="34" charset="0"/>
              </a:rPr>
              <a:t>vantagem da ambiguidade polissemia</a:t>
            </a:r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FC3B8ACC-77E5-4929-B280-B40F96CC4981}"/>
              </a:ext>
            </a:extLst>
          </p:cNvPr>
          <p:cNvSpPr txBox="1">
            <a:spLocks/>
          </p:cNvSpPr>
          <p:nvPr/>
        </p:nvSpPr>
        <p:spPr>
          <a:xfrm>
            <a:off x="3310128" y="2304828"/>
            <a:ext cx="7939249" cy="1681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200" dirty="0">
                <a:solidFill>
                  <a:schemeClr val="bg1"/>
                </a:solidFill>
                <a:latin typeface="NewsGoth Cn BT" panose="020B0606020202030204" pitchFamily="34" charset="0"/>
              </a:rPr>
              <a:t>os resultados suportam a ideia de entrada única para a polissemia e entradas múltiplas para a homonímia</a:t>
            </a:r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0DE8D49D-344B-4BA4-BFB8-CABA472E5557}"/>
              </a:ext>
            </a:extLst>
          </p:cNvPr>
          <p:cNvSpPr txBox="1">
            <a:spLocks/>
          </p:cNvSpPr>
          <p:nvPr/>
        </p:nvSpPr>
        <p:spPr>
          <a:xfrm>
            <a:off x="2057401" y="4287877"/>
            <a:ext cx="7333488" cy="626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200" dirty="0">
                <a:solidFill>
                  <a:srgbClr val="FFC000"/>
                </a:solidFill>
                <a:latin typeface="NewsGoth Cn BT" panose="020B0606020202030204" pitchFamily="34" charset="0"/>
              </a:rPr>
              <a:t>uma grande pergunta surge, entretanto </a:t>
            </a: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E0211516-E040-4E79-A70C-C992B114BD0E}"/>
              </a:ext>
            </a:extLst>
          </p:cNvPr>
          <p:cNvSpPr txBox="1">
            <a:spLocks/>
          </p:cNvSpPr>
          <p:nvPr/>
        </p:nvSpPr>
        <p:spPr>
          <a:xfrm>
            <a:off x="385591" y="4995914"/>
            <a:ext cx="11420817" cy="17249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200" dirty="0">
                <a:solidFill>
                  <a:schemeClr val="bg1"/>
                </a:solidFill>
                <a:latin typeface="NewsGoth Cn BT" panose="020B0606020202030204" pitchFamily="34" charset="0"/>
              </a:rPr>
              <a:t>por que palavras com muitos </a:t>
            </a:r>
            <a:r>
              <a:rPr lang="pt-BR" sz="3200" dirty="0">
                <a:latin typeface="NewsGoth Cn BT" panose="020B0606020202030204" pitchFamily="34" charset="0"/>
              </a:rPr>
              <a:t>significados</a:t>
            </a:r>
            <a:r>
              <a:rPr lang="pt-BR" sz="3200" dirty="0">
                <a:solidFill>
                  <a:schemeClr val="bg1"/>
                </a:solidFill>
                <a:latin typeface="NewsGoth Cn BT" panose="020B0606020202030204" pitchFamily="34" charset="0"/>
              </a:rPr>
              <a:t> </a:t>
            </a:r>
            <a:r>
              <a:rPr lang="pt-BR" sz="3200" dirty="0">
                <a:latin typeface="NewsGoth Cn BT" panose="020B0606020202030204" pitchFamily="34" charset="0"/>
              </a:rPr>
              <a:t>retardam</a:t>
            </a:r>
            <a:r>
              <a:rPr lang="pt-BR" sz="3200" dirty="0">
                <a:solidFill>
                  <a:schemeClr val="bg1"/>
                </a:solidFill>
                <a:latin typeface="NewsGoth Cn BT" panose="020B0606020202030204" pitchFamily="34" charset="0"/>
              </a:rPr>
              <a:t> o acesso lexical em comparação com palavras com menos significados, mas palavras com mais </a:t>
            </a:r>
            <a:r>
              <a:rPr lang="pt-BR" sz="3200" dirty="0">
                <a:latin typeface="NewsGoth Cn BT" panose="020B0606020202030204" pitchFamily="34" charset="0"/>
              </a:rPr>
              <a:t>sentidos aceleram</a:t>
            </a:r>
            <a:r>
              <a:rPr lang="pt-BR" sz="3200" dirty="0">
                <a:solidFill>
                  <a:schemeClr val="bg1"/>
                </a:solidFill>
                <a:latin typeface="NewsGoth Cn BT" panose="020B0606020202030204" pitchFamily="34" charset="0"/>
              </a:rPr>
              <a:t> o processo em comparação com palavras com menos sentidos?</a:t>
            </a:r>
          </a:p>
        </p:txBody>
      </p:sp>
      <p:sp>
        <p:nvSpPr>
          <p:cNvPr id="5" name="Sinal de Multiplicação 4">
            <a:extLst>
              <a:ext uri="{FF2B5EF4-FFF2-40B4-BE49-F238E27FC236}">
                <a16:creationId xmlns:a16="http://schemas.microsoft.com/office/drawing/2014/main" id="{DFD45F70-99A8-4FDC-B83A-9129BF45C688}"/>
              </a:ext>
            </a:extLst>
          </p:cNvPr>
          <p:cNvSpPr/>
          <p:nvPr/>
        </p:nvSpPr>
        <p:spPr>
          <a:xfrm>
            <a:off x="1014984" y="2829198"/>
            <a:ext cx="2221992" cy="518141"/>
          </a:xfrm>
          <a:prstGeom prst="mathMultiply">
            <a:avLst/>
          </a:prstGeom>
          <a:solidFill>
            <a:srgbClr val="FF616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167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9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DD9D8200-E012-491F-BB8D-2A3F3525FD83}"/>
              </a:ext>
            </a:extLst>
          </p:cNvPr>
          <p:cNvSpPr/>
          <p:nvPr/>
        </p:nvSpPr>
        <p:spPr>
          <a:xfrm>
            <a:off x="301752" y="2368836"/>
            <a:ext cx="2743200" cy="8955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55B7AD-A61A-49F4-BE0B-6B89E9D52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91" y="365125"/>
            <a:ext cx="11182120" cy="1325563"/>
          </a:xfrm>
        </p:spPr>
        <p:txBody>
          <a:bodyPr>
            <a:normAutofit/>
          </a:bodyPr>
          <a:lstStyle/>
          <a:p>
            <a:r>
              <a:rPr lang="pt-BR" sz="4400" dirty="0">
                <a:latin typeface="NewsGoth Cn BT" panose="020B0606020202030204" pitchFamily="34" charset="0"/>
              </a:rPr>
              <a:t>Por que latências mais longas com homônimos?</a:t>
            </a:r>
            <a:endParaRPr lang="pt-BR" dirty="0">
              <a:latin typeface="NewsGoth Cn BT" panose="020B0606020202030204" pitchFamily="34" charset="0"/>
            </a:endParaRP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F9B776AD-C30E-4274-8266-DCA661B0EDCB}"/>
              </a:ext>
            </a:extLst>
          </p:cNvPr>
          <p:cNvSpPr txBox="1">
            <a:spLocks/>
          </p:cNvSpPr>
          <p:nvPr/>
        </p:nvSpPr>
        <p:spPr>
          <a:xfrm>
            <a:off x="1171223" y="2317381"/>
            <a:ext cx="1873729" cy="654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200" dirty="0">
                <a:latin typeface="NewsGoth Cn BT" panose="020B0606020202030204" pitchFamily="34" charset="0"/>
              </a:rPr>
              <a:t>competição</a:t>
            </a:r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FC3B8ACC-77E5-4929-B280-B40F96CC4981}"/>
              </a:ext>
            </a:extLst>
          </p:cNvPr>
          <p:cNvSpPr txBox="1">
            <a:spLocks/>
          </p:cNvSpPr>
          <p:nvPr/>
        </p:nvSpPr>
        <p:spPr>
          <a:xfrm>
            <a:off x="3310128" y="2304828"/>
            <a:ext cx="7939249" cy="1681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200" dirty="0">
                <a:solidFill>
                  <a:schemeClr val="bg1"/>
                </a:solidFill>
                <a:latin typeface="NewsGoth Cn BT" panose="020B0606020202030204" pitchFamily="34" charset="0"/>
              </a:rPr>
              <a:t>modelos de rede de reconhecimento de palavras predizem que cada palavra possui um conjunto único ortográfico/fonológico </a:t>
            </a:r>
          </a:p>
        </p:txBody>
      </p:sp>
      <p:pic>
        <p:nvPicPr>
          <p:cNvPr id="2050" name="Picture 2" descr="Don't Worry, We're All Confused - Show Me Institute">
            <a:extLst>
              <a:ext uri="{FF2B5EF4-FFF2-40B4-BE49-F238E27FC236}">
                <a16:creationId xmlns:a16="http://schemas.microsoft.com/office/drawing/2014/main" id="{15583470-BF10-4B11-9CDE-C5906950CB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1" t="33185" r="36020"/>
          <a:stretch/>
        </p:blipFill>
        <p:spPr bwMode="auto">
          <a:xfrm>
            <a:off x="3590677" y="4418413"/>
            <a:ext cx="1453763" cy="204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8D3E524A-35CD-4444-9E0E-CEC9227B96AE}"/>
              </a:ext>
            </a:extLst>
          </p:cNvPr>
          <p:cNvSpPr/>
          <p:nvPr/>
        </p:nvSpPr>
        <p:spPr>
          <a:xfrm>
            <a:off x="0" y="4132699"/>
            <a:ext cx="2249424" cy="6953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92A6691B-F897-43E9-91B9-CDE58561FB48}"/>
              </a:ext>
            </a:extLst>
          </p:cNvPr>
          <p:cNvSpPr txBox="1">
            <a:spLocks/>
          </p:cNvSpPr>
          <p:nvPr/>
        </p:nvSpPr>
        <p:spPr>
          <a:xfrm>
            <a:off x="470835" y="4226315"/>
            <a:ext cx="1536458" cy="5080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200" dirty="0">
                <a:latin typeface="NewsGoth Cn BT" panose="020B0606020202030204" pitchFamily="34" charset="0"/>
              </a:rPr>
              <a:t>/banco/</a:t>
            </a:r>
          </a:p>
        </p:txBody>
      </p:sp>
      <p:pic>
        <p:nvPicPr>
          <p:cNvPr id="2052" name="Picture 4" descr="Bank Money Saving Svg Png Icon Free Download (#454375) - OnlineWebFonts.COM">
            <a:extLst>
              <a:ext uri="{FF2B5EF4-FFF2-40B4-BE49-F238E27FC236}">
                <a16:creationId xmlns:a16="http://schemas.microsoft.com/office/drawing/2014/main" id="{621A16F1-0D2A-427B-8730-A9795DA52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588" y="4615399"/>
            <a:ext cx="836104" cy="85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05D64690-F5D5-40E6-BBEC-266C85D64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3" y="5520089"/>
            <a:ext cx="2368933" cy="104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CFE75505-DF45-4991-B11C-E9968EC19E05}"/>
              </a:ext>
            </a:extLst>
          </p:cNvPr>
          <p:cNvSpPr/>
          <p:nvPr/>
        </p:nvSpPr>
        <p:spPr>
          <a:xfrm>
            <a:off x="9942576" y="4224137"/>
            <a:ext cx="2249424" cy="6953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spaço Reservado para Conteúdo 2">
            <a:extLst>
              <a:ext uri="{FF2B5EF4-FFF2-40B4-BE49-F238E27FC236}">
                <a16:creationId xmlns:a16="http://schemas.microsoft.com/office/drawing/2014/main" id="{EF9275C6-F59A-4D0F-AF0C-FB08681E0CC0}"/>
              </a:ext>
            </a:extLst>
          </p:cNvPr>
          <p:cNvSpPr txBox="1">
            <a:spLocks/>
          </p:cNvSpPr>
          <p:nvPr/>
        </p:nvSpPr>
        <p:spPr>
          <a:xfrm>
            <a:off x="10413411" y="4317753"/>
            <a:ext cx="1536458" cy="5080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200" dirty="0">
                <a:latin typeface="NewsGoth Cn BT" panose="020B0606020202030204" pitchFamily="34" charset="0"/>
              </a:rPr>
              <a:t>/formiga/</a:t>
            </a:r>
          </a:p>
        </p:txBody>
      </p:sp>
      <p:pic>
        <p:nvPicPr>
          <p:cNvPr id="2062" name="Picture 14">
            <a:extLst>
              <a:ext uri="{FF2B5EF4-FFF2-40B4-BE49-F238E27FC236}">
                <a16:creationId xmlns:a16="http://schemas.microsoft.com/office/drawing/2014/main" id="{CD222040-729B-4409-BE63-A08E777EB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792" y="5440985"/>
            <a:ext cx="1612992" cy="93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Flat Style Cartoon Character, Happy, Akimbo, Work PNG and Vector with  Transparent Background for Free Download">
            <a:extLst>
              <a:ext uri="{FF2B5EF4-FFF2-40B4-BE49-F238E27FC236}">
                <a16:creationId xmlns:a16="http://schemas.microsoft.com/office/drawing/2014/main" id="{11EBDC0E-636F-44A6-A20A-150FD6B633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5" t="2749" r="28499" b="35421"/>
          <a:stretch/>
        </p:blipFill>
        <p:spPr bwMode="auto">
          <a:xfrm>
            <a:off x="7316885" y="4296506"/>
            <a:ext cx="1593516" cy="213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524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9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DD9D8200-E012-491F-BB8D-2A3F3525FD83}"/>
              </a:ext>
            </a:extLst>
          </p:cNvPr>
          <p:cNvSpPr/>
          <p:nvPr/>
        </p:nvSpPr>
        <p:spPr>
          <a:xfrm>
            <a:off x="301752" y="2368836"/>
            <a:ext cx="2743200" cy="8955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55B7AD-A61A-49F4-BE0B-6B89E9D52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91" y="365125"/>
            <a:ext cx="11182120" cy="1325563"/>
          </a:xfrm>
        </p:spPr>
        <p:txBody>
          <a:bodyPr>
            <a:normAutofit/>
          </a:bodyPr>
          <a:lstStyle/>
          <a:p>
            <a:r>
              <a:rPr lang="pt-BR" sz="4400" dirty="0">
                <a:latin typeface="NewsGoth Cn BT" panose="020B0606020202030204" pitchFamily="34" charset="0"/>
              </a:rPr>
              <a:t>Mas e o PT (</a:t>
            </a:r>
            <a:r>
              <a:rPr lang="pt-BR" sz="4400" dirty="0" err="1">
                <a:latin typeface="NewsGoth Cn BT" panose="020B0606020202030204" pitchFamily="34" charset="0"/>
              </a:rPr>
              <a:t>polysemy</a:t>
            </a:r>
            <a:r>
              <a:rPr lang="pt-BR" sz="4400" dirty="0">
                <a:latin typeface="NewsGoth Cn BT" panose="020B0606020202030204" pitchFamily="34" charset="0"/>
              </a:rPr>
              <a:t> time)?</a:t>
            </a:r>
            <a:endParaRPr lang="pt-BR" dirty="0">
              <a:latin typeface="NewsGoth Cn BT" panose="020B0606020202030204" pitchFamily="34" charset="0"/>
            </a:endParaRP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F9B776AD-C30E-4274-8266-DCA661B0EDCB}"/>
              </a:ext>
            </a:extLst>
          </p:cNvPr>
          <p:cNvSpPr txBox="1">
            <a:spLocks/>
          </p:cNvSpPr>
          <p:nvPr/>
        </p:nvSpPr>
        <p:spPr>
          <a:xfrm>
            <a:off x="1171223" y="2317381"/>
            <a:ext cx="1873729" cy="654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200" dirty="0">
                <a:latin typeface="NewsGoth Cn BT" panose="020B0606020202030204" pitchFamily="34" charset="0"/>
              </a:rPr>
              <a:t>competição</a:t>
            </a:r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FC3B8ACC-77E5-4929-B280-B40F96CC4981}"/>
              </a:ext>
            </a:extLst>
          </p:cNvPr>
          <p:cNvSpPr txBox="1">
            <a:spLocks/>
          </p:cNvSpPr>
          <p:nvPr/>
        </p:nvSpPr>
        <p:spPr>
          <a:xfrm>
            <a:off x="3310128" y="2304828"/>
            <a:ext cx="7939249" cy="1681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200" dirty="0">
                <a:solidFill>
                  <a:schemeClr val="bg1"/>
                </a:solidFill>
                <a:latin typeface="NewsGoth Cn BT" panose="020B0606020202030204" pitchFamily="34" charset="0"/>
              </a:rPr>
              <a:t>ok, a competição dá conta de homônimos, mas faz predições erradas para palavras polissêmicas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984BC70D-7CFF-4D83-932B-1DE7EC5CE342}"/>
              </a:ext>
            </a:extLst>
          </p:cNvPr>
          <p:cNvSpPr/>
          <p:nvPr/>
        </p:nvSpPr>
        <p:spPr>
          <a:xfrm>
            <a:off x="301752" y="4965426"/>
            <a:ext cx="11504656" cy="1600295"/>
          </a:xfrm>
          <a:prstGeom prst="rect">
            <a:avLst/>
          </a:prstGeom>
          <a:solidFill>
            <a:srgbClr val="FF61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584A1661-521F-401B-A4BA-3761477F8227}"/>
              </a:ext>
            </a:extLst>
          </p:cNvPr>
          <p:cNvSpPr txBox="1">
            <a:spLocks/>
          </p:cNvSpPr>
          <p:nvPr/>
        </p:nvSpPr>
        <p:spPr>
          <a:xfrm>
            <a:off x="2108087" y="3836295"/>
            <a:ext cx="7333488" cy="626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200" dirty="0">
                <a:solidFill>
                  <a:srgbClr val="FFC000"/>
                </a:solidFill>
                <a:latin typeface="NewsGoth Cn BT" panose="020B0606020202030204" pitchFamily="34" charset="0"/>
              </a:rPr>
              <a:t>isso na verdade não é nenhum problema</a:t>
            </a: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35301734-8317-42EE-959F-E4DABFE8AC2F}"/>
              </a:ext>
            </a:extLst>
          </p:cNvPr>
          <p:cNvSpPr txBox="1">
            <a:spLocks/>
          </p:cNvSpPr>
          <p:nvPr/>
        </p:nvSpPr>
        <p:spPr>
          <a:xfrm>
            <a:off x="385591" y="4995914"/>
            <a:ext cx="11420817" cy="1724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200" dirty="0">
                <a:solidFill>
                  <a:schemeClr val="bg1"/>
                </a:solidFill>
                <a:latin typeface="NewsGoth Cn BT" panose="020B0606020202030204" pitchFamily="34" charset="0"/>
              </a:rPr>
              <a:t>se a gente assume que as entradas lexicais distintas só existem em homônimos, não haveria competição para polissêmicos, mesmo que um sentido fosse mais frequente que outro, já que </a:t>
            </a:r>
            <a:r>
              <a:rPr lang="pt-BR" sz="3200" dirty="0">
                <a:latin typeface="NewsGoth Cn BT" panose="020B0606020202030204" pitchFamily="34" charset="0"/>
              </a:rPr>
              <a:t>só existe uma única entrada</a:t>
            </a:r>
          </a:p>
        </p:txBody>
      </p:sp>
    </p:spTree>
    <p:extLst>
      <p:ext uri="{BB962C8B-B14F-4D97-AF65-F5344CB8AC3E}">
        <p14:creationId xmlns:p14="http://schemas.microsoft.com/office/powerpoint/2010/main" val="128778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9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55B7AD-A61A-49F4-BE0B-6B89E9D52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74" y="206391"/>
            <a:ext cx="11182120" cy="1325563"/>
          </a:xfrm>
        </p:spPr>
        <p:txBody>
          <a:bodyPr>
            <a:normAutofit/>
          </a:bodyPr>
          <a:lstStyle/>
          <a:p>
            <a:r>
              <a:rPr lang="pt-BR" sz="4400" dirty="0">
                <a:latin typeface="NewsGoth Cn BT" panose="020B0606020202030204" pitchFamily="34" charset="0"/>
              </a:rPr>
              <a:t>Mas e o PT?</a:t>
            </a:r>
            <a:endParaRPr lang="pt-BR" dirty="0">
              <a:latin typeface="NewsGoth Cn BT" panose="020B0606020202030204" pitchFamily="34" charset="0"/>
            </a:endParaRP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2456DE2F-9A7B-403C-863D-D6AE511AA9FC}"/>
              </a:ext>
            </a:extLst>
          </p:cNvPr>
          <p:cNvSpPr/>
          <p:nvPr/>
        </p:nvSpPr>
        <p:spPr>
          <a:xfrm>
            <a:off x="1320654" y="1682050"/>
            <a:ext cx="1369878" cy="141553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spaço Reservado para Conteúdo 2">
            <a:extLst>
              <a:ext uri="{FF2B5EF4-FFF2-40B4-BE49-F238E27FC236}">
                <a16:creationId xmlns:a16="http://schemas.microsoft.com/office/drawing/2014/main" id="{B27111E2-5E90-4BDB-85DA-BD8072AD8D1F}"/>
              </a:ext>
            </a:extLst>
          </p:cNvPr>
          <p:cNvSpPr txBox="1">
            <a:spLocks/>
          </p:cNvSpPr>
          <p:nvPr/>
        </p:nvSpPr>
        <p:spPr>
          <a:xfrm>
            <a:off x="1428628" y="2109261"/>
            <a:ext cx="1182605" cy="65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3200" dirty="0">
                <a:latin typeface="NewsGoth Cn BT" panose="020B0606020202030204" pitchFamily="34" charset="0"/>
              </a:rPr>
              <a:t>acesso</a:t>
            </a:r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6A77F3B5-02F7-4671-8581-864BF5A4AB32}"/>
              </a:ext>
            </a:extLst>
          </p:cNvPr>
          <p:cNvCxnSpPr>
            <a:stCxn id="22" idx="3"/>
          </p:cNvCxnSpPr>
          <p:nvPr/>
        </p:nvCxnSpPr>
        <p:spPr>
          <a:xfrm flipH="1">
            <a:off x="1216152" y="2890287"/>
            <a:ext cx="305116" cy="53871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2614A4E0-5B29-442A-B8FA-D8AF3994CA02}"/>
              </a:ext>
            </a:extLst>
          </p:cNvPr>
          <p:cNvCxnSpPr>
            <a:cxnSpLocks/>
          </p:cNvCxnSpPr>
          <p:nvPr/>
        </p:nvCxnSpPr>
        <p:spPr>
          <a:xfrm>
            <a:off x="2005593" y="2905564"/>
            <a:ext cx="0" cy="66282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766A6943-548E-4A55-87B8-2061353B29E6}"/>
              </a:ext>
            </a:extLst>
          </p:cNvPr>
          <p:cNvCxnSpPr>
            <a:cxnSpLocks/>
          </p:cNvCxnSpPr>
          <p:nvPr/>
        </p:nvCxnSpPr>
        <p:spPr>
          <a:xfrm>
            <a:off x="2441764" y="2907638"/>
            <a:ext cx="160594" cy="56083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4" name="Retângulo 33">
            <a:extLst>
              <a:ext uri="{FF2B5EF4-FFF2-40B4-BE49-F238E27FC236}">
                <a16:creationId xmlns:a16="http://schemas.microsoft.com/office/drawing/2014/main" id="{08C635C0-9553-4E02-A0AD-6D65786AB42C}"/>
              </a:ext>
            </a:extLst>
          </p:cNvPr>
          <p:cNvSpPr/>
          <p:nvPr/>
        </p:nvSpPr>
        <p:spPr>
          <a:xfrm>
            <a:off x="374904" y="3693635"/>
            <a:ext cx="1039388" cy="538713"/>
          </a:xfrm>
          <a:prstGeom prst="rect">
            <a:avLst/>
          </a:prstGeom>
          <a:solidFill>
            <a:srgbClr val="FF616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Espaço Reservado para Conteúdo 2">
            <a:extLst>
              <a:ext uri="{FF2B5EF4-FFF2-40B4-BE49-F238E27FC236}">
                <a16:creationId xmlns:a16="http://schemas.microsoft.com/office/drawing/2014/main" id="{EB7564CE-434D-458B-A470-8A45CD32BD70}"/>
              </a:ext>
            </a:extLst>
          </p:cNvPr>
          <p:cNvSpPr txBox="1">
            <a:spLocks/>
          </p:cNvSpPr>
          <p:nvPr/>
        </p:nvSpPr>
        <p:spPr>
          <a:xfrm>
            <a:off x="360567" y="3756781"/>
            <a:ext cx="1068061" cy="4124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400" dirty="0">
                <a:solidFill>
                  <a:schemeClr val="bg1"/>
                </a:solidFill>
                <a:latin typeface="NewsGoth Cn BT" panose="020B0606020202030204" pitchFamily="34" charset="0"/>
              </a:rPr>
              <a:t>acesso1</a:t>
            </a: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92345826-4A22-42EA-87A8-1661FA00F33A}"/>
              </a:ext>
            </a:extLst>
          </p:cNvPr>
          <p:cNvSpPr/>
          <p:nvPr/>
        </p:nvSpPr>
        <p:spPr>
          <a:xfrm>
            <a:off x="1475590" y="3693635"/>
            <a:ext cx="1039388" cy="538713"/>
          </a:xfrm>
          <a:prstGeom prst="rect">
            <a:avLst/>
          </a:prstGeom>
          <a:solidFill>
            <a:srgbClr val="FF616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spaço Reservado para Conteúdo 2">
            <a:extLst>
              <a:ext uri="{FF2B5EF4-FFF2-40B4-BE49-F238E27FC236}">
                <a16:creationId xmlns:a16="http://schemas.microsoft.com/office/drawing/2014/main" id="{4F1D66E3-84EA-42EA-9AD4-56B30EA6FA7A}"/>
              </a:ext>
            </a:extLst>
          </p:cNvPr>
          <p:cNvSpPr txBox="1">
            <a:spLocks/>
          </p:cNvSpPr>
          <p:nvPr/>
        </p:nvSpPr>
        <p:spPr>
          <a:xfrm>
            <a:off x="1461253" y="3756781"/>
            <a:ext cx="1068061" cy="4124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400" dirty="0">
                <a:solidFill>
                  <a:schemeClr val="bg1"/>
                </a:solidFill>
                <a:latin typeface="NewsGoth Cn BT" panose="020B0606020202030204" pitchFamily="34" charset="0"/>
              </a:rPr>
              <a:t>acesso2</a:t>
            </a: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3A36AB9A-6771-4C7B-89E5-82C917A6BCF1}"/>
              </a:ext>
            </a:extLst>
          </p:cNvPr>
          <p:cNvSpPr/>
          <p:nvPr/>
        </p:nvSpPr>
        <p:spPr>
          <a:xfrm>
            <a:off x="2604949" y="3679856"/>
            <a:ext cx="1039388" cy="538713"/>
          </a:xfrm>
          <a:prstGeom prst="rect">
            <a:avLst/>
          </a:prstGeom>
          <a:solidFill>
            <a:srgbClr val="FF616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Espaço Reservado para Conteúdo 2">
            <a:extLst>
              <a:ext uri="{FF2B5EF4-FFF2-40B4-BE49-F238E27FC236}">
                <a16:creationId xmlns:a16="http://schemas.microsoft.com/office/drawing/2014/main" id="{70C075A0-27D0-4865-9A48-B022FCC321D1}"/>
              </a:ext>
            </a:extLst>
          </p:cNvPr>
          <p:cNvSpPr txBox="1">
            <a:spLocks/>
          </p:cNvSpPr>
          <p:nvPr/>
        </p:nvSpPr>
        <p:spPr>
          <a:xfrm>
            <a:off x="2590612" y="3743002"/>
            <a:ext cx="1068061" cy="4124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400" dirty="0">
                <a:solidFill>
                  <a:schemeClr val="bg1"/>
                </a:solidFill>
                <a:latin typeface="NewsGoth Cn BT" panose="020B0606020202030204" pitchFamily="34" charset="0"/>
              </a:rPr>
              <a:t>acesso3</a:t>
            </a:r>
          </a:p>
        </p:txBody>
      </p: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6737053E-DCCE-4FAF-9BBC-AB2F39AE4095}"/>
              </a:ext>
            </a:extLst>
          </p:cNvPr>
          <p:cNvCxnSpPr>
            <a:cxnSpLocks/>
          </p:cNvCxnSpPr>
          <p:nvPr/>
        </p:nvCxnSpPr>
        <p:spPr>
          <a:xfrm>
            <a:off x="2610235" y="2692199"/>
            <a:ext cx="564622" cy="38453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5" name="Retângulo 44">
            <a:extLst>
              <a:ext uri="{FF2B5EF4-FFF2-40B4-BE49-F238E27FC236}">
                <a16:creationId xmlns:a16="http://schemas.microsoft.com/office/drawing/2014/main" id="{FD8A2EE2-BA42-48EB-983D-E065EC9E1765}"/>
              </a:ext>
            </a:extLst>
          </p:cNvPr>
          <p:cNvSpPr/>
          <p:nvPr/>
        </p:nvSpPr>
        <p:spPr>
          <a:xfrm>
            <a:off x="3259804" y="2921726"/>
            <a:ext cx="1039388" cy="538713"/>
          </a:xfrm>
          <a:prstGeom prst="rect">
            <a:avLst/>
          </a:prstGeom>
          <a:solidFill>
            <a:srgbClr val="FF616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Espaço Reservado para Conteúdo 2">
            <a:extLst>
              <a:ext uri="{FF2B5EF4-FFF2-40B4-BE49-F238E27FC236}">
                <a16:creationId xmlns:a16="http://schemas.microsoft.com/office/drawing/2014/main" id="{D65ACB59-9756-41AE-9EAE-F90648E808B5}"/>
              </a:ext>
            </a:extLst>
          </p:cNvPr>
          <p:cNvSpPr txBox="1">
            <a:spLocks/>
          </p:cNvSpPr>
          <p:nvPr/>
        </p:nvSpPr>
        <p:spPr>
          <a:xfrm>
            <a:off x="3245467" y="2984872"/>
            <a:ext cx="1068061" cy="4124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400" dirty="0">
                <a:solidFill>
                  <a:schemeClr val="bg1"/>
                </a:solidFill>
                <a:latin typeface="NewsGoth Cn BT" panose="020B0606020202030204" pitchFamily="34" charset="0"/>
              </a:rPr>
              <a:t>acesso4</a:t>
            </a:r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DE1A11DF-623B-4C51-9D0B-76675D5651C9}"/>
              </a:ext>
            </a:extLst>
          </p:cNvPr>
          <p:cNvSpPr/>
          <p:nvPr/>
        </p:nvSpPr>
        <p:spPr>
          <a:xfrm>
            <a:off x="5819327" y="1474749"/>
            <a:ext cx="1369878" cy="141553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Espaço Reservado para Conteúdo 2">
            <a:extLst>
              <a:ext uri="{FF2B5EF4-FFF2-40B4-BE49-F238E27FC236}">
                <a16:creationId xmlns:a16="http://schemas.microsoft.com/office/drawing/2014/main" id="{1662E887-98B7-45E9-AB6D-971719F89976}"/>
              </a:ext>
            </a:extLst>
          </p:cNvPr>
          <p:cNvSpPr txBox="1">
            <a:spLocks/>
          </p:cNvSpPr>
          <p:nvPr/>
        </p:nvSpPr>
        <p:spPr>
          <a:xfrm>
            <a:off x="5912963" y="1861171"/>
            <a:ext cx="1182605" cy="65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3200" dirty="0">
                <a:latin typeface="NewsGoth Cn BT" panose="020B0606020202030204" pitchFamily="34" charset="0"/>
              </a:rPr>
              <a:t>escola</a:t>
            </a:r>
          </a:p>
        </p:txBody>
      </p: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E6CCCD3B-EB0D-41C7-980C-0119B1FC2DD3}"/>
              </a:ext>
            </a:extLst>
          </p:cNvPr>
          <p:cNvCxnSpPr>
            <a:stCxn id="47" idx="3"/>
          </p:cNvCxnSpPr>
          <p:nvPr/>
        </p:nvCxnSpPr>
        <p:spPr>
          <a:xfrm flipH="1">
            <a:off x="5714825" y="2682986"/>
            <a:ext cx="305116" cy="53871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0" name="Conector de Seta Reta 49">
            <a:extLst>
              <a:ext uri="{FF2B5EF4-FFF2-40B4-BE49-F238E27FC236}">
                <a16:creationId xmlns:a16="http://schemas.microsoft.com/office/drawing/2014/main" id="{DABCF8AA-15A2-4734-BA5B-7525C02EF575}"/>
              </a:ext>
            </a:extLst>
          </p:cNvPr>
          <p:cNvCxnSpPr>
            <a:cxnSpLocks/>
          </p:cNvCxnSpPr>
          <p:nvPr/>
        </p:nvCxnSpPr>
        <p:spPr>
          <a:xfrm>
            <a:off x="6879170" y="2638160"/>
            <a:ext cx="310035" cy="59881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2" name="Retângulo 51">
            <a:extLst>
              <a:ext uri="{FF2B5EF4-FFF2-40B4-BE49-F238E27FC236}">
                <a16:creationId xmlns:a16="http://schemas.microsoft.com/office/drawing/2014/main" id="{3FA9680B-8244-45F8-82B5-4F4629FE4D25}"/>
              </a:ext>
            </a:extLst>
          </p:cNvPr>
          <p:cNvSpPr/>
          <p:nvPr/>
        </p:nvSpPr>
        <p:spPr>
          <a:xfrm>
            <a:off x="5042276" y="3433938"/>
            <a:ext cx="1039388" cy="538713"/>
          </a:xfrm>
          <a:prstGeom prst="rect">
            <a:avLst/>
          </a:prstGeom>
          <a:solidFill>
            <a:srgbClr val="FF616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Espaço Reservado para Conteúdo 2">
            <a:extLst>
              <a:ext uri="{FF2B5EF4-FFF2-40B4-BE49-F238E27FC236}">
                <a16:creationId xmlns:a16="http://schemas.microsoft.com/office/drawing/2014/main" id="{BEB2FA27-EB5F-4662-9471-D4C20691348A}"/>
              </a:ext>
            </a:extLst>
          </p:cNvPr>
          <p:cNvSpPr txBox="1">
            <a:spLocks/>
          </p:cNvSpPr>
          <p:nvPr/>
        </p:nvSpPr>
        <p:spPr>
          <a:xfrm>
            <a:off x="5027939" y="3497084"/>
            <a:ext cx="1068061" cy="4124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400" dirty="0">
                <a:solidFill>
                  <a:schemeClr val="bg1"/>
                </a:solidFill>
                <a:latin typeface="NewsGoth Cn BT" panose="020B0606020202030204" pitchFamily="34" charset="0"/>
              </a:rPr>
              <a:t>escola1</a:t>
            </a: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8A13C4B9-2E9B-45B9-95E5-3727734B733C}"/>
              </a:ext>
            </a:extLst>
          </p:cNvPr>
          <p:cNvSpPr/>
          <p:nvPr/>
        </p:nvSpPr>
        <p:spPr>
          <a:xfrm>
            <a:off x="6777976" y="3433938"/>
            <a:ext cx="1039388" cy="538713"/>
          </a:xfrm>
          <a:prstGeom prst="rect">
            <a:avLst/>
          </a:prstGeom>
          <a:solidFill>
            <a:srgbClr val="FF616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Espaço Reservado para Conteúdo 2">
            <a:extLst>
              <a:ext uri="{FF2B5EF4-FFF2-40B4-BE49-F238E27FC236}">
                <a16:creationId xmlns:a16="http://schemas.microsoft.com/office/drawing/2014/main" id="{9C0F0474-7171-4B5F-9699-8F8455BC41AF}"/>
              </a:ext>
            </a:extLst>
          </p:cNvPr>
          <p:cNvSpPr txBox="1">
            <a:spLocks/>
          </p:cNvSpPr>
          <p:nvPr/>
        </p:nvSpPr>
        <p:spPr>
          <a:xfrm>
            <a:off x="6763639" y="3497084"/>
            <a:ext cx="1068061" cy="4124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400" dirty="0">
                <a:solidFill>
                  <a:schemeClr val="bg1"/>
                </a:solidFill>
                <a:latin typeface="NewsGoth Cn BT" panose="020B0606020202030204" pitchFamily="34" charset="0"/>
              </a:rPr>
              <a:t>escola2</a:t>
            </a:r>
          </a:p>
        </p:txBody>
      </p:sp>
      <p:sp>
        <p:nvSpPr>
          <p:cNvPr id="57" name="Espaço Reservado para Conteúdo 2">
            <a:extLst>
              <a:ext uri="{FF2B5EF4-FFF2-40B4-BE49-F238E27FC236}">
                <a16:creationId xmlns:a16="http://schemas.microsoft.com/office/drawing/2014/main" id="{9F175F81-37B0-4420-8125-B9F05E1696B3}"/>
              </a:ext>
            </a:extLst>
          </p:cNvPr>
          <p:cNvSpPr txBox="1">
            <a:spLocks/>
          </p:cNvSpPr>
          <p:nvPr/>
        </p:nvSpPr>
        <p:spPr>
          <a:xfrm>
            <a:off x="530352" y="4913357"/>
            <a:ext cx="7939249" cy="1681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200" dirty="0">
                <a:solidFill>
                  <a:schemeClr val="bg1"/>
                </a:solidFill>
                <a:latin typeface="NewsGoth Cn BT" panose="020B0606020202030204" pitchFamily="34" charset="0"/>
              </a:rPr>
              <a:t>o tempo de reação e a latência M350 deveriam ser as mesmas, mas sabemos que esse não é o caso...</a:t>
            </a:r>
          </a:p>
        </p:txBody>
      </p:sp>
    </p:spTree>
    <p:extLst>
      <p:ext uri="{BB962C8B-B14F-4D97-AF65-F5344CB8AC3E}">
        <p14:creationId xmlns:p14="http://schemas.microsoft.com/office/powerpoint/2010/main" val="1657642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9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55B7AD-A61A-49F4-BE0B-6B89E9D52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74" y="206391"/>
            <a:ext cx="11182120" cy="1325563"/>
          </a:xfrm>
        </p:spPr>
        <p:txBody>
          <a:bodyPr>
            <a:normAutofit/>
          </a:bodyPr>
          <a:lstStyle/>
          <a:p>
            <a:r>
              <a:rPr lang="pt-BR" sz="4400" dirty="0">
                <a:latin typeface="NewsGoth Cn BT" panose="020B0606020202030204" pitchFamily="34" charset="0"/>
              </a:rPr>
              <a:t>Mas e o PT?</a:t>
            </a:r>
            <a:endParaRPr lang="pt-BR" dirty="0">
              <a:latin typeface="NewsGoth Cn BT" panose="020B0606020202030204" pitchFamily="34" charset="0"/>
            </a:endParaRP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2456DE2F-9A7B-403C-863D-D6AE511AA9FC}"/>
              </a:ext>
            </a:extLst>
          </p:cNvPr>
          <p:cNvSpPr/>
          <p:nvPr/>
        </p:nvSpPr>
        <p:spPr>
          <a:xfrm>
            <a:off x="1320654" y="1682050"/>
            <a:ext cx="1369878" cy="141553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spaço Reservado para Conteúdo 2">
            <a:extLst>
              <a:ext uri="{FF2B5EF4-FFF2-40B4-BE49-F238E27FC236}">
                <a16:creationId xmlns:a16="http://schemas.microsoft.com/office/drawing/2014/main" id="{B27111E2-5E90-4BDB-85DA-BD8072AD8D1F}"/>
              </a:ext>
            </a:extLst>
          </p:cNvPr>
          <p:cNvSpPr txBox="1">
            <a:spLocks/>
          </p:cNvSpPr>
          <p:nvPr/>
        </p:nvSpPr>
        <p:spPr>
          <a:xfrm>
            <a:off x="1432378" y="2136887"/>
            <a:ext cx="1182605" cy="65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3200" dirty="0">
                <a:latin typeface="NewsGoth Cn BT" panose="020B0606020202030204" pitchFamily="34" charset="0"/>
              </a:rPr>
              <a:t>acesso</a:t>
            </a:r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6A77F3B5-02F7-4671-8581-864BF5A4AB32}"/>
              </a:ext>
            </a:extLst>
          </p:cNvPr>
          <p:cNvCxnSpPr>
            <a:stCxn id="22" idx="3"/>
          </p:cNvCxnSpPr>
          <p:nvPr/>
        </p:nvCxnSpPr>
        <p:spPr>
          <a:xfrm flipH="1">
            <a:off x="1216152" y="2890287"/>
            <a:ext cx="305116" cy="53871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2614A4E0-5B29-442A-B8FA-D8AF3994CA02}"/>
              </a:ext>
            </a:extLst>
          </p:cNvPr>
          <p:cNvCxnSpPr>
            <a:cxnSpLocks/>
          </p:cNvCxnSpPr>
          <p:nvPr/>
        </p:nvCxnSpPr>
        <p:spPr>
          <a:xfrm>
            <a:off x="2005593" y="2905564"/>
            <a:ext cx="0" cy="66282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766A6943-548E-4A55-87B8-2061353B29E6}"/>
              </a:ext>
            </a:extLst>
          </p:cNvPr>
          <p:cNvCxnSpPr>
            <a:cxnSpLocks/>
          </p:cNvCxnSpPr>
          <p:nvPr/>
        </p:nvCxnSpPr>
        <p:spPr>
          <a:xfrm>
            <a:off x="2441764" y="2907638"/>
            <a:ext cx="160594" cy="56083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4" name="Retângulo 33">
            <a:extLst>
              <a:ext uri="{FF2B5EF4-FFF2-40B4-BE49-F238E27FC236}">
                <a16:creationId xmlns:a16="http://schemas.microsoft.com/office/drawing/2014/main" id="{08C635C0-9553-4E02-A0AD-6D65786AB42C}"/>
              </a:ext>
            </a:extLst>
          </p:cNvPr>
          <p:cNvSpPr/>
          <p:nvPr/>
        </p:nvSpPr>
        <p:spPr>
          <a:xfrm>
            <a:off x="374904" y="3693635"/>
            <a:ext cx="1039388" cy="538713"/>
          </a:xfrm>
          <a:prstGeom prst="rect">
            <a:avLst/>
          </a:prstGeom>
          <a:solidFill>
            <a:srgbClr val="FF616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Espaço Reservado para Conteúdo 2">
            <a:extLst>
              <a:ext uri="{FF2B5EF4-FFF2-40B4-BE49-F238E27FC236}">
                <a16:creationId xmlns:a16="http://schemas.microsoft.com/office/drawing/2014/main" id="{EB7564CE-434D-458B-A470-8A45CD32BD70}"/>
              </a:ext>
            </a:extLst>
          </p:cNvPr>
          <p:cNvSpPr txBox="1">
            <a:spLocks/>
          </p:cNvSpPr>
          <p:nvPr/>
        </p:nvSpPr>
        <p:spPr>
          <a:xfrm>
            <a:off x="360567" y="3756781"/>
            <a:ext cx="1068061" cy="4124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400" dirty="0">
                <a:solidFill>
                  <a:schemeClr val="bg1"/>
                </a:solidFill>
                <a:latin typeface="NewsGoth Cn BT" panose="020B0606020202030204" pitchFamily="34" charset="0"/>
              </a:rPr>
              <a:t>acesso1</a:t>
            </a: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92345826-4A22-42EA-87A8-1661FA00F33A}"/>
              </a:ext>
            </a:extLst>
          </p:cNvPr>
          <p:cNvSpPr/>
          <p:nvPr/>
        </p:nvSpPr>
        <p:spPr>
          <a:xfrm>
            <a:off x="1475590" y="3693635"/>
            <a:ext cx="1039388" cy="538713"/>
          </a:xfrm>
          <a:prstGeom prst="rect">
            <a:avLst/>
          </a:prstGeom>
          <a:solidFill>
            <a:srgbClr val="FF616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spaço Reservado para Conteúdo 2">
            <a:extLst>
              <a:ext uri="{FF2B5EF4-FFF2-40B4-BE49-F238E27FC236}">
                <a16:creationId xmlns:a16="http://schemas.microsoft.com/office/drawing/2014/main" id="{4F1D66E3-84EA-42EA-9AD4-56B30EA6FA7A}"/>
              </a:ext>
            </a:extLst>
          </p:cNvPr>
          <p:cNvSpPr txBox="1">
            <a:spLocks/>
          </p:cNvSpPr>
          <p:nvPr/>
        </p:nvSpPr>
        <p:spPr>
          <a:xfrm>
            <a:off x="1461253" y="3756781"/>
            <a:ext cx="1068061" cy="4124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400" dirty="0">
                <a:solidFill>
                  <a:schemeClr val="bg1"/>
                </a:solidFill>
                <a:latin typeface="NewsGoth Cn BT" panose="020B0606020202030204" pitchFamily="34" charset="0"/>
              </a:rPr>
              <a:t>acesso2</a:t>
            </a: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3A36AB9A-6771-4C7B-89E5-82C917A6BCF1}"/>
              </a:ext>
            </a:extLst>
          </p:cNvPr>
          <p:cNvSpPr/>
          <p:nvPr/>
        </p:nvSpPr>
        <p:spPr>
          <a:xfrm>
            <a:off x="2604949" y="3679856"/>
            <a:ext cx="1039388" cy="538713"/>
          </a:xfrm>
          <a:prstGeom prst="rect">
            <a:avLst/>
          </a:prstGeom>
          <a:solidFill>
            <a:srgbClr val="FF616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Espaço Reservado para Conteúdo 2">
            <a:extLst>
              <a:ext uri="{FF2B5EF4-FFF2-40B4-BE49-F238E27FC236}">
                <a16:creationId xmlns:a16="http://schemas.microsoft.com/office/drawing/2014/main" id="{70C075A0-27D0-4865-9A48-B022FCC321D1}"/>
              </a:ext>
            </a:extLst>
          </p:cNvPr>
          <p:cNvSpPr txBox="1">
            <a:spLocks/>
          </p:cNvSpPr>
          <p:nvPr/>
        </p:nvSpPr>
        <p:spPr>
          <a:xfrm>
            <a:off x="2590612" y="3743002"/>
            <a:ext cx="1068061" cy="4124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400" dirty="0">
                <a:solidFill>
                  <a:schemeClr val="bg1"/>
                </a:solidFill>
                <a:latin typeface="NewsGoth Cn BT" panose="020B0606020202030204" pitchFamily="34" charset="0"/>
              </a:rPr>
              <a:t>acesso3</a:t>
            </a:r>
          </a:p>
        </p:txBody>
      </p: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6737053E-DCCE-4FAF-9BBC-AB2F39AE4095}"/>
              </a:ext>
            </a:extLst>
          </p:cNvPr>
          <p:cNvCxnSpPr>
            <a:cxnSpLocks/>
          </p:cNvCxnSpPr>
          <p:nvPr/>
        </p:nvCxnSpPr>
        <p:spPr>
          <a:xfrm>
            <a:off x="2610235" y="2692199"/>
            <a:ext cx="564622" cy="38453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5" name="Retângulo 44">
            <a:extLst>
              <a:ext uri="{FF2B5EF4-FFF2-40B4-BE49-F238E27FC236}">
                <a16:creationId xmlns:a16="http://schemas.microsoft.com/office/drawing/2014/main" id="{FD8A2EE2-BA42-48EB-983D-E065EC9E1765}"/>
              </a:ext>
            </a:extLst>
          </p:cNvPr>
          <p:cNvSpPr/>
          <p:nvPr/>
        </p:nvSpPr>
        <p:spPr>
          <a:xfrm>
            <a:off x="3259804" y="2921726"/>
            <a:ext cx="1039388" cy="538713"/>
          </a:xfrm>
          <a:prstGeom prst="rect">
            <a:avLst/>
          </a:prstGeom>
          <a:solidFill>
            <a:srgbClr val="FF616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Espaço Reservado para Conteúdo 2">
            <a:extLst>
              <a:ext uri="{FF2B5EF4-FFF2-40B4-BE49-F238E27FC236}">
                <a16:creationId xmlns:a16="http://schemas.microsoft.com/office/drawing/2014/main" id="{D65ACB59-9756-41AE-9EAE-F90648E808B5}"/>
              </a:ext>
            </a:extLst>
          </p:cNvPr>
          <p:cNvSpPr txBox="1">
            <a:spLocks/>
          </p:cNvSpPr>
          <p:nvPr/>
        </p:nvSpPr>
        <p:spPr>
          <a:xfrm>
            <a:off x="3245467" y="2984872"/>
            <a:ext cx="1068061" cy="4124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400" dirty="0">
                <a:solidFill>
                  <a:schemeClr val="bg1"/>
                </a:solidFill>
                <a:latin typeface="NewsGoth Cn BT" panose="020B0606020202030204" pitchFamily="34" charset="0"/>
              </a:rPr>
              <a:t>acesso4</a:t>
            </a:r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DE1A11DF-623B-4C51-9D0B-76675D5651C9}"/>
              </a:ext>
            </a:extLst>
          </p:cNvPr>
          <p:cNvSpPr/>
          <p:nvPr/>
        </p:nvSpPr>
        <p:spPr>
          <a:xfrm>
            <a:off x="5819327" y="1474749"/>
            <a:ext cx="1369878" cy="141553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Espaço Reservado para Conteúdo 2">
            <a:extLst>
              <a:ext uri="{FF2B5EF4-FFF2-40B4-BE49-F238E27FC236}">
                <a16:creationId xmlns:a16="http://schemas.microsoft.com/office/drawing/2014/main" id="{1662E887-98B7-45E9-AB6D-971719F89976}"/>
              </a:ext>
            </a:extLst>
          </p:cNvPr>
          <p:cNvSpPr txBox="1">
            <a:spLocks/>
          </p:cNvSpPr>
          <p:nvPr/>
        </p:nvSpPr>
        <p:spPr>
          <a:xfrm>
            <a:off x="5912963" y="1938337"/>
            <a:ext cx="1182605" cy="65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3200" dirty="0">
                <a:latin typeface="NewsGoth Cn BT" panose="020B0606020202030204" pitchFamily="34" charset="0"/>
              </a:rPr>
              <a:t>escola</a:t>
            </a:r>
          </a:p>
        </p:txBody>
      </p: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E6CCCD3B-EB0D-41C7-980C-0119B1FC2DD3}"/>
              </a:ext>
            </a:extLst>
          </p:cNvPr>
          <p:cNvCxnSpPr>
            <a:stCxn id="47" idx="3"/>
          </p:cNvCxnSpPr>
          <p:nvPr/>
        </p:nvCxnSpPr>
        <p:spPr>
          <a:xfrm flipH="1">
            <a:off x="5714825" y="2682986"/>
            <a:ext cx="305116" cy="53871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0" name="Conector de Seta Reta 49">
            <a:extLst>
              <a:ext uri="{FF2B5EF4-FFF2-40B4-BE49-F238E27FC236}">
                <a16:creationId xmlns:a16="http://schemas.microsoft.com/office/drawing/2014/main" id="{DABCF8AA-15A2-4734-BA5B-7525C02EF575}"/>
              </a:ext>
            </a:extLst>
          </p:cNvPr>
          <p:cNvCxnSpPr>
            <a:cxnSpLocks/>
          </p:cNvCxnSpPr>
          <p:nvPr/>
        </p:nvCxnSpPr>
        <p:spPr>
          <a:xfrm>
            <a:off x="6879170" y="2638160"/>
            <a:ext cx="310035" cy="59881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2" name="Retângulo 51">
            <a:extLst>
              <a:ext uri="{FF2B5EF4-FFF2-40B4-BE49-F238E27FC236}">
                <a16:creationId xmlns:a16="http://schemas.microsoft.com/office/drawing/2014/main" id="{3FA9680B-8244-45F8-82B5-4F4629FE4D25}"/>
              </a:ext>
            </a:extLst>
          </p:cNvPr>
          <p:cNvSpPr/>
          <p:nvPr/>
        </p:nvSpPr>
        <p:spPr>
          <a:xfrm>
            <a:off x="5042276" y="3433938"/>
            <a:ext cx="1039388" cy="538713"/>
          </a:xfrm>
          <a:prstGeom prst="rect">
            <a:avLst/>
          </a:prstGeom>
          <a:solidFill>
            <a:srgbClr val="FF616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Espaço Reservado para Conteúdo 2">
            <a:extLst>
              <a:ext uri="{FF2B5EF4-FFF2-40B4-BE49-F238E27FC236}">
                <a16:creationId xmlns:a16="http://schemas.microsoft.com/office/drawing/2014/main" id="{BEB2FA27-EB5F-4662-9471-D4C20691348A}"/>
              </a:ext>
            </a:extLst>
          </p:cNvPr>
          <p:cNvSpPr txBox="1">
            <a:spLocks/>
          </p:cNvSpPr>
          <p:nvPr/>
        </p:nvSpPr>
        <p:spPr>
          <a:xfrm>
            <a:off x="5027939" y="3497084"/>
            <a:ext cx="1068061" cy="4124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400" dirty="0">
                <a:solidFill>
                  <a:schemeClr val="bg1"/>
                </a:solidFill>
                <a:latin typeface="NewsGoth Cn BT" panose="020B0606020202030204" pitchFamily="34" charset="0"/>
              </a:rPr>
              <a:t>escola1</a:t>
            </a: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8A13C4B9-2E9B-45B9-95E5-3727734B733C}"/>
              </a:ext>
            </a:extLst>
          </p:cNvPr>
          <p:cNvSpPr/>
          <p:nvPr/>
        </p:nvSpPr>
        <p:spPr>
          <a:xfrm>
            <a:off x="6777976" y="3433938"/>
            <a:ext cx="1039388" cy="538713"/>
          </a:xfrm>
          <a:prstGeom prst="rect">
            <a:avLst/>
          </a:prstGeom>
          <a:solidFill>
            <a:srgbClr val="FF616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Espaço Reservado para Conteúdo 2">
            <a:extLst>
              <a:ext uri="{FF2B5EF4-FFF2-40B4-BE49-F238E27FC236}">
                <a16:creationId xmlns:a16="http://schemas.microsoft.com/office/drawing/2014/main" id="{9C0F0474-7171-4B5F-9699-8F8455BC41AF}"/>
              </a:ext>
            </a:extLst>
          </p:cNvPr>
          <p:cNvSpPr txBox="1">
            <a:spLocks/>
          </p:cNvSpPr>
          <p:nvPr/>
        </p:nvSpPr>
        <p:spPr>
          <a:xfrm>
            <a:off x="6763639" y="3497084"/>
            <a:ext cx="1068061" cy="4124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400" dirty="0">
                <a:solidFill>
                  <a:schemeClr val="bg1"/>
                </a:solidFill>
                <a:latin typeface="NewsGoth Cn BT" panose="020B0606020202030204" pitchFamily="34" charset="0"/>
              </a:rPr>
              <a:t>escola2</a:t>
            </a:r>
          </a:p>
        </p:txBody>
      </p:sp>
      <p:sp>
        <p:nvSpPr>
          <p:cNvPr id="57" name="Espaço Reservado para Conteúdo 2">
            <a:extLst>
              <a:ext uri="{FF2B5EF4-FFF2-40B4-BE49-F238E27FC236}">
                <a16:creationId xmlns:a16="http://schemas.microsoft.com/office/drawing/2014/main" id="{9F175F81-37B0-4420-8125-B9F05E1696B3}"/>
              </a:ext>
            </a:extLst>
          </p:cNvPr>
          <p:cNvSpPr txBox="1">
            <a:spLocks/>
          </p:cNvSpPr>
          <p:nvPr/>
        </p:nvSpPr>
        <p:spPr>
          <a:xfrm>
            <a:off x="530352" y="4913357"/>
            <a:ext cx="11109960" cy="1681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200" dirty="0">
                <a:solidFill>
                  <a:schemeClr val="bg1"/>
                </a:solidFill>
                <a:latin typeface="NewsGoth Cn BT" panose="020B0606020202030204" pitchFamily="34" charset="0"/>
              </a:rPr>
              <a:t>palavras com muitos usos são semanticamente mais ricas e são usadas numa variedade maior de contextos discursivos, por isso elas acessadas mais rapidamente – mas isso precisa de mais experimentos...</a:t>
            </a:r>
          </a:p>
        </p:txBody>
      </p:sp>
      <p:pic>
        <p:nvPicPr>
          <p:cNvPr id="1028" name="Picture 4" descr="Acesso à internet cresce, mas um em cada quatro brasileiros ainda permanece  desconectado">
            <a:extLst>
              <a:ext uri="{FF2B5EF4-FFF2-40B4-BE49-F238E27FC236}">
                <a16:creationId xmlns:a16="http://schemas.microsoft.com/office/drawing/2014/main" id="{877EC58B-4881-41FF-A959-AD5B35C42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8862">
            <a:off x="9774353" y="1994363"/>
            <a:ext cx="2073596" cy="138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nha Amarela tem média de quase duas pessoas assaltadas por dia - Casos de  Polícia - Extra Online">
            <a:extLst>
              <a:ext uri="{FF2B5EF4-FFF2-40B4-BE49-F238E27FC236}">
                <a16:creationId xmlns:a16="http://schemas.microsoft.com/office/drawing/2014/main" id="{0C23919A-ABEC-4D17-8D89-0068F07B3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7868">
            <a:off x="8000987" y="538755"/>
            <a:ext cx="2087616" cy="139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ccess Card Service - Posts | Facebook">
            <a:extLst>
              <a:ext uri="{FF2B5EF4-FFF2-40B4-BE49-F238E27FC236}">
                <a16:creationId xmlns:a16="http://schemas.microsoft.com/office/drawing/2014/main" id="{4496E702-DB70-4FCA-B16D-B3499B662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58228">
            <a:off x="8344739" y="2960356"/>
            <a:ext cx="1522435" cy="152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19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9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55B7AD-A61A-49F4-BE0B-6B89E9D52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91" y="365125"/>
            <a:ext cx="11182120" cy="1325563"/>
          </a:xfrm>
        </p:spPr>
        <p:txBody>
          <a:bodyPr>
            <a:normAutofit/>
          </a:bodyPr>
          <a:lstStyle/>
          <a:p>
            <a:r>
              <a:rPr lang="pt-BR" sz="4400" dirty="0">
                <a:latin typeface="NewsGoth Cn BT" panose="020B0606020202030204" pitchFamily="34" charset="0"/>
              </a:rPr>
              <a:t>O efeito da homonímia e polissemia no acesso lexical: um estudo MEG (</a:t>
            </a:r>
            <a:r>
              <a:rPr lang="pt-BR" sz="4400" dirty="0" err="1">
                <a:latin typeface="NewsGoth Cn BT" panose="020B0606020202030204" pitchFamily="34" charset="0"/>
              </a:rPr>
              <a:t>Beretta</a:t>
            </a:r>
            <a:r>
              <a:rPr lang="pt-BR" sz="4400" dirty="0">
                <a:latin typeface="NewsGoth Cn BT" panose="020B0606020202030204" pitchFamily="34" charset="0"/>
              </a:rPr>
              <a:t>, Fiorentino, </a:t>
            </a:r>
            <a:r>
              <a:rPr lang="pt-BR" sz="4400" dirty="0" err="1">
                <a:latin typeface="NewsGoth Cn BT" panose="020B0606020202030204" pitchFamily="34" charset="0"/>
              </a:rPr>
              <a:t>Poeppel</a:t>
            </a:r>
            <a:r>
              <a:rPr lang="pt-BR" sz="4400" dirty="0">
                <a:latin typeface="NewsGoth Cn BT" panose="020B0606020202030204" pitchFamily="34" charset="0"/>
              </a:rPr>
              <a:t>, 2005)</a:t>
            </a:r>
            <a:endParaRPr lang="pt-BR" dirty="0">
              <a:latin typeface="NewsGoth Cn BT" panose="020B060602020203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9954E3-18DE-46B6-BE31-8022A53D6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>
            <a:normAutofit/>
          </a:bodyPr>
          <a:lstStyle/>
          <a:p>
            <a:pPr algn="just"/>
            <a:r>
              <a:rPr lang="pt-BR" sz="3200" dirty="0">
                <a:latin typeface="NewsGoth Cn BT" panose="020B0606020202030204" pitchFamily="34" charset="0"/>
              </a:rPr>
              <a:t>Observar o tempo de acesso lexical a partir dos </a:t>
            </a:r>
            <a:r>
              <a:rPr lang="pt-BR" sz="3200" b="1" dirty="0">
                <a:solidFill>
                  <a:srgbClr val="FFC000"/>
                </a:solidFill>
                <a:latin typeface="NewsGoth Cn BT" panose="020B0606020202030204" pitchFamily="34" charset="0"/>
              </a:rPr>
              <a:t>usos</a:t>
            </a:r>
            <a:r>
              <a:rPr lang="pt-BR" sz="3200" dirty="0">
                <a:latin typeface="NewsGoth Cn BT" panose="020B0606020202030204" pitchFamily="34" charset="0"/>
              </a:rPr>
              <a:t> e </a:t>
            </a:r>
            <a:r>
              <a:rPr lang="pt-BR" sz="3200" b="1" dirty="0">
                <a:solidFill>
                  <a:srgbClr val="FFC000"/>
                </a:solidFill>
                <a:latin typeface="NewsGoth Cn BT" panose="020B0606020202030204" pitchFamily="34" charset="0"/>
              </a:rPr>
              <a:t>significados</a:t>
            </a:r>
            <a:r>
              <a:rPr lang="pt-BR" sz="3200" dirty="0">
                <a:latin typeface="NewsGoth Cn BT" panose="020B0606020202030204" pitchFamily="34" charset="0"/>
              </a:rPr>
              <a:t> das palavras</a:t>
            </a:r>
          </a:p>
          <a:p>
            <a:pPr algn="just"/>
            <a:r>
              <a:rPr lang="pt-BR" sz="3200" dirty="0">
                <a:latin typeface="NewsGoth Cn BT" panose="020B0606020202030204" pitchFamily="34" charset="0"/>
              </a:rPr>
              <a:t>MEG</a:t>
            </a:r>
          </a:p>
        </p:txBody>
      </p:sp>
      <p:pic>
        <p:nvPicPr>
          <p:cNvPr id="1026" name="Picture 2" descr="VA-led study of combat personnel with brain injuries pinpoints abnormal  brain waves | EurekAlert! Science News">
            <a:extLst>
              <a:ext uri="{FF2B5EF4-FFF2-40B4-BE49-F238E27FC236}">
                <a16:creationId xmlns:a16="http://schemas.microsoft.com/office/drawing/2014/main" id="{DDAC6E9C-359C-49E5-BA97-D45F07002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754" y="2773871"/>
            <a:ext cx="5104638" cy="3403092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5AFE2DB7-FFB0-4762-A18B-97BD31F74165}"/>
              </a:ext>
            </a:extLst>
          </p:cNvPr>
          <p:cNvSpPr txBox="1">
            <a:spLocks/>
          </p:cNvSpPr>
          <p:nvPr/>
        </p:nvSpPr>
        <p:spPr>
          <a:xfrm>
            <a:off x="2569465" y="6235255"/>
            <a:ext cx="7132320" cy="5152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3200" dirty="0">
                <a:latin typeface="NewsGoth Cn BT" panose="020B0606020202030204" pitchFamily="34" charset="0"/>
              </a:rPr>
              <a:t> m  a  g  n  e  t  o  e  n  c  e  f  a  l  o  g  r  a  f  i  a</a:t>
            </a:r>
          </a:p>
        </p:txBody>
      </p:sp>
    </p:spTree>
    <p:extLst>
      <p:ext uri="{BB962C8B-B14F-4D97-AF65-F5344CB8AC3E}">
        <p14:creationId xmlns:p14="http://schemas.microsoft.com/office/powerpoint/2010/main" val="383182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9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nda 6">
            <a:extLst>
              <a:ext uri="{FF2B5EF4-FFF2-40B4-BE49-F238E27FC236}">
                <a16:creationId xmlns:a16="http://schemas.microsoft.com/office/drawing/2014/main" id="{533C848E-29B2-490A-95FB-C2682872333C}"/>
              </a:ext>
            </a:extLst>
          </p:cNvPr>
          <p:cNvSpPr/>
          <p:nvPr/>
        </p:nvSpPr>
        <p:spPr>
          <a:xfrm>
            <a:off x="1711128" y="2605378"/>
            <a:ext cx="8769743" cy="1501575"/>
          </a:xfrm>
          <a:prstGeom prst="wave">
            <a:avLst/>
          </a:prstGeom>
          <a:solidFill>
            <a:srgbClr val="FF61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55B7AD-A61A-49F4-BE0B-6B89E9D52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59" y="2698947"/>
            <a:ext cx="11182120" cy="1325563"/>
          </a:xfrm>
        </p:spPr>
        <p:txBody>
          <a:bodyPr>
            <a:normAutofit/>
          </a:bodyPr>
          <a:lstStyle/>
          <a:p>
            <a:pPr algn="ctr"/>
            <a:r>
              <a:rPr lang="pt-BR" sz="6000" dirty="0">
                <a:solidFill>
                  <a:schemeClr val="bg1"/>
                </a:solidFill>
                <a:latin typeface="NewsGoth Cn BT" panose="020B0606020202030204" pitchFamily="34" charset="0"/>
              </a:rPr>
              <a:t>Perguntas?</a:t>
            </a:r>
          </a:p>
        </p:txBody>
      </p:sp>
      <p:pic>
        <p:nvPicPr>
          <p:cNvPr id="2050" name="Picture 2" descr="How to Measure a Shirt">
            <a:extLst>
              <a:ext uri="{FF2B5EF4-FFF2-40B4-BE49-F238E27FC236}">
                <a16:creationId xmlns:a16="http://schemas.microsoft.com/office/drawing/2014/main" id="{26367DA1-0713-45A9-927C-78642A0E7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6158">
            <a:off x="608001" y="638125"/>
            <a:ext cx="2239137" cy="16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AB5AF38-BFC5-455D-B77C-E55A4E0BC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703" y="4681728"/>
            <a:ext cx="1866289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81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9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55B7AD-A61A-49F4-BE0B-6B89E9D52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91" y="365125"/>
            <a:ext cx="11182120" cy="1325563"/>
          </a:xfrm>
        </p:spPr>
        <p:txBody>
          <a:bodyPr>
            <a:normAutofit/>
          </a:bodyPr>
          <a:lstStyle/>
          <a:p>
            <a:r>
              <a:rPr lang="pt-BR" sz="4400" dirty="0">
                <a:latin typeface="NewsGoth Cn BT" panose="020B0606020202030204" pitchFamily="34" charset="0"/>
              </a:rPr>
              <a:t>Assim é a hipótese dos autores</a:t>
            </a:r>
            <a:endParaRPr lang="pt-BR" dirty="0">
              <a:latin typeface="NewsGoth Cn BT" panose="020B060602020203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FBFB0CA9-78E0-4488-9DA9-31BFCAF311B2}"/>
              </a:ext>
            </a:extLst>
          </p:cNvPr>
          <p:cNvSpPr/>
          <p:nvPr/>
        </p:nvSpPr>
        <p:spPr>
          <a:xfrm>
            <a:off x="585216" y="1919288"/>
            <a:ext cx="2798064" cy="277063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F616DA9D-52A2-497D-9DF4-2FA98AFE520F}"/>
              </a:ext>
            </a:extLst>
          </p:cNvPr>
          <p:cNvSpPr/>
          <p:nvPr/>
        </p:nvSpPr>
        <p:spPr>
          <a:xfrm>
            <a:off x="9110472" y="1919288"/>
            <a:ext cx="2798064" cy="277063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F9B776AD-C30E-4274-8266-DCA661B0EDCB}"/>
              </a:ext>
            </a:extLst>
          </p:cNvPr>
          <p:cNvSpPr txBox="1">
            <a:spLocks/>
          </p:cNvSpPr>
          <p:nvPr/>
        </p:nvSpPr>
        <p:spPr>
          <a:xfrm>
            <a:off x="942623" y="2368836"/>
            <a:ext cx="2221201" cy="21025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3200" dirty="0">
                <a:latin typeface="NewsGoth Cn BT" panose="020B0606020202030204" pitchFamily="34" charset="0"/>
              </a:rPr>
              <a:t>Palavras com muitos significados não relacionados</a:t>
            </a:r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99B66493-0B30-469D-8B34-205231CF44BB}"/>
              </a:ext>
            </a:extLst>
          </p:cNvPr>
          <p:cNvSpPr txBox="1">
            <a:spLocks/>
          </p:cNvSpPr>
          <p:nvPr/>
        </p:nvSpPr>
        <p:spPr>
          <a:xfrm>
            <a:off x="9478527" y="2374932"/>
            <a:ext cx="2128257" cy="1983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3200" dirty="0">
                <a:latin typeface="NewsGoth Cn BT" panose="020B0606020202030204" pitchFamily="34" charset="0"/>
              </a:rPr>
              <a:t>Palavras com muitos significados relacionados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39BFEF2-01E0-421E-9295-89EBC30DE4CA}"/>
              </a:ext>
            </a:extLst>
          </p:cNvPr>
          <p:cNvSpPr/>
          <p:nvPr/>
        </p:nvSpPr>
        <p:spPr>
          <a:xfrm>
            <a:off x="1197864" y="5358384"/>
            <a:ext cx="9464040" cy="32918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: para Cima 13">
            <a:extLst>
              <a:ext uri="{FF2B5EF4-FFF2-40B4-BE49-F238E27FC236}">
                <a16:creationId xmlns:a16="http://schemas.microsoft.com/office/drawing/2014/main" id="{08A3A75F-66D6-4D55-AE8B-8B2FF388A28C}"/>
              </a:ext>
            </a:extLst>
          </p:cNvPr>
          <p:cNvSpPr/>
          <p:nvPr/>
        </p:nvSpPr>
        <p:spPr>
          <a:xfrm rot="5400000">
            <a:off x="10673315" y="5152644"/>
            <a:ext cx="835152" cy="722376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: para Cima 15">
            <a:extLst>
              <a:ext uri="{FF2B5EF4-FFF2-40B4-BE49-F238E27FC236}">
                <a16:creationId xmlns:a16="http://schemas.microsoft.com/office/drawing/2014/main" id="{E5154D86-0388-41C6-B54E-AF8174F614A1}"/>
              </a:ext>
            </a:extLst>
          </p:cNvPr>
          <p:cNvSpPr/>
          <p:nvPr/>
        </p:nvSpPr>
        <p:spPr>
          <a:xfrm rot="16200000">
            <a:off x="351301" y="5161788"/>
            <a:ext cx="835152" cy="722376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D2D5FD7D-E285-4838-A233-3525BA64D978}"/>
              </a:ext>
            </a:extLst>
          </p:cNvPr>
          <p:cNvSpPr txBox="1">
            <a:spLocks/>
          </p:cNvSpPr>
          <p:nvPr/>
        </p:nvSpPr>
        <p:spPr>
          <a:xfrm>
            <a:off x="8174172" y="6227556"/>
            <a:ext cx="3432612" cy="717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3200" dirty="0">
                <a:solidFill>
                  <a:schemeClr val="bg1"/>
                </a:solidFill>
                <a:latin typeface="NewsGoth Cn BT" panose="020B0606020202030204" pitchFamily="34" charset="0"/>
              </a:rPr>
              <a:t>acessado mais rápido</a:t>
            </a:r>
          </a:p>
        </p:txBody>
      </p:sp>
      <p:sp>
        <p:nvSpPr>
          <p:cNvPr id="20" name="Espaço Reservado para Conteúdo 2">
            <a:extLst>
              <a:ext uri="{FF2B5EF4-FFF2-40B4-BE49-F238E27FC236}">
                <a16:creationId xmlns:a16="http://schemas.microsoft.com/office/drawing/2014/main" id="{97CADD3E-BDE2-4700-8B24-F5EC6CFA85DF}"/>
              </a:ext>
            </a:extLst>
          </p:cNvPr>
          <p:cNvSpPr txBox="1">
            <a:spLocks/>
          </p:cNvSpPr>
          <p:nvPr/>
        </p:nvSpPr>
        <p:spPr>
          <a:xfrm>
            <a:off x="231083" y="6222738"/>
            <a:ext cx="3811129" cy="717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3200" dirty="0">
                <a:solidFill>
                  <a:schemeClr val="bg1"/>
                </a:solidFill>
                <a:latin typeface="NewsGoth Cn BT" panose="020B0606020202030204" pitchFamily="34" charset="0"/>
              </a:rPr>
              <a:t>acessado mais devagar</a:t>
            </a:r>
          </a:p>
        </p:txBody>
      </p:sp>
    </p:spTree>
    <p:extLst>
      <p:ext uri="{BB962C8B-B14F-4D97-AF65-F5344CB8AC3E}">
        <p14:creationId xmlns:p14="http://schemas.microsoft.com/office/powerpoint/2010/main" val="177763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9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55B7AD-A61A-49F4-BE0B-6B89E9D52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91" y="365125"/>
            <a:ext cx="11182120" cy="1325563"/>
          </a:xfrm>
        </p:spPr>
        <p:txBody>
          <a:bodyPr>
            <a:normAutofit/>
          </a:bodyPr>
          <a:lstStyle/>
          <a:p>
            <a:r>
              <a:rPr lang="pt-BR" sz="4400" dirty="0">
                <a:latin typeface="NewsGoth Cn BT" panose="020B0606020202030204" pitchFamily="34" charset="0"/>
              </a:rPr>
              <a:t>Homonímia e polissemia</a:t>
            </a:r>
            <a:endParaRPr lang="pt-BR" dirty="0">
              <a:latin typeface="NewsGoth Cn BT" panose="020B060602020203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FBFB0CA9-78E0-4488-9DA9-31BFCAF311B2}"/>
              </a:ext>
            </a:extLst>
          </p:cNvPr>
          <p:cNvSpPr/>
          <p:nvPr/>
        </p:nvSpPr>
        <p:spPr>
          <a:xfrm>
            <a:off x="585216" y="1919288"/>
            <a:ext cx="2798064" cy="277063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F616DA9D-52A2-497D-9DF4-2FA98AFE520F}"/>
              </a:ext>
            </a:extLst>
          </p:cNvPr>
          <p:cNvSpPr/>
          <p:nvPr/>
        </p:nvSpPr>
        <p:spPr>
          <a:xfrm>
            <a:off x="9110472" y="1919288"/>
            <a:ext cx="2798064" cy="277063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F9B776AD-C30E-4274-8266-DCA661B0EDCB}"/>
              </a:ext>
            </a:extLst>
          </p:cNvPr>
          <p:cNvSpPr txBox="1">
            <a:spLocks/>
          </p:cNvSpPr>
          <p:nvPr/>
        </p:nvSpPr>
        <p:spPr>
          <a:xfrm>
            <a:off x="942623" y="2368836"/>
            <a:ext cx="2221201" cy="21025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3200" dirty="0">
                <a:latin typeface="NewsGoth Cn BT" panose="020B0606020202030204" pitchFamily="34" charset="0"/>
              </a:rPr>
              <a:t>Palavras com muitos significados não relacionados</a:t>
            </a:r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99B66493-0B30-469D-8B34-205231CF44BB}"/>
              </a:ext>
            </a:extLst>
          </p:cNvPr>
          <p:cNvSpPr txBox="1">
            <a:spLocks/>
          </p:cNvSpPr>
          <p:nvPr/>
        </p:nvSpPr>
        <p:spPr>
          <a:xfrm>
            <a:off x="9478527" y="2374932"/>
            <a:ext cx="2128257" cy="1983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3200" dirty="0">
                <a:latin typeface="NewsGoth Cn BT" panose="020B0606020202030204" pitchFamily="34" charset="0"/>
              </a:rPr>
              <a:t>Palavras com muitos significados relacionados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39BFEF2-01E0-421E-9295-89EBC30DE4CA}"/>
              </a:ext>
            </a:extLst>
          </p:cNvPr>
          <p:cNvSpPr/>
          <p:nvPr/>
        </p:nvSpPr>
        <p:spPr>
          <a:xfrm>
            <a:off x="1197864" y="5358384"/>
            <a:ext cx="9464040" cy="32918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: para Cima 13">
            <a:extLst>
              <a:ext uri="{FF2B5EF4-FFF2-40B4-BE49-F238E27FC236}">
                <a16:creationId xmlns:a16="http://schemas.microsoft.com/office/drawing/2014/main" id="{08A3A75F-66D6-4D55-AE8B-8B2FF388A28C}"/>
              </a:ext>
            </a:extLst>
          </p:cNvPr>
          <p:cNvSpPr/>
          <p:nvPr/>
        </p:nvSpPr>
        <p:spPr>
          <a:xfrm rot="5400000">
            <a:off x="10673315" y="5152644"/>
            <a:ext cx="835152" cy="722376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: para Cima 15">
            <a:extLst>
              <a:ext uri="{FF2B5EF4-FFF2-40B4-BE49-F238E27FC236}">
                <a16:creationId xmlns:a16="http://schemas.microsoft.com/office/drawing/2014/main" id="{E5154D86-0388-41C6-B54E-AF8174F614A1}"/>
              </a:ext>
            </a:extLst>
          </p:cNvPr>
          <p:cNvSpPr/>
          <p:nvPr/>
        </p:nvSpPr>
        <p:spPr>
          <a:xfrm rot="16200000">
            <a:off x="351301" y="5161788"/>
            <a:ext cx="835152" cy="722376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D2D5FD7D-E285-4838-A233-3525BA64D978}"/>
              </a:ext>
            </a:extLst>
          </p:cNvPr>
          <p:cNvSpPr txBox="1">
            <a:spLocks/>
          </p:cNvSpPr>
          <p:nvPr/>
        </p:nvSpPr>
        <p:spPr>
          <a:xfrm>
            <a:off x="8174172" y="6227556"/>
            <a:ext cx="3432612" cy="717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3200" dirty="0">
                <a:solidFill>
                  <a:schemeClr val="bg1"/>
                </a:solidFill>
                <a:latin typeface="NewsGoth Cn BT" panose="020B0606020202030204" pitchFamily="34" charset="0"/>
              </a:rPr>
              <a:t>acessado mais rápido</a:t>
            </a:r>
          </a:p>
        </p:txBody>
      </p:sp>
      <p:sp>
        <p:nvSpPr>
          <p:cNvPr id="20" name="Espaço Reservado para Conteúdo 2">
            <a:extLst>
              <a:ext uri="{FF2B5EF4-FFF2-40B4-BE49-F238E27FC236}">
                <a16:creationId xmlns:a16="http://schemas.microsoft.com/office/drawing/2014/main" id="{97CADD3E-BDE2-4700-8B24-F5EC6CFA85DF}"/>
              </a:ext>
            </a:extLst>
          </p:cNvPr>
          <p:cNvSpPr txBox="1">
            <a:spLocks/>
          </p:cNvSpPr>
          <p:nvPr/>
        </p:nvSpPr>
        <p:spPr>
          <a:xfrm>
            <a:off x="231083" y="6222738"/>
            <a:ext cx="3811129" cy="717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3200" dirty="0">
                <a:solidFill>
                  <a:schemeClr val="bg1"/>
                </a:solidFill>
                <a:latin typeface="NewsGoth Cn BT" panose="020B0606020202030204" pitchFamily="34" charset="0"/>
              </a:rPr>
              <a:t>acessado mais devagar</a:t>
            </a:r>
          </a:p>
        </p:txBody>
      </p:sp>
      <p:sp>
        <p:nvSpPr>
          <p:cNvPr id="3" name="Sinal de Multiplicação 2">
            <a:extLst>
              <a:ext uri="{FF2B5EF4-FFF2-40B4-BE49-F238E27FC236}">
                <a16:creationId xmlns:a16="http://schemas.microsoft.com/office/drawing/2014/main" id="{5A02FF47-6133-4594-AD71-029E742A94DA}"/>
              </a:ext>
            </a:extLst>
          </p:cNvPr>
          <p:cNvSpPr/>
          <p:nvPr/>
        </p:nvSpPr>
        <p:spPr>
          <a:xfrm>
            <a:off x="933874" y="3390622"/>
            <a:ext cx="1919449" cy="1174790"/>
          </a:xfrm>
          <a:prstGeom prst="mathMultiply">
            <a:avLst/>
          </a:prstGeom>
          <a:solidFill>
            <a:srgbClr val="FF616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inal de Multiplicação 14">
            <a:extLst>
              <a:ext uri="{FF2B5EF4-FFF2-40B4-BE49-F238E27FC236}">
                <a16:creationId xmlns:a16="http://schemas.microsoft.com/office/drawing/2014/main" id="{F4B76688-81E2-44D8-BFD2-D1B945C02A90}"/>
              </a:ext>
            </a:extLst>
          </p:cNvPr>
          <p:cNvSpPr/>
          <p:nvPr/>
        </p:nvSpPr>
        <p:spPr>
          <a:xfrm>
            <a:off x="9582930" y="3157367"/>
            <a:ext cx="1919449" cy="1174790"/>
          </a:xfrm>
          <a:prstGeom prst="mathMultiply">
            <a:avLst/>
          </a:prstGeom>
          <a:solidFill>
            <a:srgbClr val="FF616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E12D1CF7-F7AF-40F7-B047-6A1EF54DE4B2}"/>
              </a:ext>
            </a:extLst>
          </p:cNvPr>
          <p:cNvSpPr txBox="1">
            <a:spLocks/>
          </p:cNvSpPr>
          <p:nvPr/>
        </p:nvSpPr>
        <p:spPr>
          <a:xfrm>
            <a:off x="1039020" y="4683911"/>
            <a:ext cx="1814303" cy="717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3200" dirty="0">
                <a:solidFill>
                  <a:schemeClr val="bg1"/>
                </a:solidFill>
                <a:latin typeface="NewsGoth Cn BT" panose="020B0606020202030204" pitchFamily="34" charset="0"/>
              </a:rPr>
              <a:t>homonímia</a:t>
            </a: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C6BC212B-DE56-4FD8-BF27-4BAE9EA24851}"/>
              </a:ext>
            </a:extLst>
          </p:cNvPr>
          <p:cNvSpPr txBox="1">
            <a:spLocks/>
          </p:cNvSpPr>
          <p:nvPr/>
        </p:nvSpPr>
        <p:spPr>
          <a:xfrm>
            <a:off x="9635502" y="4703707"/>
            <a:ext cx="1814303" cy="717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3200" dirty="0">
                <a:solidFill>
                  <a:schemeClr val="bg1"/>
                </a:solidFill>
                <a:latin typeface="NewsGoth Cn BT" panose="020B0606020202030204" pitchFamily="34" charset="0"/>
              </a:rPr>
              <a:t>polissemia</a:t>
            </a:r>
          </a:p>
        </p:txBody>
      </p:sp>
      <p:sp>
        <p:nvSpPr>
          <p:cNvPr id="4" name="Seta: em Forma de U 3">
            <a:extLst>
              <a:ext uri="{FF2B5EF4-FFF2-40B4-BE49-F238E27FC236}">
                <a16:creationId xmlns:a16="http://schemas.microsoft.com/office/drawing/2014/main" id="{FBD31E44-A7AF-4222-B070-F75B01070979}"/>
              </a:ext>
            </a:extLst>
          </p:cNvPr>
          <p:cNvSpPr/>
          <p:nvPr/>
        </p:nvSpPr>
        <p:spPr>
          <a:xfrm flipH="1">
            <a:off x="8430767" y="3223391"/>
            <a:ext cx="1047757" cy="699385"/>
          </a:xfrm>
          <a:prstGeom prst="uturnArrow">
            <a:avLst>
              <a:gd name="adj1" fmla="val 25000"/>
              <a:gd name="adj2" fmla="val 25000"/>
              <a:gd name="adj3" fmla="val 36923"/>
              <a:gd name="adj4" fmla="val 43750"/>
              <a:gd name="adj5" fmla="val 100000"/>
            </a:avLst>
          </a:prstGeom>
          <a:solidFill>
            <a:srgbClr val="FF616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Espaço Reservado para Conteúdo 2">
            <a:extLst>
              <a:ext uri="{FF2B5EF4-FFF2-40B4-BE49-F238E27FC236}">
                <a16:creationId xmlns:a16="http://schemas.microsoft.com/office/drawing/2014/main" id="{7DAB48C9-AF41-48B0-921B-62E6411C8872}"/>
              </a:ext>
            </a:extLst>
          </p:cNvPr>
          <p:cNvSpPr txBox="1">
            <a:spLocks/>
          </p:cNvSpPr>
          <p:nvPr/>
        </p:nvSpPr>
        <p:spPr>
          <a:xfrm>
            <a:off x="7480196" y="4054177"/>
            <a:ext cx="1814303" cy="6067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3200" dirty="0">
                <a:solidFill>
                  <a:schemeClr val="bg1"/>
                </a:solidFill>
                <a:latin typeface="NewsGoth Cn BT" panose="020B0606020202030204" pitchFamily="34" charset="0"/>
              </a:rPr>
              <a:t>sentido/uso</a:t>
            </a:r>
          </a:p>
        </p:txBody>
      </p:sp>
      <p:sp>
        <p:nvSpPr>
          <p:cNvPr id="22" name="Espaço Reservado para Conteúdo 2">
            <a:extLst>
              <a:ext uri="{FF2B5EF4-FFF2-40B4-BE49-F238E27FC236}">
                <a16:creationId xmlns:a16="http://schemas.microsoft.com/office/drawing/2014/main" id="{54773FC8-8E1D-41C2-BEAD-7454B46402B8}"/>
              </a:ext>
            </a:extLst>
          </p:cNvPr>
          <p:cNvSpPr txBox="1">
            <a:spLocks/>
          </p:cNvSpPr>
          <p:nvPr/>
        </p:nvSpPr>
        <p:spPr>
          <a:xfrm>
            <a:off x="3525036" y="2098288"/>
            <a:ext cx="2798064" cy="26729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  <a:latin typeface="NewsGoth Cn BT" panose="020B0606020202030204" pitchFamily="34" charset="0"/>
              </a:rPr>
              <a:t>Palavras com muitos </a:t>
            </a:r>
            <a:r>
              <a:rPr lang="pt-BR" dirty="0">
                <a:solidFill>
                  <a:srgbClr val="FF6161"/>
                </a:solidFill>
                <a:latin typeface="NewsGoth Cn BT" panose="020B0606020202030204" pitchFamily="34" charset="0"/>
              </a:rPr>
              <a:t>significados não relacionados </a:t>
            </a:r>
            <a:r>
              <a:rPr lang="pt-BR" dirty="0">
                <a:solidFill>
                  <a:schemeClr val="bg1"/>
                </a:solidFill>
                <a:latin typeface="NewsGoth Cn BT" panose="020B0606020202030204" pitchFamily="34" charset="0"/>
              </a:rPr>
              <a:t>com o mesmo som e grafia (banco)</a:t>
            </a: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  <a:latin typeface="NewsGoth Cn BT" panose="020B0606020202030204" pitchFamily="34" charset="0"/>
              </a:rPr>
              <a:t>Surgimento </a:t>
            </a:r>
            <a:r>
              <a:rPr lang="pt-BR" dirty="0" err="1">
                <a:solidFill>
                  <a:schemeClr val="bg1"/>
                </a:solidFill>
                <a:latin typeface="NewsGoth Cn BT" panose="020B0606020202030204" pitchFamily="34" charset="0"/>
              </a:rPr>
              <a:t>extra-linguístico</a:t>
            </a:r>
            <a:endParaRPr lang="pt-BR" dirty="0">
              <a:solidFill>
                <a:schemeClr val="bg1"/>
              </a:solidFill>
              <a:latin typeface="NewsGoth Cn BT" panose="020B0606020202030204" pitchFamily="34" charset="0"/>
            </a:endParaRPr>
          </a:p>
        </p:txBody>
      </p:sp>
      <p:sp>
        <p:nvSpPr>
          <p:cNvPr id="23" name="Espaço Reservado para Conteúdo 2">
            <a:extLst>
              <a:ext uri="{FF2B5EF4-FFF2-40B4-BE49-F238E27FC236}">
                <a16:creationId xmlns:a16="http://schemas.microsoft.com/office/drawing/2014/main" id="{249A5412-DDA8-49ED-A5E4-FAC377386D61}"/>
              </a:ext>
            </a:extLst>
          </p:cNvPr>
          <p:cNvSpPr txBox="1">
            <a:spLocks/>
          </p:cNvSpPr>
          <p:nvPr/>
        </p:nvSpPr>
        <p:spPr>
          <a:xfrm>
            <a:off x="6554344" y="285145"/>
            <a:ext cx="2798064" cy="23672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t-BR" dirty="0">
                <a:solidFill>
                  <a:schemeClr val="bg1"/>
                </a:solidFill>
                <a:latin typeface="NewsGoth Cn BT" panose="020B0606020202030204" pitchFamily="34" charset="0"/>
              </a:rPr>
              <a:t>Palavras com muitos </a:t>
            </a:r>
            <a:r>
              <a:rPr lang="pt-BR" dirty="0">
                <a:solidFill>
                  <a:srgbClr val="FF6161"/>
                </a:solidFill>
                <a:latin typeface="NewsGoth Cn BT" panose="020B0606020202030204" pitchFamily="34" charset="0"/>
              </a:rPr>
              <a:t>sentidos/usos relacionados </a:t>
            </a:r>
            <a:r>
              <a:rPr lang="pt-BR" dirty="0">
                <a:solidFill>
                  <a:schemeClr val="bg1"/>
                </a:solidFill>
                <a:latin typeface="NewsGoth Cn BT" panose="020B0606020202030204" pitchFamily="34" charset="0"/>
              </a:rPr>
              <a:t>com o mesmo som e grafia (exame)</a:t>
            </a:r>
          </a:p>
          <a:p>
            <a:pPr marL="0" indent="0" algn="r">
              <a:buNone/>
            </a:pPr>
            <a:r>
              <a:rPr lang="pt-BR" dirty="0">
                <a:solidFill>
                  <a:schemeClr val="bg1"/>
                </a:solidFill>
                <a:latin typeface="NewsGoth Cn BT" panose="020B0606020202030204" pitchFamily="34" charset="0"/>
              </a:rPr>
              <a:t>Surgimento linguístico</a:t>
            </a:r>
          </a:p>
        </p:txBody>
      </p:sp>
      <p:sp>
        <p:nvSpPr>
          <p:cNvPr id="24" name="Seta: para Cima 23">
            <a:extLst>
              <a:ext uri="{FF2B5EF4-FFF2-40B4-BE49-F238E27FC236}">
                <a16:creationId xmlns:a16="http://schemas.microsoft.com/office/drawing/2014/main" id="{9626B214-E711-4EE4-9372-2411DD3FBDB7}"/>
              </a:ext>
            </a:extLst>
          </p:cNvPr>
          <p:cNvSpPr/>
          <p:nvPr/>
        </p:nvSpPr>
        <p:spPr>
          <a:xfrm rot="5400000">
            <a:off x="3816072" y="3655144"/>
            <a:ext cx="573064" cy="2584712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: para Cima 24">
            <a:extLst>
              <a:ext uri="{FF2B5EF4-FFF2-40B4-BE49-F238E27FC236}">
                <a16:creationId xmlns:a16="http://schemas.microsoft.com/office/drawing/2014/main" id="{5982769F-0142-4DEC-81E1-7825ABE226FB}"/>
              </a:ext>
            </a:extLst>
          </p:cNvPr>
          <p:cNvSpPr/>
          <p:nvPr/>
        </p:nvSpPr>
        <p:spPr>
          <a:xfrm rot="16200000">
            <a:off x="8100815" y="3673039"/>
            <a:ext cx="573064" cy="2584712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spaço Reservado para Conteúdo 2">
            <a:extLst>
              <a:ext uri="{FF2B5EF4-FFF2-40B4-BE49-F238E27FC236}">
                <a16:creationId xmlns:a16="http://schemas.microsoft.com/office/drawing/2014/main" id="{822EA48D-19A0-41CC-8543-7B2B0C872265}"/>
              </a:ext>
            </a:extLst>
          </p:cNvPr>
          <p:cNvSpPr txBox="1">
            <a:spLocks/>
          </p:cNvSpPr>
          <p:nvPr/>
        </p:nvSpPr>
        <p:spPr>
          <a:xfrm>
            <a:off x="5362827" y="4765765"/>
            <a:ext cx="1763170" cy="44341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3200" dirty="0">
                <a:solidFill>
                  <a:schemeClr val="bg1"/>
                </a:solidFill>
                <a:latin typeface="NewsGoth Cn BT" panose="020B0606020202030204" pitchFamily="34" charset="0"/>
              </a:rPr>
              <a:t>ambiguidade</a:t>
            </a:r>
          </a:p>
        </p:txBody>
      </p:sp>
    </p:spTree>
    <p:extLst>
      <p:ext uri="{BB962C8B-B14F-4D97-AF65-F5344CB8AC3E}">
        <p14:creationId xmlns:p14="http://schemas.microsoft.com/office/powerpoint/2010/main" val="359602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7" grpId="0"/>
      <p:bldP spid="18" grpId="0"/>
      <p:bldP spid="4" grpId="0" animBg="1"/>
      <p:bldP spid="21" grpId="0"/>
      <p:bldP spid="22" grpId="0"/>
      <p:bldP spid="24" grpId="0" animBg="1"/>
      <p:bldP spid="25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9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nda 6">
            <a:extLst>
              <a:ext uri="{FF2B5EF4-FFF2-40B4-BE49-F238E27FC236}">
                <a16:creationId xmlns:a16="http://schemas.microsoft.com/office/drawing/2014/main" id="{533C848E-29B2-490A-95FB-C2682872333C}"/>
              </a:ext>
            </a:extLst>
          </p:cNvPr>
          <p:cNvSpPr/>
          <p:nvPr/>
        </p:nvSpPr>
        <p:spPr>
          <a:xfrm>
            <a:off x="1711128" y="2605378"/>
            <a:ext cx="8769743" cy="1501575"/>
          </a:xfrm>
          <a:prstGeom prst="wave">
            <a:avLst/>
          </a:prstGeom>
          <a:solidFill>
            <a:srgbClr val="FF61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55B7AD-A61A-49F4-BE0B-6B89E9D52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59" y="2698947"/>
            <a:ext cx="11182120" cy="1325563"/>
          </a:xfrm>
        </p:spPr>
        <p:txBody>
          <a:bodyPr>
            <a:normAutofit/>
          </a:bodyPr>
          <a:lstStyle/>
          <a:p>
            <a:pPr algn="ctr"/>
            <a:r>
              <a:rPr lang="pt-BR" sz="6000" dirty="0">
                <a:solidFill>
                  <a:schemeClr val="bg1"/>
                </a:solidFill>
                <a:latin typeface="NewsGoth Cn BT" panose="020B0606020202030204" pitchFamily="34" charset="0"/>
              </a:rPr>
              <a:t>Perguntas?</a:t>
            </a:r>
          </a:p>
        </p:txBody>
      </p:sp>
      <p:pic>
        <p:nvPicPr>
          <p:cNvPr id="2050" name="Picture 2" descr="How to Measure a Shirt">
            <a:extLst>
              <a:ext uri="{FF2B5EF4-FFF2-40B4-BE49-F238E27FC236}">
                <a16:creationId xmlns:a16="http://schemas.microsoft.com/office/drawing/2014/main" id="{26367DA1-0713-45A9-927C-78642A0E7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6158">
            <a:off x="608001" y="638125"/>
            <a:ext cx="2239137" cy="16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AB5AF38-BFC5-455D-B77C-E55A4E0BC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703" y="4681728"/>
            <a:ext cx="1866289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64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9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DF1D28D-4566-41DB-BC93-00685A88DF13}"/>
              </a:ext>
            </a:extLst>
          </p:cNvPr>
          <p:cNvSpPr/>
          <p:nvPr/>
        </p:nvSpPr>
        <p:spPr>
          <a:xfrm>
            <a:off x="502920" y="5413248"/>
            <a:ext cx="10881360" cy="1161288"/>
          </a:xfrm>
          <a:prstGeom prst="rect">
            <a:avLst/>
          </a:prstGeom>
          <a:solidFill>
            <a:srgbClr val="FF61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D9D8200-E012-491F-BB8D-2A3F3525FD83}"/>
              </a:ext>
            </a:extLst>
          </p:cNvPr>
          <p:cNvSpPr/>
          <p:nvPr/>
        </p:nvSpPr>
        <p:spPr>
          <a:xfrm>
            <a:off x="109728" y="2368836"/>
            <a:ext cx="3054096" cy="13255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55B7AD-A61A-49F4-BE0B-6B89E9D52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91" y="365125"/>
            <a:ext cx="11182120" cy="1325563"/>
          </a:xfrm>
        </p:spPr>
        <p:txBody>
          <a:bodyPr>
            <a:normAutofit/>
          </a:bodyPr>
          <a:lstStyle/>
          <a:p>
            <a:r>
              <a:rPr lang="pt-BR" sz="4400" dirty="0">
                <a:latin typeface="NewsGoth Cn BT" panose="020B0606020202030204" pitchFamily="34" charset="0"/>
              </a:rPr>
              <a:t>Antigamente...</a:t>
            </a:r>
            <a:endParaRPr lang="pt-BR" dirty="0">
              <a:latin typeface="NewsGoth Cn BT" panose="020B0606020202030204" pitchFamily="34" charset="0"/>
            </a:endParaRP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F9B776AD-C30E-4274-8266-DCA661B0EDCB}"/>
              </a:ext>
            </a:extLst>
          </p:cNvPr>
          <p:cNvSpPr txBox="1">
            <a:spLocks/>
          </p:cNvSpPr>
          <p:nvPr/>
        </p:nvSpPr>
        <p:spPr>
          <a:xfrm>
            <a:off x="1125503" y="2368836"/>
            <a:ext cx="2221201" cy="1124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200" dirty="0">
                <a:latin typeface="NewsGoth Cn BT" panose="020B0606020202030204" pitchFamily="34" charset="0"/>
              </a:rPr>
              <a:t>vantagem da ambiguidade</a:t>
            </a:r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FC3B8ACC-77E5-4929-B280-B40F96CC4981}"/>
              </a:ext>
            </a:extLst>
          </p:cNvPr>
          <p:cNvSpPr txBox="1">
            <a:spLocks/>
          </p:cNvSpPr>
          <p:nvPr/>
        </p:nvSpPr>
        <p:spPr>
          <a:xfrm>
            <a:off x="3310128" y="2304828"/>
            <a:ext cx="7939249" cy="1681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200" dirty="0">
                <a:solidFill>
                  <a:schemeClr val="bg1"/>
                </a:solidFill>
                <a:latin typeface="NewsGoth Cn BT" panose="020B0606020202030204" pitchFamily="34" charset="0"/>
              </a:rPr>
              <a:t>em tarefas visuais, palavras ambíguas tinham uma reação de tempo mais rápida do que palavras ‘sem ambiguidade’</a:t>
            </a:r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0DE8D49D-344B-4BA4-BFB8-CABA472E5557}"/>
              </a:ext>
            </a:extLst>
          </p:cNvPr>
          <p:cNvSpPr txBox="1">
            <a:spLocks/>
          </p:cNvSpPr>
          <p:nvPr/>
        </p:nvSpPr>
        <p:spPr>
          <a:xfrm>
            <a:off x="2057401" y="4287877"/>
            <a:ext cx="7333488" cy="626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200" dirty="0">
                <a:latin typeface="NewsGoth Cn BT" panose="020B0606020202030204" pitchFamily="34" charset="0"/>
              </a:rPr>
              <a:t>só que isso depende do tipo de ambiguidade</a:t>
            </a: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E0211516-E040-4E79-A70C-C992B114BD0E}"/>
              </a:ext>
            </a:extLst>
          </p:cNvPr>
          <p:cNvSpPr txBox="1">
            <a:spLocks/>
          </p:cNvSpPr>
          <p:nvPr/>
        </p:nvSpPr>
        <p:spPr>
          <a:xfrm>
            <a:off x="385591" y="5554026"/>
            <a:ext cx="10998689" cy="9388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200" dirty="0">
                <a:solidFill>
                  <a:schemeClr val="bg1"/>
                </a:solidFill>
                <a:latin typeface="NewsGoth Cn BT" panose="020B0606020202030204" pitchFamily="34" charset="0"/>
              </a:rPr>
              <a:t>A ambiguidade é importante para revelar a natureza do léxico mental e o acesso a ele</a:t>
            </a:r>
          </a:p>
        </p:txBody>
      </p:sp>
    </p:spTree>
    <p:extLst>
      <p:ext uri="{BB962C8B-B14F-4D97-AF65-F5344CB8AC3E}">
        <p14:creationId xmlns:p14="http://schemas.microsoft.com/office/powerpoint/2010/main" val="274421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9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>
            <a:extLst>
              <a:ext uri="{FF2B5EF4-FFF2-40B4-BE49-F238E27FC236}">
                <a16:creationId xmlns:a16="http://schemas.microsoft.com/office/drawing/2014/main" id="{5F388DEF-AFB6-45E5-ADB3-4BAF7E965CA7}"/>
              </a:ext>
            </a:extLst>
          </p:cNvPr>
          <p:cNvSpPr/>
          <p:nvPr/>
        </p:nvSpPr>
        <p:spPr>
          <a:xfrm>
            <a:off x="1115568" y="1756676"/>
            <a:ext cx="1874520" cy="1809484"/>
          </a:xfrm>
          <a:prstGeom prst="ellipse">
            <a:avLst/>
          </a:prstGeom>
          <a:solidFill>
            <a:srgbClr val="FF61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55B7AD-A61A-49F4-BE0B-6B89E9D52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91" y="229945"/>
            <a:ext cx="11182120" cy="1325563"/>
          </a:xfrm>
        </p:spPr>
        <p:txBody>
          <a:bodyPr>
            <a:normAutofit/>
          </a:bodyPr>
          <a:lstStyle/>
          <a:p>
            <a:r>
              <a:rPr lang="pt-BR" sz="4400" dirty="0">
                <a:latin typeface="NewsGoth Cn BT" panose="020B0606020202030204" pitchFamily="34" charset="0"/>
              </a:rPr>
              <a:t>Se não for ajudar, então não atrapalhe</a:t>
            </a:r>
            <a:endParaRPr lang="pt-BR" dirty="0">
              <a:latin typeface="NewsGoth Cn BT" panose="020B0606020202030204" pitchFamily="34" charset="0"/>
            </a:endParaRP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F9B776AD-C30E-4274-8266-DCA661B0EDCB}"/>
              </a:ext>
            </a:extLst>
          </p:cNvPr>
          <p:cNvSpPr txBox="1">
            <a:spLocks/>
          </p:cNvSpPr>
          <p:nvPr/>
        </p:nvSpPr>
        <p:spPr>
          <a:xfrm>
            <a:off x="1125503" y="2368836"/>
            <a:ext cx="2221201" cy="1124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200" dirty="0">
                <a:solidFill>
                  <a:schemeClr val="bg1"/>
                </a:solidFill>
                <a:latin typeface="NewsGoth Cn BT" panose="020B0606020202030204" pitchFamily="34" charset="0"/>
              </a:rPr>
              <a:t>Homonímia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03AD9A7-DB14-4363-A697-9F3B6F679ED1}"/>
              </a:ext>
            </a:extLst>
          </p:cNvPr>
          <p:cNvSpPr/>
          <p:nvPr/>
        </p:nvSpPr>
        <p:spPr>
          <a:xfrm>
            <a:off x="7504176" y="1756676"/>
            <a:ext cx="1874520" cy="1809484"/>
          </a:xfrm>
          <a:prstGeom prst="ellipse">
            <a:avLst/>
          </a:prstGeom>
          <a:solidFill>
            <a:srgbClr val="FF61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E7BFE8F9-B5AD-4356-84C0-2C4CE6CF4072}"/>
              </a:ext>
            </a:extLst>
          </p:cNvPr>
          <p:cNvSpPr txBox="1">
            <a:spLocks/>
          </p:cNvSpPr>
          <p:nvPr/>
        </p:nvSpPr>
        <p:spPr>
          <a:xfrm>
            <a:off x="7565136" y="2368836"/>
            <a:ext cx="1752600" cy="630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200" dirty="0">
                <a:solidFill>
                  <a:schemeClr val="bg1"/>
                </a:solidFill>
                <a:latin typeface="NewsGoth Cn BT" panose="020B0606020202030204" pitchFamily="34" charset="0"/>
              </a:rPr>
              <a:t>Polissemia</a:t>
            </a:r>
          </a:p>
        </p:txBody>
      </p:sp>
      <p:sp>
        <p:nvSpPr>
          <p:cNvPr id="30" name="Espaço Reservado para Conteúdo 2">
            <a:extLst>
              <a:ext uri="{FF2B5EF4-FFF2-40B4-BE49-F238E27FC236}">
                <a16:creationId xmlns:a16="http://schemas.microsoft.com/office/drawing/2014/main" id="{F8B75038-3D35-4330-AEF6-3253CE55DE35}"/>
              </a:ext>
            </a:extLst>
          </p:cNvPr>
          <p:cNvSpPr txBox="1">
            <a:spLocks/>
          </p:cNvSpPr>
          <p:nvPr/>
        </p:nvSpPr>
        <p:spPr>
          <a:xfrm>
            <a:off x="2236103" y="4306336"/>
            <a:ext cx="7939249" cy="1681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200" dirty="0">
                <a:solidFill>
                  <a:schemeClr val="bg1"/>
                </a:solidFill>
                <a:latin typeface="NewsGoth Cn BT" panose="020B0606020202030204" pitchFamily="34" charset="0"/>
              </a:rPr>
              <a:t>os autores argumentam que existem entradas lexicais distintas para palavras com muitos significados</a:t>
            </a:r>
          </a:p>
          <a:p>
            <a:pPr marL="0" indent="0">
              <a:buNone/>
            </a:pPr>
            <a:r>
              <a:rPr lang="pt-BR" sz="3200" dirty="0">
                <a:solidFill>
                  <a:schemeClr val="bg1"/>
                </a:solidFill>
                <a:latin typeface="NewsGoth Cn BT" panose="020B0606020202030204" pitchFamily="34" charset="0"/>
              </a:rPr>
              <a:t>mas e as palavras polissêmicas?</a:t>
            </a:r>
          </a:p>
        </p:txBody>
      </p:sp>
    </p:spTree>
    <p:extLst>
      <p:ext uri="{BB962C8B-B14F-4D97-AF65-F5344CB8AC3E}">
        <p14:creationId xmlns:p14="http://schemas.microsoft.com/office/powerpoint/2010/main" val="334264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9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5E551F88-60B3-40ED-8344-AD1A3D8B1616}"/>
              </a:ext>
            </a:extLst>
          </p:cNvPr>
          <p:cNvSpPr/>
          <p:nvPr/>
        </p:nvSpPr>
        <p:spPr>
          <a:xfrm>
            <a:off x="621792" y="2117817"/>
            <a:ext cx="2120617" cy="932688"/>
          </a:xfrm>
          <a:prstGeom prst="rect">
            <a:avLst/>
          </a:prstGeom>
          <a:solidFill>
            <a:srgbClr val="FF616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55B7AD-A61A-49F4-BE0B-6B89E9D52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91" y="229945"/>
            <a:ext cx="11182120" cy="1325563"/>
          </a:xfrm>
        </p:spPr>
        <p:txBody>
          <a:bodyPr>
            <a:normAutofit/>
          </a:bodyPr>
          <a:lstStyle/>
          <a:p>
            <a:r>
              <a:rPr lang="pt-BR" sz="4400" dirty="0">
                <a:latin typeface="NewsGoth Cn BT" panose="020B0606020202030204" pitchFamily="34" charset="0"/>
              </a:rPr>
              <a:t>Ou é um, ou é outro</a:t>
            </a:r>
            <a:endParaRPr lang="pt-BR" dirty="0">
              <a:latin typeface="NewsGoth Cn BT" panose="020B0606020202030204" pitchFamily="34" charset="0"/>
            </a:endParaRP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F9B776AD-C30E-4274-8266-DCA661B0EDCB}"/>
              </a:ext>
            </a:extLst>
          </p:cNvPr>
          <p:cNvSpPr txBox="1">
            <a:spLocks/>
          </p:cNvSpPr>
          <p:nvPr/>
        </p:nvSpPr>
        <p:spPr>
          <a:xfrm>
            <a:off x="621792" y="2287251"/>
            <a:ext cx="2120617" cy="593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200" dirty="0">
                <a:solidFill>
                  <a:schemeClr val="bg1"/>
                </a:solidFill>
                <a:latin typeface="NewsGoth Cn BT" panose="020B0606020202030204" pitchFamily="34" charset="0"/>
              </a:rPr>
              <a:t>acesso1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B44E2EDF-76D7-4DCA-BB38-9E22D4A44FC5}"/>
              </a:ext>
            </a:extLst>
          </p:cNvPr>
          <p:cNvSpPr txBox="1">
            <a:spLocks/>
          </p:cNvSpPr>
          <p:nvPr/>
        </p:nvSpPr>
        <p:spPr>
          <a:xfrm>
            <a:off x="109728" y="1258598"/>
            <a:ext cx="4471416" cy="593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  <a:latin typeface="NewsGoth Cn BT" panose="020B0606020202030204" pitchFamily="34" charset="0"/>
              </a:rPr>
              <a:t>Opção 1: múltiplas entradas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29A1810-4D54-4876-86E3-4FAB724101F3}"/>
              </a:ext>
            </a:extLst>
          </p:cNvPr>
          <p:cNvSpPr/>
          <p:nvPr/>
        </p:nvSpPr>
        <p:spPr>
          <a:xfrm>
            <a:off x="3279648" y="2117817"/>
            <a:ext cx="2120617" cy="932688"/>
          </a:xfrm>
          <a:prstGeom prst="rect">
            <a:avLst/>
          </a:prstGeom>
          <a:solidFill>
            <a:srgbClr val="FF616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C0AE8134-AEB1-4320-A8EE-D8534A379107}"/>
              </a:ext>
            </a:extLst>
          </p:cNvPr>
          <p:cNvSpPr txBox="1">
            <a:spLocks/>
          </p:cNvSpPr>
          <p:nvPr/>
        </p:nvSpPr>
        <p:spPr>
          <a:xfrm>
            <a:off x="3279648" y="2287251"/>
            <a:ext cx="2120617" cy="593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200" dirty="0">
                <a:solidFill>
                  <a:schemeClr val="bg1"/>
                </a:solidFill>
                <a:latin typeface="NewsGoth Cn BT" panose="020B0606020202030204" pitchFamily="34" charset="0"/>
              </a:rPr>
              <a:t>acesso2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1079AD2D-11C8-4415-92F6-AF2D73236554}"/>
              </a:ext>
            </a:extLst>
          </p:cNvPr>
          <p:cNvSpPr/>
          <p:nvPr/>
        </p:nvSpPr>
        <p:spPr>
          <a:xfrm>
            <a:off x="6224016" y="2117817"/>
            <a:ext cx="2120617" cy="932688"/>
          </a:xfrm>
          <a:prstGeom prst="rect">
            <a:avLst/>
          </a:prstGeom>
          <a:solidFill>
            <a:srgbClr val="FF616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B062E9F0-A381-4398-915F-C2C9C67B5EA0}"/>
              </a:ext>
            </a:extLst>
          </p:cNvPr>
          <p:cNvSpPr txBox="1">
            <a:spLocks/>
          </p:cNvSpPr>
          <p:nvPr/>
        </p:nvSpPr>
        <p:spPr>
          <a:xfrm>
            <a:off x="6224016" y="2287251"/>
            <a:ext cx="2120617" cy="593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200" dirty="0">
                <a:solidFill>
                  <a:schemeClr val="bg1"/>
                </a:solidFill>
                <a:latin typeface="NewsGoth Cn BT" panose="020B0606020202030204" pitchFamily="34" charset="0"/>
              </a:rPr>
              <a:t>acesso3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09878524-D23E-4ED7-A522-40AAC38D93F3}"/>
              </a:ext>
            </a:extLst>
          </p:cNvPr>
          <p:cNvSpPr/>
          <p:nvPr/>
        </p:nvSpPr>
        <p:spPr>
          <a:xfrm>
            <a:off x="9168384" y="2117817"/>
            <a:ext cx="2120617" cy="932688"/>
          </a:xfrm>
          <a:prstGeom prst="rect">
            <a:avLst/>
          </a:prstGeom>
          <a:solidFill>
            <a:srgbClr val="FF616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spaço Reservado para Conteúdo 2">
            <a:extLst>
              <a:ext uri="{FF2B5EF4-FFF2-40B4-BE49-F238E27FC236}">
                <a16:creationId xmlns:a16="http://schemas.microsoft.com/office/drawing/2014/main" id="{EDDCE093-3A5B-471E-9A3A-06659EE24D1E}"/>
              </a:ext>
            </a:extLst>
          </p:cNvPr>
          <p:cNvSpPr txBox="1">
            <a:spLocks/>
          </p:cNvSpPr>
          <p:nvPr/>
        </p:nvSpPr>
        <p:spPr>
          <a:xfrm>
            <a:off x="9168384" y="2287251"/>
            <a:ext cx="2120617" cy="593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200" dirty="0">
                <a:solidFill>
                  <a:schemeClr val="bg1"/>
                </a:solidFill>
                <a:latin typeface="NewsGoth Cn BT" panose="020B0606020202030204" pitchFamily="34" charset="0"/>
              </a:rPr>
              <a:t>acesso4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790BF049-4735-4A72-AA74-77EBEE387F52}"/>
              </a:ext>
            </a:extLst>
          </p:cNvPr>
          <p:cNvSpPr/>
          <p:nvPr/>
        </p:nvSpPr>
        <p:spPr>
          <a:xfrm>
            <a:off x="4782312" y="3855888"/>
            <a:ext cx="2120617" cy="932688"/>
          </a:xfrm>
          <a:prstGeom prst="rect">
            <a:avLst/>
          </a:prstGeom>
          <a:solidFill>
            <a:srgbClr val="FF616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spaço Reservado para Conteúdo 2">
            <a:extLst>
              <a:ext uri="{FF2B5EF4-FFF2-40B4-BE49-F238E27FC236}">
                <a16:creationId xmlns:a16="http://schemas.microsoft.com/office/drawing/2014/main" id="{0CF1CCA4-907D-4224-88C4-FF90FDD7F657}"/>
              </a:ext>
            </a:extLst>
          </p:cNvPr>
          <p:cNvSpPr txBox="1">
            <a:spLocks/>
          </p:cNvSpPr>
          <p:nvPr/>
        </p:nvSpPr>
        <p:spPr>
          <a:xfrm>
            <a:off x="4782312" y="4025322"/>
            <a:ext cx="2120617" cy="593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200" dirty="0">
                <a:solidFill>
                  <a:schemeClr val="bg1"/>
                </a:solidFill>
                <a:latin typeface="NewsGoth Cn BT" panose="020B0606020202030204" pitchFamily="34" charset="0"/>
              </a:rPr>
              <a:t>acesso1</a:t>
            </a:r>
          </a:p>
        </p:txBody>
      </p:sp>
      <p:sp>
        <p:nvSpPr>
          <p:cNvPr id="23" name="Espaço Reservado para Conteúdo 2">
            <a:extLst>
              <a:ext uri="{FF2B5EF4-FFF2-40B4-BE49-F238E27FC236}">
                <a16:creationId xmlns:a16="http://schemas.microsoft.com/office/drawing/2014/main" id="{55D7BA75-043E-414A-B9B0-BF0B92281D1D}"/>
              </a:ext>
            </a:extLst>
          </p:cNvPr>
          <p:cNvSpPr txBox="1">
            <a:spLocks/>
          </p:cNvSpPr>
          <p:nvPr/>
        </p:nvSpPr>
        <p:spPr>
          <a:xfrm>
            <a:off x="109728" y="3262068"/>
            <a:ext cx="4471416" cy="593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  <a:latin typeface="NewsGoth Cn BT" panose="020B0606020202030204" pitchFamily="34" charset="0"/>
              </a:rPr>
              <a:t>Opção 2: derivação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48ADA72B-E6FD-4006-A3F5-1B39808441C0}"/>
              </a:ext>
            </a:extLst>
          </p:cNvPr>
          <p:cNvSpPr/>
          <p:nvPr/>
        </p:nvSpPr>
        <p:spPr>
          <a:xfrm>
            <a:off x="621792" y="3855888"/>
            <a:ext cx="2120617" cy="932688"/>
          </a:xfrm>
          <a:prstGeom prst="rect">
            <a:avLst/>
          </a:prstGeom>
          <a:solidFill>
            <a:srgbClr val="FF616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spaço Reservado para Conteúdo 2">
            <a:extLst>
              <a:ext uri="{FF2B5EF4-FFF2-40B4-BE49-F238E27FC236}">
                <a16:creationId xmlns:a16="http://schemas.microsoft.com/office/drawing/2014/main" id="{3376911D-1D0C-4490-B2A7-0B33C37BCA6F}"/>
              </a:ext>
            </a:extLst>
          </p:cNvPr>
          <p:cNvSpPr txBox="1">
            <a:spLocks/>
          </p:cNvSpPr>
          <p:nvPr/>
        </p:nvSpPr>
        <p:spPr>
          <a:xfrm>
            <a:off x="621792" y="4025322"/>
            <a:ext cx="2120617" cy="593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200" dirty="0">
                <a:solidFill>
                  <a:schemeClr val="bg1"/>
                </a:solidFill>
                <a:latin typeface="NewsGoth Cn BT" panose="020B0606020202030204" pitchFamily="34" charset="0"/>
              </a:rPr>
              <a:t>acesso2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34EC88C5-6199-4773-B584-60F85645E26A}"/>
              </a:ext>
            </a:extLst>
          </p:cNvPr>
          <p:cNvSpPr/>
          <p:nvPr/>
        </p:nvSpPr>
        <p:spPr>
          <a:xfrm>
            <a:off x="9168384" y="3855888"/>
            <a:ext cx="2120617" cy="932688"/>
          </a:xfrm>
          <a:prstGeom prst="rect">
            <a:avLst/>
          </a:prstGeom>
          <a:solidFill>
            <a:srgbClr val="FF616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Espaço Reservado para Conteúdo 2">
            <a:extLst>
              <a:ext uri="{FF2B5EF4-FFF2-40B4-BE49-F238E27FC236}">
                <a16:creationId xmlns:a16="http://schemas.microsoft.com/office/drawing/2014/main" id="{9671141C-53C4-4050-9C80-90FE51703EC8}"/>
              </a:ext>
            </a:extLst>
          </p:cNvPr>
          <p:cNvSpPr txBox="1">
            <a:spLocks/>
          </p:cNvSpPr>
          <p:nvPr/>
        </p:nvSpPr>
        <p:spPr>
          <a:xfrm>
            <a:off x="9168384" y="4025322"/>
            <a:ext cx="2120617" cy="593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200" dirty="0">
                <a:solidFill>
                  <a:schemeClr val="bg1"/>
                </a:solidFill>
                <a:latin typeface="NewsGoth Cn BT" panose="020B0606020202030204" pitchFamily="34" charset="0"/>
              </a:rPr>
              <a:t>acesso3</a:t>
            </a:r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B887DF6D-7B81-4E41-A1A7-554FB221DEC2}"/>
              </a:ext>
            </a:extLst>
          </p:cNvPr>
          <p:cNvSpPr/>
          <p:nvPr/>
        </p:nvSpPr>
        <p:spPr>
          <a:xfrm>
            <a:off x="7274785" y="4096512"/>
            <a:ext cx="1664208" cy="52263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Seta: para a Direita 32">
            <a:extLst>
              <a:ext uri="{FF2B5EF4-FFF2-40B4-BE49-F238E27FC236}">
                <a16:creationId xmlns:a16="http://schemas.microsoft.com/office/drawing/2014/main" id="{8CF6D4BD-647D-494A-B994-F10E2B346CA6}"/>
              </a:ext>
            </a:extLst>
          </p:cNvPr>
          <p:cNvSpPr/>
          <p:nvPr/>
        </p:nvSpPr>
        <p:spPr>
          <a:xfrm rot="10800000">
            <a:off x="2971800" y="4096512"/>
            <a:ext cx="1664208" cy="52263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Espaço Reservado para Conteúdo 2">
            <a:extLst>
              <a:ext uri="{FF2B5EF4-FFF2-40B4-BE49-F238E27FC236}">
                <a16:creationId xmlns:a16="http://schemas.microsoft.com/office/drawing/2014/main" id="{D401D59C-0E5D-4D8D-970F-5BD89E091B16}"/>
              </a:ext>
            </a:extLst>
          </p:cNvPr>
          <p:cNvSpPr txBox="1">
            <a:spLocks/>
          </p:cNvSpPr>
          <p:nvPr/>
        </p:nvSpPr>
        <p:spPr>
          <a:xfrm>
            <a:off x="109728" y="4883607"/>
            <a:ext cx="4471416" cy="593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  <a:latin typeface="NewsGoth Cn BT" panose="020B0606020202030204" pitchFamily="34" charset="0"/>
              </a:rPr>
              <a:t>Opção 3: uma única entrada</a:t>
            </a: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6CBFFAAC-53B4-475F-8C9A-43BD509AA38F}"/>
              </a:ext>
            </a:extLst>
          </p:cNvPr>
          <p:cNvSpPr/>
          <p:nvPr/>
        </p:nvSpPr>
        <p:spPr>
          <a:xfrm>
            <a:off x="4782312" y="5593959"/>
            <a:ext cx="2120617" cy="932688"/>
          </a:xfrm>
          <a:prstGeom prst="rect">
            <a:avLst/>
          </a:prstGeom>
          <a:solidFill>
            <a:srgbClr val="FF616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Espaço Reservado para Conteúdo 2">
            <a:extLst>
              <a:ext uri="{FF2B5EF4-FFF2-40B4-BE49-F238E27FC236}">
                <a16:creationId xmlns:a16="http://schemas.microsoft.com/office/drawing/2014/main" id="{E0112376-9C9B-4375-A0FE-D38AE69467A4}"/>
              </a:ext>
            </a:extLst>
          </p:cNvPr>
          <p:cNvSpPr txBox="1">
            <a:spLocks/>
          </p:cNvSpPr>
          <p:nvPr/>
        </p:nvSpPr>
        <p:spPr>
          <a:xfrm>
            <a:off x="4782312" y="5763393"/>
            <a:ext cx="2120617" cy="593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200" dirty="0">
                <a:solidFill>
                  <a:schemeClr val="bg1"/>
                </a:solidFill>
                <a:latin typeface="NewsGoth Cn BT" panose="020B0606020202030204" pitchFamily="34" charset="0"/>
              </a:rPr>
              <a:t>acesso</a:t>
            </a: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8A666D21-4BCF-4584-9BE5-DEB6EF021915}"/>
              </a:ext>
            </a:extLst>
          </p:cNvPr>
          <p:cNvSpPr/>
          <p:nvPr/>
        </p:nvSpPr>
        <p:spPr>
          <a:xfrm>
            <a:off x="7547638" y="241193"/>
            <a:ext cx="3809210" cy="124067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Espaço Reservado para Conteúdo 2">
            <a:extLst>
              <a:ext uri="{FF2B5EF4-FFF2-40B4-BE49-F238E27FC236}">
                <a16:creationId xmlns:a16="http://schemas.microsoft.com/office/drawing/2014/main" id="{CF98B870-13BF-4D1D-B503-8042C0711447}"/>
              </a:ext>
            </a:extLst>
          </p:cNvPr>
          <p:cNvSpPr txBox="1">
            <a:spLocks/>
          </p:cNvSpPr>
          <p:nvPr/>
        </p:nvSpPr>
        <p:spPr>
          <a:xfrm>
            <a:off x="7479791" y="242221"/>
            <a:ext cx="3809209" cy="13255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t-BR" sz="3200" dirty="0">
                <a:latin typeface="NewsGoth Cn BT" panose="020B0606020202030204" pitchFamily="34" charset="0"/>
              </a:rPr>
              <a:t>para refletir: para vocês, ‘acesso’ é homonímia ou polissemia?</a:t>
            </a:r>
          </a:p>
        </p:txBody>
      </p:sp>
    </p:spTree>
    <p:extLst>
      <p:ext uri="{BB962C8B-B14F-4D97-AF65-F5344CB8AC3E}">
        <p14:creationId xmlns:p14="http://schemas.microsoft.com/office/powerpoint/2010/main" val="73210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8" grpId="0" animBg="1"/>
      <p:bldP spid="29" grpId="0"/>
      <p:bldP spid="31" grpId="0" animBg="1"/>
      <p:bldP spid="32" grpId="0"/>
      <p:bldP spid="4" grpId="0" animBg="1"/>
      <p:bldP spid="33" grpId="0" animBg="1"/>
      <p:bldP spid="36" grpId="0"/>
      <p:bldP spid="51" grpId="0" animBg="1"/>
      <p:bldP spid="52" grpId="0"/>
      <p:bldP spid="53" grpId="0" animBg="1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9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55B7AD-A61A-49F4-BE0B-6B89E9D52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74" y="206391"/>
            <a:ext cx="11182120" cy="1325563"/>
          </a:xfrm>
        </p:spPr>
        <p:txBody>
          <a:bodyPr>
            <a:normAutofit/>
          </a:bodyPr>
          <a:lstStyle/>
          <a:p>
            <a:r>
              <a:rPr lang="pt-BR" sz="4400" dirty="0">
                <a:latin typeface="NewsGoth Cn BT" panose="020B0606020202030204" pitchFamily="34" charset="0"/>
              </a:rPr>
              <a:t>A mão na massa</a:t>
            </a:r>
            <a:endParaRPr lang="pt-BR" dirty="0">
              <a:latin typeface="NewsGoth Cn BT" panose="020B060602020203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FBFB0CA9-78E0-4488-9DA9-31BFCAF311B2}"/>
              </a:ext>
            </a:extLst>
          </p:cNvPr>
          <p:cNvSpPr/>
          <p:nvPr/>
        </p:nvSpPr>
        <p:spPr>
          <a:xfrm>
            <a:off x="2656709" y="1385396"/>
            <a:ext cx="1878715" cy="188984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F9B776AD-C30E-4274-8266-DCA661B0EDCB}"/>
              </a:ext>
            </a:extLst>
          </p:cNvPr>
          <p:cNvSpPr txBox="1">
            <a:spLocks/>
          </p:cNvSpPr>
          <p:nvPr/>
        </p:nvSpPr>
        <p:spPr>
          <a:xfrm>
            <a:off x="2971998" y="1699347"/>
            <a:ext cx="1876420" cy="13253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3200" dirty="0">
                <a:latin typeface="NewsGoth Cn BT" panose="020B0606020202030204" pitchFamily="34" charset="0"/>
              </a:rPr>
              <a:t>19 mulheres destras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840E6D45-A999-485C-B889-8C6A226888E2}"/>
              </a:ext>
            </a:extLst>
          </p:cNvPr>
          <p:cNvSpPr/>
          <p:nvPr/>
        </p:nvSpPr>
        <p:spPr>
          <a:xfrm>
            <a:off x="4848418" y="1412479"/>
            <a:ext cx="1878715" cy="188984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AFB52B17-11B5-424A-967A-1D258E56D2B3}"/>
              </a:ext>
            </a:extLst>
          </p:cNvPr>
          <p:cNvSpPr txBox="1">
            <a:spLocks/>
          </p:cNvSpPr>
          <p:nvPr/>
        </p:nvSpPr>
        <p:spPr>
          <a:xfrm>
            <a:off x="5161412" y="1886784"/>
            <a:ext cx="1876420" cy="1325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200" dirty="0">
                <a:latin typeface="NewsGoth Cn BT" panose="020B0606020202030204" pitchFamily="34" charset="0"/>
              </a:rPr>
              <a:t>64 itens lexicais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ED05609-C1EA-483B-91FC-4F31E0FE5D86}"/>
              </a:ext>
            </a:extLst>
          </p:cNvPr>
          <p:cNvSpPr/>
          <p:nvPr/>
        </p:nvSpPr>
        <p:spPr>
          <a:xfrm>
            <a:off x="7101069" y="1385396"/>
            <a:ext cx="1878715" cy="188984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spaço Reservado para Conteúdo 2">
            <a:extLst>
              <a:ext uri="{FF2B5EF4-FFF2-40B4-BE49-F238E27FC236}">
                <a16:creationId xmlns:a16="http://schemas.microsoft.com/office/drawing/2014/main" id="{49E03534-8343-4AB2-B302-B783800D9462}"/>
              </a:ext>
            </a:extLst>
          </p:cNvPr>
          <p:cNvSpPr txBox="1">
            <a:spLocks/>
          </p:cNvSpPr>
          <p:nvPr/>
        </p:nvSpPr>
        <p:spPr>
          <a:xfrm>
            <a:off x="7350826" y="1883121"/>
            <a:ext cx="1876420" cy="1325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200" dirty="0">
                <a:latin typeface="NewsGoth Cn BT" panose="020B0606020202030204" pitchFamily="34" charset="0"/>
              </a:rPr>
              <a:t>128 itens lexicais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2456DE2F-9A7B-403C-863D-D6AE511AA9FC}"/>
              </a:ext>
            </a:extLst>
          </p:cNvPr>
          <p:cNvSpPr/>
          <p:nvPr/>
        </p:nvSpPr>
        <p:spPr>
          <a:xfrm>
            <a:off x="404058" y="1385396"/>
            <a:ext cx="1878715" cy="188984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spaço Reservado para Conteúdo 2">
            <a:extLst>
              <a:ext uri="{FF2B5EF4-FFF2-40B4-BE49-F238E27FC236}">
                <a16:creationId xmlns:a16="http://schemas.microsoft.com/office/drawing/2014/main" id="{B27111E2-5E90-4BDB-85DA-BD8072AD8D1F}"/>
              </a:ext>
            </a:extLst>
          </p:cNvPr>
          <p:cNvSpPr txBox="1">
            <a:spLocks/>
          </p:cNvSpPr>
          <p:nvPr/>
        </p:nvSpPr>
        <p:spPr>
          <a:xfrm>
            <a:off x="865651" y="2087730"/>
            <a:ext cx="1008869" cy="623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3200" dirty="0">
                <a:latin typeface="NewsGoth Cn BT" panose="020B0606020202030204" pitchFamily="34" charset="0"/>
              </a:rPr>
              <a:t>M350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21A6AE03-398A-4D9A-9BA0-91E8746D86B4}"/>
              </a:ext>
            </a:extLst>
          </p:cNvPr>
          <p:cNvSpPr/>
          <p:nvPr/>
        </p:nvSpPr>
        <p:spPr>
          <a:xfrm>
            <a:off x="367835" y="3655880"/>
            <a:ext cx="1878715" cy="188984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spaço Reservado para Conteúdo 2">
            <a:extLst>
              <a:ext uri="{FF2B5EF4-FFF2-40B4-BE49-F238E27FC236}">
                <a16:creationId xmlns:a16="http://schemas.microsoft.com/office/drawing/2014/main" id="{ADADAAD8-B5B8-47D4-AED3-83419406F35B}"/>
              </a:ext>
            </a:extLst>
          </p:cNvPr>
          <p:cNvSpPr txBox="1">
            <a:spLocks/>
          </p:cNvSpPr>
          <p:nvPr/>
        </p:nvSpPr>
        <p:spPr>
          <a:xfrm>
            <a:off x="406353" y="4088703"/>
            <a:ext cx="1876420" cy="132534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200" dirty="0">
                <a:latin typeface="NewsGoth Cn BT" panose="020B0606020202030204" pitchFamily="34" charset="0"/>
              </a:rPr>
              <a:t>homônimo</a:t>
            </a:r>
          </a:p>
          <a:p>
            <a:pPr marL="0" indent="0" algn="ctr">
              <a:buNone/>
            </a:pPr>
            <a:r>
              <a:rPr lang="pt-BR" sz="3200" dirty="0">
                <a:latin typeface="NewsGoth Cn BT" panose="020B0606020202030204" pitchFamily="34" charset="0"/>
              </a:rPr>
              <a:t>x</a:t>
            </a:r>
          </a:p>
          <a:p>
            <a:pPr marL="0" indent="0" algn="ctr">
              <a:buNone/>
            </a:pPr>
            <a:r>
              <a:rPr lang="pt-BR" sz="3200" dirty="0">
                <a:latin typeface="NewsGoth Cn BT" panose="020B0606020202030204" pitchFamily="34" charset="0"/>
              </a:rPr>
              <a:t>não-homônimo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9540E092-D006-487A-8CFB-35DD6CC05FE3}"/>
              </a:ext>
            </a:extLst>
          </p:cNvPr>
          <p:cNvSpPr/>
          <p:nvPr/>
        </p:nvSpPr>
        <p:spPr>
          <a:xfrm>
            <a:off x="2656709" y="3655880"/>
            <a:ext cx="1878715" cy="188984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spaço Reservado para Conteúdo 2">
            <a:extLst>
              <a:ext uri="{FF2B5EF4-FFF2-40B4-BE49-F238E27FC236}">
                <a16:creationId xmlns:a16="http://schemas.microsoft.com/office/drawing/2014/main" id="{85F5B1BA-D3F8-4FC0-BDD1-0FEE3448D5A8}"/>
              </a:ext>
            </a:extLst>
          </p:cNvPr>
          <p:cNvSpPr txBox="1">
            <a:spLocks/>
          </p:cNvSpPr>
          <p:nvPr/>
        </p:nvSpPr>
        <p:spPr>
          <a:xfrm>
            <a:off x="2653638" y="3938130"/>
            <a:ext cx="1876420" cy="13253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dirty="0">
                <a:latin typeface="NewsGoth Cn BT" panose="020B0606020202030204" pitchFamily="34" charset="0"/>
              </a:rPr>
              <a:t>muitos usos x </a:t>
            </a:r>
          </a:p>
          <a:p>
            <a:pPr marL="0" indent="0" algn="ctr">
              <a:buNone/>
            </a:pPr>
            <a:r>
              <a:rPr lang="pt-BR" dirty="0">
                <a:latin typeface="NewsGoth Cn BT" panose="020B0606020202030204" pitchFamily="34" charset="0"/>
              </a:rPr>
              <a:t>poucos usos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18FFE1F4-EB5B-4AEA-9EEB-9F7E441ED8F5}"/>
              </a:ext>
            </a:extLst>
          </p:cNvPr>
          <p:cNvSpPr/>
          <p:nvPr/>
        </p:nvSpPr>
        <p:spPr>
          <a:xfrm>
            <a:off x="4848418" y="3655880"/>
            <a:ext cx="1878715" cy="188984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spaço Reservado para Conteúdo 2">
            <a:extLst>
              <a:ext uri="{FF2B5EF4-FFF2-40B4-BE49-F238E27FC236}">
                <a16:creationId xmlns:a16="http://schemas.microsoft.com/office/drawing/2014/main" id="{492E1D07-6C1B-4B99-A137-DF115569A52A}"/>
              </a:ext>
            </a:extLst>
          </p:cNvPr>
          <p:cNvSpPr txBox="1">
            <a:spLocks/>
          </p:cNvSpPr>
          <p:nvPr/>
        </p:nvSpPr>
        <p:spPr>
          <a:xfrm>
            <a:off x="4945583" y="4038332"/>
            <a:ext cx="1710902" cy="150739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dirty="0">
                <a:latin typeface="NewsGoth Cn BT" panose="020B0606020202030204" pitchFamily="34" charset="0"/>
              </a:rPr>
              <a:t>160-channels axial </a:t>
            </a:r>
            <a:r>
              <a:rPr lang="pt-BR" dirty="0" err="1">
                <a:latin typeface="NewsGoth Cn BT" panose="020B0606020202030204" pitchFamily="34" charset="0"/>
              </a:rPr>
              <a:t>gradiometer</a:t>
            </a:r>
            <a:r>
              <a:rPr lang="pt-BR" dirty="0">
                <a:latin typeface="NewsGoth Cn BT" panose="020B0606020202030204" pitchFamily="34" charset="0"/>
              </a:rPr>
              <a:t> </a:t>
            </a:r>
            <a:r>
              <a:rPr lang="pt-BR" dirty="0" err="1">
                <a:latin typeface="NewsGoth Cn BT" panose="020B0606020202030204" pitchFamily="34" charset="0"/>
              </a:rPr>
              <a:t>whole</a:t>
            </a:r>
            <a:r>
              <a:rPr lang="pt-BR" dirty="0">
                <a:latin typeface="NewsGoth Cn BT" panose="020B0606020202030204" pitchFamily="34" charset="0"/>
              </a:rPr>
              <a:t> </a:t>
            </a:r>
            <a:r>
              <a:rPr lang="pt-BR" dirty="0" err="1">
                <a:latin typeface="NewsGoth Cn BT" panose="020B0606020202030204" pitchFamily="34" charset="0"/>
              </a:rPr>
              <a:t>head</a:t>
            </a:r>
            <a:r>
              <a:rPr lang="pt-BR" dirty="0">
                <a:latin typeface="NewsGoth Cn BT" panose="020B0606020202030204" pitchFamily="34" charset="0"/>
              </a:rPr>
              <a:t> system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28A75E3-1894-49F5-98B5-405A5A83B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32" y="3748575"/>
            <a:ext cx="4939785" cy="2086903"/>
          </a:xfrm>
          <a:prstGeom prst="rect">
            <a:avLst/>
          </a:prstGeom>
        </p:spPr>
      </p:pic>
      <p:sp>
        <p:nvSpPr>
          <p:cNvPr id="30" name="Elipse 29">
            <a:extLst>
              <a:ext uri="{FF2B5EF4-FFF2-40B4-BE49-F238E27FC236}">
                <a16:creationId xmlns:a16="http://schemas.microsoft.com/office/drawing/2014/main" id="{5FB6A0BF-6490-4D6C-B4C9-273EBF9A9FCF}"/>
              </a:ext>
            </a:extLst>
          </p:cNvPr>
          <p:cNvSpPr/>
          <p:nvPr/>
        </p:nvSpPr>
        <p:spPr>
          <a:xfrm>
            <a:off x="9672434" y="1412479"/>
            <a:ext cx="1878715" cy="188984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Espaço Reservado para Conteúdo 2">
            <a:extLst>
              <a:ext uri="{FF2B5EF4-FFF2-40B4-BE49-F238E27FC236}">
                <a16:creationId xmlns:a16="http://schemas.microsoft.com/office/drawing/2014/main" id="{269DD674-8075-43DE-B1E8-330D454BB713}"/>
              </a:ext>
            </a:extLst>
          </p:cNvPr>
          <p:cNvSpPr txBox="1">
            <a:spLocks/>
          </p:cNvSpPr>
          <p:nvPr/>
        </p:nvSpPr>
        <p:spPr>
          <a:xfrm>
            <a:off x="9669363" y="1694729"/>
            <a:ext cx="1876420" cy="132534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dirty="0">
                <a:latin typeface="NewsGoth Cn BT" panose="020B0606020202030204" pitchFamily="34" charset="0"/>
              </a:rPr>
              <a:t>das 19 participantes, sobraram para a análise 13 </a:t>
            </a:r>
          </a:p>
        </p:txBody>
      </p:sp>
    </p:spTree>
    <p:extLst>
      <p:ext uri="{BB962C8B-B14F-4D97-AF65-F5344CB8AC3E}">
        <p14:creationId xmlns:p14="http://schemas.microsoft.com/office/powerpoint/2010/main" val="158955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665</Words>
  <Application>Microsoft Office PowerPoint</Application>
  <PresentationFormat>Widescreen</PresentationFormat>
  <Paragraphs>157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NewsGoth Cn BT</vt:lpstr>
      <vt:lpstr>Tema do Office</vt:lpstr>
      <vt:lpstr>Ambiguidade e acesso lexical</vt:lpstr>
      <vt:lpstr>O efeito da homonímia e polissemia no acesso lexical: um estudo MEG (Beretta, Fiorentino, Poeppel, 2005)</vt:lpstr>
      <vt:lpstr>Assim é a hipótese dos autores</vt:lpstr>
      <vt:lpstr>Homonímia e polissemia</vt:lpstr>
      <vt:lpstr>Perguntas?</vt:lpstr>
      <vt:lpstr>Antigamente...</vt:lpstr>
      <vt:lpstr>Se não for ajudar, então não atrapalhe</vt:lpstr>
      <vt:lpstr>Ou é um, ou é outro</vt:lpstr>
      <vt:lpstr>A mão na massa</vt:lpstr>
      <vt:lpstr>Perguntas?</vt:lpstr>
      <vt:lpstr>Resultados do tempo de resposta em ms (p. 62)</vt:lpstr>
      <vt:lpstr>Resultados do tempo de precisão em ms </vt:lpstr>
      <vt:lpstr>Resultados da latência M350 em ms (p. 63)</vt:lpstr>
      <vt:lpstr>Perguntas?</vt:lpstr>
      <vt:lpstr>Balanço geral</vt:lpstr>
      <vt:lpstr>Por que latências mais longas com homônimos?</vt:lpstr>
      <vt:lpstr>Mas e o PT (polysemy time)?</vt:lpstr>
      <vt:lpstr>Mas e o PT?</vt:lpstr>
      <vt:lpstr>Mas e o PT?</vt:lpstr>
      <vt:lpstr>Perguntas?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Ambiguidade e o acesso lexical</dc:title>
  <dc:creator>Alan de Sousa Motta</dc:creator>
  <cp:lastModifiedBy>Aniela Franca</cp:lastModifiedBy>
  <cp:revision>31</cp:revision>
  <dcterms:created xsi:type="dcterms:W3CDTF">2020-12-22T17:35:27Z</dcterms:created>
  <dcterms:modified xsi:type="dcterms:W3CDTF">2021-01-06T22:59:54Z</dcterms:modified>
</cp:coreProperties>
</file>