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8"/>
  </p:notesMasterIdLst>
  <p:sldIdLst>
    <p:sldId id="256" r:id="rId2"/>
    <p:sldId id="260" r:id="rId3"/>
    <p:sldId id="303" r:id="rId4"/>
    <p:sldId id="304" r:id="rId5"/>
    <p:sldId id="305" r:id="rId6"/>
    <p:sldId id="306" r:id="rId7"/>
    <p:sldId id="307" r:id="rId8"/>
    <p:sldId id="308" r:id="rId9"/>
    <p:sldId id="309" r:id="rId10"/>
    <p:sldId id="310" r:id="rId11"/>
    <p:sldId id="311" r:id="rId12"/>
    <p:sldId id="312" r:id="rId13"/>
    <p:sldId id="313" r:id="rId14"/>
    <p:sldId id="257" r:id="rId15"/>
    <p:sldId id="314" r:id="rId16"/>
    <p:sldId id="276" r:id="rId17"/>
  </p:sldIdLst>
  <p:sldSz cx="9144000" cy="5143500" type="screen16x9"/>
  <p:notesSz cx="6858000" cy="9144000"/>
  <p:embeddedFontLst>
    <p:embeddedFont>
      <p:font typeface="Amasis MT Pro" panose="020B0604020202020204" pitchFamily="18" charset="0"/>
      <p:regular r:id="rId19"/>
      <p:bold r:id="rId20"/>
      <p:italic r:id="rId21"/>
      <p:boldItalic r:id="rId22"/>
    </p:embeddedFont>
    <p:embeddedFont>
      <p:font typeface="Amasis MT Pro Light" panose="02040304050005020304" pitchFamily="18" charset="0"/>
      <p:regular r:id="rId23"/>
      <p:italic r:id="rId24"/>
    </p:embeddedFont>
    <p:embeddedFont>
      <p:font typeface="Avenir Next LT Pro Light" panose="020B0304020202020204" pitchFamily="34" charset="0"/>
      <p:regular r:id="rId25"/>
      <p:italic r:id="rId26"/>
    </p:embeddedFont>
    <p:embeddedFont>
      <p:font typeface="Averia Libre"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Cambay" panose="020B0604020202020204" charset="0"/>
      <p:regular r:id="rId35"/>
      <p:bold r:id="rId36"/>
      <p:italic r:id="rId37"/>
      <p:boldItalic r:id="rId38"/>
    </p:embeddedFont>
    <p:embeddedFont>
      <p:font typeface="DM Serif Text" pitchFamily="2" charset="0"/>
      <p:regular r:id="rId39"/>
      <p:italic r:id="rId40"/>
    </p:embeddedFont>
    <p:embeddedFont>
      <p:font typeface="Fira Sans Extra Condensed Medium" panose="020B0604020202020204" charset="0"/>
      <p:regular r:id="rId41"/>
      <p:bold r:id="rId42"/>
      <p:italic r:id="rId43"/>
      <p:boldItalic r:id="rId44"/>
    </p:embeddedFont>
    <p:embeddedFont>
      <p:font typeface="Roboto Condensed Light" panose="020B0604020202020204" pitchFamily="2" charset="0"/>
      <p:regular r:id="rId45"/>
      <p: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849BFE-0575-4AF0-8BB8-DF9143339E41}">
  <a:tblStyle styleId="{3E849BFE-0575-4AF0-8BB8-DF9143339E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font" Target="fonts/font28.fntdata"/><Relationship Id="rId20" Type="http://schemas.openxmlformats.org/officeDocument/2006/relationships/font" Target="fonts/font2.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fb426853b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fb426853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066842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fb168689d4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fb168689d4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31000"/>
          </a:blip>
          <a:srcRect t="34167"/>
          <a:stretch/>
        </p:blipFill>
        <p:spPr>
          <a:xfrm>
            <a:off x="-72425" y="1771649"/>
            <a:ext cx="6918400" cy="3413775"/>
          </a:xfrm>
          <a:prstGeom prst="rect">
            <a:avLst/>
          </a:prstGeom>
          <a:noFill/>
          <a:ln>
            <a:noFill/>
          </a:ln>
        </p:spPr>
      </p:pic>
      <p:pic>
        <p:nvPicPr>
          <p:cNvPr id="10" name="Google Shape;10;p2"/>
          <p:cNvPicPr preferRelativeResize="0"/>
          <p:nvPr/>
        </p:nvPicPr>
        <p:blipFill rotWithShape="1">
          <a:blip r:embed="rId2">
            <a:alphaModFix amt="31000"/>
          </a:blip>
          <a:srcRect b="71614"/>
          <a:stretch/>
        </p:blipFill>
        <p:spPr>
          <a:xfrm>
            <a:off x="2285950" y="-49902"/>
            <a:ext cx="6918400" cy="1471927"/>
          </a:xfrm>
          <a:prstGeom prst="rect">
            <a:avLst/>
          </a:prstGeom>
          <a:noFill/>
          <a:ln>
            <a:noFill/>
          </a:ln>
        </p:spPr>
      </p:pic>
      <p:pic>
        <p:nvPicPr>
          <p:cNvPr id="11" name="Google Shape;11;p2"/>
          <p:cNvPicPr preferRelativeResize="0"/>
          <p:nvPr/>
        </p:nvPicPr>
        <p:blipFill rotWithShape="1">
          <a:blip r:embed="rId3">
            <a:alphaModFix amt="75000"/>
          </a:blip>
          <a:srcRect/>
          <a:stretch/>
        </p:blipFill>
        <p:spPr>
          <a:xfrm rot="8953326">
            <a:off x="-487738" y="-262179"/>
            <a:ext cx="1290974" cy="1290969"/>
          </a:xfrm>
          <a:prstGeom prst="rect">
            <a:avLst/>
          </a:prstGeom>
          <a:noFill/>
          <a:ln>
            <a:noFill/>
          </a:ln>
        </p:spPr>
      </p:pic>
      <p:pic>
        <p:nvPicPr>
          <p:cNvPr id="12" name="Google Shape;12;p2"/>
          <p:cNvPicPr preferRelativeResize="0"/>
          <p:nvPr/>
        </p:nvPicPr>
        <p:blipFill rotWithShape="1">
          <a:blip r:embed="rId4">
            <a:alphaModFix amt="69000"/>
          </a:blip>
          <a:srcRect/>
          <a:stretch/>
        </p:blipFill>
        <p:spPr>
          <a:xfrm rot="-487124">
            <a:off x="3826789" y="4430947"/>
            <a:ext cx="1301204" cy="1301204"/>
          </a:xfrm>
          <a:prstGeom prst="rect">
            <a:avLst/>
          </a:prstGeom>
          <a:noFill/>
          <a:ln>
            <a:noFill/>
          </a:ln>
        </p:spPr>
      </p:pic>
      <p:pic>
        <p:nvPicPr>
          <p:cNvPr id="13" name="Google Shape;13;p2"/>
          <p:cNvPicPr preferRelativeResize="0"/>
          <p:nvPr/>
        </p:nvPicPr>
        <p:blipFill rotWithShape="1">
          <a:blip r:embed="rId5">
            <a:alphaModFix amt="66000"/>
          </a:blip>
          <a:srcRect/>
          <a:stretch/>
        </p:blipFill>
        <p:spPr>
          <a:xfrm rot="-487112">
            <a:off x="3690080" y="429499"/>
            <a:ext cx="633792" cy="633797"/>
          </a:xfrm>
          <a:prstGeom prst="rect">
            <a:avLst/>
          </a:prstGeom>
          <a:noFill/>
          <a:ln>
            <a:noFill/>
          </a:ln>
        </p:spPr>
      </p:pic>
      <p:pic>
        <p:nvPicPr>
          <p:cNvPr id="14" name="Google Shape;14;p2"/>
          <p:cNvPicPr preferRelativeResize="0"/>
          <p:nvPr/>
        </p:nvPicPr>
        <p:blipFill rotWithShape="1">
          <a:blip r:embed="rId4">
            <a:alphaModFix amt="69000"/>
          </a:blip>
          <a:srcRect/>
          <a:stretch/>
        </p:blipFill>
        <p:spPr>
          <a:xfrm rot="-487123">
            <a:off x="8440039" y="4295079"/>
            <a:ext cx="971953" cy="971953"/>
          </a:xfrm>
          <a:prstGeom prst="rect">
            <a:avLst/>
          </a:prstGeom>
          <a:noFill/>
          <a:ln>
            <a:noFill/>
          </a:ln>
        </p:spPr>
      </p:pic>
      <p:sp>
        <p:nvSpPr>
          <p:cNvPr id="15" name="Google Shape;15;p2"/>
          <p:cNvSpPr txBox="1">
            <a:spLocks noGrp="1"/>
          </p:cNvSpPr>
          <p:nvPr>
            <p:ph type="ctrTitle"/>
          </p:nvPr>
        </p:nvSpPr>
        <p:spPr>
          <a:xfrm>
            <a:off x="713100" y="993875"/>
            <a:ext cx="4651200" cy="2387700"/>
          </a:xfrm>
          <a:prstGeom prst="rect">
            <a:avLst/>
          </a:prstGeom>
        </p:spPr>
        <p:txBody>
          <a:bodyPr spcFirstLastPara="1" wrap="square" lIns="91425" tIns="91425" rIns="91425" bIns="91425" anchor="ctr" anchorCtr="0">
            <a:noAutofit/>
          </a:bodyPr>
          <a:lstStyle>
            <a:lvl1pPr lvl="0" algn="l">
              <a:lnSpc>
                <a:spcPct val="80000"/>
              </a:lnSpc>
              <a:spcBef>
                <a:spcPts val="0"/>
              </a:spcBef>
              <a:spcAft>
                <a:spcPts val="0"/>
              </a:spcAft>
              <a:buSzPts val="5200"/>
              <a:buNone/>
              <a:defRPr sz="5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6" name="Google Shape;16;p2"/>
          <p:cNvSpPr txBox="1">
            <a:spLocks noGrp="1"/>
          </p:cNvSpPr>
          <p:nvPr>
            <p:ph type="subTitle" idx="1"/>
          </p:nvPr>
        </p:nvSpPr>
        <p:spPr>
          <a:xfrm>
            <a:off x="713100" y="3673825"/>
            <a:ext cx="4651200" cy="475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84"/>
        <p:cNvGrpSpPr/>
        <p:nvPr/>
      </p:nvGrpSpPr>
      <p:grpSpPr>
        <a:xfrm>
          <a:off x="0" y="0"/>
          <a:ext cx="0" cy="0"/>
          <a:chOff x="0" y="0"/>
          <a:chExt cx="0" cy="0"/>
        </a:xfrm>
      </p:grpSpPr>
      <p:pic>
        <p:nvPicPr>
          <p:cNvPr id="285" name="Google Shape;285;p30"/>
          <p:cNvPicPr preferRelativeResize="0"/>
          <p:nvPr/>
        </p:nvPicPr>
        <p:blipFill rotWithShape="1">
          <a:blip r:embed="rId2">
            <a:alphaModFix amt="31000"/>
          </a:blip>
          <a:srcRect b="71614"/>
          <a:stretch/>
        </p:blipFill>
        <p:spPr>
          <a:xfrm flipH="1">
            <a:off x="0" y="-30753"/>
            <a:ext cx="6918400" cy="1471927"/>
          </a:xfrm>
          <a:prstGeom prst="rect">
            <a:avLst/>
          </a:prstGeom>
          <a:noFill/>
          <a:ln>
            <a:noFill/>
          </a:ln>
        </p:spPr>
      </p:pic>
      <p:pic>
        <p:nvPicPr>
          <p:cNvPr id="286" name="Google Shape;286;p30"/>
          <p:cNvPicPr preferRelativeResize="0"/>
          <p:nvPr/>
        </p:nvPicPr>
        <p:blipFill rotWithShape="1">
          <a:blip r:embed="rId3">
            <a:alphaModFix amt="87000"/>
          </a:blip>
          <a:srcRect/>
          <a:stretch/>
        </p:blipFill>
        <p:spPr>
          <a:xfrm rot="117638">
            <a:off x="8017972" y="-667433"/>
            <a:ext cx="2073707" cy="2073742"/>
          </a:xfrm>
          <a:prstGeom prst="rect">
            <a:avLst/>
          </a:prstGeom>
          <a:noFill/>
          <a:ln>
            <a:noFill/>
          </a:ln>
        </p:spPr>
      </p:pic>
      <p:pic>
        <p:nvPicPr>
          <p:cNvPr id="287" name="Google Shape;287;p30"/>
          <p:cNvPicPr preferRelativeResize="0"/>
          <p:nvPr/>
        </p:nvPicPr>
        <p:blipFill rotWithShape="1">
          <a:blip r:embed="rId4">
            <a:alphaModFix amt="69000"/>
          </a:blip>
          <a:srcRect/>
          <a:stretch/>
        </p:blipFill>
        <p:spPr>
          <a:xfrm rot="-487136">
            <a:off x="-676155" y="4045929"/>
            <a:ext cx="1494185" cy="149422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mt="38000"/>
          </a:blip>
          <a:srcRect t="37942"/>
          <a:stretch/>
        </p:blipFill>
        <p:spPr>
          <a:xfrm>
            <a:off x="-363550" y="552200"/>
            <a:ext cx="9871124" cy="4591304"/>
          </a:xfrm>
          <a:prstGeom prst="rect">
            <a:avLst/>
          </a:prstGeom>
          <a:noFill/>
          <a:ln>
            <a:noFill/>
          </a:ln>
        </p:spPr>
      </p:pic>
      <p:pic>
        <p:nvPicPr>
          <p:cNvPr id="28" name="Google Shape;28;p4"/>
          <p:cNvPicPr preferRelativeResize="0"/>
          <p:nvPr/>
        </p:nvPicPr>
        <p:blipFill rotWithShape="1">
          <a:blip r:embed="rId3">
            <a:alphaModFix amt="58000"/>
          </a:blip>
          <a:srcRect/>
          <a:stretch/>
        </p:blipFill>
        <p:spPr>
          <a:xfrm rot="-487132">
            <a:off x="8099544" y="4113931"/>
            <a:ext cx="1408810" cy="1408832"/>
          </a:xfrm>
          <a:prstGeom prst="rect">
            <a:avLst/>
          </a:prstGeom>
          <a:noFill/>
          <a:ln>
            <a:noFill/>
          </a:ln>
        </p:spPr>
      </p:pic>
      <p:pic>
        <p:nvPicPr>
          <p:cNvPr id="29" name="Google Shape;29;p4"/>
          <p:cNvPicPr preferRelativeResize="0"/>
          <p:nvPr/>
        </p:nvPicPr>
        <p:blipFill rotWithShape="1">
          <a:blip r:embed="rId4">
            <a:alphaModFix amt="66000"/>
          </a:blip>
          <a:srcRect/>
          <a:stretch/>
        </p:blipFill>
        <p:spPr>
          <a:xfrm rot="-487106">
            <a:off x="-817059" y="-554343"/>
            <a:ext cx="1968163" cy="1968158"/>
          </a:xfrm>
          <a:prstGeom prst="rect">
            <a:avLst/>
          </a:prstGeom>
          <a:noFill/>
          <a:ln>
            <a:noFill/>
          </a:ln>
        </p:spPr>
      </p:pic>
      <p:sp>
        <p:nvSpPr>
          <p:cNvPr id="30" name="Google Shape;30;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 name="Google Shape;31;p4"/>
          <p:cNvSpPr txBox="1">
            <a:spLocks noGrp="1"/>
          </p:cNvSpPr>
          <p:nvPr>
            <p:ph type="body" idx="1"/>
          </p:nvPr>
        </p:nvSpPr>
        <p:spPr>
          <a:xfrm>
            <a:off x="720000" y="1215750"/>
            <a:ext cx="7704000" cy="33882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mt="38000"/>
          </a:blip>
          <a:srcRect t="37942"/>
          <a:stretch/>
        </p:blipFill>
        <p:spPr>
          <a:xfrm rot="10800000" flipH="1">
            <a:off x="-363550" y="0"/>
            <a:ext cx="9871124" cy="4591304"/>
          </a:xfrm>
          <a:prstGeom prst="rect">
            <a:avLst/>
          </a:prstGeom>
          <a:noFill/>
          <a:ln>
            <a:noFill/>
          </a:ln>
        </p:spPr>
      </p:pic>
      <p:pic>
        <p:nvPicPr>
          <p:cNvPr id="34" name="Google Shape;34;p5"/>
          <p:cNvPicPr preferRelativeResize="0"/>
          <p:nvPr/>
        </p:nvPicPr>
        <p:blipFill>
          <a:blip r:embed="rId3">
            <a:alphaModFix amt="62000"/>
          </a:blip>
          <a:stretch>
            <a:fillRect/>
          </a:stretch>
        </p:blipFill>
        <p:spPr>
          <a:xfrm rot="-4516150">
            <a:off x="-343832" y="4066842"/>
            <a:ext cx="1423990" cy="1423990"/>
          </a:xfrm>
          <a:prstGeom prst="rect">
            <a:avLst/>
          </a:prstGeom>
          <a:noFill/>
          <a:ln>
            <a:noFill/>
          </a:ln>
        </p:spPr>
      </p:pic>
      <p:pic>
        <p:nvPicPr>
          <p:cNvPr id="35" name="Google Shape;35;p5"/>
          <p:cNvPicPr preferRelativeResize="0"/>
          <p:nvPr/>
        </p:nvPicPr>
        <p:blipFill rotWithShape="1">
          <a:blip r:embed="rId4">
            <a:alphaModFix amt="57000"/>
          </a:blip>
          <a:srcRect/>
          <a:stretch/>
        </p:blipFill>
        <p:spPr>
          <a:xfrm rot="487126" flipH="1">
            <a:off x="8490224" y="504332"/>
            <a:ext cx="904237" cy="904243"/>
          </a:xfrm>
          <a:prstGeom prst="rect">
            <a:avLst/>
          </a:prstGeom>
          <a:noFill/>
          <a:ln>
            <a:noFill/>
          </a:ln>
        </p:spPr>
      </p:pic>
      <p:pic>
        <p:nvPicPr>
          <p:cNvPr id="36" name="Google Shape;36;p5"/>
          <p:cNvPicPr preferRelativeResize="0"/>
          <p:nvPr/>
        </p:nvPicPr>
        <p:blipFill rotWithShape="1">
          <a:blip r:embed="rId5">
            <a:alphaModFix amt="66000"/>
          </a:blip>
          <a:srcRect/>
          <a:stretch/>
        </p:blipFill>
        <p:spPr>
          <a:xfrm rot="487156" flipH="1">
            <a:off x="110844" y="4126430"/>
            <a:ext cx="633770" cy="633817"/>
          </a:xfrm>
          <a:prstGeom prst="rect">
            <a:avLst/>
          </a:prstGeom>
          <a:noFill/>
          <a:ln>
            <a:noFill/>
          </a:ln>
        </p:spPr>
      </p:pic>
      <p:pic>
        <p:nvPicPr>
          <p:cNvPr id="37" name="Google Shape;37;p5"/>
          <p:cNvPicPr preferRelativeResize="0"/>
          <p:nvPr/>
        </p:nvPicPr>
        <p:blipFill rotWithShape="1">
          <a:blip r:embed="rId6">
            <a:alphaModFix amt="28000"/>
          </a:blip>
          <a:srcRect/>
          <a:stretch/>
        </p:blipFill>
        <p:spPr>
          <a:xfrm rot="-9127495">
            <a:off x="8267789" y="-189528"/>
            <a:ext cx="1227344" cy="1227345"/>
          </a:xfrm>
          <a:prstGeom prst="rect">
            <a:avLst/>
          </a:prstGeom>
          <a:noFill/>
          <a:ln>
            <a:noFill/>
          </a:ln>
        </p:spPr>
      </p:pic>
      <p:sp>
        <p:nvSpPr>
          <p:cNvPr id="38" name="Google Shape;38;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 name="Google Shape;39;p5"/>
          <p:cNvSpPr txBox="1">
            <a:spLocks noGrp="1"/>
          </p:cNvSpPr>
          <p:nvPr>
            <p:ph type="title" idx="2"/>
          </p:nvPr>
        </p:nvSpPr>
        <p:spPr>
          <a:xfrm>
            <a:off x="1537425" y="2938900"/>
            <a:ext cx="27426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 name="Google Shape;40;p5"/>
          <p:cNvSpPr txBox="1">
            <a:spLocks noGrp="1"/>
          </p:cNvSpPr>
          <p:nvPr>
            <p:ph type="title" idx="3"/>
          </p:nvPr>
        </p:nvSpPr>
        <p:spPr>
          <a:xfrm>
            <a:off x="4863974" y="2938900"/>
            <a:ext cx="27426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1" name="Google Shape;41;p5"/>
          <p:cNvSpPr txBox="1">
            <a:spLocks noGrp="1"/>
          </p:cNvSpPr>
          <p:nvPr>
            <p:ph type="subTitle" idx="1"/>
          </p:nvPr>
        </p:nvSpPr>
        <p:spPr>
          <a:xfrm>
            <a:off x="4863975" y="3385375"/>
            <a:ext cx="2742600" cy="98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2" name="Google Shape;42;p5"/>
          <p:cNvSpPr txBox="1">
            <a:spLocks noGrp="1"/>
          </p:cNvSpPr>
          <p:nvPr>
            <p:ph type="subTitle" idx="4"/>
          </p:nvPr>
        </p:nvSpPr>
        <p:spPr>
          <a:xfrm>
            <a:off x="1537425" y="3385375"/>
            <a:ext cx="2742600" cy="98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pic>
        <p:nvPicPr>
          <p:cNvPr id="51" name="Google Shape;51;p7"/>
          <p:cNvPicPr preferRelativeResize="0"/>
          <p:nvPr/>
        </p:nvPicPr>
        <p:blipFill rotWithShape="1">
          <a:blip r:embed="rId2">
            <a:alphaModFix amt="31000"/>
          </a:blip>
          <a:srcRect t="34167"/>
          <a:stretch/>
        </p:blipFill>
        <p:spPr>
          <a:xfrm>
            <a:off x="-159050" y="2152649"/>
            <a:ext cx="6918400" cy="3413775"/>
          </a:xfrm>
          <a:prstGeom prst="rect">
            <a:avLst/>
          </a:prstGeom>
          <a:noFill/>
          <a:ln>
            <a:noFill/>
          </a:ln>
        </p:spPr>
      </p:pic>
      <p:pic>
        <p:nvPicPr>
          <p:cNvPr id="52" name="Google Shape;52;p7"/>
          <p:cNvPicPr preferRelativeResize="0"/>
          <p:nvPr/>
        </p:nvPicPr>
        <p:blipFill rotWithShape="1">
          <a:blip r:embed="rId3">
            <a:alphaModFix amt="38000"/>
          </a:blip>
          <a:srcRect t="37942"/>
          <a:stretch/>
        </p:blipFill>
        <p:spPr>
          <a:xfrm rot="10800000" flipH="1">
            <a:off x="-1044675" y="-955727"/>
            <a:ext cx="10188677" cy="4739002"/>
          </a:xfrm>
          <a:prstGeom prst="rect">
            <a:avLst/>
          </a:prstGeom>
          <a:noFill/>
          <a:ln>
            <a:noFill/>
          </a:ln>
        </p:spPr>
      </p:pic>
      <p:pic>
        <p:nvPicPr>
          <p:cNvPr id="53" name="Google Shape;53;p7"/>
          <p:cNvPicPr preferRelativeResize="0"/>
          <p:nvPr/>
        </p:nvPicPr>
        <p:blipFill rotWithShape="1">
          <a:blip r:embed="rId4">
            <a:alphaModFix amt="75000"/>
          </a:blip>
          <a:srcRect/>
          <a:stretch/>
        </p:blipFill>
        <p:spPr>
          <a:xfrm rot="6847915">
            <a:off x="5437007" y="4336771"/>
            <a:ext cx="534664" cy="534659"/>
          </a:xfrm>
          <a:prstGeom prst="rect">
            <a:avLst/>
          </a:prstGeom>
          <a:noFill/>
          <a:ln>
            <a:noFill/>
          </a:ln>
        </p:spPr>
      </p:pic>
      <p:sp>
        <p:nvSpPr>
          <p:cNvPr id="54" name="Google Shape;54;p7"/>
          <p:cNvSpPr txBox="1">
            <a:spLocks noGrp="1"/>
          </p:cNvSpPr>
          <p:nvPr>
            <p:ph type="body" idx="1"/>
          </p:nvPr>
        </p:nvSpPr>
        <p:spPr>
          <a:xfrm>
            <a:off x="720000" y="1657950"/>
            <a:ext cx="3650100" cy="26166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55" name="Google Shape;55;p7"/>
          <p:cNvSpPr txBox="1">
            <a:spLocks noGrp="1"/>
          </p:cNvSpPr>
          <p:nvPr>
            <p:ph type="title"/>
          </p:nvPr>
        </p:nvSpPr>
        <p:spPr>
          <a:xfrm>
            <a:off x="720000" y="1085250"/>
            <a:ext cx="36501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6"/>
        <p:cNvGrpSpPr/>
        <p:nvPr/>
      </p:nvGrpSpPr>
      <p:grpSpPr>
        <a:xfrm>
          <a:off x="0" y="0"/>
          <a:ext cx="0" cy="0"/>
          <a:chOff x="0" y="0"/>
          <a:chExt cx="0" cy="0"/>
        </a:xfrm>
      </p:grpSpPr>
      <p:pic>
        <p:nvPicPr>
          <p:cNvPr id="57" name="Google Shape;57;p8"/>
          <p:cNvPicPr preferRelativeResize="0"/>
          <p:nvPr/>
        </p:nvPicPr>
        <p:blipFill rotWithShape="1">
          <a:blip r:embed="rId2">
            <a:alphaModFix amt="31000"/>
          </a:blip>
          <a:srcRect t="34167"/>
          <a:stretch/>
        </p:blipFill>
        <p:spPr>
          <a:xfrm rot="10800000">
            <a:off x="2308425" y="-49902"/>
            <a:ext cx="6918400" cy="3413775"/>
          </a:xfrm>
          <a:prstGeom prst="rect">
            <a:avLst/>
          </a:prstGeom>
          <a:noFill/>
          <a:ln>
            <a:noFill/>
          </a:ln>
        </p:spPr>
      </p:pic>
      <p:pic>
        <p:nvPicPr>
          <p:cNvPr id="58" name="Google Shape;58;p8"/>
          <p:cNvPicPr preferRelativeResize="0"/>
          <p:nvPr/>
        </p:nvPicPr>
        <p:blipFill rotWithShape="1">
          <a:blip r:embed="rId2">
            <a:alphaModFix amt="31000"/>
          </a:blip>
          <a:srcRect b="71614"/>
          <a:stretch/>
        </p:blipFill>
        <p:spPr>
          <a:xfrm rot="10800000">
            <a:off x="0" y="3763547"/>
            <a:ext cx="6918400" cy="1471927"/>
          </a:xfrm>
          <a:prstGeom prst="rect">
            <a:avLst/>
          </a:prstGeom>
          <a:noFill/>
          <a:ln>
            <a:noFill/>
          </a:ln>
        </p:spPr>
      </p:pic>
      <p:pic>
        <p:nvPicPr>
          <p:cNvPr id="59" name="Google Shape;59;p8"/>
          <p:cNvPicPr preferRelativeResize="0"/>
          <p:nvPr/>
        </p:nvPicPr>
        <p:blipFill rotWithShape="1">
          <a:blip r:embed="rId3">
            <a:alphaModFix amt="75000"/>
          </a:blip>
          <a:srcRect/>
          <a:stretch/>
        </p:blipFill>
        <p:spPr>
          <a:xfrm rot="-10312851" flipH="1">
            <a:off x="4222872" y="262574"/>
            <a:ext cx="570833" cy="570851"/>
          </a:xfrm>
          <a:prstGeom prst="rect">
            <a:avLst/>
          </a:prstGeom>
          <a:noFill/>
          <a:ln>
            <a:noFill/>
          </a:ln>
        </p:spPr>
      </p:pic>
      <p:pic>
        <p:nvPicPr>
          <p:cNvPr id="60" name="Google Shape;60;p8"/>
          <p:cNvPicPr preferRelativeResize="0"/>
          <p:nvPr/>
        </p:nvPicPr>
        <p:blipFill rotWithShape="1">
          <a:blip r:embed="rId4">
            <a:alphaModFix amt="84000"/>
          </a:blip>
          <a:srcRect/>
          <a:stretch/>
        </p:blipFill>
        <p:spPr>
          <a:xfrm rot="-487121">
            <a:off x="408489" y="4299490"/>
            <a:ext cx="609218" cy="609220"/>
          </a:xfrm>
          <a:prstGeom prst="rect">
            <a:avLst/>
          </a:prstGeom>
          <a:noFill/>
          <a:ln>
            <a:noFill/>
          </a:ln>
        </p:spPr>
      </p:pic>
      <p:pic>
        <p:nvPicPr>
          <p:cNvPr id="61" name="Google Shape;61;p8"/>
          <p:cNvPicPr preferRelativeResize="0"/>
          <p:nvPr/>
        </p:nvPicPr>
        <p:blipFill rotWithShape="1">
          <a:blip r:embed="rId5">
            <a:alphaModFix amt="81000"/>
          </a:blip>
          <a:srcRect/>
          <a:stretch/>
        </p:blipFill>
        <p:spPr>
          <a:xfrm rot="117638">
            <a:off x="-655896" y="-1047152"/>
            <a:ext cx="2386318" cy="2386355"/>
          </a:xfrm>
          <a:prstGeom prst="rect">
            <a:avLst/>
          </a:prstGeom>
          <a:noFill/>
          <a:ln>
            <a:noFill/>
          </a:ln>
        </p:spPr>
      </p:pic>
      <p:sp>
        <p:nvSpPr>
          <p:cNvPr id="62" name="Google Shape;62;p8"/>
          <p:cNvSpPr txBox="1">
            <a:spLocks noGrp="1"/>
          </p:cNvSpPr>
          <p:nvPr>
            <p:ph type="title"/>
          </p:nvPr>
        </p:nvSpPr>
        <p:spPr>
          <a:xfrm>
            <a:off x="713100" y="1307100"/>
            <a:ext cx="4602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22"/>
        <p:cNvGrpSpPr/>
        <p:nvPr/>
      </p:nvGrpSpPr>
      <p:grpSpPr>
        <a:xfrm>
          <a:off x="0" y="0"/>
          <a:ext cx="0" cy="0"/>
          <a:chOff x="0" y="0"/>
          <a:chExt cx="0" cy="0"/>
        </a:xfrm>
      </p:grpSpPr>
      <p:pic>
        <p:nvPicPr>
          <p:cNvPr id="123" name="Google Shape;123;p15"/>
          <p:cNvPicPr preferRelativeResize="0"/>
          <p:nvPr/>
        </p:nvPicPr>
        <p:blipFill rotWithShape="1">
          <a:blip r:embed="rId2">
            <a:alphaModFix amt="31000"/>
          </a:blip>
          <a:srcRect t="34167"/>
          <a:stretch/>
        </p:blipFill>
        <p:spPr>
          <a:xfrm rot="10800000">
            <a:off x="2384674" y="0"/>
            <a:ext cx="6918400" cy="3413775"/>
          </a:xfrm>
          <a:prstGeom prst="rect">
            <a:avLst/>
          </a:prstGeom>
          <a:noFill/>
          <a:ln>
            <a:noFill/>
          </a:ln>
        </p:spPr>
      </p:pic>
      <p:pic>
        <p:nvPicPr>
          <p:cNvPr id="124" name="Google Shape;124;p15"/>
          <p:cNvPicPr preferRelativeResize="0"/>
          <p:nvPr/>
        </p:nvPicPr>
        <p:blipFill rotWithShape="1">
          <a:blip r:embed="rId3">
            <a:alphaModFix amt="38000"/>
          </a:blip>
          <a:srcRect t="37942"/>
          <a:stretch/>
        </p:blipFill>
        <p:spPr>
          <a:xfrm flipH="1">
            <a:off x="-363550" y="2123345"/>
            <a:ext cx="9871124" cy="4591304"/>
          </a:xfrm>
          <a:prstGeom prst="rect">
            <a:avLst/>
          </a:prstGeom>
          <a:noFill/>
          <a:ln>
            <a:noFill/>
          </a:ln>
        </p:spPr>
      </p:pic>
      <p:sp>
        <p:nvSpPr>
          <p:cNvPr id="125" name="Google Shape;125;p15"/>
          <p:cNvSpPr txBox="1">
            <a:spLocks noGrp="1"/>
          </p:cNvSpPr>
          <p:nvPr>
            <p:ph type="title"/>
          </p:nvPr>
        </p:nvSpPr>
        <p:spPr>
          <a:xfrm>
            <a:off x="2984200" y="3062550"/>
            <a:ext cx="5446800" cy="49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6" name="Google Shape;126;p15"/>
          <p:cNvSpPr txBox="1">
            <a:spLocks noGrp="1"/>
          </p:cNvSpPr>
          <p:nvPr>
            <p:ph type="subTitle" idx="1"/>
          </p:nvPr>
        </p:nvSpPr>
        <p:spPr>
          <a:xfrm>
            <a:off x="2984200" y="1584150"/>
            <a:ext cx="5446800" cy="147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pic>
        <p:nvPicPr>
          <p:cNvPr id="127" name="Google Shape;127;p15"/>
          <p:cNvPicPr preferRelativeResize="0"/>
          <p:nvPr/>
        </p:nvPicPr>
        <p:blipFill rotWithShape="1">
          <a:blip r:embed="rId4">
            <a:alphaModFix amt="87000"/>
          </a:blip>
          <a:srcRect/>
          <a:stretch/>
        </p:blipFill>
        <p:spPr>
          <a:xfrm rot="117638">
            <a:off x="7922272" y="4080992"/>
            <a:ext cx="2073707" cy="2073742"/>
          </a:xfrm>
          <a:prstGeom prst="rect">
            <a:avLst/>
          </a:prstGeom>
          <a:noFill/>
          <a:ln>
            <a:noFill/>
          </a:ln>
        </p:spPr>
      </p:pic>
      <p:pic>
        <p:nvPicPr>
          <p:cNvPr id="128" name="Google Shape;128;p15"/>
          <p:cNvPicPr preferRelativeResize="0"/>
          <p:nvPr/>
        </p:nvPicPr>
        <p:blipFill rotWithShape="1">
          <a:blip r:embed="rId5">
            <a:alphaModFix amt="75000"/>
          </a:blip>
          <a:srcRect/>
          <a:stretch/>
        </p:blipFill>
        <p:spPr>
          <a:xfrm rot="-487116">
            <a:off x="5598628" y="225959"/>
            <a:ext cx="626900" cy="626876"/>
          </a:xfrm>
          <a:prstGeom prst="rect">
            <a:avLst/>
          </a:prstGeom>
          <a:noFill/>
          <a:ln>
            <a:noFill/>
          </a:ln>
        </p:spPr>
      </p:pic>
      <p:pic>
        <p:nvPicPr>
          <p:cNvPr id="129" name="Google Shape;129;p15"/>
          <p:cNvPicPr preferRelativeResize="0"/>
          <p:nvPr/>
        </p:nvPicPr>
        <p:blipFill rotWithShape="1">
          <a:blip r:embed="rId6">
            <a:alphaModFix amt="69000"/>
          </a:blip>
          <a:srcRect/>
          <a:stretch/>
        </p:blipFill>
        <p:spPr>
          <a:xfrm rot="487119" flipH="1">
            <a:off x="3612619" y="4307468"/>
            <a:ext cx="593262" cy="59326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130"/>
        <p:cNvGrpSpPr/>
        <p:nvPr/>
      </p:nvGrpSpPr>
      <p:grpSpPr>
        <a:xfrm>
          <a:off x="0" y="0"/>
          <a:ext cx="0" cy="0"/>
          <a:chOff x="0" y="0"/>
          <a:chExt cx="0" cy="0"/>
        </a:xfrm>
      </p:grpSpPr>
      <p:pic>
        <p:nvPicPr>
          <p:cNvPr id="131" name="Google Shape;131;p16"/>
          <p:cNvPicPr preferRelativeResize="0"/>
          <p:nvPr/>
        </p:nvPicPr>
        <p:blipFill rotWithShape="1">
          <a:blip r:embed="rId2">
            <a:alphaModFix amt="38000"/>
          </a:blip>
          <a:srcRect t="37942"/>
          <a:stretch/>
        </p:blipFill>
        <p:spPr>
          <a:xfrm rot="10800000">
            <a:off x="-714678" y="-955727"/>
            <a:ext cx="10188677" cy="4739002"/>
          </a:xfrm>
          <a:prstGeom prst="rect">
            <a:avLst/>
          </a:prstGeom>
          <a:noFill/>
          <a:ln>
            <a:noFill/>
          </a:ln>
        </p:spPr>
      </p:pic>
      <p:pic>
        <p:nvPicPr>
          <p:cNvPr id="132" name="Google Shape;132;p16"/>
          <p:cNvPicPr preferRelativeResize="0"/>
          <p:nvPr/>
        </p:nvPicPr>
        <p:blipFill rotWithShape="1">
          <a:blip r:embed="rId3">
            <a:alphaModFix amt="31000"/>
          </a:blip>
          <a:srcRect t="34167"/>
          <a:stretch/>
        </p:blipFill>
        <p:spPr>
          <a:xfrm flipH="1">
            <a:off x="2994549" y="2209799"/>
            <a:ext cx="6918400" cy="3413775"/>
          </a:xfrm>
          <a:prstGeom prst="rect">
            <a:avLst/>
          </a:prstGeom>
          <a:noFill/>
          <a:ln>
            <a:noFill/>
          </a:ln>
        </p:spPr>
      </p:pic>
      <p:pic>
        <p:nvPicPr>
          <p:cNvPr id="133" name="Google Shape;133;p16"/>
          <p:cNvPicPr preferRelativeResize="0"/>
          <p:nvPr/>
        </p:nvPicPr>
        <p:blipFill rotWithShape="1">
          <a:blip r:embed="rId4">
            <a:alphaModFix amt="75000"/>
          </a:blip>
          <a:srcRect/>
          <a:stretch/>
        </p:blipFill>
        <p:spPr>
          <a:xfrm rot="-6847915" flipH="1">
            <a:off x="2457654" y="4336771"/>
            <a:ext cx="534664" cy="534659"/>
          </a:xfrm>
          <a:prstGeom prst="rect">
            <a:avLst/>
          </a:prstGeom>
          <a:noFill/>
          <a:ln>
            <a:noFill/>
          </a:ln>
        </p:spPr>
      </p:pic>
      <p:sp>
        <p:nvSpPr>
          <p:cNvPr id="134" name="Google Shape;134;p16"/>
          <p:cNvSpPr txBox="1">
            <a:spLocks noGrp="1"/>
          </p:cNvSpPr>
          <p:nvPr>
            <p:ph type="title"/>
          </p:nvPr>
        </p:nvSpPr>
        <p:spPr>
          <a:xfrm>
            <a:off x="4476600" y="1289125"/>
            <a:ext cx="3954300" cy="1560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5" name="Google Shape;135;p16"/>
          <p:cNvSpPr txBox="1">
            <a:spLocks noGrp="1"/>
          </p:cNvSpPr>
          <p:nvPr>
            <p:ph type="subTitle" idx="1"/>
          </p:nvPr>
        </p:nvSpPr>
        <p:spPr>
          <a:xfrm>
            <a:off x="4476600" y="2849675"/>
            <a:ext cx="39543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75"/>
        <p:cNvGrpSpPr/>
        <p:nvPr/>
      </p:nvGrpSpPr>
      <p:grpSpPr>
        <a:xfrm>
          <a:off x="0" y="0"/>
          <a:ext cx="0" cy="0"/>
          <a:chOff x="0" y="0"/>
          <a:chExt cx="0" cy="0"/>
        </a:xfrm>
      </p:grpSpPr>
      <p:pic>
        <p:nvPicPr>
          <p:cNvPr id="276" name="Google Shape;276;p29"/>
          <p:cNvPicPr preferRelativeResize="0"/>
          <p:nvPr/>
        </p:nvPicPr>
        <p:blipFill rotWithShape="1">
          <a:blip r:embed="rId2">
            <a:alphaModFix amt="31000"/>
          </a:blip>
          <a:srcRect t="34167"/>
          <a:stretch/>
        </p:blipFill>
        <p:spPr>
          <a:xfrm>
            <a:off x="-159050" y="2152649"/>
            <a:ext cx="6918400" cy="3413775"/>
          </a:xfrm>
          <a:prstGeom prst="rect">
            <a:avLst/>
          </a:prstGeom>
          <a:noFill/>
          <a:ln>
            <a:noFill/>
          </a:ln>
        </p:spPr>
      </p:pic>
      <p:pic>
        <p:nvPicPr>
          <p:cNvPr id="277" name="Google Shape;277;p29"/>
          <p:cNvPicPr preferRelativeResize="0"/>
          <p:nvPr/>
        </p:nvPicPr>
        <p:blipFill rotWithShape="1">
          <a:blip r:embed="rId3">
            <a:alphaModFix amt="38000"/>
          </a:blip>
          <a:srcRect t="37942"/>
          <a:stretch/>
        </p:blipFill>
        <p:spPr>
          <a:xfrm rot="10800000" flipH="1">
            <a:off x="-363550" y="0"/>
            <a:ext cx="9871124" cy="4591304"/>
          </a:xfrm>
          <a:prstGeom prst="rect">
            <a:avLst/>
          </a:prstGeom>
          <a:noFill/>
          <a:ln>
            <a:noFill/>
          </a:ln>
        </p:spPr>
      </p:pic>
      <p:pic>
        <p:nvPicPr>
          <p:cNvPr id="278" name="Google Shape;278;p29"/>
          <p:cNvPicPr preferRelativeResize="0"/>
          <p:nvPr/>
        </p:nvPicPr>
        <p:blipFill rotWithShape="1">
          <a:blip r:embed="rId4">
            <a:alphaModFix amt="87000"/>
          </a:blip>
          <a:srcRect/>
          <a:stretch/>
        </p:blipFill>
        <p:spPr>
          <a:xfrm rot="-117636" flipH="1">
            <a:off x="-836824" y="-782924"/>
            <a:ext cx="3037322" cy="3037340"/>
          </a:xfrm>
          <a:prstGeom prst="rect">
            <a:avLst/>
          </a:prstGeom>
          <a:noFill/>
          <a:ln>
            <a:noFill/>
          </a:ln>
        </p:spPr>
      </p:pic>
      <p:pic>
        <p:nvPicPr>
          <p:cNvPr id="279" name="Google Shape;279;p29"/>
          <p:cNvPicPr preferRelativeResize="0"/>
          <p:nvPr/>
        </p:nvPicPr>
        <p:blipFill>
          <a:blip r:embed="rId5">
            <a:alphaModFix amt="82000"/>
          </a:blip>
          <a:stretch>
            <a:fillRect/>
          </a:stretch>
        </p:blipFill>
        <p:spPr>
          <a:xfrm rot="4516150" flipH="1">
            <a:off x="6777356" y="2981482"/>
            <a:ext cx="3250139" cy="3250139"/>
          </a:xfrm>
          <a:prstGeom prst="rect">
            <a:avLst/>
          </a:prstGeom>
          <a:noFill/>
          <a:ln>
            <a:noFill/>
          </a:ln>
        </p:spPr>
      </p:pic>
      <p:pic>
        <p:nvPicPr>
          <p:cNvPr id="280" name="Google Shape;280;p29"/>
          <p:cNvPicPr preferRelativeResize="0"/>
          <p:nvPr/>
        </p:nvPicPr>
        <p:blipFill rotWithShape="1">
          <a:blip r:embed="rId6">
            <a:alphaModFix amt="69000"/>
          </a:blip>
          <a:srcRect/>
          <a:stretch/>
        </p:blipFill>
        <p:spPr>
          <a:xfrm rot="487122" flipH="1">
            <a:off x="2317517" y="-374933"/>
            <a:ext cx="1005191" cy="1005192"/>
          </a:xfrm>
          <a:prstGeom prst="rect">
            <a:avLst/>
          </a:prstGeom>
          <a:noFill/>
          <a:ln>
            <a:noFill/>
          </a:ln>
        </p:spPr>
      </p:pic>
      <p:pic>
        <p:nvPicPr>
          <p:cNvPr id="281" name="Google Shape;281;p29"/>
          <p:cNvPicPr preferRelativeResize="0"/>
          <p:nvPr/>
        </p:nvPicPr>
        <p:blipFill rotWithShape="1">
          <a:blip r:embed="rId7">
            <a:alphaModFix amt="75000"/>
          </a:blip>
          <a:srcRect/>
          <a:stretch/>
        </p:blipFill>
        <p:spPr>
          <a:xfrm rot="487143" flipH="1">
            <a:off x="6242368" y="4449328"/>
            <a:ext cx="907356" cy="907372"/>
          </a:xfrm>
          <a:prstGeom prst="rect">
            <a:avLst/>
          </a:prstGeom>
          <a:noFill/>
          <a:ln>
            <a:noFill/>
          </a:ln>
        </p:spPr>
      </p:pic>
      <p:pic>
        <p:nvPicPr>
          <p:cNvPr id="282" name="Google Shape;282;p29"/>
          <p:cNvPicPr preferRelativeResize="0"/>
          <p:nvPr/>
        </p:nvPicPr>
        <p:blipFill rotWithShape="1">
          <a:blip r:embed="rId8">
            <a:alphaModFix amt="60000"/>
          </a:blip>
          <a:srcRect/>
          <a:stretch/>
        </p:blipFill>
        <p:spPr>
          <a:xfrm rot="-487117">
            <a:off x="6773980" y="840644"/>
            <a:ext cx="223202" cy="223203"/>
          </a:xfrm>
          <a:prstGeom prst="rect">
            <a:avLst/>
          </a:prstGeom>
          <a:noFill/>
          <a:ln>
            <a:noFill/>
          </a:ln>
        </p:spPr>
      </p:pic>
      <p:pic>
        <p:nvPicPr>
          <p:cNvPr id="283" name="Google Shape;283;p29"/>
          <p:cNvPicPr preferRelativeResize="0"/>
          <p:nvPr/>
        </p:nvPicPr>
        <p:blipFill rotWithShape="1">
          <a:blip r:embed="rId9">
            <a:alphaModFix amt="60000"/>
          </a:blip>
          <a:srcRect/>
          <a:stretch/>
        </p:blipFill>
        <p:spPr>
          <a:xfrm rot="-487117">
            <a:off x="1573330" y="3945794"/>
            <a:ext cx="223202" cy="22320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500"/>
              <a:buFont typeface="DM Serif Text"/>
              <a:buNone/>
              <a:defRPr sz="3500" b="1">
                <a:solidFill>
                  <a:schemeClr val="dk2"/>
                </a:solidFill>
                <a:latin typeface="DM Serif Text"/>
                <a:ea typeface="DM Serif Text"/>
                <a:cs typeface="DM Serif Text"/>
                <a:sym typeface="DM Serif Text"/>
              </a:defRPr>
            </a:lvl1pPr>
            <a:lvl2pPr lvl="1"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2pPr>
            <a:lvl3pPr lvl="2"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3pPr>
            <a:lvl4pPr lvl="3"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4pPr>
            <a:lvl5pPr lvl="4"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5pPr>
            <a:lvl6pPr lvl="5"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6pPr>
            <a:lvl7pPr lvl="6"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7pPr>
            <a:lvl8pPr lvl="7"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8pPr>
            <a:lvl9pPr lvl="8"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Cambay"/>
              <a:buChar char="●"/>
              <a:defRPr>
                <a:solidFill>
                  <a:schemeClr val="dk1"/>
                </a:solidFill>
                <a:latin typeface="Cambay"/>
                <a:ea typeface="Cambay"/>
                <a:cs typeface="Cambay"/>
                <a:sym typeface="Cambay"/>
              </a:defRPr>
            </a:lvl1pPr>
            <a:lvl2pPr marL="914400" lvl="1"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2pPr>
            <a:lvl3pPr marL="1371600" lvl="2"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3pPr>
            <a:lvl4pPr marL="1828800" lvl="3"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4pPr>
            <a:lvl5pPr marL="2286000" lvl="4"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5pPr>
            <a:lvl6pPr marL="2743200" lvl="5"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6pPr>
            <a:lvl7pPr marL="3200400" lvl="6"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7pPr>
            <a:lvl8pPr marL="3657600" lvl="7"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8pPr>
            <a:lvl9pPr marL="4114800" lvl="8" indent="-317500">
              <a:lnSpc>
                <a:spcPct val="115000"/>
              </a:lnSpc>
              <a:spcBef>
                <a:spcPts val="1600"/>
              </a:spcBef>
              <a:spcAft>
                <a:spcPts val="1600"/>
              </a:spcAft>
              <a:buClr>
                <a:schemeClr val="dk1"/>
              </a:buClr>
              <a:buSzPts val="1400"/>
              <a:buFont typeface="Cambay"/>
              <a:buChar char="■"/>
              <a:defRPr>
                <a:solidFill>
                  <a:schemeClr val="dk1"/>
                </a:solidFill>
                <a:latin typeface="Cambay"/>
                <a:ea typeface="Cambay"/>
                <a:cs typeface="Cambay"/>
                <a:sym typeface="Camb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8" r:id="rId6"/>
    <p:sldLayoutId id="2147483661" r:id="rId7"/>
    <p:sldLayoutId id="2147483662" r:id="rId8"/>
    <p:sldLayoutId id="2147483675" r:id="rId9"/>
    <p:sldLayoutId id="214748367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34"/>
          <p:cNvPicPr preferRelativeResize="0"/>
          <p:nvPr/>
        </p:nvPicPr>
        <p:blipFill rotWithShape="1">
          <a:blip r:embed="rId3">
            <a:alphaModFix amt="87000"/>
          </a:blip>
          <a:srcRect/>
          <a:stretch/>
        </p:blipFill>
        <p:spPr>
          <a:xfrm rot="117636">
            <a:off x="5518082" y="871043"/>
            <a:ext cx="2469035" cy="2469050"/>
          </a:xfrm>
          <a:prstGeom prst="rect">
            <a:avLst/>
          </a:prstGeom>
          <a:noFill/>
          <a:ln>
            <a:noFill/>
          </a:ln>
        </p:spPr>
      </p:pic>
      <p:grpSp>
        <p:nvGrpSpPr>
          <p:cNvPr id="299" name="Google Shape;299;p34"/>
          <p:cNvGrpSpPr/>
          <p:nvPr/>
        </p:nvGrpSpPr>
        <p:grpSpPr>
          <a:xfrm flipH="1">
            <a:off x="5765142" y="1332626"/>
            <a:ext cx="3046765" cy="5044129"/>
            <a:chOff x="1559750" y="1367850"/>
            <a:chExt cx="2473425" cy="4094925"/>
          </a:xfrm>
        </p:grpSpPr>
        <p:sp>
          <p:nvSpPr>
            <p:cNvPr id="300" name="Google Shape;300;p34"/>
            <p:cNvSpPr/>
            <p:nvPr/>
          </p:nvSpPr>
          <p:spPr>
            <a:xfrm>
              <a:off x="2808975" y="2514075"/>
              <a:ext cx="384850" cy="560525"/>
            </a:xfrm>
            <a:custGeom>
              <a:avLst/>
              <a:gdLst/>
              <a:ahLst/>
              <a:cxnLst/>
              <a:rect l="l" t="t" r="r" b="b"/>
              <a:pathLst>
                <a:path w="15394" h="22421" extrusionOk="0">
                  <a:moveTo>
                    <a:pt x="11012" y="0"/>
                  </a:moveTo>
                  <a:cubicBezTo>
                    <a:pt x="10777" y="0"/>
                    <a:pt x="10544" y="16"/>
                    <a:pt x="10315" y="45"/>
                  </a:cubicBezTo>
                  <a:cubicBezTo>
                    <a:pt x="9327" y="187"/>
                    <a:pt x="8418" y="547"/>
                    <a:pt x="7556" y="986"/>
                  </a:cubicBezTo>
                  <a:cubicBezTo>
                    <a:pt x="6694" y="1440"/>
                    <a:pt x="5879" y="1973"/>
                    <a:pt x="5142" y="2600"/>
                  </a:cubicBezTo>
                  <a:lnTo>
                    <a:pt x="5189" y="2632"/>
                  </a:lnTo>
                  <a:cubicBezTo>
                    <a:pt x="5565" y="2350"/>
                    <a:pt x="5973" y="2083"/>
                    <a:pt x="6380" y="1848"/>
                  </a:cubicBezTo>
                  <a:cubicBezTo>
                    <a:pt x="6788" y="1597"/>
                    <a:pt x="7211" y="1362"/>
                    <a:pt x="7634" y="1174"/>
                  </a:cubicBezTo>
                  <a:cubicBezTo>
                    <a:pt x="8496" y="767"/>
                    <a:pt x="9421" y="469"/>
                    <a:pt x="10346" y="375"/>
                  </a:cubicBezTo>
                  <a:cubicBezTo>
                    <a:pt x="10522" y="357"/>
                    <a:pt x="10699" y="348"/>
                    <a:pt x="10874" y="348"/>
                  </a:cubicBezTo>
                  <a:cubicBezTo>
                    <a:pt x="11167" y="348"/>
                    <a:pt x="11457" y="373"/>
                    <a:pt x="11741" y="422"/>
                  </a:cubicBezTo>
                  <a:cubicBezTo>
                    <a:pt x="12180" y="516"/>
                    <a:pt x="12619" y="688"/>
                    <a:pt x="12995" y="923"/>
                  </a:cubicBezTo>
                  <a:cubicBezTo>
                    <a:pt x="13773" y="1405"/>
                    <a:pt x="14334" y="2165"/>
                    <a:pt x="14741" y="2989"/>
                  </a:cubicBezTo>
                  <a:lnTo>
                    <a:pt x="14741" y="2989"/>
                  </a:lnTo>
                  <a:cubicBezTo>
                    <a:pt x="14816" y="3707"/>
                    <a:pt x="14860" y="4438"/>
                    <a:pt x="14860" y="5155"/>
                  </a:cubicBezTo>
                  <a:cubicBezTo>
                    <a:pt x="14860" y="5908"/>
                    <a:pt x="14829" y="6660"/>
                    <a:pt x="14766" y="7397"/>
                  </a:cubicBezTo>
                  <a:cubicBezTo>
                    <a:pt x="14641" y="8886"/>
                    <a:pt x="14359" y="10359"/>
                    <a:pt x="13904" y="11754"/>
                  </a:cubicBezTo>
                  <a:cubicBezTo>
                    <a:pt x="13434" y="13165"/>
                    <a:pt x="12776" y="14513"/>
                    <a:pt x="11882" y="15688"/>
                  </a:cubicBezTo>
                  <a:cubicBezTo>
                    <a:pt x="10989" y="16864"/>
                    <a:pt x="9876" y="17852"/>
                    <a:pt x="8590" y="18588"/>
                  </a:cubicBezTo>
                  <a:lnTo>
                    <a:pt x="8575" y="18604"/>
                  </a:lnTo>
                  <a:lnTo>
                    <a:pt x="8559" y="18620"/>
                  </a:lnTo>
                  <a:cubicBezTo>
                    <a:pt x="7854" y="19200"/>
                    <a:pt x="7101" y="19764"/>
                    <a:pt x="6318" y="20281"/>
                  </a:cubicBezTo>
                  <a:cubicBezTo>
                    <a:pt x="5550" y="20783"/>
                    <a:pt x="4750" y="21269"/>
                    <a:pt x="3904" y="21629"/>
                  </a:cubicBezTo>
                  <a:cubicBezTo>
                    <a:pt x="3481" y="21817"/>
                    <a:pt x="3057" y="21974"/>
                    <a:pt x="2603" y="22068"/>
                  </a:cubicBezTo>
                  <a:cubicBezTo>
                    <a:pt x="2391" y="22113"/>
                    <a:pt x="2175" y="22140"/>
                    <a:pt x="1961" y="22140"/>
                  </a:cubicBezTo>
                  <a:cubicBezTo>
                    <a:pt x="1732" y="22140"/>
                    <a:pt x="1505" y="22109"/>
                    <a:pt x="1286" y="22037"/>
                  </a:cubicBezTo>
                  <a:cubicBezTo>
                    <a:pt x="1082" y="21974"/>
                    <a:pt x="894" y="21848"/>
                    <a:pt x="753" y="21692"/>
                  </a:cubicBezTo>
                  <a:cubicBezTo>
                    <a:pt x="597" y="21535"/>
                    <a:pt x="471" y="21347"/>
                    <a:pt x="377" y="21143"/>
                  </a:cubicBezTo>
                  <a:cubicBezTo>
                    <a:pt x="205" y="20736"/>
                    <a:pt x="142" y="20265"/>
                    <a:pt x="111" y="19795"/>
                  </a:cubicBezTo>
                  <a:lnTo>
                    <a:pt x="1" y="19811"/>
                  </a:lnTo>
                  <a:cubicBezTo>
                    <a:pt x="1" y="20281"/>
                    <a:pt x="32" y="20751"/>
                    <a:pt x="205" y="21221"/>
                  </a:cubicBezTo>
                  <a:cubicBezTo>
                    <a:pt x="299" y="21441"/>
                    <a:pt x="424" y="21660"/>
                    <a:pt x="581" y="21848"/>
                  </a:cubicBezTo>
                  <a:cubicBezTo>
                    <a:pt x="753" y="22037"/>
                    <a:pt x="973" y="22178"/>
                    <a:pt x="1208" y="22272"/>
                  </a:cubicBezTo>
                  <a:cubicBezTo>
                    <a:pt x="1479" y="22380"/>
                    <a:pt x="1766" y="22421"/>
                    <a:pt x="2050" y="22421"/>
                  </a:cubicBezTo>
                  <a:cubicBezTo>
                    <a:pt x="2259" y="22421"/>
                    <a:pt x="2467" y="22399"/>
                    <a:pt x="2666" y="22366"/>
                  </a:cubicBezTo>
                  <a:cubicBezTo>
                    <a:pt x="3136" y="22287"/>
                    <a:pt x="3606" y="22146"/>
                    <a:pt x="4045" y="21974"/>
                  </a:cubicBezTo>
                  <a:cubicBezTo>
                    <a:pt x="4923" y="21613"/>
                    <a:pt x="5769" y="21143"/>
                    <a:pt x="6568" y="20642"/>
                  </a:cubicBezTo>
                  <a:cubicBezTo>
                    <a:pt x="7368" y="20140"/>
                    <a:pt x="8136" y="19591"/>
                    <a:pt x="8873" y="18996"/>
                  </a:cubicBezTo>
                  <a:lnTo>
                    <a:pt x="8873" y="18996"/>
                  </a:lnTo>
                  <a:lnTo>
                    <a:pt x="8841" y="19027"/>
                  </a:lnTo>
                  <a:cubicBezTo>
                    <a:pt x="10189" y="18275"/>
                    <a:pt x="11381" y="17240"/>
                    <a:pt x="12321" y="16018"/>
                  </a:cubicBezTo>
                  <a:cubicBezTo>
                    <a:pt x="13261" y="14795"/>
                    <a:pt x="13951" y="13400"/>
                    <a:pt x="14437" y="11942"/>
                  </a:cubicBezTo>
                  <a:cubicBezTo>
                    <a:pt x="14907" y="10485"/>
                    <a:pt x="15189" y="8964"/>
                    <a:pt x="15315" y="7444"/>
                  </a:cubicBezTo>
                  <a:cubicBezTo>
                    <a:pt x="15377" y="6676"/>
                    <a:pt x="15393" y="5923"/>
                    <a:pt x="15377" y="5155"/>
                  </a:cubicBezTo>
                  <a:cubicBezTo>
                    <a:pt x="15362" y="4387"/>
                    <a:pt x="15315" y="3635"/>
                    <a:pt x="15205" y="2867"/>
                  </a:cubicBezTo>
                  <a:lnTo>
                    <a:pt x="15189" y="2836"/>
                  </a:lnTo>
                  <a:lnTo>
                    <a:pt x="15174" y="2788"/>
                  </a:lnTo>
                  <a:cubicBezTo>
                    <a:pt x="14954" y="2350"/>
                    <a:pt x="14688" y="1926"/>
                    <a:pt x="14359" y="1550"/>
                  </a:cubicBezTo>
                  <a:cubicBezTo>
                    <a:pt x="14029" y="1174"/>
                    <a:pt x="13653" y="829"/>
                    <a:pt x="13214" y="578"/>
                  </a:cubicBezTo>
                  <a:cubicBezTo>
                    <a:pt x="12776" y="312"/>
                    <a:pt x="12290" y="140"/>
                    <a:pt x="11804" y="61"/>
                  </a:cubicBezTo>
                  <a:cubicBezTo>
                    <a:pt x="11539" y="20"/>
                    <a:pt x="11274" y="0"/>
                    <a:pt x="1101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4"/>
            <p:cNvSpPr/>
            <p:nvPr/>
          </p:nvSpPr>
          <p:spPr>
            <a:xfrm>
              <a:off x="2969650" y="2536750"/>
              <a:ext cx="174000" cy="266875"/>
            </a:xfrm>
            <a:custGeom>
              <a:avLst/>
              <a:gdLst/>
              <a:ahLst/>
              <a:cxnLst/>
              <a:rect l="l" t="t" r="r" b="b"/>
              <a:pathLst>
                <a:path w="6960" h="10675" extrusionOk="0">
                  <a:moveTo>
                    <a:pt x="4029" y="1"/>
                  </a:moveTo>
                  <a:cubicBezTo>
                    <a:pt x="3966" y="1"/>
                    <a:pt x="3903" y="16"/>
                    <a:pt x="3809" y="16"/>
                  </a:cubicBezTo>
                  <a:lnTo>
                    <a:pt x="3794" y="16"/>
                  </a:lnTo>
                  <a:lnTo>
                    <a:pt x="3794" y="32"/>
                  </a:lnTo>
                  <a:cubicBezTo>
                    <a:pt x="3135" y="189"/>
                    <a:pt x="2493" y="424"/>
                    <a:pt x="1897" y="769"/>
                  </a:cubicBezTo>
                  <a:cubicBezTo>
                    <a:pt x="1317" y="1129"/>
                    <a:pt x="800" y="1615"/>
                    <a:pt x="455" y="2226"/>
                  </a:cubicBezTo>
                  <a:cubicBezTo>
                    <a:pt x="126" y="2838"/>
                    <a:pt x="0" y="3543"/>
                    <a:pt x="47" y="4217"/>
                  </a:cubicBezTo>
                  <a:cubicBezTo>
                    <a:pt x="63" y="4546"/>
                    <a:pt x="126" y="4875"/>
                    <a:pt x="204" y="5204"/>
                  </a:cubicBezTo>
                  <a:cubicBezTo>
                    <a:pt x="298" y="5518"/>
                    <a:pt x="408" y="5831"/>
                    <a:pt x="565" y="6129"/>
                  </a:cubicBezTo>
                  <a:lnTo>
                    <a:pt x="612" y="6098"/>
                  </a:lnTo>
                  <a:cubicBezTo>
                    <a:pt x="392" y="5487"/>
                    <a:pt x="283" y="4844"/>
                    <a:pt x="298" y="4201"/>
                  </a:cubicBezTo>
                  <a:cubicBezTo>
                    <a:pt x="314" y="3574"/>
                    <a:pt x="471" y="2947"/>
                    <a:pt x="800" y="2430"/>
                  </a:cubicBezTo>
                  <a:cubicBezTo>
                    <a:pt x="1113" y="1897"/>
                    <a:pt x="1599" y="1490"/>
                    <a:pt x="2148" y="1192"/>
                  </a:cubicBezTo>
                  <a:cubicBezTo>
                    <a:pt x="2696" y="894"/>
                    <a:pt x="3292" y="690"/>
                    <a:pt x="3919" y="549"/>
                  </a:cubicBezTo>
                  <a:lnTo>
                    <a:pt x="3919" y="549"/>
                  </a:lnTo>
                  <a:lnTo>
                    <a:pt x="3888" y="565"/>
                  </a:lnTo>
                  <a:cubicBezTo>
                    <a:pt x="3935" y="549"/>
                    <a:pt x="3997" y="549"/>
                    <a:pt x="4044" y="549"/>
                  </a:cubicBezTo>
                  <a:lnTo>
                    <a:pt x="4217" y="549"/>
                  </a:lnTo>
                  <a:cubicBezTo>
                    <a:pt x="4327" y="565"/>
                    <a:pt x="4452" y="581"/>
                    <a:pt x="4562" y="596"/>
                  </a:cubicBezTo>
                  <a:cubicBezTo>
                    <a:pt x="4781" y="643"/>
                    <a:pt x="4985" y="722"/>
                    <a:pt x="5173" y="847"/>
                  </a:cubicBezTo>
                  <a:cubicBezTo>
                    <a:pt x="5565" y="1066"/>
                    <a:pt x="5863" y="1427"/>
                    <a:pt x="6051" y="1850"/>
                  </a:cubicBezTo>
                  <a:cubicBezTo>
                    <a:pt x="6239" y="2289"/>
                    <a:pt x="6333" y="2759"/>
                    <a:pt x="6380" y="3245"/>
                  </a:cubicBezTo>
                  <a:cubicBezTo>
                    <a:pt x="6427" y="3731"/>
                    <a:pt x="6411" y="4233"/>
                    <a:pt x="6380" y="4719"/>
                  </a:cubicBezTo>
                  <a:cubicBezTo>
                    <a:pt x="6301" y="5722"/>
                    <a:pt x="6113" y="6709"/>
                    <a:pt x="5878" y="7697"/>
                  </a:cubicBezTo>
                  <a:cubicBezTo>
                    <a:pt x="5659" y="8684"/>
                    <a:pt x="5377" y="9656"/>
                    <a:pt x="5079" y="10643"/>
                  </a:cubicBezTo>
                  <a:lnTo>
                    <a:pt x="5189" y="10675"/>
                  </a:lnTo>
                  <a:cubicBezTo>
                    <a:pt x="5596" y="9734"/>
                    <a:pt x="5957" y="8778"/>
                    <a:pt x="6254" y="7791"/>
                  </a:cubicBezTo>
                  <a:cubicBezTo>
                    <a:pt x="6552" y="6819"/>
                    <a:pt x="6787" y="5800"/>
                    <a:pt x="6897" y="4766"/>
                  </a:cubicBezTo>
                  <a:cubicBezTo>
                    <a:pt x="6944" y="4248"/>
                    <a:pt x="6960" y="3731"/>
                    <a:pt x="6928" y="3198"/>
                  </a:cubicBezTo>
                  <a:cubicBezTo>
                    <a:pt x="6881" y="2665"/>
                    <a:pt x="6787" y="2132"/>
                    <a:pt x="6552" y="1631"/>
                  </a:cubicBezTo>
                  <a:cubicBezTo>
                    <a:pt x="6443" y="1380"/>
                    <a:pt x="6301" y="1129"/>
                    <a:pt x="6113" y="910"/>
                  </a:cubicBezTo>
                  <a:cubicBezTo>
                    <a:pt x="5941" y="690"/>
                    <a:pt x="5706" y="502"/>
                    <a:pt x="5471" y="361"/>
                  </a:cubicBezTo>
                  <a:cubicBezTo>
                    <a:pt x="5220" y="220"/>
                    <a:pt x="4938" y="110"/>
                    <a:pt x="4671" y="63"/>
                  </a:cubicBezTo>
                  <a:cubicBezTo>
                    <a:pt x="4530" y="32"/>
                    <a:pt x="4389" y="16"/>
                    <a:pt x="424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4"/>
            <p:cNvSpPr/>
            <p:nvPr/>
          </p:nvSpPr>
          <p:spPr>
            <a:xfrm>
              <a:off x="2856800" y="2774225"/>
              <a:ext cx="135200" cy="117075"/>
            </a:xfrm>
            <a:custGeom>
              <a:avLst/>
              <a:gdLst/>
              <a:ahLst/>
              <a:cxnLst/>
              <a:rect l="l" t="t" r="r" b="b"/>
              <a:pathLst>
                <a:path w="5408" h="4683" extrusionOk="0">
                  <a:moveTo>
                    <a:pt x="1317" y="0"/>
                  </a:moveTo>
                  <a:lnTo>
                    <a:pt x="1207" y="47"/>
                  </a:lnTo>
                  <a:cubicBezTo>
                    <a:pt x="1254" y="204"/>
                    <a:pt x="1286" y="376"/>
                    <a:pt x="1301" y="533"/>
                  </a:cubicBezTo>
                  <a:cubicBezTo>
                    <a:pt x="1333" y="690"/>
                    <a:pt x="1333" y="862"/>
                    <a:pt x="1317" y="1019"/>
                  </a:cubicBezTo>
                  <a:cubicBezTo>
                    <a:pt x="1317" y="1176"/>
                    <a:pt x="1270" y="1333"/>
                    <a:pt x="1207" y="1442"/>
                  </a:cubicBezTo>
                  <a:cubicBezTo>
                    <a:pt x="1129" y="1568"/>
                    <a:pt x="1035" y="1662"/>
                    <a:pt x="909" y="1724"/>
                  </a:cubicBezTo>
                  <a:lnTo>
                    <a:pt x="862" y="1740"/>
                  </a:lnTo>
                  <a:lnTo>
                    <a:pt x="831" y="1787"/>
                  </a:lnTo>
                  <a:cubicBezTo>
                    <a:pt x="643" y="2101"/>
                    <a:pt x="455" y="2414"/>
                    <a:pt x="298" y="2759"/>
                  </a:cubicBezTo>
                  <a:cubicBezTo>
                    <a:pt x="235" y="2931"/>
                    <a:pt x="157" y="3104"/>
                    <a:pt x="110" y="3292"/>
                  </a:cubicBezTo>
                  <a:cubicBezTo>
                    <a:pt x="47" y="3480"/>
                    <a:pt x="0" y="3668"/>
                    <a:pt x="0" y="3887"/>
                  </a:cubicBezTo>
                  <a:cubicBezTo>
                    <a:pt x="0" y="3997"/>
                    <a:pt x="16" y="4107"/>
                    <a:pt x="47" y="4217"/>
                  </a:cubicBezTo>
                  <a:cubicBezTo>
                    <a:pt x="94" y="4342"/>
                    <a:pt x="173" y="4467"/>
                    <a:pt x="298" y="4546"/>
                  </a:cubicBezTo>
                  <a:cubicBezTo>
                    <a:pt x="408" y="4624"/>
                    <a:pt x="517" y="4655"/>
                    <a:pt x="643" y="4671"/>
                  </a:cubicBezTo>
                  <a:cubicBezTo>
                    <a:pt x="698" y="4679"/>
                    <a:pt x="753" y="4683"/>
                    <a:pt x="805" y="4683"/>
                  </a:cubicBezTo>
                  <a:cubicBezTo>
                    <a:pt x="858" y="4683"/>
                    <a:pt x="909" y="4679"/>
                    <a:pt x="956" y="4671"/>
                  </a:cubicBezTo>
                  <a:cubicBezTo>
                    <a:pt x="1364" y="4624"/>
                    <a:pt x="1709" y="4483"/>
                    <a:pt x="2054" y="4326"/>
                  </a:cubicBezTo>
                  <a:lnTo>
                    <a:pt x="2101" y="4311"/>
                  </a:lnTo>
                  <a:lnTo>
                    <a:pt x="2116" y="4279"/>
                  </a:lnTo>
                  <a:cubicBezTo>
                    <a:pt x="2351" y="4044"/>
                    <a:pt x="2586" y="3809"/>
                    <a:pt x="2837" y="3590"/>
                  </a:cubicBezTo>
                  <a:cubicBezTo>
                    <a:pt x="3088" y="3355"/>
                    <a:pt x="3339" y="3151"/>
                    <a:pt x="3605" y="2947"/>
                  </a:cubicBezTo>
                  <a:cubicBezTo>
                    <a:pt x="3872" y="2759"/>
                    <a:pt x="4154" y="2571"/>
                    <a:pt x="4452" y="2445"/>
                  </a:cubicBezTo>
                  <a:cubicBezTo>
                    <a:pt x="4608" y="2398"/>
                    <a:pt x="4750" y="2351"/>
                    <a:pt x="4906" y="2336"/>
                  </a:cubicBezTo>
                  <a:cubicBezTo>
                    <a:pt x="5063" y="2336"/>
                    <a:pt x="5220" y="2367"/>
                    <a:pt x="5361" y="2477"/>
                  </a:cubicBezTo>
                  <a:lnTo>
                    <a:pt x="5408" y="2398"/>
                  </a:lnTo>
                  <a:cubicBezTo>
                    <a:pt x="5282" y="2273"/>
                    <a:pt x="5094" y="2195"/>
                    <a:pt x="4922" y="2179"/>
                  </a:cubicBezTo>
                  <a:cubicBezTo>
                    <a:pt x="4889" y="2176"/>
                    <a:pt x="4855" y="2175"/>
                    <a:pt x="4822" y="2175"/>
                  </a:cubicBezTo>
                  <a:cubicBezTo>
                    <a:pt x="4668" y="2175"/>
                    <a:pt x="4518" y="2203"/>
                    <a:pt x="4389" y="2242"/>
                  </a:cubicBezTo>
                  <a:cubicBezTo>
                    <a:pt x="4044" y="2351"/>
                    <a:pt x="3731" y="2508"/>
                    <a:pt x="3433" y="2696"/>
                  </a:cubicBezTo>
                  <a:cubicBezTo>
                    <a:pt x="3135" y="2884"/>
                    <a:pt x="2853" y="3088"/>
                    <a:pt x="2586" y="3307"/>
                  </a:cubicBezTo>
                  <a:cubicBezTo>
                    <a:pt x="2344" y="3520"/>
                    <a:pt x="2086" y="3732"/>
                    <a:pt x="1842" y="3973"/>
                  </a:cubicBezTo>
                  <a:lnTo>
                    <a:pt x="1842" y="3973"/>
                  </a:lnTo>
                  <a:cubicBezTo>
                    <a:pt x="1531" y="4105"/>
                    <a:pt x="1220" y="4218"/>
                    <a:pt x="909" y="4248"/>
                  </a:cubicBezTo>
                  <a:cubicBezTo>
                    <a:pt x="870" y="4252"/>
                    <a:pt x="832" y="4254"/>
                    <a:pt x="795" y="4254"/>
                  </a:cubicBezTo>
                  <a:cubicBezTo>
                    <a:pt x="686" y="4254"/>
                    <a:pt x="592" y="4236"/>
                    <a:pt x="533" y="4201"/>
                  </a:cubicBezTo>
                  <a:cubicBezTo>
                    <a:pt x="502" y="4170"/>
                    <a:pt x="470" y="4138"/>
                    <a:pt x="455" y="4076"/>
                  </a:cubicBezTo>
                  <a:cubicBezTo>
                    <a:pt x="423" y="4029"/>
                    <a:pt x="423" y="3966"/>
                    <a:pt x="423" y="3887"/>
                  </a:cubicBezTo>
                  <a:cubicBezTo>
                    <a:pt x="423" y="3574"/>
                    <a:pt x="533" y="3229"/>
                    <a:pt x="659" y="2916"/>
                  </a:cubicBezTo>
                  <a:cubicBezTo>
                    <a:pt x="795" y="2597"/>
                    <a:pt x="946" y="2278"/>
                    <a:pt x="1112" y="1988"/>
                  </a:cubicBezTo>
                  <a:lnTo>
                    <a:pt x="1112" y="1988"/>
                  </a:lnTo>
                  <a:cubicBezTo>
                    <a:pt x="1270" y="1892"/>
                    <a:pt x="1390" y="1750"/>
                    <a:pt x="1474" y="1583"/>
                  </a:cubicBezTo>
                  <a:cubicBezTo>
                    <a:pt x="1552" y="1395"/>
                    <a:pt x="1583" y="1207"/>
                    <a:pt x="1568" y="1019"/>
                  </a:cubicBezTo>
                  <a:cubicBezTo>
                    <a:pt x="1568" y="847"/>
                    <a:pt x="1536" y="659"/>
                    <a:pt x="1505" y="502"/>
                  </a:cubicBezTo>
                  <a:cubicBezTo>
                    <a:pt x="1458" y="329"/>
                    <a:pt x="1395" y="157"/>
                    <a:pt x="131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4"/>
            <p:cNvSpPr/>
            <p:nvPr/>
          </p:nvSpPr>
          <p:spPr>
            <a:xfrm>
              <a:off x="2691425" y="4396900"/>
              <a:ext cx="375025" cy="650500"/>
            </a:xfrm>
            <a:custGeom>
              <a:avLst/>
              <a:gdLst/>
              <a:ahLst/>
              <a:cxnLst/>
              <a:rect l="l" t="t" r="r" b="b"/>
              <a:pathLst>
                <a:path w="15001" h="26020" extrusionOk="0">
                  <a:moveTo>
                    <a:pt x="14970" y="1"/>
                  </a:moveTo>
                  <a:cubicBezTo>
                    <a:pt x="12807" y="1443"/>
                    <a:pt x="10863" y="3167"/>
                    <a:pt x="9076" y="5063"/>
                  </a:cubicBezTo>
                  <a:cubicBezTo>
                    <a:pt x="8183" y="6004"/>
                    <a:pt x="7336" y="6991"/>
                    <a:pt x="6537" y="8010"/>
                  </a:cubicBezTo>
                  <a:cubicBezTo>
                    <a:pt x="5753" y="9045"/>
                    <a:pt x="5016" y="10126"/>
                    <a:pt x="4327" y="11223"/>
                  </a:cubicBezTo>
                  <a:cubicBezTo>
                    <a:pt x="3668" y="12336"/>
                    <a:pt x="3041" y="13496"/>
                    <a:pt x="2509" y="14672"/>
                  </a:cubicBezTo>
                  <a:cubicBezTo>
                    <a:pt x="1976" y="15863"/>
                    <a:pt x="1505" y="17086"/>
                    <a:pt x="1129" y="18324"/>
                  </a:cubicBezTo>
                  <a:cubicBezTo>
                    <a:pt x="753" y="19578"/>
                    <a:pt x="471" y="20847"/>
                    <a:pt x="283" y="22133"/>
                  </a:cubicBezTo>
                  <a:cubicBezTo>
                    <a:pt x="95" y="23418"/>
                    <a:pt x="1" y="24719"/>
                    <a:pt x="16" y="26020"/>
                  </a:cubicBezTo>
                  <a:lnTo>
                    <a:pt x="126" y="26020"/>
                  </a:lnTo>
                  <a:cubicBezTo>
                    <a:pt x="142" y="25691"/>
                    <a:pt x="173" y="25377"/>
                    <a:pt x="204" y="25048"/>
                  </a:cubicBezTo>
                  <a:cubicBezTo>
                    <a:pt x="236" y="24735"/>
                    <a:pt x="267" y="24421"/>
                    <a:pt x="314" y="24092"/>
                  </a:cubicBezTo>
                  <a:cubicBezTo>
                    <a:pt x="393" y="23449"/>
                    <a:pt x="487" y="22822"/>
                    <a:pt x="612" y="22195"/>
                  </a:cubicBezTo>
                  <a:cubicBezTo>
                    <a:pt x="863" y="20926"/>
                    <a:pt x="1176" y="19688"/>
                    <a:pt x="1584" y="18481"/>
                  </a:cubicBezTo>
                  <a:cubicBezTo>
                    <a:pt x="1991" y="17258"/>
                    <a:pt x="2462" y="16067"/>
                    <a:pt x="3010" y="14907"/>
                  </a:cubicBezTo>
                  <a:cubicBezTo>
                    <a:pt x="3543" y="13747"/>
                    <a:pt x="4154" y="12618"/>
                    <a:pt x="4813" y="11521"/>
                  </a:cubicBezTo>
                  <a:cubicBezTo>
                    <a:pt x="5487" y="10424"/>
                    <a:pt x="6208" y="9374"/>
                    <a:pt x="6976" y="8339"/>
                  </a:cubicBezTo>
                  <a:cubicBezTo>
                    <a:pt x="7728" y="7305"/>
                    <a:pt x="8559" y="6317"/>
                    <a:pt x="9405" y="5361"/>
                  </a:cubicBezTo>
                  <a:cubicBezTo>
                    <a:pt x="10267" y="4405"/>
                    <a:pt x="11145" y="3480"/>
                    <a:pt x="12086" y="2587"/>
                  </a:cubicBezTo>
                  <a:cubicBezTo>
                    <a:pt x="13010" y="1693"/>
                    <a:pt x="13982" y="847"/>
                    <a:pt x="15001" y="48"/>
                  </a:cubicBezTo>
                  <a:lnTo>
                    <a:pt x="1497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4"/>
            <p:cNvSpPr/>
            <p:nvPr/>
          </p:nvSpPr>
          <p:spPr>
            <a:xfrm>
              <a:off x="2261950" y="4485850"/>
              <a:ext cx="541975" cy="976925"/>
            </a:xfrm>
            <a:custGeom>
              <a:avLst/>
              <a:gdLst/>
              <a:ahLst/>
              <a:cxnLst/>
              <a:rect l="l" t="t" r="r" b="b"/>
              <a:pathLst>
                <a:path w="21679" h="39077" extrusionOk="0">
                  <a:moveTo>
                    <a:pt x="21615" y="1"/>
                  </a:moveTo>
                  <a:cubicBezTo>
                    <a:pt x="20894" y="1740"/>
                    <a:pt x="20158" y="3465"/>
                    <a:pt x="19374" y="5173"/>
                  </a:cubicBezTo>
                  <a:cubicBezTo>
                    <a:pt x="18606" y="6882"/>
                    <a:pt x="17807" y="8590"/>
                    <a:pt x="16976" y="10267"/>
                  </a:cubicBezTo>
                  <a:cubicBezTo>
                    <a:pt x="16145" y="11960"/>
                    <a:pt x="15283" y="13622"/>
                    <a:pt x="14358" y="15252"/>
                  </a:cubicBezTo>
                  <a:cubicBezTo>
                    <a:pt x="13433" y="16882"/>
                    <a:pt x="12462" y="18481"/>
                    <a:pt x="11333" y="19954"/>
                  </a:cubicBezTo>
                  <a:cubicBezTo>
                    <a:pt x="11051" y="20330"/>
                    <a:pt x="10753" y="20691"/>
                    <a:pt x="10455" y="21020"/>
                  </a:cubicBezTo>
                  <a:cubicBezTo>
                    <a:pt x="10299" y="21192"/>
                    <a:pt x="10142" y="21365"/>
                    <a:pt x="9985" y="21537"/>
                  </a:cubicBezTo>
                  <a:cubicBezTo>
                    <a:pt x="9891" y="21616"/>
                    <a:pt x="9813" y="21694"/>
                    <a:pt x="9734" y="21772"/>
                  </a:cubicBezTo>
                  <a:cubicBezTo>
                    <a:pt x="9640" y="21851"/>
                    <a:pt x="9562" y="21929"/>
                    <a:pt x="9468" y="22023"/>
                  </a:cubicBezTo>
                  <a:cubicBezTo>
                    <a:pt x="8794" y="22681"/>
                    <a:pt x="8151" y="23371"/>
                    <a:pt x="7524" y="24092"/>
                  </a:cubicBezTo>
                  <a:cubicBezTo>
                    <a:pt x="6286" y="25518"/>
                    <a:pt x="5126" y="27023"/>
                    <a:pt x="4092" y="28606"/>
                  </a:cubicBezTo>
                  <a:cubicBezTo>
                    <a:pt x="3057" y="30189"/>
                    <a:pt x="2148" y="31851"/>
                    <a:pt x="1411" y="33591"/>
                  </a:cubicBezTo>
                  <a:cubicBezTo>
                    <a:pt x="1051" y="34468"/>
                    <a:pt x="753" y="35362"/>
                    <a:pt x="502" y="36287"/>
                  </a:cubicBezTo>
                  <a:cubicBezTo>
                    <a:pt x="251" y="37196"/>
                    <a:pt x="79" y="38136"/>
                    <a:pt x="1" y="39077"/>
                  </a:cubicBezTo>
                  <a:lnTo>
                    <a:pt x="110" y="39077"/>
                  </a:lnTo>
                  <a:cubicBezTo>
                    <a:pt x="377" y="37227"/>
                    <a:pt x="957" y="35425"/>
                    <a:pt x="1725" y="33732"/>
                  </a:cubicBezTo>
                  <a:cubicBezTo>
                    <a:pt x="2493" y="32023"/>
                    <a:pt x="3449" y="30409"/>
                    <a:pt x="4499" y="28857"/>
                  </a:cubicBezTo>
                  <a:cubicBezTo>
                    <a:pt x="5549" y="27321"/>
                    <a:pt x="6694" y="25848"/>
                    <a:pt x="7947" y="24453"/>
                  </a:cubicBezTo>
                  <a:cubicBezTo>
                    <a:pt x="8559" y="23747"/>
                    <a:pt x="9201" y="23073"/>
                    <a:pt x="9860" y="22415"/>
                  </a:cubicBezTo>
                  <a:cubicBezTo>
                    <a:pt x="9954" y="22337"/>
                    <a:pt x="10032" y="22258"/>
                    <a:pt x="10111" y="22180"/>
                  </a:cubicBezTo>
                  <a:cubicBezTo>
                    <a:pt x="10205" y="22101"/>
                    <a:pt x="10283" y="22007"/>
                    <a:pt x="10377" y="21929"/>
                  </a:cubicBezTo>
                  <a:cubicBezTo>
                    <a:pt x="10549" y="21757"/>
                    <a:pt x="10706" y="21584"/>
                    <a:pt x="10863" y="21412"/>
                  </a:cubicBezTo>
                  <a:cubicBezTo>
                    <a:pt x="11192" y="21051"/>
                    <a:pt x="11490" y="20675"/>
                    <a:pt x="11788" y="20299"/>
                  </a:cubicBezTo>
                  <a:cubicBezTo>
                    <a:pt x="12932" y="18778"/>
                    <a:pt x="13904" y="17164"/>
                    <a:pt x="14829" y="15518"/>
                  </a:cubicBezTo>
                  <a:cubicBezTo>
                    <a:pt x="15738" y="13857"/>
                    <a:pt x="16584" y="12180"/>
                    <a:pt x="17383" y="10471"/>
                  </a:cubicBezTo>
                  <a:cubicBezTo>
                    <a:pt x="18982" y="7054"/>
                    <a:pt x="20409" y="3574"/>
                    <a:pt x="21678" y="32"/>
                  </a:cubicBezTo>
                  <a:lnTo>
                    <a:pt x="2161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4"/>
            <p:cNvSpPr/>
            <p:nvPr/>
          </p:nvSpPr>
          <p:spPr>
            <a:xfrm>
              <a:off x="3622875" y="3374550"/>
              <a:ext cx="410300" cy="1275900"/>
            </a:xfrm>
            <a:custGeom>
              <a:avLst/>
              <a:gdLst/>
              <a:ahLst/>
              <a:cxnLst/>
              <a:rect l="l" t="t" r="r" b="b"/>
              <a:pathLst>
                <a:path w="16412" h="51036" extrusionOk="0">
                  <a:moveTo>
                    <a:pt x="424" y="0"/>
                  </a:moveTo>
                  <a:cubicBezTo>
                    <a:pt x="189" y="1113"/>
                    <a:pt x="95" y="2257"/>
                    <a:pt x="48" y="3386"/>
                  </a:cubicBezTo>
                  <a:cubicBezTo>
                    <a:pt x="1" y="4514"/>
                    <a:pt x="1" y="5659"/>
                    <a:pt x="48" y="6787"/>
                  </a:cubicBezTo>
                  <a:cubicBezTo>
                    <a:pt x="142" y="9060"/>
                    <a:pt x="408" y="11317"/>
                    <a:pt x="769" y="13559"/>
                  </a:cubicBezTo>
                  <a:cubicBezTo>
                    <a:pt x="1521" y="18041"/>
                    <a:pt x="2744" y="22430"/>
                    <a:pt x="4248" y="26709"/>
                  </a:cubicBezTo>
                  <a:cubicBezTo>
                    <a:pt x="5753" y="30988"/>
                    <a:pt x="7556" y="35173"/>
                    <a:pt x="9593" y="39217"/>
                  </a:cubicBezTo>
                  <a:cubicBezTo>
                    <a:pt x="10612" y="41239"/>
                    <a:pt x="11678" y="43246"/>
                    <a:pt x="12791" y="45221"/>
                  </a:cubicBezTo>
                  <a:cubicBezTo>
                    <a:pt x="13919" y="47180"/>
                    <a:pt x="15079" y="49124"/>
                    <a:pt x="16302" y="51036"/>
                  </a:cubicBezTo>
                  <a:lnTo>
                    <a:pt x="16412" y="50973"/>
                  </a:lnTo>
                  <a:cubicBezTo>
                    <a:pt x="15267" y="49014"/>
                    <a:pt x="14154" y="47055"/>
                    <a:pt x="13104" y="45048"/>
                  </a:cubicBezTo>
                  <a:cubicBezTo>
                    <a:pt x="12023" y="43058"/>
                    <a:pt x="10988" y="41051"/>
                    <a:pt x="10016" y="39014"/>
                  </a:cubicBezTo>
                  <a:cubicBezTo>
                    <a:pt x="9045" y="36976"/>
                    <a:pt x="8104" y="34923"/>
                    <a:pt x="7226" y="32838"/>
                  </a:cubicBezTo>
                  <a:cubicBezTo>
                    <a:pt x="6349" y="30753"/>
                    <a:pt x="5534" y="28653"/>
                    <a:pt x="4781" y="26521"/>
                  </a:cubicBezTo>
                  <a:cubicBezTo>
                    <a:pt x="4029" y="24405"/>
                    <a:pt x="3339" y="22242"/>
                    <a:pt x="2744" y="20079"/>
                  </a:cubicBezTo>
                  <a:cubicBezTo>
                    <a:pt x="2132" y="17900"/>
                    <a:pt x="1631" y="15706"/>
                    <a:pt x="1207" y="13480"/>
                  </a:cubicBezTo>
                  <a:cubicBezTo>
                    <a:pt x="800" y="11270"/>
                    <a:pt x="486" y="9029"/>
                    <a:pt x="345" y="6772"/>
                  </a:cubicBezTo>
                  <a:cubicBezTo>
                    <a:pt x="267" y="5643"/>
                    <a:pt x="220" y="4514"/>
                    <a:pt x="236" y="3386"/>
                  </a:cubicBezTo>
                  <a:cubicBezTo>
                    <a:pt x="236" y="2822"/>
                    <a:pt x="251" y="2257"/>
                    <a:pt x="298" y="1709"/>
                  </a:cubicBezTo>
                  <a:cubicBezTo>
                    <a:pt x="330" y="1145"/>
                    <a:pt x="377" y="580"/>
                    <a:pt x="471" y="16"/>
                  </a:cubicBezTo>
                  <a:lnTo>
                    <a:pt x="42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4"/>
            <p:cNvSpPr/>
            <p:nvPr/>
          </p:nvSpPr>
          <p:spPr>
            <a:xfrm>
              <a:off x="1669475" y="2640000"/>
              <a:ext cx="118350" cy="75475"/>
            </a:xfrm>
            <a:custGeom>
              <a:avLst/>
              <a:gdLst/>
              <a:ahLst/>
              <a:cxnLst/>
              <a:rect l="l" t="t" r="r" b="b"/>
              <a:pathLst>
                <a:path w="4734" h="3019" extrusionOk="0">
                  <a:moveTo>
                    <a:pt x="630" y="0"/>
                  </a:moveTo>
                  <a:cubicBezTo>
                    <a:pt x="247" y="0"/>
                    <a:pt x="141" y="228"/>
                    <a:pt x="141" y="228"/>
                  </a:cubicBezTo>
                  <a:cubicBezTo>
                    <a:pt x="0" y="698"/>
                    <a:pt x="2649" y="1560"/>
                    <a:pt x="2649" y="1560"/>
                  </a:cubicBezTo>
                  <a:cubicBezTo>
                    <a:pt x="3260" y="1701"/>
                    <a:pt x="4734" y="3018"/>
                    <a:pt x="4734" y="3018"/>
                  </a:cubicBezTo>
                  <a:cubicBezTo>
                    <a:pt x="2380" y="505"/>
                    <a:pt x="1199" y="0"/>
                    <a:pt x="630"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4"/>
            <p:cNvSpPr/>
            <p:nvPr/>
          </p:nvSpPr>
          <p:spPr>
            <a:xfrm>
              <a:off x="1673375" y="2774600"/>
              <a:ext cx="85075" cy="217525"/>
            </a:xfrm>
            <a:custGeom>
              <a:avLst/>
              <a:gdLst/>
              <a:ahLst/>
              <a:cxnLst/>
              <a:rect l="l" t="t" r="r" b="b"/>
              <a:pathLst>
                <a:path w="3403" h="8701" extrusionOk="0">
                  <a:moveTo>
                    <a:pt x="2634" y="1"/>
                  </a:moveTo>
                  <a:lnTo>
                    <a:pt x="2524" y="17"/>
                  </a:lnTo>
                  <a:cubicBezTo>
                    <a:pt x="2524" y="455"/>
                    <a:pt x="2477" y="894"/>
                    <a:pt x="2352" y="1302"/>
                  </a:cubicBezTo>
                  <a:cubicBezTo>
                    <a:pt x="2227" y="1725"/>
                    <a:pt x="2038" y="2101"/>
                    <a:pt x="1756" y="2383"/>
                  </a:cubicBezTo>
                  <a:cubicBezTo>
                    <a:pt x="1694" y="2462"/>
                    <a:pt x="1615" y="2524"/>
                    <a:pt x="1537" y="2587"/>
                  </a:cubicBezTo>
                  <a:cubicBezTo>
                    <a:pt x="1490" y="2618"/>
                    <a:pt x="1474" y="2634"/>
                    <a:pt x="1411" y="2666"/>
                  </a:cubicBezTo>
                  <a:cubicBezTo>
                    <a:pt x="1349" y="2713"/>
                    <a:pt x="1317" y="2760"/>
                    <a:pt x="1270" y="2791"/>
                  </a:cubicBezTo>
                  <a:cubicBezTo>
                    <a:pt x="1082" y="2948"/>
                    <a:pt x="910" y="3120"/>
                    <a:pt x="769" y="3308"/>
                  </a:cubicBezTo>
                  <a:cubicBezTo>
                    <a:pt x="471" y="3684"/>
                    <a:pt x="236" y="4123"/>
                    <a:pt x="110" y="4609"/>
                  </a:cubicBezTo>
                  <a:cubicBezTo>
                    <a:pt x="1" y="5095"/>
                    <a:pt x="48" y="5628"/>
                    <a:pt x="236" y="6083"/>
                  </a:cubicBezTo>
                  <a:cubicBezTo>
                    <a:pt x="424" y="6553"/>
                    <a:pt x="706" y="6945"/>
                    <a:pt x="1051" y="7274"/>
                  </a:cubicBezTo>
                  <a:cubicBezTo>
                    <a:pt x="1725" y="7932"/>
                    <a:pt x="2540" y="8371"/>
                    <a:pt x="3371" y="8700"/>
                  </a:cubicBezTo>
                  <a:lnTo>
                    <a:pt x="3402" y="8653"/>
                  </a:lnTo>
                  <a:cubicBezTo>
                    <a:pt x="2665" y="8136"/>
                    <a:pt x="1929" y="7619"/>
                    <a:pt x="1380" y="6960"/>
                  </a:cubicBezTo>
                  <a:cubicBezTo>
                    <a:pt x="1098" y="6647"/>
                    <a:pt x="863" y="6286"/>
                    <a:pt x="737" y="5910"/>
                  </a:cubicBezTo>
                  <a:cubicBezTo>
                    <a:pt x="596" y="5518"/>
                    <a:pt x="581" y="5126"/>
                    <a:pt x="675" y="4735"/>
                  </a:cubicBezTo>
                  <a:cubicBezTo>
                    <a:pt x="753" y="4343"/>
                    <a:pt x="957" y="3982"/>
                    <a:pt x="1192" y="3653"/>
                  </a:cubicBezTo>
                  <a:cubicBezTo>
                    <a:pt x="1317" y="3481"/>
                    <a:pt x="1458" y="3324"/>
                    <a:pt x="1615" y="3183"/>
                  </a:cubicBezTo>
                  <a:cubicBezTo>
                    <a:pt x="1647" y="3151"/>
                    <a:pt x="1694" y="3104"/>
                    <a:pt x="1709" y="3089"/>
                  </a:cubicBezTo>
                  <a:cubicBezTo>
                    <a:pt x="1756" y="3057"/>
                    <a:pt x="1819" y="3010"/>
                    <a:pt x="1866" y="2963"/>
                  </a:cubicBezTo>
                  <a:cubicBezTo>
                    <a:pt x="1960" y="2885"/>
                    <a:pt x="2038" y="2791"/>
                    <a:pt x="2117" y="2697"/>
                  </a:cubicBezTo>
                  <a:cubicBezTo>
                    <a:pt x="2446" y="2321"/>
                    <a:pt x="2603" y="1850"/>
                    <a:pt x="2681" y="1380"/>
                  </a:cubicBezTo>
                  <a:cubicBezTo>
                    <a:pt x="2744" y="910"/>
                    <a:pt x="2744" y="455"/>
                    <a:pt x="263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1698450" y="2987775"/>
              <a:ext cx="228875" cy="326850"/>
            </a:xfrm>
            <a:custGeom>
              <a:avLst/>
              <a:gdLst/>
              <a:ahLst/>
              <a:cxnLst/>
              <a:rect l="l" t="t" r="r" b="b"/>
              <a:pathLst>
                <a:path w="9155" h="13074" extrusionOk="0">
                  <a:moveTo>
                    <a:pt x="2274" y="1"/>
                  </a:moveTo>
                  <a:cubicBezTo>
                    <a:pt x="2054" y="16"/>
                    <a:pt x="1835" y="63"/>
                    <a:pt x="1615" y="142"/>
                  </a:cubicBezTo>
                  <a:cubicBezTo>
                    <a:pt x="1176" y="283"/>
                    <a:pt x="785" y="596"/>
                    <a:pt x="534" y="988"/>
                  </a:cubicBezTo>
                  <a:cubicBezTo>
                    <a:pt x="283" y="1380"/>
                    <a:pt x="158" y="1819"/>
                    <a:pt x="79" y="2242"/>
                  </a:cubicBezTo>
                  <a:cubicBezTo>
                    <a:pt x="17" y="2665"/>
                    <a:pt x="1" y="3104"/>
                    <a:pt x="17" y="3527"/>
                  </a:cubicBezTo>
                  <a:lnTo>
                    <a:pt x="17" y="3543"/>
                  </a:lnTo>
                  <a:cubicBezTo>
                    <a:pt x="48" y="3716"/>
                    <a:pt x="79" y="3841"/>
                    <a:pt x="126" y="3982"/>
                  </a:cubicBezTo>
                  <a:cubicBezTo>
                    <a:pt x="173" y="4107"/>
                    <a:pt x="220" y="4248"/>
                    <a:pt x="283" y="4374"/>
                  </a:cubicBezTo>
                  <a:cubicBezTo>
                    <a:pt x="393" y="4640"/>
                    <a:pt x="534" y="4875"/>
                    <a:pt x="706" y="5111"/>
                  </a:cubicBezTo>
                  <a:cubicBezTo>
                    <a:pt x="1051" y="5565"/>
                    <a:pt x="1490" y="5941"/>
                    <a:pt x="1976" y="6223"/>
                  </a:cubicBezTo>
                  <a:cubicBezTo>
                    <a:pt x="2101" y="6286"/>
                    <a:pt x="2227" y="6349"/>
                    <a:pt x="2352" y="6412"/>
                  </a:cubicBezTo>
                  <a:cubicBezTo>
                    <a:pt x="2493" y="6459"/>
                    <a:pt x="2587" y="6506"/>
                    <a:pt x="2713" y="6553"/>
                  </a:cubicBezTo>
                  <a:cubicBezTo>
                    <a:pt x="2932" y="6662"/>
                    <a:pt x="3151" y="6788"/>
                    <a:pt x="3355" y="6929"/>
                  </a:cubicBezTo>
                  <a:cubicBezTo>
                    <a:pt x="3559" y="7070"/>
                    <a:pt x="3747" y="7227"/>
                    <a:pt x="3857" y="7399"/>
                  </a:cubicBezTo>
                  <a:cubicBezTo>
                    <a:pt x="3920" y="7477"/>
                    <a:pt x="3967" y="7571"/>
                    <a:pt x="3967" y="7650"/>
                  </a:cubicBezTo>
                  <a:cubicBezTo>
                    <a:pt x="3981" y="7722"/>
                    <a:pt x="3969" y="7793"/>
                    <a:pt x="3943" y="7865"/>
                  </a:cubicBezTo>
                  <a:lnTo>
                    <a:pt x="3943" y="7865"/>
                  </a:lnTo>
                  <a:cubicBezTo>
                    <a:pt x="3622" y="8233"/>
                    <a:pt x="3317" y="8616"/>
                    <a:pt x="3026" y="9013"/>
                  </a:cubicBezTo>
                  <a:cubicBezTo>
                    <a:pt x="2744" y="9405"/>
                    <a:pt x="2477" y="9829"/>
                    <a:pt x="2227" y="10252"/>
                  </a:cubicBezTo>
                  <a:cubicBezTo>
                    <a:pt x="1976" y="10691"/>
                    <a:pt x="1756" y="11129"/>
                    <a:pt x="1584" y="11600"/>
                  </a:cubicBezTo>
                  <a:cubicBezTo>
                    <a:pt x="1412" y="12070"/>
                    <a:pt x="1286" y="12572"/>
                    <a:pt x="1286" y="13073"/>
                  </a:cubicBezTo>
                  <a:lnTo>
                    <a:pt x="1396" y="13073"/>
                  </a:lnTo>
                  <a:cubicBezTo>
                    <a:pt x="1427" y="12838"/>
                    <a:pt x="1474" y="12603"/>
                    <a:pt x="1553" y="12368"/>
                  </a:cubicBezTo>
                  <a:cubicBezTo>
                    <a:pt x="1615" y="12133"/>
                    <a:pt x="1709" y="11913"/>
                    <a:pt x="1803" y="11694"/>
                  </a:cubicBezTo>
                  <a:cubicBezTo>
                    <a:pt x="2007" y="11255"/>
                    <a:pt x="2242" y="10832"/>
                    <a:pt x="2509" y="10440"/>
                  </a:cubicBezTo>
                  <a:cubicBezTo>
                    <a:pt x="2775" y="10032"/>
                    <a:pt x="3057" y="9640"/>
                    <a:pt x="3371" y="9264"/>
                  </a:cubicBezTo>
                  <a:cubicBezTo>
                    <a:pt x="3669" y="8888"/>
                    <a:pt x="3982" y="8512"/>
                    <a:pt x="4311" y="8167"/>
                  </a:cubicBezTo>
                  <a:lnTo>
                    <a:pt x="4327" y="8151"/>
                  </a:lnTo>
                  <a:lnTo>
                    <a:pt x="4343" y="8120"/>
                  </a:lnTo>
                  <a:cubicBezTo>
                    <a:pt x="4437" y="7963"/>
                    <a:pt x="4484" y="7775"/>
                    <a:pt x="4452" y="7603"/>
                  </a:cubicBezTo>
                  <a:cubicBezTo>
                    <a:pt x="4437" y="7415"/>
                    <a:pt x="4374" y="7258"/>
                    <a:pt x="4280" y="7117"/>
                  </a:cubicBezTo>
                  <a:cubicBezTo>
                    <a:pt x="4108" y="6850"/>
                    <a:pt x="3888" y="6662"/>
                    <a:pt x="3653" y="6506"/>
                  </a:cubicBezTo>
                  <a:cubicBezTo>
                    <a:pt x="3418" y="6333"/>
                    <a:pt x="3183" y="6208"/>
                    <a:pt x="2948" y="6082"/>
                  </a:cubicBezTo>
                  <a:cubicBezTo>
                    <a:pt x="2822" y="6020"/>
                    <a:pt x="2681" y="5957"/>
                    <a:pt x="2572" y="5910"/>
                  </a:cubicBezTo>
                  <a:cubicBezTo>
                    <a:pt x="2462" y="5863"/>
                    <a:pt x="2352" y="5800"/>
                    <a:pt x="2242" y="5738"/>
                  </a:cubicBezTo>
                  <a:cubicBezTo>
                    <a:pt x="1819" y="5487"/>
                    <a:pt x="1443" y="5173"/>
                    <a:pt x="1161" y="4766"/>
                  </a:cubicBezTo>
                  <a:cubicBezTo>
                    <a:pt x="1020" y="4578"/>
                    <a:pt x="894" y="4358"/>
                    <a:pt x="800" y="4139"/>
                  </a:cubicBezTo>
                  <a:cubicBezTo>
                    <a:pt x="753" y="4029"/>
                    <a:pt x="706" y="3919"/>
                    <a:pt x="659" y="3810"/>
                  </a:cubicBezTo>
                  <a:cubicBezTo>
                    <a:pt x="628" y="3700"/>
                    <a:pt x="597" y="3559"/>
                    <a:pt x="581" y="3465"/>
                  </a:cubicBezTo>
                  <a:lnTo>
                    <a:pt x="581" y="3496"/>
                  </a:lnTo>
                  <a:cubicBezTo>
                    <a:pt x="565" y="3104"/>
                    <a:pt x="565" y="2697"/>
                    <a:pt x="628" y="2321"/>
                  </a:cubicBezTo>
                  <a:cubicBezTo>
                    <a:pt x="691" y="1944"/>
                    <a:pt x="800" y="1584"/>
                    <a:pt x="988" y="1270"/>
                  </a:cubicBezTo>
                  <a:cubicBezTo>
                    <a:pt x="1176" y="973"/>
                    <a:pt x="1443" y="737"/>
                    <a:pt x="1788" y="612"/>
                  </a:cubicBezTo>
                  <a:cubicBezTo>
                    <a:pt x="1945" y="549"/>
                    <a:pt x="2133" y="502"/>
                    <a:pt x="2305" y="487"/>
                  </a:cubicBezTo>
                  <a:lnTo>
                    <a:pt x="2587" y="487"/>
                  </a:lnTo>
                  <a:cubicBezTo>
                    <a:pt x="2644" y="487"/>
                    <a:pt x="2701" y="492"/>
                    <a:pt x="2755" y="500"/>
                  </a:cubicBezTo>
                  <a:lnTo>
                    <a:pt x="2755" y="500"/>
                  </a:lnTo>
                  <a:cubicBezTo>
                    <a:pt x="2792" y="548"/>
                    <a:pt x="2833" y="585"/>
                    <a:pt x="2869" y="612"/>
                  </a:cubicBezTo>
                  <a:cubicBezTo>
                    <a:pt x="2932" y="675"/>
                    <a:pt x="2995" y="722"/>
                    <a:pt x="3073" y="769"/>
                  </a:cubicBezTo>
                  <a:cubicBezTo>
                    <a:pt x="3198" y="847"/>
                    <a:pt x="3340" y="894"/>
                    <a:pt x="3481" y="941"/>
                  </a:cubicBezTo>
                  <a:cubicBezTo>
                    <a:pt x="3747" y="1035"/>
                    <a:pt x="4014" y="1098"/>
                    <a:pt x="4280" y="1161"/>
                  </a:cubicBezTo>
                  <a:cubicBezTo>
                    <a:pt x="4829" y="1270"/>
                    <a:pt x="5362" y="1333"/>
                    <a:pt x="5910" y="1380"/>
                  </a:cubicBezTo>
                  <a:cubicBezTo>
                    <a:pt x="6443" y="1427"/>
                    <a:pt x="6992" y="1458"/>
                    <a:pt x="7525" y="1474"/>
                  </a:cubicBezTo>
                  <a:cubicBezTo>
                    <a:pt x="8073" y="1505"/>
                    <a:pt x="8606" y="1505"/>
                    <a:pt x="9155" y="1505"/>
                  </a:cubicBezTo>
                  <a:lnTo>
                    <a:pt x="9155" y="1443"/>
                  </a:lnTo>
                  <a:cubicBezTo>
                    <a:pt x="8888" y="1411"/>
                    <a:pt x="8622" y="1396"/>
                    <a:pt x="8355" y="1364"/>
                  </a:cubicBezTo>
                  <a:cubicBezTo>
                    <a:pt x="8089" y="1333"/>
                    <a:pt x="7807" y="1317"/>
                    <a:pt x="7540" y="1286"/>
                  </a:cubicBezTo>
                  <a:cubicBezTo>
                    <a:pt x="7007" y="1223"/>
                    <a:pt x="6474" y="1145"/>
                    <a:pt x="5941" y="1067"/>
                  </a:cubicBezTo>
                  <a:cubicBezTo>
                    <a:pt x="5424" y="988"/>
                    <a:pt x="4891" y="894"/>
                    <a:pt x="4374" y="769"/>
                  </a:cubicBezTo>
                  <a:cubicBezTo>
                    <a:pt x="4123" y="706"/>
                    <a:pt x="3872" y="628"/>
                    <a:pt x="3622" y="534"/>
                  </a:cubicBezTo>
                  <a:cubicBezTo>
                    <a:pt x="3512" y="487"/>
                    <a:pt x="3402" y="440"/>
                    <a:pt x="3308" y="377"/>
                  </a:cubicBezTo>
                  <a:cubicBezTo>
                    <a:pt x="3214" y="314"/>
                    <a:pt x="3136" y="236"/>
                    <a:pt x="3120" y="204"/>
                  </a:cubicBezTo>
                  <a:lnTo>
                    <a:pt x="3104" y="95"/>
                  </a:lnTo>
                  <a:lnTo>
                    <a:pt x="2963" y="63"/>
                  </a:lnTo>
                  <a:cubicBezTo>
                    <a:pt x="2838" y="32"/>
                    <a:pt x="2728" y="16"/>
                    <a:pt x="261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4"/>
            <p:cNvSpPr/>
            <p:nvPr/>
          </p:nvSpPr>
          <p:spPr>
            <a:xfrm>
              <a:off x="1717650" y="3130800"/>
              <a:ext cx="1127800" cy="416975"/>
            </a:xfrm>
            <a:custGeom>
              <a:avLst/>
              <a:gdLst/>
              <a:ahLst/>
              <a:cxnLst/>
              <a:rect l="l" t="t" r="r" b="b"/>
              <a:pathLst>
                <a:path w="45112" h="16679" extrusionOk="0">
                  <a:moveTo>
                    <a:pt x="44861" y="1"/>
                  </a:moveTo>
                  <a:cubicBezTo>
                    <a:pt x="44547" y="4217"/>
                    <a:pt x="42134" y="7885"/>
                    <a:pt x="37854" y="10628"/>
                  </a:cubicBezTo>
                  <a:cubicBezTo>
                    <a:pt x="33152" y="13638"/>
                    <a:pt x="26334" y="15534"/>
                    <a:pt x="17619" y="16255"/>
                  </a:cubicBezTo>
                  <a:cubicBezTo>
                    <a:pt x="16357" y="16359"/>
                    <a:pt x="15157" y="16410"/>
                    <a:pt x="14019" y="16410"/>
                  </a:cubicBezTo>
                  <a:cubicBezTo>
                    <a:pt x="8613" y="16410"/>
                    <a:pt x="4642" y="15248"/>
                    <a:pt x="2415" y="12995"/>
                  </a:cubicBezTo>
                  <a:cubicBezTo>
                    <a:pt x="283" y="10832"/>
                    <a:pt x="503" y="8371"/>
                    <a:pt x="503" y="8340"/>
                  </a:cubicBezTo>
                  <a:lnTo>
                    <a:pt x="236" y="8324"/>
                  </a:lnTo>
                  <a:lnTo>
                    <a:pt x="236" y="8324"/>
                  </a:lnTo>
                  <a:cubicBezTo>
                    <a:pt x="236" y="8418"/>
                    <a:pt x="1" y="10910"/>
                    <a:pt x="2227" y="13183"/>
                  </a:cubicBezTo>
                  <a:cubicBezTo>
                    <a:pt x="4515" y="15503"/>
                    <a:pt x="8434" y="16678"/>
                    <a:pt x="13904" y="16678"/>
                  </a:cubicBezTo>
                  <a:cubicBezTo>
                    <a:pt x="15080" y="16678"/>
                    <a:pt x="16334" y="16631"/>
                    <a:pt x="17650" y="16522"/>
                  </a:cubicBezTo>
                  <a:cubicBezTo>
                    <a:pt x="26397" y="15801"/>
                    <a:pt x="33246" y="13888"/>
                    <a:pt x="37996" y="10847"/>
                  </a:cubicBezTo>
                  <a:cubicBezTo>
                    <a:pt x="42337" y="8057"/>
                    <a:pt x="44814" y="4311"/>
                    <a:pt x="45112" y="17"/>
                  </a:cubicBezTo>
                  <a:lnTo>
                    <a:pt x="44861"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4"/>
            <p:cNvSpPr/>
            <p:nvPr/>
          </p:nvSpPr>
          <p:spPr>
            <a:xfrm>
              <a:off x="1559750" y="2193875"/>
              <a:ext cx="286850" cy="444400"/>
            </a:xfrm>
            <a:custGeom>
              <a:avLst/>
              <a:gdLst/>
              <a:ahLst/>
              <a:cxnLst/>
              <a:rect l="l" t="t" r="r" b="b"/>
              <a:pathLst>
                <a:path w="11474" h="17776" extrusionOk="0">
                  <a:moveTo>
                    <a:pt x="11254" y="1"/>
                  </a:moveTo>
                  <a:cubicBezTo>
                    <a:pt x="8966" y="3731"/>
                    <a:pt x="6427" y="6693"/>
                    <a:pt x="4389" y="9060"/>
                  </a:cubicBezTo>
                  <a:cubicBezTo>
                    <a:pt x="3057" y="10612"/>
                    <a:pt x="2007" y="11835"/>
                    <a:pt x="1442" y="12806"/>
                  </a:cubicBezTo>
                  <a:cubicBezTo>
                    <a:pt x="0" y="15267"/>
                    <a:pt x="3041" y="17744"/>
                    <a:pt x="3072" y="17775"/>
                  </a:cubicBezTo>
                  <a:lnTo>
                    <a:pt x="3245" y="17571"/>
                  </a:lnTo>
                  <a:cubicBezTo>
                    <a:pt x="3213" y="17540"/>
                    <a:pt x="345" y="15205"/>
                    <a:pt x="1677" y="12932"/>
                  </a:cubicBezTo>
                  <a:cubicBezTo>
                    <a:pt x="2226" y="11991"/>
                    <a:pt x="3260" y="10769"/>
                    <a:pt x="4593" y="9233"/>
                  </a:cubicBezTo>
                  <a:cubicBezTo>
                    <a:pt x="6630" y="6850"/>
                    <a:pt x="9185" y="3888"/>
                    <a:pt x="11474" y="126"/>
                  </a:cubicBezTo>
                  <a:lnTo>
                    <a:pt x="1125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4"/>
            <p:cNvSpPr/>
            <p:nvPr/>
          </p:nvSpPr>
          <p:spPr>
            <a:xfrm>
              <a:off x="1944950" y="1367850"/>
              <a:ext cx="484750" cy="594075"/>
            </a:xfrm>
            <a:custGeom>
              <a:avLst/>
              <a:gdLst/>
              <a:ahLst/>
              <a:cxnLst/>
              <a:rect l="l" t="t" r="r" b="b"/>
              <a:pathLst>
                <a:path w="19390" h="23763" extrusionOk="0">
                  <a:moveTo>
                    <a:pt x="19295" y="0"/>
                  </a:moveTo>
                  <a:cubicBezTo>
                    <a:pt x="11427" y="2586"/>
                    <a:pt x="6599" y="8903"/>
                    <a:pt x="3934" y="13731"/>
                  </a:cubicBezTo>
                  <a:cubicBezTo>
                    <a:pt x="1050" y="18966"/>
                    <a:pt x="0" y="23653"/>
                    <a:pt x="0" y="23700"/>
                  </a:cubicBezTo>
                  <a:lnTo>
                    <a:pt x="251" y="23762"/>
                  </a:lnTo>
                  <a:cubicBezTo>
                    <a:pt x="298" y="23574"/>
                    <a:pt x="4452" y="5157"/>
                    <a:pt x="19389" y="251"/>
                  </a:cubicBezTo>
                  <a:lnTo>
                    <a:pt x="1929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4"/>
            <p:cNvSpPr/>
            <p:nvPr/>
          </p:nvSpPr>
          <p:spPr>
            <a:xfrm>
              <a:off x="2568000" y="3447425"/>
              <a:ext cx="240625" cy="704600"/>
            </a:xfrm>
            <a:custGeom>
              <a:avLst/>
              <a:gdLst/>
              <a:ahLst/>
              <a:cxnLst/>
              <a:rect l="l" t="t" r="r" b="b"/>
              <a:pathLst>
                <a:path w="9625" h="28184" extrusionOk="0">
                  <a:moveTo>
                    <a:pt x="220" y="1"/>
                  </a:moveTo>
                  <a:lnTo>
                    <a:pt x="0" y="142"/>
                  </a:lnTo>
                  <a:cubicBezTo>
                    <a:pt x="94" y="283"/>
                    <a:pt x="9358" y="15017"/>
                    <a:pt x="9311" y="28183"/>
                  </a:cubicBezTo>
                  <a:lnTo>
                    <a:pt x="9562" y="28183"/>
                  </a:lnTo>
                  <a:cubicBezTo>
                    <a:pt x="9624" y="14954"/>
                    <a:pt x="314" y="142"/>
                    <a:pt x="22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3" name="Google Shape;313;p34"/>
          <p:cNvPicPr preferRelativeResize="0"/>
          <p:nvPr/>
        </p:nvPicPr>
        <p:blipFill rotWithShape="1">
          <a:blip r:embed="rId4">
            <a:alphaModFix amt="84000"/>
          </a:blip>
          <a:srcRect/>
          <a:stretch/>
        </p:blipFill>
        <p:spPr>
          <a:xfrm rot="-487120">
            <a:off x="6387117" y="2096067"/>
            <a:ext cx="369555" cy="369556"/>
          </a:xfrm>
          <a:prstGeom prst="rect">
            <a:avLst/>
          </a:prstGeom>
          <a:noFill/>
          <a:ln>
            <a:noFill/>
          </a:ln>
        </p:spPr>
      </p:pic>
      <p:pic>
        <p:nvPicPr>
          <p:cNvPr id="314" name="Google Shape;314;p34"/>
          <p:cNvPicPr preferRelativeResize="0"/>
          <p:nvPr/>
        </p:nvPicPr>
        <p:blipFill rotWithShape="1">
          <a:blip r:embed="rId4">
            <a:alphaModFix amt="66000"/>
          </a:blip>
          <a:srcRect/>
          <a:stretch/>
        </p:blipFill>
        <p:spPr>
          <a:xfrm rot="-487117">
            <a:off x="4988572" y="1247720"/>
            <a:ext cx="223202" cy="223203"/>
          </a:xfrm>
          <a:prstGeom prst="rect">
            <a:avLst/>
          </a:prstGeom>
          <a:noFill/>
          <a:ln>
            <a:noFill/>
          </a:ln>
        </p:spPr>
      </p:pic>
      <p:pic>
        <p:nvPicPr>
          <p:cNvPr id="315" name="Google Shape;315;p34"/>
          <p:cNvPicPr preferRelativeResize="0"/>
          <p:nvPr/>
        </p:nvPicPr>
        <p:blipFill rotWithShape="1">
          <a:blip r:embed="rId5">
            <a:alphaModFix amt="60000"/>
          </a:blip>
          <a:srcRect/>
          <a:stretch/>
        </p:blipFill>
        <p:spPr>
          <a:xfrm rot="-487117">
            <a:off x="6315305" y="634794"/>
            <a:ext cx="223202" cy="223203"/>
          </a:xfrm>
          <a:prstGeom prst="rect">
            <a:avLst/>
          </a:prstGeom>
          <a:noFill/>
          <a:ln>
            <a:noFill/>
          </a:ln>
        </p:spPr>
      </p:pic>
      <p:pic>
        <p:nvPicPr>
          <p:cNvPr id="316" name="Google Shape;316;p34"/>
          <p:cNvPicPr preferRelativeResize="0"/>
          <p:nvPr/>
        </p:nvPicPr>
        <p:blipFill rotWithShape="1">
          <a:blip r:embed="rId6">
            <a:alphaModFix amt="75000"/>
          </a:blip>
          <a:srcRect/>
          <a:stretch/>
        </p:blipFill>
        <p:spPr>
          <a:xfrm rot="-487125">
            <a:off x="6004275" y="2649194"/>
            <a:ext cx="877613" cy="877598"/>
          </a:xfrm>
          <a:prstGeom prst="rect">
            <a:avLst/>
          </a:prstGeom>
          <a:noFill/>
          <a:ln>
            <a:noFill/>
          </a:ln>
        </p:spPr>
      </p:pic>
      <p:sp>
        <p:nvSpPr>
          <p:cNvPr id="317" name="Google Shape;317;p34"/>
          <p:cNvSpPr txBox="1">
            <a:spLocks noGrp="1"/>
          </p:cNvSpPr>
          <p:nvPr>
            <p:ph type="ctrTitle"/>
          </p:nvPr>
        </p:nvSpPr>
        <p:spPr>
          <a:xfrm>
            <a:off x="216031" y="1141657"/>
            <a:ext cx="4871335" cy="2387700"/>
          </a:xfrm>
          <a:prstGeom prst="rect">
            <a:avLst/>
          </a:prstGeom>
        </p:spPr>
        <p:txBody>
          <a:bodyPr spcFirstLastPara="1" wrap="square" lIns="91425" tIns="91425" rIns="91425" bIns="91425" anchor="ctr" anchorCtr="0">
            <a:noAutofit/>
          </a:bodyPr>
          <a:lstStyle/>
          <a:p>
            <a:pPr algn="ctr">
              <a:buClr>
                <a:schemeClr val="dk1"/>
              </a:buClr>
              <a:buSzPts val="1100"/>
            </a:pPr>
            <a:r>
              <a:rPr lang="pt-BR" sz="2800" dirty="0">
                <a:effectLst/>
                <a:latin typeface="Amasis MT Pro" panose="02040504050005020304" pitchFamily="18" charset="0"/>
                <a:ea typeface="Calibri" panose="020F0502020204030204" pitchFamily="34" charset="0"/>
                <a:cs typeface="Times New Roman" panose="02020603050405020304" pitchFamily="18" charset="0"/>
              </a:rPr>
              <a:t>The inferior temporal </a:t>
            </a:r>
            <a:r>
              <a:rPr lang="pt-BR" sz="2800" dirty="0" err="1">
                <a:effectLst/>
                <a:latin typeface="Amasis MT Pro" panose="02040504050005020304" pitchFamily="18" charset="0"/>
                <a:ea typeface="Calibri" panose="020F0502020204030204" pitchFamily="34" charset="0"/>
                <a:cs typeface="Times New Roman" panose="02020603050405020304" pitchFamily="18" charset="0"/>
              </a:rPr>
              <a:t>cortex</a:t>
            </a:r>
            <a:r>
              <a:rPr lang="pt-BR" sz="2800" dirty="0">
                <a:effectLst/>
                <a:latin typeface="Amasis MT Pro" panose="02040504050005020304" pitchFamily="18" charset="0"/>
                <a:ea typeface="Calibri" panose="020F0502020204030204" pitchFamily="34" charset="0"/>
                <a:cs typeface="Times New Roman" panose="02020603050405020304" pitchFamily="18" charset="0"/>
              </a:rPr>
              <a:t> </a:t>
            </a:r>
            <a:r>
              <a:rPr lang="pt-BR" sz="2800" dirty="0" err="1">
                <a:effectLst/>
                <a:latin typeface="Amasis MT Pro" panose="02040504050005020304" pitchFamily="18" charset="0"/>
                <a:ea typeface="Calibri" panose="020F0502020204030204" pitchFamily="34" charset="0"/>
                <a:cs typeface="Times New Roman" panose="02020603050405020304" pitchFamily="18" charset="0"/>
              </a:rPr>
              <a:t>is</a:t>
            </a:r>
            <a:r>
              <a:rPr lang="pt-BR" sz="2800" dirty="0">
                <a:effectLst/>
                <a:latin typeface="Amasis MT Pro" panose="02040504050005020304" pitchFamily="18" charset="0"/>
                <a:ea typeface="Calibri" panose="020F0502020204030204" pitchFamily="34" charset="0"/>
                <a:cs typeface="Times New Roman" panose="02020603050405020304" pitchFamily="18" charset="0"/>
              </a:rPr>
              <a:t> a </a:t>
            </a:r>
            <a:r>
              <a:rPr lang="pt-BR" sz="2800" dirty="0" err="1">
                <a:effectLst/>
                <a:latin typeface="Amasis MT Pro" panose="02040504050005020304" pitchFamily="18" charset="0"/>
                <a:ea typeface="Calibri" panose="020F0502020204030204" pitchFamily="34" charset="0"/>
                <a:cs typeface="Times New Roman" panose="02020603050405020304" pitchFamily="18" charset="0"/>
              </a:rPr>
              <a:t>potential</a:t>
            </a:r>
            <a:r>
              <a:rPr lang="pt-BR" sz="2800" dirty="0">
                <a:effectLst/>
                <a:latin typeface="Amasis MT Pro" panose="02040504050005020304" pitchFamily="18" charset="0"/>
                <a:ea typeface="Calibri" panose="020F0502020204030204" pitchFamily="34" charset="0"/>
                <a:cs typeface="Times New Roman" panose="02020603050405020304" pitchFamily="18" charset="0"/>
              </a:rPr>
              <a:t> cortical precursor </a:t>
            </a:r>
            <a:r>
              <a:rPr lang="pt-BR" sz="2800" dirty="0" err="1">
                <a:effectLst/>
                <a:latin typeface="Amasis MT Pro" panose="02040504050005020304" pitchFamily="18" charset="0"/>
                <a:ea typeface="Calibri" panose="020F0502020204030204" pitchFamily="34" charset="0"/>
                <a:cs typeface="Times New Roman" panose="02020603050405020304" pitchFamily="18" charset="0"/>
              </a:rPr>
              <a:t>of</a:t>
            </a:r>
            <a:r>
              <a:rPr lang="pt-BR" sz="2800" dirty="0">
                <a:effectLst/>
                <a:latin typeface="Amasis MT Pro" panose="02040504050005020304" pitchFamily="18" charset="0"/>
                <a:ea typeface="Calibri" panose="020F0502020204030204" pitchFamily="34" charset="0"/>
                <a:cs typeface="Times New Roman" panose="02020603050405020304" pitchFamily="18" charset="0"/>
              </a:rPr>
              <a:t> </a:t>
            </a:r>
            <a:r>
              <a:rPr lang="pt-BR" sz="2800" dirty="0" err="1">
                <a:effectLst/>
                <a:latin typeface="Amasis MT Pro" panose="02040504050005020304" pitchFamily="18" charset="0"/>
                <a:ea typeface="Calibri" panose="020F0502020204030204" pitchFamily="34" charset="0"/>
                <a:cs typeface="Times New Roman" panose="02020603050405020304" pitchFamily="18" charset="0"/>
              </a:rPr>
              <a:t>orthographic</a:t>
            </a:r>
            <a:r>
              <a:rPr lang="pt-BR" sz="2800" dirty="0">
                <a:effectLst/>
                <a:latin typeface="Amasis MT Pro" panose="02040504050005020304" pitchFamily="18" charset="0"/>
                <a:ea typeface="Calibri" panose="020F0502020204030204" pitchFamily="34" charset="0"/>
                <a:cs typeface="Times New Roman" panose="02020603050405020304" pitchFamily="18" charset="0"/>
              </a:rPr>
              <a:t> </a:t>
            </a:r>
            <a:r>
              <a:rPr lang="pt-BR" sz="2800" dirty="0" err="1">
                <a:effectLst/>
                <a:latin typeface="Amasis MT Pro" panose="02040504050005020304" pitchFamily="18" charset="0"/>
                <a:ea typeface="Calibri" panose="020F0502020204030204" pitchFamily="34" charset="0"/>
                <a:cs typeface="Times New Roman" panose="02020603050405020304" pitchFamily="18" charset="0"/>
              </a:rPr>
              <a:t>processing</a:t>
            </a:r>
            <a:r>
              <a:rPr lang="pt-BR" sz="2800" dirty="0">
                <a:effectLst/>
                <a:latin typeface="Amasis MT Pro" panose="02040504050005020304" pitchFamily="18" charset="0"/>
                <a:ea typeface="Calibri" panose="020F0502020204030204" pitchFamily="34" charset="0"/>
                <a:cs typeface="Times New Roman" panose="02020603050405020304" pitchFamily="18" charset="0"/>
              </a:rPr>
              <a:t> in </a:t>
            </a:r>
            <a:r>
              <a:rPr lang="pt-BR" sz="2800" dirty="0" err="1">
                <a:effectLst/>
                <a:latin typeface="Amasis MT Pro" panose="02040504050005020304" pitchFamily="18" charset="0"/>
                <a:ea typeface="Calibri" panose="020F0502020204030204" pitchFamily="34" charset="0"/>
                <a:cs typeface="Times New Roman" panose="02020603050405020304" pitchFamily="18" charset="0"/>
              </a:rPr>
              <a:t>untrained</a:t>
            </a:r>
            <a:r>
              <a:rPr lang="pt-BR" sz="2800" dirty="0">
                <a:effectLst/>
                <a:latin typeface="Amasis MT Pro" panose="02040504050005020304" pitchFamily="18" charset="0"/>
                <a:ea typeface="Calibri" panose="020F0502020204030204" pitchFamily="34" charset="0"/>
                <a:cs typeface="Times New Roman" panose="02020603050405020304" pitchFamily="18" charset="0"/>
              </a:rPr>
              <a:t> </a:t>
            </a:r>
            <a:r>
              <a:rPr lang="pt-BR" sz="2800" dirty="0" err="1">
                <a:effectLst/>
                <a:latin typeface="Amasis MT Pro" panose="02040504050005020304" pitchFamily="18" charset="0"/>
                <a:ea typeface="Calibri" panose="020F0502020204030204" pitchFamily="34" charset="0"/>
                <a:cs typeface="Times New Roman" panose="02020603050405020304" pitchFamily="18" charset="0"/>
              </a:rPr>
              <a:t>monkeys</a:t>
            </a:r>
            <a:br>
              <a:rPr lang="pt-BR" sz="2800" dirty="0">
                <a:effectLst/>
                <a:latin typeface="Calibri" panose="020F0502020204030204" pitchFamily="34" charset="0"/>
                <a:ea typeface="Calibri" panose="020F0502020204030204" pitchFamily="34" charset="0"/>
                <a:cs typeface="Times New Roman" panose="02020603050405020304" pitchFamily="18" charset="0"/>
              </a:rPr>
            </a:br>
            <a:endParaRPr sz="2800" dirty="0">
              <a:solidFill>
                <a:schemeClr val="lt2"/>
              </a:solidFill>
            </a:endParaRPr>
          </a:p>
        </p:txBody>
      </p:sp>
      <p:sp>
        <p:nvSpPr>
          <p:cNvPr id="318" name="Google Shape;318;p34"/>
          <p:cNvSpPr txBox="1">
            <a:spLocks noGrp="1"/>
          </p:cNvSpPr>
          <p:nvPr>
            <p:ph type="subTitle" idx="1"/>
          </p:nvPr>
        </p:nvSpPr>
        <p:spPr>
          <a:xfrm>
            <a:off x="110949" y="4140283"/>
            <a:ext cx="4651200" cy="475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Amasis MT Pro Light" panose="02040304050005020304" pitchFamily="18" charset="0"/>
              </a:rPr>
              <a:t>Apresentação: Isadora Rodrigues Andrade</a:t>
            </a:r>
            <a:endParaRPr dirty="0">
              <a:latin typeface="Amasis MT Pro Light" panose="02040304050005020304" pitchFamily="18" charset="0"/>
            </a:endParaRPr>
          </a:p>
        </p:txBody>
      </p:sp>
      <p:sp>
        <p:nvSpPr>
          <p:cNvPr id="23" name="Google Shape;339;p36">
            <a:extLst>
              <a:ext uri="{FF2B5EF4-FFF2-40B4-BE49-F238E27FC236}">
                <a16:creationId xmlns:a16="http://schemas.microsoft.com/office/drawing/2014/main" id="{9C84149A-A2E5-4BE1-CB86-F7C7DEC68245}"/>
              </a:ext>
            </a:extLst>
          </p:cNvPr>
          <p:cNvSpPr txBox="1">
            <a:spLocks/>
          </p:cNvSpPr>
          <p:nvPr/>
        </p:nvSpPr>
        <p:spPr>
          <a:xfrm>
            <a:off x="838435" y="3021020"/>
            <a:ext cx="6353547" cy="54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mbay"/>
              <a:buNone/>
              <a:defRPr sz="1600" b="0" i="0" u="none" strike="noStrike" cap="none">
                <a:solidFill>
                  <a:schemeClr val="dk1"/>
                </a:solidFill>
                <a:latin typeface="Cambay"/>
                <a:ea typeface="Cambay"/>
                <a:cs typeface="Cambay"/>
                <a:sym typeface="Cambay"/>
              </a:defRPr>
            </a:lvl1pPr>
            <a:lvl2pPr marL="914400" marR="0" lvl="1" indent="-317500" algn="ctr" rtl="0">
              <a:lnSpc>
                <a:spcPct val="100000"/>
              </a:lnSpc>
              <a:spcBef>
                <a:spcPts val="0"/>
              </a:spcBef>
              <a:spcAft>
                <a:spcPts val="0"/>
              </a:spcAft>
              <a:buClr>
                <a:schemeClr val="dk1"/>
              </a:buClr>
              <a:buSzPts val="1800"/>
              <a:buFont typeface="Cambay"/>
              <a:buNone/>
              <a:defRPr sz="1800" b="0" i="0" u="none" strike="noStrike" cap="none">
                <a:solidFill>
                  <a:schemeClr val="dk1"/>
                </a:solidFill>
                <a:latin typeface="Cambay"/>
                <a:ea typeface="Cambay"/>
                <a:cs typeface="Cambay"/>
                <a:sym typeface="Cambay"/>
              </a:defRPr>
            </a:lvl2pPr>
            <a:lvl3pPr marL="1371600" marR="0" lvl="2" indent="-317500" algn="ctr" rtl="0">
              <a:lnSpc>
                <a:spcPct val="100000"/>
              </a:lnSpc>
              <a:spcBef>
                <a:spcPts val="0"/>
              </a:spcBef>
              <a:spcAft>
                <a:spcPts val="0"/>
              </a:spcAft>
              <a:buClr>
                <a:schemeClr val="dk1"/>
              </a:buClr>
              <a:buSzPts val="1800"/>
              <a:buFont typeface="Cambay"/>
              <a:buNone/>
              <a:defRPr sz="1800" b="0" i="0" u="none" strike="noStrike" cap="none">
                <a:solidFill>
                  <a:schemeClr val="dk1"/>
                </a:solidFill>
                <a:latin typeface="Cambay"/>
                <a:ea typeface="Cambay"/>
                <a:cs typeface="Cambay"/>
                <a:sym typeface="Cambay"/>
              </a:defRPr>
            </a:lvl3pPr>
            <a:lvl4pPr marL="1828800" marR="0" lvl="3" indent="-317500" algn="ctr" rtl="0">
              <a:lnSpc>
                <a:spcPct val="100000"/>
              </a:lnSpc>
              <a:spcBef>
                <a:spcPts val="0"/>
              </a:spcBef>
              <a:spcAft>
                <a:spcPts val="0"/>
              </a:spcAft>
              <a:buClr>
                <a:schemeClr val="dk1"/>
              </a:buClr>
              <a:buSzPts val="1800"/>
              <a:buFont typeface="Cambay"/>
              <a:buNone/>
              <a:defRPr sz="1800" b="0" i="0" u="none" strike="noStrike" cap="none">
                <a:solidFill>
                  <a:schemeClr val="dk1"/>
                </a:solidFill>
                <a:latin typeface="Cambay"/>
                <a:ea typeface="Cambay"/>
                <a:cs typeface="Cambay"/>
                <a:sym typeface="Cambay"/>
              </a:defRPr>
            </a:lvl4pPr>
            <a:lvl5pPr marL="2286000" marR="0" lvl="4" indent="-317500" algn="ctr" rtl="0">
              <a:lnSpc>
                <a:spcPct val="100000"/>
              </a:lnSpc>
              <a:spcBef>
                <a:spcPts val="0"/>
              </a:spcBef>
              <a:spcAft>
                <a:spcPts val="0"/>
              </a:spcAft>
              <a:buClr>
                <a:schemeClr val="dk1"/>
              </a:buClr>
              <a:buSzPts val="1800"/>
              <a:buFont typeface="Cambay"/>
              <a:buNone/>
              <a:defRPr sz="1800" b="0" i="0" u="none" strike="noStrike" cap="none">
                <a:solidFill>
                  <a:schemeClr val="dk1"/>
                </a:solidFill>
                <a:latin typeface="Cambay"/>
                <a:ea typeface="Cambay"/>
                <a:cs typeface="Cambay"/>
                <a:sym typeface="Cambay"/>
              </a:defRPr>
            </a:lvl5pPr>
            <a:lvl6pPr marL="2743200" marR="0" lvl="5" indent="-317500" algn="ctr" rtl="0">
              <a:lnSpc>
                <a:spcPct val="100000"/>
              </a:lnSpc>
              <a:spcBef>
                <a:spcPts val="0"/>
              </a:spcBef>
              <a:spcAft>
                <a:spcPts val="0"/>
              </a:spcAft>
              <a:buClr>
                <a:schemeClr val="dk1"/>
              </a:buClr>
              <a:buSzPts val="1800"/>
              <a:buFont typeface="Cambay"/>
              <a:buNone/>
              <a:defRPr sz="1800" b="0" i="0" u="none" strike="noStrike" cap="none">
                <a:solidFill>
                  <a:schemeClr val="dk1"/>
                </a:solidFill>
                <a:latin typeface="Cambay"/>
                <a:ea typeface="Cambay"/>
                <a:cs typeface="Cambay"/>
                <a:sym typeface="Cambay"/>
              </a:defRPr>
            </a:lvl6pPr>
            <a:lvl7pPr marL="3200400" marR="0" lvl="6" indent="-317500" algn="ctr" rtl="0">
              <a:lnSpc>
                <a:spcPct val="100000"/>
              </a:lnSpc>
              <a:spcBef>
                <a:spcPts val="0"/>
              </a:spcBef>
              <a:spcAft>
                <a:spcPts val="0"/>
              </a:spcAft>
              <a:buClr>
                <a:schemeClr val="dk1"/>
              </a:buClr>
              <a:buSzPts val="1800"/>
              <a:buFont typeface="Cambay"/>
              <a:buNone/>
              <a:defRPr sz="1800" b="0" i="0" u="none" strike="noStrike" cap="none">
                <a:solidFill>
                  <a:schemeClr val="dk1"/>
                </a:solidFill>
                <a:latin typeface="Cambay"/>
                <a:ea typeface="Cambay"/>
                <a:cs typeface="Cambay"/>
                <a:sym typeface="Cambay"/>
              </a:defRPr>
            </a:lvl7pPr>
            <a:lvl8pPr marL="3657600" marR="0" lvl="7" indent="-317500" algn="ctr" rtl="0">
              <a:lnSpc>
                <a:spcPct val="100000"/>
              </a:lnSpc>
              <a:spcBef>
                <a:spcPts val="0"/>
              </a:spcBef>
              <a:spcAft>
                <a:spcPts val="0"/>
              </a:spcAft>
              <a:buClr>
                <a:schemeClr val="dk1"/>
              </a:buClr>
              <a:buSzPts val="1800"/>
              <a:buFont typeface="Cambay"/>
              <a:buNone/>
              <a:defRPr sz="1800" b="0" i="0" u="none" strike="noStrike" cap="none">
                <a:solidFill>
                  <a:schemeClr val="dk1"/>
                </a:solidFill>
                <a:latin typeface="Cambay"/>
                <a:ea typeface="Cambay"/>
                <a:cs typeface="Cambay"/>
                <a:sym typeface="Cambay"/>
              </a:defRPr>
            </a:lvl8pPr>
            <a:lvl9pPr marL="4114800" marR="0" lvl="8" indent="-317500" algn="ctr" rtl="0">
              <a:lnSpc>
                <a:spcPct val="100000"/>
              </a:lnSpc>
              <a:spcBef>
                <a:spcPts val="0"/>
              </a:spcBef>
              <a:spcAft>
                <a:spcPts val="0"/>
              </a:spcAft>
              <a:buClr>
                <a:schemeClr val="dk1"/>
              </a:buClr>
              <a:buSzPts val="1800"/>
              <a:buFont typeface="Cambay"/>
              <a:buNone/>
              <a:defRPr sz="1800" b="0" i="0" u="none" strike="noStrike" cap="none">
                <a:solidFill>
                  <a:schemeClr val="dk1"/>
                </a:solidFill>
                <a:latin typeface="Cambay"/>
                <a:ea typeface="Cambay"/>
                <a:cs typeface="Cambay"/>
                <a:sym typeface="Cambay"/>
              </a:defRPr>
            </a:lvl9pPr>
          </a:lstStyle>
          <a:p>
            <a:pPr marL="0" indent="0"/>
            <a:r>
              <a:rPr lang="pt-BR" sz="1200" dirty="0" err="1">
                <a:latin typeface="Amasis MT Pro Light" panose="02040304050005020304" pitchFamily="18" charset="0"/>
              </a:rPr>
              <a:t>Rishi</a:t>
            </a:r>
            <a:r>
              <a:rPr lang="pt-BR" sz="1200" dirty="0">
                <a:latin typeface="Amasis MT Pro Light" panose="02040304050005020304" pitchFamily="18" charset="0"/>
              </a:rPr>
              <a:t> </a:t>
            </a:r>
            <a:r>
              <a:rPr lang="pt-BR" sz="1200" dirty="0" err="1">
                <a:latin typeface="Amasis MT Pro Light" panose="02040304050005020304" pitchFamily="18" charset="0"/>
              </a:rPr>
              <a:t>Rajalingham</a:t>
            </a:r>
            <a:r>
              <a:rPr lang="pt-BR" sz="1200" dirty="0">
                <a:latin typeface="Amasis MT Pro Light" panose="02040304050005020304" pitchFamily="18" charset="0"/>
              </a:rPr>
              <a:t>, </a:t>
            </a:r>
            <a:r>
              <a:rPr lang="pt-BR" sz="1200" dirty="0" err="1">
                <a:latin typeface="Amasis MT Pro Light" panose="02040304050005020304" pitchFamily="18" charset="0"/>
              </a:rPr>
              <a:t>Kohitij</a:t>
            </a:r>
            <a:r>
              <a:rPr lang="pt-BR" sz="1200" dirty="0">
                <a:latin typeface="Amasis MT Pro Light" panose="02040304050005020304" pitchFamily="18" charset="0"/>
              </a:rPr>
              <a:t> Kar, </a:t>
            </a:r>
            <a:r>
              <a:rPr lang="pt-BR" sz="1200" dirty="0" err="1">
                <a:latin typeface="Amasis MT Pro Light" panose="02040304050005020304" pitchFamily="18" charset="0"/>
              </a:rPr>
              <a:t>Sachi</a:t>
            </a:r>
            <a:r>
              <a:rPr lang="pt-BR" sz="1200" dirty="0">
                <a:latin typeface="Amasis MT Pro Light" panose="02040304050005020304" pitchFamily="18" charset="0"/>
              </a:rPr>
              <a:t> </a:t>
            </a:r>
            <a:r>
              <a:rPr lang="pt-BR" sz="1200" dirty="0" err="1">
                <a:latin typeface="Amasis MT Pro Light" panose="02040304050005020304" pitchFamily="18" charset="0"/>
              </a:rPr>
              <a:t>Sanghavi</a:t>
            </a:r>
            <a:r>
              <a:rPr lang="pt-BR" sz="1200" dirty="0">
                <a:latin typeface="Amasis MT Pro Light" panose="02040304050005020304" pitchFamily="18" charset="0"/>
              </a:rPr>
              <a:t>, Stanislas Dehaene &amp; James J. </a:t>
            </a:r>
            <a:r>
              <a:rPr lang="pt-BR" sz="1200" dirty="0" err="1">
                <a:latin typeface="Amasis MT Pro Light" panose="02040304050005020304" pitchFamily="18" charset="0"/>
              </a:rPr>
              <a:t>DiCarlo</a:t>
            </a:r>
            <a:endParaRPr lang="pt-BR" sz="1100" dirty="0">
              <a:latin typeface="Amasis MT Pro Light" panose="02040304050005020304" pitchFamily="18" charset="0"/>
            </a:endParaRPr>
          </a:p>
        </p:txBody>
      </p:sp>
      <p:pic>
        <p:nvPicPr>
          <p:cNvPr id="24" name="Imagem 23" descr="Imagem de vídeo game&#10;&#10;Descrição gerada automaticamente com confiança baixa">
            <a:extLst>
              <a:ext uri="{FF2B5EF4-FFF2-40B4-BE49-F238E27FC236}">
                <a16:creationId xmlns:a16="http://schemas.microsoft.com/office/drawing/2014/main" id="{09914E62-8F3B-8EC3-D6F2-894E826495AC}"/>
              </a:ext>
            </a:extLst>
          </p:cNvPr>
          <p:cNvPicPr>
            <a:picLocks noChangeAspect="1"/>
          </p:cNvPicPr>
          <p:nvPr/>
        </p:nvPicPr>
        <p:blipFill rotWithShape="1">
          <a:blip r:embed="rId7"/>
          <a:srcRect l="23242" r="23966"/>
          <a:stretch/>
        </p:blipFill>
        <p:spPr>
          <a:xfrm>
            <a:off x="3217228" y="122528"/>
            <a:ext cx="1567717" cy="6238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1583F464-EF08-4FFF-21FB-75A40288B9A2}"/>
              </a:ext>
            </a:extLst>
          </p:cNvPr>
          <p:cNvSpPr>
            <a:spLocks noGrp="1"/>
          </p:cNvSpPr>
          <p:nvPr>
            <p:ph type="title"/>
          </p:nvPr>
        </p:nvSpPr>
        <p:spPr>
          <a:xfrm>
            <a:off x="1669750" y="27480"/>
            <a:ext cx="5446800" cy="496800"/>
          </a:xfrm>
        </p:spPr>
        <p:txBody>
          <a:bodyPr/>
          <a:lstStyle/>
          <a:p>
            <a:pPr algn="ctr"/>
            <a:r>
              <a:rPr lang="pt-BR" sz="2800" dirty="0"/>
              <a:t>Resultados </a:t>
            </a:r>
          </a:p>
        </p:txBody>
      </p:sp>
      <p:sp>
        <p:nvSpPr>
          <p:cNvPr id="4" name="Título 1">
            <a:extLst>
              <a:ext uri="{FF2B5EF4-FFF2-40B4-BE49-F238E27FC236}">
                <a16:creationId xmlns:a16="http://schemas.microsoft.com/office/drawing/2014/main" id="{53D6B008-1B20-08F8-8A3D-7F681390D5FB}"/>
              </a:ext>
            </a:extLst>
          </p:cNvPr>
          <p:cNvSpPr txBox="1">
            <a:spLocks/>
          </p:cNvSpPr>
          <p:nvPr/>
        </p:nvSpPr>
        <p:spPr>
          <a:xfrm>
            <a:off x="1669750" y="524280"/>
            <a:ext cx="5804500" cy="49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2500"/>
              <a:buFont typeface="DM Serif Text"/>
              <a:buNone/>
              <a:defRPr sz="2500" b="1" i="0" u="none" strike="noStrike" cap="none">
                <a:solidFill>
                  <a:schemeClr val="dk2"/>
                </a:solidFill>
                <a:latin typeface="DM Serif Text"/>
                <a:ea typeface="DM Serif Text"/>
                <a:cs typeface="DM Serif Text"/>
                <a:sym typeface="DM Serif Text"/>
              </a:defRPr>
            </a:lvl1pPr>
            <a:lvl2pPr marR="0" lvl="1"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2pPr>
            <a:lvl3pPr marR="0" lvl="2"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3pPr>
            <a:lvl4pPr marR="0" lvl="3"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4pPr>
            <a:lvl5pPr marR="0" lvl="4"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5pPr>
            <a:lvl6pPr marR="0" lvl="5"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6pPr>
            <a:lvl7pPr marR="0" lvl="6"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7pPr>
            <a:lvl8pPr marR="0" lvl="7"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8pPr>
            <a:lvl9pPr marR="0" lvl="8"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9pPr>
          </a:lstStyle>
          <a:p>
            <a:pPr algn="ctr"/>
            <a:r>
              <a:rPr lang="pt-BR" sz="2000" dirty="0">
                <a:solidFill>
                  <a:schemeClr val="tx2">
                    <a:lumMod val="75000"/>
                  </a:schemeClr>
                </a:solidFill>
              </a:rPr>
              <a:t>Tarefas processamento ortográfico invariante</a:t>
            </a:r>
          </a:p>
        </p:txBody>
      </p:sp>
      <p:pic>
        <p:nvPicPr>
          <p:cNvPr id="6" name="Imagem 5">
            <a:extLst>
              <a:ext uri="{FF2B5EF4-FFF2-40B4-BE49-F238E27FC236}">
                <a16:creationId xmlns:a16="http://schemas.microsoft.com/office/drawing/2014/main" id="{0ECA030A-5014-8A65-E293-C6C22BF923F3}"/>
              </a:ext>
            </a:extLst>
          </p:cNvPr>
          <p:cNvPicPr>
            <a:picLocks noChangeAspect="1"/>
          </p:cNvPicPr>
          <p:nvPr/>
        </p:nvPicPr>
        <p:blipFill>
          <a:blip r:embed="rId2"/>
          <a:stretch>
            <a:fillRect/>
          </a:stretch>
        </p:blipFill>
        <p:spPr>
          <a:xfrm>
            <a:off x="1470669" y="1289280"/>
            <a:ext cx="6202661" cy="2955956"/>
          </a:xfrm>
          <a:prstGeom prst="rect">
            <a:avLst/>
          </a:prstGeom>
        </p:spPr>
      </p:pic>
      <p:sp>
        <p:nvSpPr>
          <p:cNvPr id="7" name="CaixaDeTexto 6">
            <a:extLst>
              <a:ext uri="{FF2B5EF4-FFF2-40B4-BE49-F238E27FC236}">
                <a16:creationId xmlns:a16="http://schemas.microsoft.com/office/drawing/2014/main" id="{7EA9C49E-EDC9-2C5D-D06A-086185B31890}"/>
              </a:ext>
            </a:extLst>
          </p:cNvPr>
          <p:cNvSpPr txBox="1"/>
          <p:nvPr/>
        </p:nvSpPr>
        <p:spPr>
          <a:xfrm>
            <a:off x="1127561" y="693515"/>
            <a:ext cx="542189" cy="923330"/>
          </a:xfrm>
          <a:prstGeom prst="rect">
            <a:avLst/>
          </a:prstGeom>
          <a:noFill/>
        </p:spPr>
        <p:txBody>
          <a:bodyPr wrap="square" rtlCol="0">
            <a:spAutoFit/>
          </a:bodyPr>
          <a:lstStyle/>
          <a:p>
            <a:r>
              <a:rPr lang="pt-BR" sz="5400" dirty="0">
                <a:latin typeface="DM Serif Text" pitchFamily="2" charset="0"/>
              </a:rPr>
              <a:t>3</a:t>
            </a:r>
          </a:p>
        </p:txBody>
      </p:sp>
      <p:sp>
        <p:nvSpPr>
          <p:cNvPr id="9" name="CaixaDeTexto 8">
            <a:extLst>
              <a:ext uri="{FF2B5EF4-FFF2-40B4-BE49-F238E27FC236}">
                <a16:creationId xmlns:a16="http://schemas.microsoft.com/office/drawing/2014/main" id="{8E08AD78-382B-2B42-6CE4-0DB7DEFC3DBE}"/>
              </a:ext>
            </a:extLst>
          </p:cNvPr>
          <p:cNvSpPr txBox="1"/>
          <p:nvPr/>
        </p:nvSpPr>
        <p:spPr>
          <a:xfrm>
            <a:off x="1470669" y="4434554"/>
            <a:ext cx="6346688" cy="369332"/>
          </a:xfrm>
          <a:prstGeom prst="rect">
            <a:avLst/>
          </a:prstGeom>
          <a:noFill/>
        </p:spPr>
        <p:txBody>
          <a:bodyPr wrap="square">
            <a:spAutoFit/>
          </a:bodyPr>
          <a:lstStyle/>
          <a:p>
            <a:r>
              <a:rPr lang="pt-BR" sz="900" dirty="0">
                <a:latin typeface="Amasis MT Pro" panose="02040504050005020304" pitchFamily="18" charset="0"/>
              </a:rPr>
              <a:t>3a. A camada simulada do córtex temporal inferior (em vermelho), supera significativamente as camadas anteriores (que seria V1, V2 e V4) em todas essas tarefas de discriminação ortográfica invariável. </a:t>
            </a:r>
          </a:p>
        </p:txBody>
      </p:sp>
    </p:spTree>
    <p:extLst>
      <p:ext uri="{BB962C8B-B14F-4D97-AF65-F5344CB8AC3E}">
        <p14:creationId xmlns:p14="http://schemas.microsoft.com/office/powerpoint/2010/main" val="279893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B535AD3-4F64-DDB9-CC7C-C5BA0F4104FA}"/>
              </a:ext>
            </a:extLst>
          </p:cNvPr>
          <p:cNvSpPr>
            <a:spLocks noGrp="1"/>
          </p:cNvSpPr>
          <p:nvPr>
            <p:ph type="title"/>
          </p:nvPr>
        </p:nvSpPr>
        <p:spPr>
          <a:xfrm>
            <a:off x="1669750" y="27480"/>
            <a:ext cx="5446800" cy="496800"/>
          </a:xfrm>
        </p:spPr>
        <p:txBody>
          <a:bodyPr/>
          <a:lstStyle/>
          <a:p>
            <a:pPr algn="ctr"/>
            <a:r>
              <a:rPr lang="pt-BR" sz="2800" dirty="0"/>
              <a:t>Resultados </a:t>
            </a:r>
          </a:p>
        </p:txBody>
      </p:sp>
      <p:sp>
        <p:nvSpPr>
          <p:cNvPr id="5" name="Título 1">
            <a:extLst>
              <a:ext uri="{FF2B5EF4-FFF2-40B4-BE49-F238E27FC236}">
                <a16:creationId xmlns:a16="http://schemas.microsoft.com/office/drawing/2014/main" id="{E8703818-CDB8-1736-348E-074613AD800E}"/>
              </a:ext>
            </a:extLst>
          </p:cNvPr>
          <p:cNvSpPr txBox="1">
            <a:spLocks/>
          </p:cNvSpPr>
          <p:nvPr/>
        </p:nvSpPr>
        <p:spPr>
          <a:xfrm>
            <a:off x="1669750" y="524280"/>
            <a:ext cx="5804500" cy="49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2500"/>
              <a:buFont typeface="DM Serif Text"/>
              <a:buNone/>
              <a:defRPr sz="2500" b="1" i="0" u="none" strike="noStrike" cap="none">
                <a:solidFill>
                  <a:schemeClr val="dk2"/>
                </a:solidFill>
                <a:latin typeface="DM Serif Text"/>
                <a:ea typeface="DM Serif Text"/>
                <a:cs typeface="DM Serif Text"/>
                <a:sym typeface="DM Serif Text"/>
              </a:defRPr>
            </a:lvl1pPr>
            <a:lvl2pPr marR="0" lvl="1"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2pPr>
            <a:lvl3pPr marR="0" lvl="2"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3pPr>
            <a:lvl4pPr marR="0" lvl="3"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4pPr>
            <a:lvl5pPr marR="0" lvl="4"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5pPr>
            <a:lvl6pPr marR="0" lvl="5"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6pPr>
            <a:lvl7pPr marR="0" lvl="6"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7pPr>
            <a:lvl8pPr marR="0" lvl="7"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8pPr>
            <a:lvl9pPr marR="0" lvl="8"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9pPr>
          </a:lstStyle>
          <a:p>
            <a:pPr algn="ctr"/>
            <a:r>
              <a:rPr lang="pt-BR" sz="2000" dirty="0">
                <a:solidFill>
                  <a:schemeClr val="tx2">
                    <a:lumMod val="75000"/>
                  </a:schemeClr>
                </a:solidFill>
              </a:rPr>
              <a:t>Tarefas processamento ortográfico invariante</a:t>
            </a:r>
          </a:p>
        </p:txBody>
      </p:sp>
      <p:pic>
        <p:nvPicPr>
          <p:cNvPr id="7" name="Imagem 6">
            <a:extLst>
              <a:ext uri="{FF2B5EF4-FFF2-40B4-BE49-F238E27FC236}">
                <a16:creationId xmlns:a16="http://schemas.microsoft.com/office/drawing/2014/main" id="{BDDCDFAE-4FF6-8BD5-F5F8-D68E1D7448B3}"/>
              </a:ext>
            </a:extLst>
          </p:cNvPr>
          <p:cNvPicPr>
            <a:picLocks noChangeAspect="1"/>
          </p:cNvPicPr>
          <p:nvPr/>
        </p:nvPicPr>
        <p:blipFill>
          <a:blip r:embed="rId2"/>
          <a:stretch>
            <a:fillRect/>
          </a:stretch>
        </p:blipFill>
        <p:spPr>
          <a:xfrm>
            <a:off x="590273" y="1371364"/>
            <a:ext cx="3101617" cy="2400771"/>
          </a:xfrm>
          <a:prstGeom prst="rect">
            <a:avLst/>
          </a:prstGeom>
        </p:spPr>
      </p:pic>
      <p:pic>
        <p:nvPicPr>
          <p:cNvPr id="9" name="Imagem 8">
            <a:extLst>
              <a:ext uri="{FF2B5EF4-FFF2-40B4-BE49-F238E27FC236}">
                <a16:creationId xmlns:a16="http://schemas.microsoft.com/office/drawing/2014/main" id="{7723735D-87AD-6827-F54E-5B62B849E141}"/>
              </a:ext>
            </a:extLst>
          </p:cNvPr>
          <p:cNvPicPr>
            <a:picLocks noChangeAspect="1"/>
          </p:cNvPicPr>
          <p:nvPr/>
        </p:nvPicPr>
        <p:blipFill>
          <a:blip r:embed="rId3"/>
          <a:stretch>
            <a:fillRect/>
          </a:stretch>
        </p:blipFill>
        <p:spPr>
          <a:xfrm>
            <a:off x="5242331" y="1371364"/>
            <a:ext cx="2861539" cy="2400771"/>
          </a:xfrm>
          <a:prstGeom prst="rect">
            <a:avLst/>
          </a:prstGeom>
        </p:spPr>
      </p:pic>
      <p:sp>
        <p:nvSpPr>
          <p:cNvPr id="10" name="CaixaDeTexto 9">
            <a:extLst>
              <a:ext uri="{FF2B5EF4-FFF2-40B4-BE49-F238E27FC236}">
                <a16:creationId xmlns:a16="http://schemas.microsoft.com/office/drawing/2014/main" id="{6AD768F5-FE27-83A3-F69B-82196898FDDB}"/>
              </a:ext>
            </a:extLst>
          </p:cNvPr>
          <p:cNvSpPr txBox="1"/>
          <p:nvPr/>
        </p:nvSpPr>
        <p:spPr>
          <a:xfrm>
            <a:off x="205740" y="909699"/>
            <a:ext cx="542189" cy="923330"/>
          </a:xfrm>
          <a:prstGeom prst="rect">
            <a:avLst/>
          </a:prstGeom>
          <a:noFill/>
        </p:spPr>
        <p:txBody>
          <a:bodyPr wrap="square" rtlCol="0">
            <a:spAutoFit/>
          </a:bodyPr>
          <a:lstStyle/>
          <a:p>
            <a:r>
              <a:rPr lang="pt-BR" sz="5400" dirty="0">
                <a:latin typeface="DM Serif Text" pitchFamily="2" charset="0"/>
              </a:rPr>
              <a:t>3</a:t>
            </a:r>
          </a:p>
        </p:txBody>
      </p:sp>
      <p:sp>
        <p:nvSpPr>
          <p:cNvPr id="8" name="CaixaDeTexto 7">
            <a:extLst>
              <a:ext uri="{FF2B5EF4-FFF2-40B4-BE49-F238E27FC236}">
                <a16:creationId xmlns:a16="http://schemas.microsoft.com/office/drawing/2014/main" id="{3CF7EAE3-031B-5C42-BA36-4FE61D3D0DA9}"/>
              </a:ext>
            </a:extLst>
          </p:cNvPr>
          <p:cNvSpPr txBox="1"/>
          <p:nvPr/>
        </p:nvSpPr>
        <p:spPr>
          <a:xfrm>
            <a:off x="205740" y="3772135"/>
            <a:ext cx="4217404" cy="1200329"/>
          </a:xfrm>
          <a:prstGeom prst="rect">
            <a:avLst/>
          </a:prstGeom>
          <a:noFill/>
        </p:spPr>
        <p:txBody>
          <a:bodyPr wrap="square">
            <a:spAutoFit/>
          </a:bodyPr>
          <a:lstStyle/>
          <a:p>
            <a:pPr algn="just"/>
            <a:r>
              <a:rPr lang="pt-BR" sz="800" dirty="0">
                <a:latin typeface="Amasis MT Pro" panose="02040504050005020304" pitchFamily="18" charset="0"/>
              </a:rPr>
              <a:t>Figura 3b mostra um mapa de calor de índices de seletividade significativos para todos os sítios neurais e testes comportamentais. Cada linha corresponde a um teste comportamental e cada coluna a um único sítio neural de córtex temporal inferior. - As caixas preenchidas indicam seletividade estatisticamente significativa. O histograma acima mostra o número de testes comportamentais para os quais cada sítio neural exibiu seletividade. Os sítios neurais são ordenados pelo aumento dos testes; e o histograma à direita mostra a proporção de sítios neurais exibindo seletividade para cada teste; os testes comportamentais são ordenados alfabeticamente dentro de cada grupo de tarefas (identificação de letras em laranja, identificação de bigramas em azul e classificação de palavras em cinza).</a:t>
            </a:r>
          </a:p>
        </p:txBody>
      </p:sp>
      <p:sp>
        <p:nvSpPr>
          <p:cNvPr id="11" name="CaixaDeTexto 10">
            <a:extLst>
              <a:ext uri="{FF2B5EF4-FFF2-40B4-BE49-F238E27FC236}">
                <a16:creationId xmlns:a16="http://schemas.microsoft.com/office/drawing/2014/main" id="{FBD4D0B5-6133-3EB3-CCB2-7D0D2BF1C893}"/>
              </a:ext>
            </a:extLst>
          </p:cNvPr>
          <p:cNvSpPr txBox="1"/>
          <p:nvPr/>
        </p:nvSpPr>
        <p:spPr>
          <a:xfrm>
            <a:off x="4995814" y="4157555"/>
            <a:ext cx="3354572" cy="461665"/>
          </a:xfrm>
          <a:prstGeom prst="rect">
            <a:avLst/>
          </a:prstGeom>
          <a:noFill/>
        </p:spPr>
        <p:txBody>
          <a:bodyPr wrap="square">
            <a:spAutoFit/>
          </a:bodyPr>
          <a:lstStyle/>
          <a:p>
            <a:r>
              <a:rPr lang="pt-BR" sz="800" dirty="0">
                <a:latin typeface="Amasis MT Pro" panose="02040504050005020304" pitchFamily="18" charset="0"/>
              </a:rPr>
              <a:t>Figura 3c. As populações do córtex superam consistentemente V4 em toda a faixa testada de tamanhos de estímulo (pequeno, médio e grande).</a:t>
            </a:r>
          </a:p>
        </p:txBody>
      </p:sp>
    </p:spTree>
    <p:extLst>
      <p:ext uri="{BB962C8B-B14F-4D97-AF65-F5344CB8AC3E}">
        <p14:creationId xmlns:p14="http://schemas.microsoft.com/office/powerpoint/2010/main" val="4108816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4EBA095-BFCD-7747-78F6-1C755AE81049}"/>
              </a:ext>
            </a:extLst>
          </p:cNvPr>
          <p:cNvSpPr>
            <a:spLocks noGrp="1"/>
          </p:cNvSpPr>
          <p:nvPr>
            <p:ph type="title"/>
          </p:nvPr>
        </p:nvSpPr>
        <p:spPr>
          <a:xfrm>
            <a:off x="1669750" y="27480"/>
            <a:ext cx="5446800" cy="496800"/>
          </a:xfrm>
        </p:spPr>
        <p:txBody>
          <a:bodyPr/>
          <a:lstStyle/>
          <a:p>
            <a:pPr algn="ctr"/>
            <a:r>
              <a:rPr lang="pt-BR" sz="2800" dirty="0"/>
              <a:t>Resultados </a:t>
            </a:r>
          </a:p>
        </p:txBody>
      </p:sp>
      <p:sp>
        <p:nvSpPr>
          <p:cNvPr id="5" name="Título 1">
            <a:extLst>
              <a:ext uri="{FF2B5EF4-FFF2-40B4-BE49-F238E27FC236}">
                <a16:creationId xmlns:a16="http://schemas.microsoft.com/office/drawing/2014/main" id="{FA1E1A59-0049-5917-1EDD-39261078BF8F}"/>
              </a:ext>
            </a:extLst>
          </p:cNvPr>
          <p:cNvSpPr txBox="1">
            <a:spLocks/>
          </p:cNvSpPr>
          <p:nvPr/>
        </p:nvSpPr>
        <p:spPr>
          <a:xfrm>
            <a:off x="1669750" y="524280"/>
            <a:ext cx="5804500" cy="49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2500"/>
              <a:buFont typeface="DM Serif Text"/>
              <a:buNone/>
              <a:defRPr sz="2500" b="1" i="0" u="none" strike="noStrike" cap="none">
                <a:solidFill>
                  <a:schemeClr val="dk2"/>
                </a:solidFill>
                <a:latin typeface="DM Serif Text"/>
                <a:ea typeface="DM Serif Text"/>
                <a:cs typeface="DM Serif Text"/>
                <a:sym typeface="DM Serif Text"/>
              </a:defRPr>
            </a:lvl1pPr>
            <a:lvl2pPr marR="0" lvl="1"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2pPr>
            <a:lvl3pPr marR="0" lvl="2"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3pPr>
            <a:lvl4pPr marR="0" lvl="3"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4pPr>
            <a:lvl5pPr marR="0" lvl="4"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5pPr>
            <a:lvl6pPr marR="0" lvl="5"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6pPr>
            <a:lvl7pPr marR="0" lvl="6"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7pPr>
            <a:lvl8pPr marR="0" lvl="7"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8pPr>
            <a:lvl9pPr marR="0" lvl="8"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9pPr>
          </a:lstStyle>
          <a:p>
            <a:pPr algn="ctr"/>
            <a:r>
              <a:rPr lang="pt-BR" sz="2000" dirty="0">
                <a:solidFill>
                  <a:schemeClr val="tx2">
                    <a:lumMod val="75000"/>
                  </a:schemeClr>
                </a:solidFill>
              </a:rPr>
              <a:t>Codificação do estímulo ortográfico</a:t>
            </a:r>
          </a:p>
        </p:txBody>
      </p:sp>
      <p:pic>
        <p:nvPicPr>
          <p:cNvPr id="7" name="Imagem 6">
            <a:extLst>
              <a:ext uri="{FF2B5EF4-FFF2-40B4-BE49-F238E27FC236}">
                <a16:creationId xmlns:a16="http://schemas.microsoft.com/office/drawing/2014/main" id="{7EF51196-081C-0D01-52B5-FF4F2669D668}"/>
              </a:ext>
            </a:extLst>
          </p:cNvPr>
          <p:cNvPicPr>
            <a:picLocks noChangeAspect="1"/>
          </p:cNvPicPr>
          <p:nvPr/>
        </p:nvPicPr>
        <p:blipFill>
          <a:blip r:embed="rId2"/>
          <a:stretch>
            <a:fillRect/>
          </a:stretch>
        </p:blipFill>
        <p:spPr>
          <a:xfrm>
            <a:off x="318001" y="1133275"/>
            <a:ext cx="1755538" cy="2829320"/>
          </a:xfrm>
          <a:prstGeom prst="rect">
            <a:avLst/>
          </a:prstGeom>
        </p:spPr>
      </p:pic>
      <p:pic>
        <p:nvPicPr>
          <p:cNvPr id="9" name="Imagem 8">
            <a:extLst>
              <a:ext uri="{FF2B5EF4-FFF2-40B4-BE49-F238E27FC236}">
                <a16:creationId xmlns:a16="http://schemas.microsoft.com/office/drawing/2014/main" id="{6D01AC41-1AE9-D7B8-6F6D-971F40809994}"/>
              </a:ext>
            </a:extLst>
          </p:cNvPr>
          <p:cNvPicPr>
            <a:picLocks noChangeAspect="1"/>
          </p:cNvPicPr>
          <p:nvPr/>
        </p:nvPicPr>
        <p:blipFill>
          <a:blip r:embed="rId3"/>
          <a:stretch>
            <a:fillRect/>
          </a:stretch>
        </p:blipFill>
        <p:spPr>
          <a:xfrm>
            <a:off x="2507877" y="1133275"/>
            <a:ext cx="1629784" cy="2829320"/>
          </a:xfrm>
          <a:prstGeom prst="rect">
            <a:avLst/>
          </a:prstGeom>
        </p:spPr>
      </p:pic>
      <p:pic>
        <p:nvPicPr>
          <p:cNvPr id="11" name="Imagem 10">
            <a:extLst>
              <a:ext uri="{FF2B5EF4-FFF2-40B4-BE49-F238E27FC236}">
                <a16:creationId xmlns:a16="http://schemas.microsoft.com/office/drawing/2014/main" id="{637526BF-9686-A4A6-029B-4496645C2E81}"/>
              </a:ext>
            </a:extLst>
          </p:cNvPr>
          <p:cNvPicPr>
            <a:picLocks noChangeAspect="1"/>
          </p:cNvPicPr>
          <p:nvPr/>
        </p:nvPicPr>
        <p:blipFill>
          <a:blip r:embed="rId4"/>
          <a:stretch>
            <a:fillRect/>
          </a:stretch>
        </p:blipFill>
        <p:spPr>
          <a:xfrm>
            <a:off x="4572000" y="1133274"/>
            <a:ext cx="1752845" cy="2829320"/>
          </a:xfrm>
          <a:prstGeom prst="rect">
            <a:avLst/>
          </a:prstGeom>
        </p:spPr>
      </p:pic>
      <p:pic>
        <p:nvPicPr>
          <p:cNvPr id="13" name="Imagem 12">
            <a:extLst>
              <a:ext uri="{FF2B5EF4-FFF2-40B4-BE49-F238E27FC236}">
                <a16:creationId xmlns:a16="http://schemas.microsoft.com/office/drawing/2014/main" id="{1C59F0CD-D87A-FB46-2758-24F78B818452}"/>
              </a:ext>
            </a:extLst>
          </p:cNvPr>
          <p:cNvPicPr>
            <a:picLocks noChangeAspect="1"/>
          </p:cNvPicPr>
          <p:nvPr/>
        </p:nvPicPr>
        <p:blipFill>
          <a:blip r:embed="rId5"/>
          <a:stretch>
            <a:fillRect/>
          </a:stretch>
        </p:blipFill>
        <p:spPr>
          <a:xfrm>
            <a:off x="6759184" y="1133274"/>
            <a:ext cx="1848108" cy="2829320"/>
          </a:xfrm>
          <a:prstGeom prst="rect">
            <a:avLst/>
          </a:prstGeom>
        </p:spPr>
      </p:pic>
      <p:sp>
        <p:nvSpPr>
          <p:cNvPr id="14" name="CaixaDeTexto 13">
            <a:extLst>
              <a:ext uri="{FF2B5EF4-FFF2-40B4-BE49-F238E27FC236}">
                <a16:creationId xmlns:a16="http://schemas.microsoft.com/office/drawing/2014/main" id="{0AA4AB93-13AB-3CAD-4A81-9D9EF44EDC69}"/>
              </a:ext>
            </a:extLst>
          </p:cNvPr>
          <p:cNvSpPr txBox="1"/>
          <p:nvPr/>
        </p:nvSpPr>
        <p:spPr>
          <a:xfrm>
            <a:off x="-5481" y="719240"/>
            <a:ext cx="542189" cy="923330"/>
          </a:xfrm>
          <a:prstGeom prst="rect">
            <a:avLst/>
          </a:prstGeom>
          <a:noFill/>
        </p:spPr>
        <p:txBody>
          <a:bodyPr wrap="square" rtlCol="0">
            <a:spAutoFit/>
          </a:bodyPr>
          <a:lstStyle/>
          <a:p>
            <a:r>
              <a:rPr lang="pt-BR" sz="5400" dirty="0">
                <a:latin typeface="DM Serif Text" pitchFamily="2" charset="0"/>
              </a:rPr>
              <a:t>4</a:t>
            </a:r>
          </a:p>
        </p:txBody>
      </p:sp>
      <p:sp>
        <p:nvSpPr>
          <p:cNvPr id="10" name="CaixaDeTexto 9">
            <a:extLst>
              <a:ext uri="{FF2B5EF4-FFF2-40B4-BE49-F238E27FC236}">
                <a16:creationId xmlns:a16="http://schemas.microsoft.com/office/drawing/2014/main" id="{C14665CB-0ECD-12B8-A0EB-42C04FFDCFEC}"/>
              </a:ext>
            </a:extLst>
          </p:cNvPr>
          <p:cNvSpPr txBox="1"/>
          <p:nvPr/>
        </p:nvSpPr>
        <p:spPr>
          <a:xfrm>
            <a:off x="174031" y="4031367"/>
            <a:ext cx="2048174" cy="584775"/>
          </a:xfrm>
          <a:prstGeom prst="rect">
            <a:avLst/>
          </a:prstGeom>
          <a:noFill/>
        </p:spPr>
        <p:txBody>
          <a:bodyPr wrap="square">
            <a:spAutoFit/>
          </a:bodyPr>
          <a:lstStyle/>
          <a:p>
            <a:pPr algn="just"/>
            <a:r>
              <a:rPr lang="pt-BR" sz="800" dirty="0">
                <a:latin typeface="Amasis MT Pro" panose="02040504050005020304" pitchFamily="18" charset="0"/>
              </a:rPr>
              <a:t>As respostas desses sítios neurais do córtex foram significativamente moduladas pela identidade da letra e pela posição da letra.</a:t>
            </a:r>
          </a:p>
        </p:txBody>
      </p:sp>
      <p:sp>
        <p:nvSpPr>
          <p:cNvPr id="12" name="CaixaDeTexto 11">
            <a:extLst>
              <a:ext uri="{FF2B5EF4-FFF2-40B4-BE49-F238E27FC236}">
                <a16:creationId xmlns:a16="http://schemas.microsoft.com/office/drawing/2014/main" id="{514095E8-FC5F-B5EC-FCEB-A3C2A58F50AD}"/>
              </a:ext>
            </a:extLst>
          </p:cNvPr>
          <p:cNvSpPr txBox="1"/>
          <p:nvPr/>
        </p:nvSpPr>
        <p:spPr>
          <a:xfrm>
            <a:off x="2507877" y="4010225"/>
            <a:ext cx="1801122" cy="830997"/>
          </a:xfrm>
          <a:prstGeom prst="rect">
            <a:avLst/>
          </a:prstGeom>
          <a:noFill/>
        </p:spPr>
        <p:txBody>
          <a:bodyPr wrap="square">
            <a:spAutoFit/>
          </a:bodyPr>
          <a:lstStyle/>
          <a:p>
            <a:pPr algn="just"/>
            <a:r>
              <a:rPr lang="pt-BR" sz="800" dirty="0">
                <a:latin typeface="Amasis MT Pro" panose="02040504050005020304" pitchFamily="18" charset="0"/>
              </a:rPr>
              <a:t>Em toda a população, alguns sítios neurais respondem de forma confiável a algumas letras do que a outras, mas essa modulação geralmente não é seletiva para uma ou um pequeno número de letras.</a:t>
            </a:r>
          </a:p>
        </p:txBody>
      </p:sp>
      <p:sp>
        <p:nvSpPr>
          <p:cNvPr id="15" name="CaixaDeTexto 14">
            <a:extLst>
              <a:ext uri="{FF2B5EF4-FFF2-40B4-BE49-F238E27FC236}">
                <a16:creationId xmlns:a16="http://schemas.microsoft.com/office/drawing/2014/main" id="{F67D2F50-CAA7-86FB-9BF0-2953D5E423E2}"/>
              </a:ext>
            </a:extLst>
          </p:cNvPr>
          <p:cNvSpPr txBox="1"/>
          <p:nvPr/>
        </p:nvSpPr>
        <p:spPr>
          <a:xfrm>
            <a:off x="4594671" y="4010225"/>
            <a:ext cx="1629784" cy="954107"/>
          </a:xfrm>
          <a:prstGeom prst="rect">
            <a:avLst/>
          </a:prstGeom>
          <a:noFill/>
        </p:spPr>
        <p:txBody>
          <a:bodyPr wrap="square">
            <a:spAutoFit/>
          </a:bodyPr>
          <a:lstStyle/>
          <a:p>
            <a:pPr algn="just"/>
            <a:r>
              <a:rPr lang="pt-BR" sz="800" dirty="0">
                <a:latin typeface="Amasis MT Pro" panose="02040504050005020304" pitchFamily="18" charset="0"/>
              </a:rPr>
              <a:t>Os sítios individuais também foram modulados pela posição das letras, com uma resposta maior às letras apresentadas mais à esquerda, além de apresentar uma tolerância substancial entre as posições.</a:t>
            </a:r>
          </a:p>
        </p:txBody>
      </p:sp>
      <p:sp>
        <p:nvSpPr>
          <p:cNvPr id="16" name="CaixaDeTexto 15">
            <a:extLst>
              <a:ext uri="{FF2B5EF4-FFF2-40B4-BE49-F238E27FC236}">
                <a16:creationId xmlns:a16="http://schemas.microsoft.com/office/drawing/2014/main" id="{C868FF0D-48CF-E396-BF00-68AC71244D16}"/>
              </a:ext>
            </a:extLst>
          </p:cNvPr>
          <p:cNvSpPr txBox="1"/>
          <p:nvPr/>
        </p:nvSpPr>
        <p:spPr>
          <a:xfrm>
            <a:off x="6937745" y="4010225"/>
            <a:ext cx="1755538" cy="707886"/>
          </a:xfrm>
          <a:prstGeom prst="rect">
            <a:avLst/>
          </a:prstGeom>
          <a:noFill/>
        </p:spPr>
        <p:txBody>
          <a:bodyPr wrap="square">
            <a:spAutoFit/>
          </a:bodyPr>
          <a:lstStyle/>
          <a:p>
            <a:pPr algn="just"/>
            <a:r>
              <a:rPr lang="pt-BR" sz="800" dirty="0">
                <a:latin typeface="Amasis MT Pro" panose="02040504050005020304" pitchFamily="18" charset="0"/>
              </a:rPr>
              <a:t>As respostas previstas de tal reconstrução linear foram modestamente correlacionadas com as respostas medidas para sequências de letras.</a:t>
            </a:r>
          </a:p>
        </p:txBody>
      </p:sp>
    </p:spTree>
    <p:extLst>
      <p:ext uri="{BB962C8B-B14F-4D97-AF65-F5344CB8AC3E}">
        <p14:creationId xmlns:p14="http://schemas.microsoft.com/office/powerpoint/2010/main" val="3802969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23322A4-B577-53B4-7A25-8F7E24C5F071}"/>
              </a:ext>
            </a:extLst>
          </p:cNvPr>
          <p:cNvSpPr>
            <a:spLocks noGrp="1"/>
          </p:cNvSpPr>
          <p:nvPr>
            <p:ph type="title"/>
          </p:nvPr>
        </p:nvSpPr>
        <p:spPr>
          <a:xfrm>
            <a:off x="1669750" y="27480"/>
            <a:ext cx="5446800" cy="496800"/>
          </a:xfrm>
        </p:spPr>
        <p:txBody>
          <a:bodyPr/>
          <a:lstStyle/>
          <a:p>
            <a:pPr algn="ctr"/>
            <a:r>
              <a:rPr lang="pt-BR" sz="2800" dirty="0"/>
              <a:t>Resultados </a:t>
            </a:r>
          </a:p>
        </p:txBody>
      </p:sp>
      <p:sp>
        <p:nvSpPr>
          <p:cNvPr id="5" name="Título 1">
            <a:extLst>
              <a:ext uri="{FF2B5EF4-FFF2-40B4-BE49-F238E27FC236}">
                <a16:creationId xmlns:a16="http://schemas.microsoft.com/office/drawing/2014/main" id="{608A42A3-6807-3EBB-A484-E87A3A67627B}"/>
              </a:ext>
            </a:extLst>
          </p:cNvPr>
          <p:cNvSpPr txBox="1">
            <a:spLocks/>
          </p:cNvSpPr>
          <p:nvPr/>
        </p:nvSpPr>
        <p:spPr>
          <a:xfrm>
            <a:off x="1669750" y="524280"/>
            <a:ext cx="5804500" cy="49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2500"/>
              <a:buFont typeface="DM Serif Text"/>
              <a:buNone/>
              <a:defRPr sz="2500" b="1" i="0" u="none" strike="noStrike" cap="none">
                <a:solidFill>
                  <a:schemeClr val="dk2"/>
                </a:solidFill>
                <a:latin typeface="DM Serif Text"/>
                <a:ea typeface="DM Serif Text"/>
                <a:cs typeface="DM Serif Text"/>
                <a:sym typeface="DM Serif Text"/>
              </a:defRPr>
            </a:lvl1pPr>
            <a:lvl2pPr marR="0" lvl="1"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2pPr>
            <a:lvl3pPr marR="0" lvl="2"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3pPr>
            <a:lvl4pPr marR="0" lvl="3"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4pPr>
            <a:lvl5pPr marR="0" lvl="4"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5pPr>
            <a:lvl6pPr marR="0" lvl="5"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6pPr>
            <a:lvl7pPr marR="0" lvl="6"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7pPr>
            <a:lvl8pPr marR="0" lvl="7"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8pPr>
            <a:lvl9pPr marR="0" lvl="8"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9pPr>
          </a:lstStyle>
          <a:p>
            <a:pPr algn="ctr"/>
            <a:r>
              <a:rPr lang="pt-BR" sz="2000" dirty="0">
                <a:solidFill>
                  <a:schemeClr val="tx2">
                    <a:lumMod val="75000"/>
                  </a:schemeClr>
                </a:solidFill>
              </a:rPr>
              <a:t>Ajuste simétrico de espelho</a:t>
            </a:r>
          </a:p>
        </p:txBody>
      </p:sp>
      <p:pic>
        <p:nvPicPr>
          <p:cNvPr id="7" name="Imagem 6">
            <a:extLst>
              <a:ext uri="{FF2B5EF4-FFF2-40B4-BE49-F238E27FC236}">
                <a16:creationId xmlns:a16="http://schemas.microsoft.com/office/drawing/2014/main" id="{F606AC7A-F00C-A42B-2E1D-EE3A12F156F9}"/>
              </a:ext>
            </a:extLst>
          </p:cNvPr>
          <p:cNvPicPr>
            <a:picLocks noChangeAspect="1"/>
          </p:cNvPicPr>
          <p:nvPr/>
        </p:nvPicPr>
        <p:blipFill>
          <a:blip r:embed="rId2"/>
          <a:stretch>
            <a:fillRect/>
          </a:stretch>
        </p:blipFill>
        <p:spPr>
          <a:xfrm>
            <a:off x="870057" y="1198079"/>
            <a:ext cx="7563906" cy="2381582"/>
          </a:xfrm>
          <a:prstGeom prst="rect">
            <a:avLst/>
          </a:prstGeom>
        </p:spPr>
      </p:pic>
      <p:sp>
        <p:nvSpPr>
          <p:cNvPr id="8" name="CaixaDeTexto 7">
            <a:extLst>
              <a:ext uri="{FF2B5EF4-FFF2-40B4-BE49-F238E27FC236}">
                <a16:creationId xmlns:a16="http://schemas.microsoft.com/office/drawing/2014/main" id="{B8E08512-AB94-83DC-ED67-31E6C4BF7B05}"/>
              </a:ext>
            </a:extLst>
          </p:cNvPr>
          <p:cNvSpPr txBox="1"/>
          <p:nvPr/>
        </p:nvSpPr>
        <p:spPr>
          <a:xfrm>
            <a:off x="598962" y="736414"/>
            <a:ext cx="542189" cy="923330"/>
          </a:xfrm>
          <a:prstGeom prst="rect">
            <a:avLst/>
          </a:prstGeom>
          <a:noFill/>
        </p:spPr>
        <p:txBody>
          <a:bodyPr wrap="square" rtlCol="0">
            <a:spAutoFit/>
          </a:bodyPr>
          <a:lstStyle/>
          <a:p>
            <a:r>
              <a:rPr lang="pt-BR" sz="5400" dirty="0">
                <a:latin typeface="DM Serif Text" pitchFamily="2" charset="0"/>
              </a:rPr>
              <a:t>5</a:t>
            </a:r>
          </a:p>
        </p:txBody>
      </p:sp>
    </p:spTree>
    <p:extLst>
      <p:ext uri="{BB962C8B-B14F-4D97-AF65-F5344CB8AC3E}">
        <p14:creationId xmlns:p14="http://schemas.microsoft.com/office/powerpoint/2010/main" val="4053745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chemeClr val="dk2"/>
                </a:solidFill>
              </a:rPr>
              <a:t>Discussão</a:t>
            </a:r>
            <a:endParaRPr sz="3200" dirty="0">
              <a:solidFill>
                <a:schemeClr val="dk2"/>
              </a:solidFill>
            </a:endParaRPr>
          </a:p>
        </p:txBody>
      </p:sp>
      <p:sp>
        <p:nvSpPr>
          <p:cNvPr id="324" name="Google Shape;324;p35"/>
          <p:cNvSpPr txBox="1">
            <a:spLocks noGrp="1"/>
          </p:cNvSpPr>
          <p:nvPr>
            <p:ph type="body" idx="1"/>
          </p:nvPr>
        </p:nvSpPr>
        <p:spPr>
          <a:xfrm>
            <a:off x="0" y="1111939"/>
            <a:ext cx="8744040" cy="4069081"/>
          </a:xfrm>
          <a:prstGeom prst="rect">
            <a:avLst/>
          </a:prstGeom>
        </p:spPr>
        <p:txBody>
          <a:bodyPr spcFirstLastPara="1" wrap="square" lIns="91425" tIns="91425" rIns="91425" bIns="91425" anchor="ctr" anchorCtr="0">
            <a:noAutofit/>
          </a:bodyPr>
          <a:lstStyle/>
          <a:p>
            <a:pPr marL="285750" lvl="0" indent="-285750" algn="just" rtl="0">
              <a:spcBef>
                <a:spcPts val="0"/>
              </a:spcBef>
              <a:spcAft>
                <a:spcPts val="0"/>
              </a:spcAft>
              <a:buFont typeface="Arial" panose="020B0604020202020204" pitchFamily="34" charset="0"/>
              <a:buChar char="•"/>
            </a:pPr>
            <a:r>
              <a:rPr lang="pt-BR" dirty="0">
                <a:latin typeface="Amasis MT Pro Light" panose="02040304050005020304" pitchFamily="18" charset="0"/>
              </a:rPr>
              <a:t>Com o presente estudo, os autores observaram que a informação ortográfica foi explicitamente codificada em populações de neurônios do córtex temporal inferior distribuídos espacialmente em primatas não humanos não treinados, analfabetos.</a:t>
            </a:r>
          </a:p>
          <a:p>
            <a:pPr marL="285750" lvl="0" indent="-285750" algn="just" rtl="0">
              <a:spcBef>
                <a:spcPts val="0"/>
              </a:spcBef>
              <a:spcAft>
                <a:spcPts val="0"/>
              </a:spcAft>
              <a:buFont typeface="Arial" panose="020B0604020202020204" pitchFamily="34" charset="0"/>
              <a:buChar char="•"/>
            </a:pPr>
            <a:endParaRPr lang="pt-BR" dirty="0">
              <a:latin typeface="Amasis MT Pro Light" panose="02040304050005020304" pitchFamily="18" charset="0"/>
            </a:endParaRPr>
          </a:p>
          <a:p>
            <a:pPr marL="285750" lvl="0" indent="-285750" algn="just" rtl="0">
              <a:spcBef>
                <a:spcPts val="0"/>
              </a:spcBef>
              <a:spcAft>
                <a:spcPts val="0"/>
              </a:spcAft>
              <a:buFont typeface="Arial" panose="020B0604020202020204" pitchFamily="34" charset="0"/>
              <a:buChar char="•"/>
            </a:pPr>
            <a:r>
              <a:rPr lang="pt-BR" dirty="0">
                <a:latin typeface="Amasis MT Pro Light" panose="02040304050005020304" pitchFamily="18" charset="0"/>
              </a:rPr>
              <a:t>Os resultados são consistentes com a hipótese de que a população de neurônios do córtex temporal inferior em cada sujeito forma uma representação explícita (ou seja, linearmente separável) de objetos ortográficos e pode servir como um substrato comum para aprender muitas tarefas de discriminação visual, inclusive no domínio do processamento ortográfico.</a:t>
            </a:r>
          </a:p>
          <a:p>
            <a:pPr marL="285750" lvl="0" indent="-285750" algn="just" rtl="0">
              <a:spcBef>
                <a:spcPts val="0"/>
              </a:spcBef>
              <a:spcAft>
                <a:spcPts val="0"/>
              </a:spcAft>
              <a:buFont typeface="Arial" panose="020B0604020202020204" pitchFamily="34" charset="0"/>
              <a:buChar char="•"/>
            </a:pPr>
            <a:endParaRPr lang="pt-BR" dirty="0">
              <a:latin typeface="Amasis MT Pro Light" panose="02040304050005020304" pitchFamily="18" charset="0"/>
            </a:endParaRPr>
          </a:p>
          <a:p>
            <a:pPr marL="285750" lvl="0" indent="-285750" algn="just" rtl="0">
              <a:spcBef>
                <a:spcPts val="0"/>
              </a:spcBef>
              <a:spcAft>
                <a:spcPts val="0"/>
              </a:spcAft>
              <a:buFont typeface="Arial" panose="020B0604020202020204" pitchFamily="34" charset="0"/>
              <a:buChar char="•"/>
            </a:pPr>
            <a:r>
              <a:rPr lang="pt-BR" dirty="0">
                <a:latin typeface="Amasis MT Pro Light" panose="02040304050005020304" pitchFamily="18" charset="0"/>
              </a:rPr>
              <a:t>Foi verificado também que classificações bem-sucedidas de decodificadores baseados no córtex temporal inferior não implicam necessariamente que o cérebro use exclusivamente o córtex ou os mesmos esquemas e algoritmos de codificação que usamos para decodificar. Em vez disso, a existência desse código suficiente em primatas não humanos não treinados sugere que o fluxo visual ventral do primata poderia ser minimamente adaptado através da plasticidade dependente da experiência para suportar comportamentos de processamento ortográfico.</a:t>
            </a:r>
          </a:p>
          <a:p>
            <a:pPr marL="285750" lvl="0" indent="-285750" algn="just" rtl="0">
              <a:spcBef>
                <a:spcPts val="0"/>
              </a:spcBef>
              <a:spcAft>
                <a:spcPts val="0"/>
              </a:spcAft>
              <a:buFont typeface="Arial" panose="020B0604020202020204" pitchFamily="34" charset="0"/>
              <a:buChar char="•"/>
            </a:pPr>
            <a:endParaRPr lang="pt-BR" dirty="0">
              <a:latin typeface="Amasis MT Pro Light" panose="02040304050005020304" pitchFamily="18" charset="0"/>
            </a:endParaRPr>
          </a:p>
          <a:p>
            <a:pPr marL="285750" indent="-285750" algn="just">
              <a:buFont typeface="Arial" panose="020B0604020202020204" pitchFamily="34" charset="0"/>
              <a:buChar char="•"/>
            </a:pPr>
            <a:r>
              <a:rPr lang="pt-BR" sz="1250" dirty="0">
                <a:latin typeface="Amasis MT Pro Light" panose="02040304050005020304" pitchFamily="18" charset="0"/>
              </a:rPr>
              <a:t>Também foi observado que as respostas da taxa de disparo de sítios neurais individuais do córtex temporal inferior em macacos  foram moduladas, mas não exibiram forte seletividade para propriedades ortográficas, como letras e posições de letras. Em outras palavras, não observado um ajuste preciso como postulado pelos neurônios “detectores de letras”, mas sim um ajuste grosseiro para a identidade e a posição das letras. </a:t>
            </a:r>
          </a:p>
        </p:txBody>
      </p:sp>
      <p:pic>
        <p:nvPicPr>
          <p:cNvPr id="10" name="Google Shape;329;p36">
            <a:extLst>
              <a:ext uri="{FF2B5EF4-FFF2-40B4-BE49-F238E27FC236}">
                <a16:creationId xmlns:a16="http://schemas.microsoft.com/office/drawing/2014/main" id="{931226BC-3D76-51E9-A40B-8A7DD8EC37D3}"/>
              </a:ext>
            </a:extLst>
          </p:cNvPr>
          <p:cNvPicPr preferRelativeResize="0"/>
          <p:nvPr/>
        </p:nvPicPr>
        <p:blipFill rotWithShape="1">
          <a:blip r:embed="rId3">
            <a:alphaModFix amt="75000"/>
          </a:blip>
          <a:srcRect/>
          <a:stretch/>
        </p:blipFill>
        <p:spPr>
          <a:xfrm rot="-487125">
            <a:off x="7220596" y="-68501"/>
            <a:ext cx="1526610" cy="1520340"/>
          </a:xfrm>
          <a:prstGeom prst="rect">
            <a:avLst/>
          </a:prstGeom>
          <a:noFill/>
          <a:ln>
            <a:noFill/>
          </a:ln>
        </p:spPr>
      </p:pic>
      <p:grpSp>
        <p:nvGrpSpPr>
          <p:cNvPr id="4" name="Google Shape;377;p38">
            <a:extLst>
              <a:ext uri="{FF2B5EF4-FFF2-40B4-BE49-F238E27FC236}">
                <a16:creationId xmlns:a16="http://schemas.microsoft.com/office/drawing/2014/main" id="{C7F64344-5673-4A6B-041D-398586B0CAD1}"/>
              </a:ext>
            </a:extLst>
          </p:cNvPr>
          <p:cNvGrpSpPr/>
          <p:nvPr/>
        </p:nvGrpSpPr>
        <p:grpSpPr>
          <a:xfrm>
            <a:off x="7385651" y="394910"/>
            <a:ext cx="1038349" cy="916239"/>
            <a:chOff x="6203579" y="3348981"/>
            <a:chExt cx="351615" cy="350373"/>
          </a:xfrm>
        </p:grpSpPr>
        <p:sp>
          <p:nvSpPr>
            <p:cNvPr id="5" name="Google Shape;378;p38">
              <a:extLst>
                <a:ext uri="{FF2B5EF4-FFF2-40B4-BE49-F238E27FC236}">
                  <a16:creationId xmlns:a16="http://schemas.microsoft.com/office/drawing/2014/main" id="{68039B5B-1C9C-B4E5-B332-EBB3926BE841}"/>
                </a:ext>
              </a:extLst>
            </p:cNvPr>
            <p:cNvSpPr/>
            <p:nvPr/>
          </p:nvSpPr>
          <p:spPr>
            <a:xfrm>
              <a:off x="6377667" y="3404249"/>
              <a:ext cx="93686" cy="58072"/>
            </a:xfrm>
            <a:custGeom>
              <a:avLst/>
              <a:gdLst/>
              <a:ahLst/>
              <a:cxnLst/>
              <a:rect l="l" t="t" r="r" b="b"/>
              <a:pathLst>
                <a:path w="2941" h="1823" extrusionOk="0">
                  <a:moveTo>
                    <a:pt x="644" y="0"/>
                  </a:moveTo>
                  <a:cubicBezTo>
                    <a:pt x="467" y="0"/>
                    <a:pt x="288" y="39"/>
                    <a:pt x="119" y="120"/>
                  </a:cubicBezTo>
                  <a:cubicBezTo>
                    <a:pt x="36" y="155"/>
                    <a:pt x="0" y="251"/>
                    <a:pt x="36" y="322"/>
                  </a:cubicBezTo>
                  <a:cubicBezTo>
                    <a:pt x="70" y="374"/>
                    <a:pt x="129" y="413"/>
                    <a:pt x="186" y="413"/>
                  </a:cubicBezTo>
                  <a:cubicBezTo>
                    <a:pt x="208" y="413"/>
                    <a:pt x="230" y="407"/>
                    <a:pt x="250" y="394"/>
                  </a:cubicBezTo>
                  <a:cubicBezTo>
                    <a:pt x="370" y="337"/>
                    <a:pt x="498" y="310"/>
                    <a:pt x="625" y="310"/>
                  </a:cubicBezTo>
                  <a:cubicBezTo>
                    <a:pt x="950" y="310"/>
                    <a:pt x="1269" y="487"/>
                    <a:pt x="1441" y="786"/>
                  </a:cubicBezTo>
                  <a:cubicBezTo>
                    <a:pt x="1215" y="1036"/>
                    <a:pt x="1143" y="1406"/>
                    <a:pt x="1286" y="1739"/>
                  </a:cubicBezTo>
                  <a:cubicBezTo>
                    <a:pt x="1322" y="1798"/>
                    <a:pt x="1381" y="1822"/>
                    <a:pt x="1441" y="1822"/>
                  </a:cubicBezTo>
                  <a:cubicBezTo>
                    <a:pt x="1560" y="1822"/>
                    <a:pt x="1631" y="1703"/>
                    <a:pt x="1584" y="1608"/>
                  </a:cubicBezTo>
                  <a:cubicBezTo>
                    <a:pt x="1453" y="1322"/>
                    <a:pt x="1572" y="989"/>
                    <a:pt x="1858" y="858"/>
                  </a:cubicBezTo>
                  <a:cubicBezTo>
                    <a:pt x="1936" y="822"/>
                    <a:pt x="2017" y="805"/>
                    <a:pt x="2096" y="805"/>
                  </a:cubicBezTo>
                  <a:cubicBezTo>
                    <a:pt x="2305" y="805"/>
                    <a:pt x="2501" y="924"/>
                    <a:pt x="2596" y="1132"/>
                  </a:cubicBezTo>
                  <a:cubicBezTo>
                    <a:pt x="2631" y="1193"/>
                    <a:pt x="2699" y="1229"/>
                    <a:pt x="2760" y="1229"/>
                  </a:cubicBezTo>
                  <a:cubicBezTo>
                    <a:pt x="2782" y="1229"/>
                    <a:pt x="2803" y="1224"/>
                    <a:pt x="2822" y="1215"/>
                  </a:cubicBezTo>
                  <a:cubicBezTo>
                    <a:pt x="2893" y="1167"/>
                    <a:pt x="2941" y="1084"/>
                    <a:pt x="2893" y="1013"/>
                  </a:cubicBezTo>
                  <a:cubicBezTo>
                    <a:pt x="2757" y="696"/>
                    <a:pt x="2448" y="503"/>
                    <a:pt x="2108" y="503"/>
                  </a:cubicBezTo>
                  <a:cubicBezTo>
                    <a:pt x="1975" y="503"/>
                    <a:pt x="1837" y="532"/>
                    <a:pt x="1703" y="596"/>
                  </a:cubicBezTo>
                  <a:cubicBezTo>
                    <a:pt x="1476" y="218"/>
                    <a:pt x="1066" y="0"/>
                    <a:pt x="6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DCB69"/>
                </a:solidFill>
              </a:endParaRPr>
            </a:p>
          </p:txBody>
        </p:sp>
        <p:sp>
          <p:nvSpPr>
            <p:cNvPr id="6" name="Google Shape;379;p38">
              <a:extLst>
                <a:ext uri="{FF2B5EF4-FFF2-40B4-BE49-F238E27FC236}">
                  <a16:creationId xmlns:a16="http://schemas.microsoft.com/office/drawing/2014/main" id="{729F961A-7418-6740-D572-BE394AEA2653}"/>
                </a:ext>
              </a:extLst>
            </p:cNvPr>
            <p:cNvSpPr/>
            <p:nvPr/>
          </p:nvSpPr>
          <p:spPr>
            <a:xfrm>
              <a:off x="6260090" y="3449611"/>
              <a:ext cx="76643" cy="44947"/>
            </a:xfrm>
            <a:custGeom>
              <a:avLst/>
              <a:gdLst/>
              <a:ahLst/>
              <a:cxnLst/>
              <a:rect l="l" t="t" r="r" b="b"/>
              <a:pathLst>
                <a:path w="2406" h="1411" extrusionOk="0">
                  <a:moveTo>
                    <a:pt x="1868" y="0"/>
                  </a:moveTo>
                  <a:cubicBezTo>
                    <a:pt x="1523" y="0"/>
                    <a:pt x="1190" y="178"/>
                    <a:pt x="1012" y="541"/>
                  </a:cubicBezTo>
                  <a:cubicBezTo>
                    <a:pt x="891" y="501"/>
                    <a:pt x="765" y="480"/>
                    <a:pt x="638" y="480"/>
                  </a:cubicBezTo>
                  <a:cubicBezTo>
                    <a:pt x="466" y="480"/>
                    <a:pt x="291" y="518"/>
                    <a:pt x="119" y="601"/>
                  </a:cubicBezTo>
                  <a:cubicBezTo>
                    <a:pt x="36" y="636"/>
                    <a:pt x="0" y="732"/>
                    <a:pt x="36" y="803"/>
                  </a:cubicBezTo>
                  <a:cubicBezTo>
                    <a:pt x="70" y="855"/>
                    <a:pt x="129" y="894"/>
                    <a:pt x="186" y="894"/>
                  </a:cubicBezTo>
                  <a:cubicBezTo>
                    <a:pt x="209" y="894"/>
                    <a:pt x="230" y="888"/>
                    <a:pt x="250" y="875"/>
                  </a:cubicBezTo>
                  <a:cubicBezTo>
                    <a:pt x="375" y="820"/>
                    <a:pt x="506" y="794"/>
                    <a:pt x="636" y="794"/>
                  </a:cubicBezTo>
                  <a:cubicBezTo>
                    <a:pt x="990" y="794"/>
                    <a:pt x="1332" y="987"/>
                    <a:pt x="1489" y="1327"/>
                  </a:cubicBezTo>
                  <a:cubicBezTo>
                    <a:pt x="1512" y="1386"/>
                    <a:pt x="1572" y="1410"/>
                    <a:pt x="1631" y="1410"/>
                  </a:cubicBezTo>
                  <a:cubicBezTo>
                    <a:pt x="1750" y="1410"/>
                    <a:pt x="1822" y="1291"/>
                    <a:pt x="1786" y="1196"/>
                  </a:cubicBezTo>
                  <a:cubicBezTo>
                    <a:pt x="1679" y="970"/>
                    <a:pt x="1500" y="779"/>
                    <a:pt x="1310" y="660"/>
                  </a:cubicBezTo>
                  <a:cubicBezTo>
                    <a:pt x="1435" y="426"/>
                    <a:pt x="1654" y="315"/>
                    <a:pt x="1877" y="315"/>
                  </a:cubicBezTo>
                  <a:cubicBezTo>
                    <a:pt x="1971" y="315"/>
                    <a:pt x="2067" y="335"/>
                    <a:pt x="2155" y="374"/>
                  </a:cubicBezTo>
                  <a:cubicBezTo>
                    <a:pt x="2175" y="388"/>
                    <a:pt x="2198" y="394"/>
                    <a:pt x="2221" y="394"/>
                  </a:cubicBezTo>
                  <a:cubicBezTo>
                    <a:pt x="2280" y="394"/>
                    <a:pt x="2341" y="355"/>
                    <a:pt x="2358" y="303"/>
                  </a:cubicBezTo>
                  <a:cubicBezTo>
                    <a:pt x="2405" y="220"/>
                    <a:pt x="2358" y="124"/>
                    <a:pt x="2286" y="89"/>
                  </a:cubicBezTo>
                  <a:cubicBezTo>
                    <a:pt x="2151" y="30"/>
                    <a:pt x="2009" y="0"/>
                    <a:pt x="18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DCB69"/>
                </a:solidFill>
              </a:endParaRPr>
            </a:p>
          </p:txBody>
        </p:sp>
        <p:sp>
          <p:nvSpPr>
            <p:cNvPr id="7" name="Google Shape;380;p38">
              <a:extLst>
                <a:ext uri="{FF2B5EF4-FFF2-40B4-BE49-F238E27FC236}">
                  <a16:creationId xmlns:a16="http://schemas.microsoft.com/office/drawing/2014/main" id="{2473F994-75DF-3541-7E6B-B07CED8C74BF}"/>
                </a:ext>
              </a:extLst>
            </p:cNvPr>
            <p:cNvSpPr/>
            <p:nvPr/>
          </p:nvSpPr>
          <p:spPr>
            <a:xfrm>
              <a:off x="6415574" y="3498349"/>
              <a:ext cx="49343" cy="21598"/>
            </a:xfrm>
            <a:custGeom>
              <a:avLst/>
              <a:gdLst/>
              <a:ahLst/>
              <a:cxnLst/>
              <a:rect l="l" t="t" r="r" b="b"/>
              <a:pathLst>
                <a:path w="1549" h="678" extrusionOk="0">
                  <a:moveTo>
                    <a:pt x="642" y="1"/>
                  </a:moveTo>
                  <a:cubicBezTo>
                    <a:pt x="446" y="1"/>
                    <a:pt x="250" y="58"/>
                    <a:pt x="84" y="178"/>
                  </a:cubicBezTo>
                  <a:cubicBezTo>
                    <a:pt x="13" y="237"/>
                    <a:pt x="1" y="333"/>
                    <a:pt x="37" y="404"/>
                  </a:cubicBezTo>
                  <a:cubicBezTo>
                    <a:pt x="75" y="450"/>
                    <a:pt x="128" y="477"/>
                    <a:pt x="180" y="477"/>
                  </a:cubicBezTo>
                  <a:cubicBezTo>
                    <a:pt x="209" y="477"/>
                    <a:pt x="237" y="469"/>
                    <a:pt x="263" y="452"/>
                  </a:cubicBezTo>
                  <a:cubicBezTo>
                    <a:pt x="382" y="366"/>
                    <a:pt x="521" y="324"/>
                    <a:pt x="659" y="324"/>
                  </a:cubicBezTo>
                  <a:cubicBezTo>
                    <a:pt x="865" y="324"/>
                    <a:pt x="1068" y="417"/>
                    <a:pt x="1203" y="595"/>
                  </a:cubicBezTo>
                  <a:cubicBezTo>
                    <a:pt x="1227" y="642"/>
                    <a:pt x="1275" y="678"/>
                    <a:pt x="1334" y="678"/>
                  </a:cubicBezTo>
                  <a:cubicBezTo>
                    <a:pt x="1465" y="678"/>
                    <a:pt x="1549" y="523"/>
                    <a:pt x="1465" y="416"/>
                  </a:cubicBezTo>
                  <a:cubicBezTo>
                    <a:pt x="1268" y="146"/>
                    <a:pt x="954" y="1"/>
                    <a:pt x="6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DCB69"/>
                </a:solidFill>
              </a:endParaRPr>
            </a:p>
          </p:txBody>
        </p:sp>
        <p:sp>
          <p:nvSpPr>
            <p:cNvPr id="8" name="Google Shape;381;p38">
              <a:extLst>
                <a:ext uri="{FF2B5EF4-FFF2-40B4-BE49-F238E27FC236}">
                  <a16:creationId xmlns:a16="http://schemas.microsoft.com/office/drawing/2014/main" id="{A7A9521C-E5A6-79FC-EEA6-716B830B3768}"/>
                </a:ext>
              </a:extLst>
            </p:cNvPr>
            <p:cNvSpPr/>
            <p:nvPr/>
          </p:nvSpPr>
          <p:spPr>
            <a:xfrm>
              <a:off x="6344283" y="3473247"/>
              <a:ext cx="41380" cy="32301"/>
            </a:xfrm>
            <a:custGeom>
              <a:avLst/>
              <a:gdLst/>
              <a:ahLst/>
              <a:cxnLst/>
              <a:rect l="l" t="t" r="r" b="b"/>
              <a:pathLst>
                <a:path w="1299" h="1014" extrusionOk="0">
                  <a:moveTo>
                    <a:pt x="1122" y="0"/>
                  </a:moveTo>
                  <a:cubicBezTo>
                    <a:pt x="1048" y="0"/>
                    <a:pt x="986" y="56"/>
                    <a:pt x="953" y="133"/>
                  </a:cubicBezTo>
                  <a:cubicBezTo>
                    <a:pt x="899" y="455"/>
                    <a:pt x="612" y="701"/>
                    <a:pt x="293" y="701"/>
                  </a:cubicBezTo>
                  <a:cubicBezTo>
                    <a:pt x="259" y="701"/>
                    <a:pt x="225" y="698"/>
                    <a:pt x="191" y="692"/>
                  </a:cubicBezTo>
                  <a:cubicBezTo>
                    <a:pt x="178" y="689"/>
                    <a:pt x="166" y="687"/>
                    <a:pt x="155" y="687"/>
                  </a:cubicBezTo>
                  <a:cubicBezTo>
                    <a:pt x="87" y="687"/>
                    <a:pt x="33" y="742"/>
                    <a:pt x="12" y="823"/>
                  </a:cubicBezTo>
                  <a:cubicBezTo>
                    <a:pt x="0" y="906"/>
                    <a:pt x="60" y="990"/>
                    <a:pt x="155" y="1002"/>
                  </a:cubicBezTo>
                  <a:cubicBezTo>
                    <a:pt x="215" y="1014"/>
                    <a:pt x="250" y="1014"/>
                    <a:pt x="310" y="1014"/>
                  </a:cubicBezTo>
                  <a:cubicBezTo>
                    <a:pt x="774" y="1014"/>
                    <a:pt x="1203" y="668"/>
                    <a:pt x="1286" y="180"/>
                  </a:cubicBezTo>
                  <a:cubicBezTo>
                    <a:pt x="1298" y="97"/>
                    <a:pt x="1239" y="13"/>
                    <a:pt x="1143" y="2"/>
                  </a:cubicBezTo>
                  <a:cubicBezTo>
                    <a:pt x="1136" y="1"/>
                    <a:pt x="1129" y="0"/>
                    <a:pt x="1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EDCB69"/>
                </a:solidFill>
              </a:endParaRPr>
            </a:p>
          </p:txBody>
        </p:sp>
        <p:sp>
          <p:nvSpPr>
            <p:cNvPr id="9" name="Google Shape;382;p38">
              <a:extLst>
                <a:ext uri="{FF2B5EF4-FFF2-40B4-BE49-F238E27FC236}">
                  <a16:creationId xmlns:a16="http://schemas.microsoft.com/office/drawing/2014/main" id="{9C2F0341-44E9-5D8B-09A9-E0B0A093A275}"/>
                </a:ext>
              </a:extLst>
            </p:cNvPr>
            <p:cNvSpPr/>
            <p:nvPr/>
          </p:nvSpPr>
          <p:spPr>
            <a:xfrm>
              <a:off x="6203579" y="3348981"/>
              <a:ext cx="351615" cy="350373"/>
            </a:xfrm>
            <a:custGeom>
              <a:avLst/>
              <a:gdLst/>
              <a:ahLst/>
              <a:cxnLst/>
              <a:rect l="l" t="t" r="r" b="b"/>
              <a:pathLst>
                <a:path w="11038" h="10999" extrusionOk="0">
                  <a:moveTo>
                    <a:pt x="4995" y="1"/>
                  </a:moveTo>
                  <a:cubicBezTo>
                    <a:pt x="4687" y="1"/>
                    <a:pt x="4370" y="111"/>
                    <a:pt x="4132" y="331"/>
                  </a:cubicBezTo>
                  <a:cubicBezTo>
                    <a:pt x="3987" y="258"/>
                    <a:pt x="3828" y="224"/>
                    <a:pt x="3666" y="224"/>
                  </a:cubicBezTo>
                  <a:cubicBezTo>
                    <a:pt x="3298" y="224"/>
                    <a:pt x="2919" y="402"/>
                    <a:pt x="2679" y="700"/>
                  </a:cubicBezTo>
                  <a:cubicBezTo>
                    <a:pt x="2642" y="695"/>
                    <a:pt x="2604" y="692"/>
                    <a:pt x="2566" y="692"/>
                  </a:cubicBezTo>
                  <a:cubicBezTo>
                    <a:pt x="2064" y="692"/>
                    <a:pt x="1551" y="1122"/>
                    <a:pt x="1429" y="1676"/>
                  </a:cubicBezTo>
                  <a:cubicBezTo>
                    <a:pt x="881" y="1795"/>
                    <a:pt x="488" y="2462"/>
                    <a:pt x="643" y="3081"/>
                  </a:cubicBezTo>
                  <a:cubicBezTo>
                    <a:pt x="84" y="3379"/>
                    <a:pt x="0" y="4248"/>
                    <a:pt x="441" y="4784"/>
                  </a:cubicBezTo>
                  <a:cubicBezTo>
                    <a:pt x="336" y="5477"/>
                    <a:pt x="852" y="6142"/>
                    <a:pt x="1432" y="6142"/>
                  </a:cubicBezTo>
                  <a:cubicBezTo>
                    <a:pt x="1510" y="6142"/>
                    <a:pt x="1589" y="6130"/>
                    <a:pt x="1667" y="6105"/>
                  </a:cubicBezTo>
                  <a:cubicBezTo>
                    <a:pt x="1827" y="6308"/>
                    <a:pt x="2150" y="6444"/>
                    <a:pt x="2456" y="6444"/>
                  </a:cubicBezTo>
                  <a:cubicBezTo>
                    <a:pt x="2491" y="6444"/>
                    <a:pt x="2526" y="6442"/>
                    <a:pt x="2560" y="6439"/>
                  </a:cubicBezTo>
                  <a:cubicBezTo>
                    <a:pt x="3002" y="7378"/>
                    <a:pt x="3681" y="7769"/>
                    <a:pt x="4568" y="7769"/>
                  </a:cubicBezTo>
                  <a:cubicBezTo>
                    <a:pt x="4805" y="7769"/>
                    <a:pt x="5056" y="7741"/>
                    <a:pt x="5322" y="7689"/>
                  </a:cubicBezTo>
                  <a:cubicBezTo>
                    <a:pt x="5429" y="8070"/>
                    <a:pt x="5715" y="8534"/>
                    <a:pt x="6382" y="8915"/>
                  </a:cubicBezTo>
                  <a:cubicBezTo>
                    <a:pt x="7454" y="9534"/>
                    <a:pt x="7965" y="10022"/>
                    <a:pt x="8037" y="10487"/>
                  </a:cubicBezTo>
                  <a:cubicBezTo>
                    <a:pt x="8085" y="10796"/>
                    <a:pt x="8346" y="10999"/>
                    <a:pt x="8644" y="10999"/>
                  </a:cubicBezTo>
                  <a:cubicBezTo>
                    <a:pt x="9049" y="10999"/>
                    <a:pt x="9323" y="10630"/>
                    <a:pt x="9251" y="10260"/>
                  </a:cubicBezTo>
                  <a:lnTo>
                    <a:pt x="8835" y="8355"/>
                  </a:lnTo>
                  <a:cubicBezTo>
                    <a:pt x="9275" y="8260"/>
                    <a:pt x="9573" y="7927"/>
                    <a:pt x="9620" y="7593"/>
                  </a:cubicBezTo>
                  <a:cubicBezTo>
                    <a:pt x="9656" y="7308"/>
                    <a:pt x="9763" y="7177"/>
                    <a:pt x="9644" y="6867"/>
                  </a:cubicBezTo>
                  <a:cubicBezTo>
                    <a:pt x="10299" y="6808"/>
                    <a:pt x="10752" y="6081"/>
                    <a:pt x="10609" y="5427"/>
                  </a:cubicBezTo>
                  <a:cubicBezTo>
                    <a:pt x="11025" y="5034"/>
                    <a:pt x="11037" y="4212"/>
                    <a:pt x="10585" y="3831"/>
                  </a:cubicBezTo>
                  <a:cubicBezTo>
                    <a:pt x="10656" y="3307"/>
                    <a:pt x="10323" y="2760"/>
                    <a:pt x="9823" y="2545"/>
                  </a:cubicBezTo>
                  <a:cubicBezTo>
                    <a:pt x="9835" y="2355"/>
                    <a:pt x="9787" y="2164"/>
                    <a:pt x="9704" y="1974"/>
                  </a:cubicBezTo>
                  <a:cubicBezTo>
                    <a:pt x="9673" y="1919"/>
                    <a:pt x="9616" y="1890"/>
                    <a:pt x="9560" y="1890"/>
                  </a:cubicBezTo>
                  <a:cubicBezTo>
                    <a:pt x="9531" y="1890"/>
                    <a:pt x="9502" y="1898"/>
                    <a:pt x="9478" y="1914"/>
                  </a:cubicBezTo>
                  <a:cubicBezTo>
                    <a:pt x="9406" y="1950"/>
                    <a:pt x="9370" y="2057"/>
                    <a:pt x="9418" y="2129"/>
                  </a:cubicBezTo>
                  <a:cubicBezTo>
                    <a:pt x="9513" y="2295"/>
                    <a:pt x="9537" y="2474"/>
                    <a:pt x="9489" y="2605"/>
                  </a:cubicBezTo>
                  <a:cubicBezTo>
                    <a:pt x="9466" y="2700"/>
                    <a:pt x="9525" y="2783"/>
                    <a:pt x="9609" y="2819"/>
                  </a:cubicBezTo>
                  <a:cubicBezTo>
                    <a:pt x="10061" y="2926"/>
                    <a:pt x="10371" y="3438"/>
                    <a:pt x="10251" y="3855"/>
                  </a:cubicBezTo>
                  <a:cubicBezTo>
                    <a:pt x="10240" y="3938"/>
                    <a:pt x="10263" y="4010"/>
                    <a:pt x="10323" y="4034"/>
                  </a:cubicBezTo>
                  <a:cubicBezTo>
                    <a:pt x="10609" y="4212"/>
                    <a:pt x="10716" y="4724"/>
                    <a:pt x="10490" y="5105"/>
                  </a:cubicBezTo>
                  <a:cubicBezTo>
                    <a:pt x="10418" y="4950"/>
                    <a:pt x="10299" y="4748"/>
                    <a:pt x="10085" y="4557"/>
                  </a:cubicBezTo>
                  <a:cubicBezTo>
                    <a:pt x="10051" y="4529"/>
                    <a:pt x="10014" y="4514"/>
                    <a:pt x="9978" y="4514"/>
                  </a:cubicBezTo>
                  <a:cubicBezTo>
                    <a:pt x="9939" y="4514"/>
                    <a:pt x="9902" y="4532"/>
                    <a:pt x="9870" y="4569"/>
                  </a:cubicBezTo>
                  <a:cubicBezTo>
                    <a:pt x="9799" y="4653"/>
                    <a:pt x="9799" y="4736"/>
                    <a:pt x="9882" y="4796"/>
                  </a:cubicBezTo>
                  <a:cubicBezTo>
                    <a:pt x="10085" y="4974"/>
                    <a:pt x="10216" y="5200"/>
                    <a:pt x="10287" y="5462"/>
                  </a:cubicBezTo>
                  <a:lnTo>
                    <a:pt x="10287" y="5498"/>
                  </a:lnTo>
                  <a:cubicBezTo>
                    <a:pt x="10463" y="6016"/>
                    <a:pt x="10035" y="6624"/>
                    <a:pt x="9592" y="6624"/>
                  </a:cubicBezTo>
                  <a:cubicBezTo>
                    <a:pt x="9526" y="6624"/>
                    <a:pt x="9459" y="6611"/>
                    <a:pt x="9394" y="6581"/>
                  </a:cubicBezTo>
                  <a:lnTo>
                    <a:pt x="9359" y="6581"/>
                  </a:lnTo>
                  <a:cubicBezTo>
                    <a:pt x="9251" y="6510"/>
                    <a:pt x="9120" y="6462"/>
                    <a:pt x="8989" y="6462"/>
                  </a:cubicBezTo>
                  <a:lnTo>
                    <a:pt x="8180" y="6462"/>
                  </a:lnTo>
                  <a:cubicBezTo>
                    <a:pt x="8096" y="6462"/>
                    <a:pt x="8013" y="6534"/>
                    <a:pt x="8013" y="6629"/>
                  </a:cubicBezTo>
                  <a:cubicBezTo>
                    <a:pt x="8013" y="6712"/>
                    <a:pt x="8096" y="6796"/>
                    <a:pt x="8180" y="6796"/>
                  </a:cubicBezTo>
                  <a:lnTo>
                    <a:pt x="8989" y="6796"/>
                  </a:lnTo>
                  <a:cubicBezTo>
                    <a:pt x="9251" y="6796"/>
                    <a:pt x="9442" y="7046"/>
                    <a:pt x="9370" y="7296"/>
                  </a:cubicBezTo>
                  <a:cubicBezTo>
                    <a:pt x="9370" y="7308"/>
                    <a:pt x="9359" y="7367"/>
                    <a:pt x="9311" y="7605"/>
                  </a:cubicBezTo>
                  <a:cubicBezTo>
                    <a:pt x="9228" y="7927"/>
                    <a:pt x="8942" y="8141"/>
                    <a:pt x="8632" y="8141"/>
                  </a:cubicBezTo>
                  <a:lnTo>
                    <a:pt x="7596" y="8141"/>
                  </a:lnTo>
                  <a:cubicBezTo>
                    <a:pt x="7275" y="8141"/>
                    <a:pt x="6989" y="7927"/>
                    <a:pt x="6918" y="7605"/>
                  </a:cubicBezTo>
                  <a:cubicBezTo>
                    <a:pt x="6870" y="7355"/>
                    <a:pt x="6858" y="7296"/>
                    <a:pt x="6858" y="7296"/>
                  </a:cubicBezTo>
                  <a:cubicBezTo>
                    <a:pt x="6799" y="7046"/>
                    <a:pt x="6977" y="6796"/>
                    <a:pt x="7239" y="6796"/>
                  </a:cubicBezTo>
                  <a:lnTo>
                    <a:pt x="7501" y="6796"/>
                  </a:lnTo>
                  <a:cubicBezTo>
                    <a:pt x="7584" y="6796"/>
                    <a:pt x="7656" y="6712"/>
                    <a:pt x="7656" y="6629"/>
                  </a:cubicBezTo>
                  <a:cubicBezTo>
                    <a:pt x="7656" y="6534"/>
                    <a:pt x="7584" y="6462"/>
                    <a:pt x="7501" y="6462"/>
                  </a:cubicBezTo>
                  <a:lnTo>
                    <a:pt x="7239" y="6462"/>
                  </a:lnTo>
                  <a:cubicBezTo>
                    <a:pt x="6763" y="6462"/>
                    <a:pt x="6430" y="6915"/>
                    <a:pt x="6549" y="7355"/>
                  </a:cubicBezTo>
                  <a:cubicBezTo>
                    <a:pt x="6584" y="7593"/>
                    <a:pt x="6608" y="7665"/>
                    <a:pt x="6608" y="7665"/>
                  </a:cubicBezTo>
                  <a:cubicBezTo>
                    <a:pt x="6727" y="8129"/>
                    <a:pt x="7144" y="8439"/>
                    <a:pt x="7596" y="8439"/>
                  </a:cubicBezTo>
                  <a:lnTo>
                    <a:pt x="8525" y="8439"/>
                  </a:lnTo>
                  <a:lnTo>
                    <a:pt x="8942" y="10380"/>
                  </a:lnTo>
                  <a:cubicBezTo>
                    <a:pt x="8954" y="10463"/>
                    <a:pt x="8942" y="10558"/>
                    <a:pt x="8882" y="10630"/>
                  </a:cubicBezTo>
                  <a:cubicBezTo>
                    <a:pt x="8818" y="10703"/>
                    <a:pt x="8733" y="10737"/>
                    <a:pt x="8650" y="10737"/>
                  </a:cubicBezTo>
                  <a:cubicBezTo>
                    <a:pt x="8517" y="10737"/>
                    <a:pt x="8388" y="10648"/>
                    <a:pt x="8358" y="10487"/>
                  </a:cubicBezTo>
                  <a:cubicBezTo>
                    <a:pt x="8275" y="9903"/>
                    <a:pt x="7739" y="9368"/>
                    <a:pt x="6561" y="8677"/>
                  </a:cubicBezTo>
                  <a:cubicBezTo>
                    <a:pt x="5751" y="8225"/>
                    <a:pt x="5513" y="7570"/>
                    <a:pt x="5620" y="6998"/>
                  </a:cubicBezTo>
                  <a:lnTo>
                    <a:pt x="5620" y="6998"/>
                  </a:lnTo>
                  <a:cubicBezTo>
                    <a:pt x="5918" y="7129"/>
                    <a:pt x="5870" y="7272"/>
                    <a:pt x="6025" y="7272"/>
                  </a:cubicBezTo>
                  <a:cubicBezTo>
                    <a:pt x="6156" y="7272"/>
                    <a:pt x="6227" y="7117"/>
                    <a:pt x="6156" y="7010"/>
                  </a:cubicBezTo>
                  <a:cubicBezTo>
                    <a:pt x="6025" y="6820"/>
                    <a:pt x="5834" y="6712"/>
                    <a:pt x="5620" y="6653"/>
                  </a:cubicBezTo>
                  <a:lnTo>
                    <a:pt x="5584" y="6617"/>
                  </a:lnTo>
                  <a:cubicBezTo>
                    <a:pt x="5560" y="6605"/>
                    <a:pt x="5537" y="6599"/>
                    <a:pt x="5516" y="6599"/>
                  </a:cubicBezTo>
                  <a:cubicBezTo>
                    <a:pt x="5495" y="6599"/>
                    <a:pt x="5477" y="6605"/>
                    <a:pt x="5465" y="6617"/>
                  </a:cubicBezTo>
                  <a:cubicBezTo>
                    <a:pt x="5422" y="6610"/>
                    <a:pt x="5377" y="6607"/>
                    <a:pt x="5333" y="6607"/>
                  </a:cubicBezTo>
                  <a:cubicBezTo>
                    <a:pt x="5145" y="6607"/>
                    <a:pt x="4950" y="6666"/>
                    <a:pt x="4787" y="6772"/>
                  </a:cubicBezTo>
                  <a:cubicBezTo>
                    <a:pt x="4715" y="6831"/>
                    <a:pt x="4703" y="6927"/>
                    <a:pt x="4751" y="6998"/>
                  </a:cubicBezTo>
                  <a:cubicBezTo>
                    <a:pt x="4789" y="7044"/>
                    <a:pt x="4838" y="7071"/>
                    <a:pt x="4886" y="7071"/>
                  </a:cubicBezTo>
                  <a:cubicBezTo>
                    <a:pt x="4913" y="7071"/>
                    <a:pt x="4940" y="7063"/>
                    <a:pt x="4965" y="7046"/>
                  </a:cubicBezTo>
                  <a:cubicBezTo>
                    <a:pt x="5072" y="6974"/>
                    <a:pt x="5191" y="6939"/>
                    <a:pt x="5310" y="6939"/>
                  </a:cubicBezTo>
                  <a:cubicBezTo>
                    <a:pt x="5298" y="7058"/>
                    <a:pt x="5287" y="7224"/>
                    <a:pt x="5298" y="7403"/>
                  </a:cubicBezTo>
                  <a:cubicBezTo>
                    <a:pt x="5049" y="7450"/>
                    <a:pt x="4820" y="7475"/>
                    <a:pt x="4609" y="7475"/>
                  </a:cubicBezTo>
                  <a:cubicBezTo>
                    <a:pt x="3761" y="7475"/>
                    <a:pt x="3208" y="7082"/>
                    <a:pt x="2846" y="6224"/>
                  </a:cubicBezTo>
                  <a:cubicBezTo>
                    <a:pt x="2798" y="6058"/>
                    <a:pt x="2762" y="5796"/>
                    <a:pt x="2798" y="5688"/>
                  </a:cubicBezTo>
                  <a:cubicBezTo>
                    <a:pt x="2822" y="5605"/>
                    <a:pt x="2786" y="5510"/>
                    <a:pt x="2691" y="5486"/>
                  </a:cubicBezTo>
                  <a:cubicBezTo>
                    <a:pt x="2672" y="5478"/>
                    <a:pt x="2652" y="5474"/>
                    <a:pt x="2633" y="5474"/>
                  </a:cubicBezTo>
                  <a:cubicBezTo>
                    <a:pt x="2568" y="5474"/>
                    <a:pt x="2507" y="5517"/>
                    <a:pt x="2489" y="5581"/>
                  </a:cubicBezTo>
                  <a:cubicBezTo>
                    <a:pt x="2429" y="5748"/>
                    <a:pt x="2453" y="5974"/>
                    <a:pt x="2489" y="6141"/>
                  </a:cubicBezTo>
                  <a:cubicBezTo>
                    <a:pt x="2469" y="6142"/>
                    <a:pt x="2450" y="6143"/>
                    <a:pt x="2431" y="6143"/>
                  </a:cubicBezTo>
                  <a:cubicBezTo>
                    <a:pt x="2141" y="6143"/>
                    <a:pt x="1950" y="5980"/>
                    <a:pt x="1905" y="5879"/>
                  </a:cubicBezTo>
                  <a:cubicBezTo>
                    <a:pt x="1893" y="5843"/>
                    <a:pt x="1858" y="5808"/>
                    <a:pt x="1810" y="5796"/>
                  </a:cubicBezTo>
                  <a:cubicBezTo>
                    <a:pt x="1789" y="5787"/>
                    <a:pt x="1771" y="5783"/>
                    <a:pt x="1753" y="5783"/>
                  </a:cubicBezTo>
                  <a:cubicBezTo>
                    <a:pt x="1701" y="5783"/>
                    <a:pt x="1658" y="5816"/>
                    <a:pt x="1596" y="5843"/>
                  </a:cubicBezTo>
                  <a:cubicBezTo>
                    <a:pt x="1552" y="5855"/>
                    <a:pt x="1509" y="5861"/>
                    <a:pt x="1466" y="5861"/>
                  </a:cubicBezTo>
                  <a:cubicBezTo>
                    <a:pt x="1050" y="5861"/>
                    <a:pt x="679" y="5315"/>
                    <a:pt x="798" y="4807"/>
                  </a:cubicBezTo>
                  <a:cubicBezTo>
                    <a:pt x="846" y="4653"/>
                    <a:pt x="643" y="4653"/>
                    <a:pt x="536" y="4260"/>
                  </a:cubicBezTo>
                  <a:cubicBezTo>
                    <a:pt x="417" y="3855"/>
                    <a:pt x="584" y="3462"/>
                    <a:pt x="893" y="3367"/>
                  </a:cubicBezTo>
                  <a:cubicBezTo>
                    <a:pt x="977" y="3343"/>
                    <a:pt x="1036" y="3248"/>
                    <a:pt x="1000" y="3164"/>
                  </a:cubicBezTo>
                  <a:cubicBezTo>
                    <a:pt x="798" y="2664"/>
                    <a:pt x="1131" y="2045"/>
                    <a:pt x="1596" y="2009"/>
                  </a:cubicBezTo>
                  <a:cubicBezTo>
                    <a:pt x="1667" y="2009"/>
                    <a:pt x="1739" y="1950"/>
                    <a:pt x="1739" y="1867"/>
                  </a:cubicBezTo>
                  <a:cubicBezTo>
                    <a:pt x="1781" y="1436"/>
                    <a:pt x="2175" y="1060"/>
                    <a:pt x="2570" y="1060"/>
                  </a:cubicBezTo>
                  <a:cubicBezTo>
                    <a:pt x="2623" y="1060"/>
                    <a:pt x="2675" y="1067"/>
                    <a:pt x="2727" y="1081"/>
                  </a:cubicBezTo>
                  <a:cubicBezTo>
                    <a:pt x="2736" y="1082"/>
                    <a:pt x="2745" y="1083"/>
                    <a:pt x="2754" y="1083"/>
                  </a:cubicBezTo>
                  <a:cubicBezTo>
                    <a:pt x="2816" y="1083"/>
                    <a:pt x="2874" y="1049"/>
                    <a:pt x="2905" y="997"/>
                  </a:cubicBezTo>
                  <a:cubicBezTo>
                    <a:pt x="3065" y="744"/>
                    <a:pt x="3387" y="579"/>
                    <a:pt x="3692" y="579"/>
                  </a:cubicBezTo>
                  <a:cubicBezTo>
                    <a:pt x="3773" y="579"/>
                    <a:pt x="3854" y="591"/>
                    <a:pt x="3929" y="616"/>
                  </a:cubicBezTo>
                  <a:cubicBezTo>
                    <a:pt x="3870" y="700"/>
                    <a:pt x="3810" y="819"/>
                    <a:pt x="3810" y="962"/>
                  </a:cubicBezTo>
                  <a:cubicBezTo>
                    <a:pt x="3774" y="962"/>
                    <a:pt x="3739" y="974"/>
                    <a:pt x="3703" y="974"/>
                  </a:cubicBezTo>
                  <a:cubicBezTo>
                    <a:pt x="3465" y="1045"/>
                    <a:pt x="3298" y="1212"/>
                    <a:pt x="3298" y="1212"/>
                  </a:cubicBezTo>
                  <a:cubicBezTo>
                    <a:pt x="3239" y="1271"/>
                    <a:pt x="3239" y="1378"/>
                    <a:pt x="3298" y="1438"/>
                  </a:cubicBezTo>
                  <a:cubicBezTo>
                    <a:pt x="3328" y="1468"/>
                    <a:pt x="3370" y="1483"/>
                    <a:pt x="3411" y="1483"/>
                  </a:cubicBezTo>
                  <a:cubicBezTo>
                    <a:pt x="3453" y="1483"/>
                    <a:pt x="3495" y="1468"/>
                    <a:pt x="3524" y="1438"/>
                  </a:cubicBezTo>
                  <a:cubicBezTo>
                    <a:pt x="3532" y="1422"/>
                    <a:pt x="3715" y="1247"/>
                    <a:pt x="3964" y="1247"/>
                  </a:cubicBezTo>
                  <a:cubicBezTo>
                    <a:pt x="4094" y="1247"/>
                    <a:pt x="4243" y="1295"/>
                    <a:pt x="4394" y="1438"/>
                  </a:cubicBezTo>
                  <a:cubicBezTo>
                    <a:pt x="4417" y="1462"/>
                    <a:pt x="4465" y="1474"/>
                    <a:pt x="4513" y="1474"/>
                  </a:cubicBezTo>
                  <a:cubicBezTo>
                    <a:pt x="4656" y="1474"/>
                    <a:pt x="4715" y="1295"/>
                    <a:pt x="4632" y="1200"/>
                  </a:cubicBezTo>
                  <a:cubicBezTo>
                    <a:pt x="4465" y="1033"/>
                    <a:pt x="4286" y="962"/>
                    <a:pt x="4132" y="926"/>
                  </a:cubicBezTo>
                  <a:cubicBezTo>
                    <a:pt x="4155" y="819"/>
                    <a:pt x="4251" y="688"/>
                    <a:pt x="4298" y="664"/>
                  </a:cubicBezTo>
                  <a:lnTo>
                    <a:pt x="4298" y="640"/>
                  </a:lnTo>
                  <a:cubicBezTo>
                    <a:pt x="4502" y="424"/>
                    <a:pt x="4770" y="329"/>
                    <a:pt x="5016" y="329"/>
                  </a:cubicBezTo>
                  <a:cubicBezTo>
                    <a:pt x="5257" y="329"/>
                    <a:pt x="5478" y="421"/>
                    <a:pt x="5596" y="581"/>
                  </a:cubicBezTo>
                  <a:cubicBezTo>
                    <a:pt x="5620" y="628"/>
                    <a:pt x="5668" y="640"/>
                    <a:pt x="5715" y="664"/>
                  </a:cubicBezTo>
                  <a:cubicBezTo>
                    <a:pt x="5763" y="664"/>
                    <a:pt x="5799" y="640"/>
                    <a:pt x="5834" y="616"/>
                  </a:cubicBezTo>
                  <a:cubicBezTo>
                    <a:pt x="5984" y="476"/>
                    <a:pt x="6190" y="411"/>
                    <a:pt x="6397" y="411"/>
                  </a:cubicBezTo>
                  <a:cubicBezTo>
                    <a:pt x="6700" y="411"/>
                    <a:pt x="7005" y="552"/>
                    <a:pt x="7132" y="807"/>
                  </a:cubicBezTo>
                  <a:cubicBezTo>
                    <a:pt x="7153" y="869"/>
                    <a:pt x="7210" y="904"/>
                    <a:pt x="7287" y="904"/>
                  </a:cubicBezTo>
                  <a:cubicBezTo>
                    <a:pt x="7299" y="904"/>
                    <a:pt x="7310" y="904"/>
                    <a:pt x="7323" y="902"/>
                  </a:cubicBezTo>
                  <a:cubicBezTo>
                    <a:pt x="7391" y="883"/>
                    <a:pt x="7462" y="874"/>
                    <a:pt x="7533" y="874"/>
                  </a:cubicBezTo>
                  <a:cubicBezTo>
                    <a:pt x="7908" y="874"/>
                    <a:pt x="8292" y="1123"/>
                    <a:pt x="8382" y="1474"/>
                  </a:cubicBezTo>
                  <a:cubicBezTo>
                    <a:pt x="8392" y="1544"/>
                    <a:pt x="8445" y="1598"/>
                    <a:pt x="8519" y="1598"/>
                  </a:cubicBezTo>
                  <a:cubicBezTo>
                    <a:pt x="8533" y="1598"/>
                    <a:pt x="8546" y="1596"/>
                    <a:pt x="8561" y="1593"/>
                  </a:cubicBezTo>
                  <a:cubicBezTo>
                    <a:pt x="8578" y="1591"/>
                    <a:pt x="8595" y="1590"/>
                    <a:pt x="8612" y="1590"/>
                  </a:cubicBezTo>
                  <a:cubicBezTo>
                    <a:pt x="8726" y="1590"/>
                    <a:pt x="8843" y="1624"/>
                    <a:pt x="8978" y="1676"/>
                  </a:cubicBezTo>
                  <a:cubicBezTo>
                    <a:pt x="8994" y="1682"/>
                    <a:pt x="9013" y="1685"/>
                    <a:pt x="9033" y="1685"/>
                  </a:cubicBezTo>
                  <a:cubicBezTo>
                    <a:pt x="9095" y="1685"/>
                    <a:pt x="9162" y="1654"/>
                    <a:pt x="9180" y="1581"/>
                  </a:cubicBezTo>
                  <a:cubicBezTo>
                    <a:pt x="9216" y="1497"/>
                    <a:pt x="9180" y="1402"/>
                    <a:pt x="9097" y="1378"/>
                  </a:cubicBezTo>
                  <a:cubicBezTo>
                    <a:pt x="8942" y="1319"/>
                    <a:pt x="8799" y="1271"/>
                    <a:pt x="8644" y="1271"/>
                  </a:cubicBezTo>
                  <a:cubicBezTo>
                    <a:pt x="8472" y="841"/>
                    <a:pt x="7989" y="547"/>
                    <a:pt x="7502" y="547"/>
                  </a:cubicBezTo>
                  <a:cubicBezTo>
                    <a:pt x="7450" y="547"/>
                    <a:pt x="7398" y="550"/>
                    <a:pt x="7346" y="557"/>
                  </a:cubicBezTo>
                  <a:cubicBezTo>
                    <a:pt x="7145" y="251"/>
                    <a:pt x="6767" y="81"/>
                    <a:pt x="6386" y="81"/>
                  </a:cubicBezTo>
                  <a:cubicBezTo>
                    <a:pt x="6159" y="81"/>
                    <a:pt x="5931" y="142"/>
                    <a:pt x="5739" y="271"/>
                  </a:cubicBezTo>
                  <a:cubicBezTo>
                    <a:pt x="5542" y="91"/>
                    <a:pt x="5272" y="1"/>
                    <a:pt x="4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DCB69"/>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23;p35">
            <a:extLst>
              <a:ext uri="{FF2B5EF4-FFF2-40B4-BE49-F238E27FC236}">
                <a16:creationId xmlns:a16="http://schemas.microsoft.com/office/drawing/2014/main" id="{C616C20B-6973-0B70-AEA2-E112358455BB}"/>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chemeClr val="dk2"/>
                </a:solidFill>
              </a:rPr>
              <a:t>Discussão</a:t>
            </a:r>
            <a:endParaRPr sz="3200" dirty="0">
              <a:solidFill>
                <a:schemeClr val="dk2"/>
              </a:solidFill>
            </a:endParaRPr>
          </a:p>
        </p:txBody>
      </p:sp>
      <p:sp>
        <p:nvSpPr>
          <p:cNvPr id="9" name="CaixaDeTexto 8">
            <a:extLst>
              <a:ext uri="{FF2B5EF4-FFF2-40B4-BE49-F238E27FC236}">
                <a16:creationId xmlns:a16="http://schemas.microsoft.com/office/drawing/2014/main" id="{98315432-17DD-36BC-0E68-21308AD39546}"/>
              </a:ext>
            </a:extLst>
          </p:cNvPr>
          <p:cNvSpPr txBox="1"/>
          <p:nvPr/>
        </p:nvSpPr>
        <p:spPr>
          <a:xfrm>
            <a:off x="192155" y="1580614"/>
            <a:ext cx="8483215" cy="1023357"/>
          </a:xfrm>
          <a:prstGeom prst="rect">
            <a:avLst/>
          </a:prstGeom>
          <a:noFill/>
        </p:spPr>
        <p:txBody>
          <a:bodyPr wrap="square">
            <a:spAutoFit/>
          </a:bodyPr>
          <a:lstStyle/>
          <a:p>
            <a:pPr marL="285750" indent="-285750" algn="just">
              <a:buFont typeface="Arial" panose="020B0604020202020204" pitchFamily="34" charset="0"/>
              <a:buChar char="•"/>
            </a:pPr>
            <a:r>
              <a:rPr lang="pt-BR" sz="1200" dirty="0">
                <a:latin typeface="Amasis MT Pro Light" panose="02040304050005020304" pitchFamily="18" charset="0"/>
              </a:rPr>
              <a:t>O estudo também revelou que a representação de decodificadores baseados em córtex temporal inferior exibia uma assinatura semelhante de simetria de espelho esquerda-direita, sendo consistente com a justificativa de que crianças tendem a cometer erros de inversão esquerda-direita porque os neurônios do córtex temporal inferior tendem a responder de forma semelhante a imagens espelhadas horizontais de objetos.</a:t>
            </a:r>
          </a:p>
          <a:p>
            <a:pPr marL="285750" indent="-285750" algn="just">
              <a:buFont typeface="Arial" panose="020B0604020202020204" pitchFamily="34" charset="0"/>
              <a:buChar char="•"/>
            </a:pPr>
            <a:endParaRPr lang="pt-BR" sz="1250" dirty="0">
              <a:latin typeface="Amasis MT Pro Light" panose="02040304050005020304" pitchFamily="18" charset="0"/>
            </a:endParaRPr>
          </a:p>
        </p:txBody>
      </p:sp>
    </p:spTree>
    <p:extLst>
      <p:ext uri="{BB962C8B-B14F-4D97-AF65-F5344CB8AC3E}">
        <p14:creationId xmlns:p14="http://schemas.microsoft.com/office/powerpoint/2010/main" val="251272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pic>
        <p:nvPicPr>
          <p:cNvPr id="733" name="Google Shape;733;p54"/>
          <p:cNvPicPr preferRelativeResize="0"/>
          <p:nvPr/>
        </p:nvPicPr>
        <p:blipFill rotWithShape="1">
          <a:blip r:embed="rId3">
            <a:alphaModFix amt="87000"/>
          </a:blip>
          <a:srcRect/>
          <a:stretch/>
        </p:blipFill>
        <p:spPr>
          <a:xfrm rot="117638">
            <a:off x="6054329" y="622948"/>
            <a:ext cx="2386318" cy="2386355"/>
          </a:xfrm>
          <a:prstGeom prst="rect">
            <a:avLst/>
          </a:prstGeom>
          <a:noFill/>
          <a:ln>
            <a:noFill/>
          </a:ln>
        </p:spPr>
      </p:pic>
      <p:pic>
        <p:nvPicPr>
          <p:cNvPr id="734" name="Google Shape;734;p54"/>
          <p:cNvPicPr preferRelativeResize="0"/>
          <p:nvPr/>
        </p:nvPicPr>
        <p:blipFill>
          <a:blip r:embed="rId4">
            <a:alphaModFix amt="77000"/>
          </a:blip>
          <a:stretch>
            <a:fillRect/>
          </a:stretch>
        </p:blipFill>
        <p:spPr>
          <a:xfrm rot="-4516164">
            <a:off x="8091459" y="1998080"/>
            <a:ext cx="1147382" cy="1147364"/>
          </a:xfrm>
          <a:prstGeom prst="rect">
            <a:avLst/>
          </a:prstGeom>
          <a:noFill/>
          <a:ln>
            <a:noFill/>
          </a:ln>
        </p:spPr>
      </p:pic>
      <p:pic>
        <p:nvPicPr>
          <p:cNvPr id="735" name="Google Shape;735;p54"/>
          <p:cNvPicPr preferRelativeResize="0"/>
          <p:nvPr/>
        </p:nvPicPr>
        <p:blipFill rotWithShape="1">
          <a:blip r:embed="rId5">
            <a:alphaModFix amt="84000"/>
          </a:blip>
          <a:srcRect/>
          <a:stretch/>
        </p:blipFill>
        <p:spPr>
          <a:xfrm rot="-487122">
            <a:off x="7573939" y="2959264"/>
            <a:ext cx="624821" cy="624822"/>
          </a:xfrm>
          <a:prstGeom prst="rect">
            <a:avLst/>
          </a:prstGeom>
          <a:noFill/>
          <a:ln>
            <a:noFill/>
          </a:ln>
        </p:spPr>
      </p:pic>
      <p:sp>
        <p:nvSpPr>
          <p:cNvPr id="736" name="Google Shape;736;p54"/>
          <p:cNvSpPr txBox="1">
            <a:spLocks noGrp="1"/>
          </p:cNvSpPr>
          <p:nvPr>
            <p:ph type="title"/>
          </p:nvPr>
        </p:nvSpPr>
        <p:spPr>
          <a:xfrm>
            <a:off x="713099" y="1307100"/>
            <a:ext cx="5004297"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solidFill>
                  <a:schemeClr val="tx2">
                    <a:lumMod val="75000"/>
                  </a:schemeClr>
                </a:solidFill>
              </a:rPr>
              <a:t>Obrigada!</a:t>
            </a:r>
            <a:endParaRPr sz="6000" dirty="0">
              <a:solidFill>
                <a:schemeClr val="tx2">
                  <a:lumMod val="75000"/>
                </a:schemeClr>
              </a:solidFill>
            </a:endParaRPr>
          </a:p>
        </p:txBody>
      </p:sp>
      <p:pic>
        <p:nvPicPr>
          <p:cNvPr id="737" name="Google Shape;737;p54"/>
          <p:cNvPicPr preferRelativeResize="0"/>
          <p:nvPr/>
        </p:nvPicPr>
        <p:blipFill rotWithShape="1">
          <a:blip r:embed="rId6">
            <a:alphaModFix amt="60000"/>
          </a:blip>
          <a:srcRect/>
          <a:stretch/>
        </p:blipFill>
        <p:spPr>
          <a:xfrm rot="-487117">
            <a:off x="5210405" y="4274169"/>
            <a:ext cx="223202" cy="223203"/>
          </a:xfrm>
          <a:prstGeom prst="rect">
            <a:avLst/>
          </a:prstGeom>
          <a:noFill/>
          <a:ln>
            <a:noFill/>
          </a:ln>
        </p:spPr>
      </p:pic>
      <p:pic>
        <p:nvPicPr>
          <p:cNvPr id="738" name="Google Shape;738;p54"/>
          <p:cNvPicPr preferRelativeResize="0"/>
          <p:nvPr/>
        </p:nvPicPr>
        <p:blipFill rotWithShape="1">
          <a:blip r:embed="rId7">
            <a:alphaModFix amt="60000"/>
          </a:blip>
          <a:srcRect/>
          <a:stretch/>
        </p:blipFill>
        <p:spPr>
          <a:xfrm rot="-487117">
            <a:off x="2420980" y="1069244"/>
            <a:ext cx="223202" cy="223203"/>
          </a:xfrm>
          <a:prstGeom prst="rect">
            <a:avLst/>
          </a:prstGeom>
          <a:noFill/>
          <a:ln>
            <a:noFill/>
          </a:ln>
        </p:spPr>
      </p:pic>
      <p:grpSp>
        <p:nvGrpSpPr>
          <p:cNvPr id="739" name="Google Shape;739;p54"/>
          <p:cNvGrpSpPr/>
          <p:nvPr/>
        </p:nvGrpSpPr>
        <p:grpSpPr>
          <a:xfrm>
            <a:off x="5958419" y="2217301"/>
            <a:ext cx="3008770" cy="3174209"/>
            <a:chOff x="5958419" y="2217301"/>
            <a:chExt cx="3008770" cy="3174209"/>
          </a:xfrm>
        </p:grpSpPr>
        <p:grpSp>
          <p:nvGrpSpPr>
            <p:cNvPr id="740" name="Google Shape;740;p54"/>
            <p:cNvGrpSpPr/>
            <p:nvPr/>
          </p:nvGrpSpPr>
          <p:grpSpPr>
            <a:xfrm>
              <a:off x="5958419" y="2217301"/>
              <a:ext cx="1768263" cy="3174209"/>
              <a:chOff x="3548695" y="1125553"/>
              <a:chExt cx="1343461" cy="2411646"/>
            </a:xfrm>
          </p:grpSpPr>
          <p:sp>
            <p:nvSpPr>
              <p:cNvPr id="741" name="Google Shape;741;p54"/>
              <p:cNvSpPr/>
              <p:nvPr/>
            </p:nvSpPr>
            <p:spPr>
              <a:xfrm rot="276683">
                <a:off x="3669036" y="1130558"/>
                <a:ext cx="145780" cy="528570"/>
              </a:xfrm>
              <a:custGeom>
                <a:avLst/>
                <a:gdLst/>
                <a:ahLst/>
                <a:cxnLst/>
                <a:rect l="l" t="t" r="r" b="b"/>
                <a:pathLst>
                  <a:path w="5831" h="21142" extrusionOk="0">
                    <a:moveTo>
                      <a:pt x="4781" y="1"/>
                    </a:moveTo>
                    <a:cubicBezTo>
                      <a:pt x="4624" y="628"/>
                      <a:pt x="4467" y="1255"/>
                      <a:pt x="4310" y="1897"/>
                    </a:cubicBezTo>
                    <a:cubicBezTo>
                      <a:pt x="4169" y="2524"/>
                      <a:pt x="4044" y="3151"/>
                      <a:pt x="3903" y="3794"/>
                    </a:cubicBezTo>
                    <a:cubicBezTo>
                      <a:pt x="3778" y="4421"/>
                      <a:pt x="3668" y="5064"/>
                      <a:pt x="3558" y="5706"/>
                    </a:cubicBezTo>
                    <a:cubicBezTo>
                      <a:pt x="3464" y="6349"/>
                      <a:pt x="3354" y="6992"/>
                      <a:pt x="3276" y="7634"/>
                    </a:cubicBezTo>
                    <a:lnTo>
                      <a:pt x="3151" y="8606"/>
                    </a:lnTo>
                    <a:lnTo>
                      <a:pt x="3072" y="9562"/>
                    </a:lnTo>
                    <a:cubicBezTo>
                      <a:pt x="3041" y="9891"/>
                      <a:pt x="3025" y="10220"/>
                      <a:pt x="2994" y="10550"/>
                    </a:cubicBezTo>
                    <a:cubicBezTo>
                      <a:pt x="2978" y="10863"/>
                      <a:pt x="2962" y="11192"/>
                      <a:pt x="2962" y="11521"/>
                    </a:cubicBezTo>
                    <a:cubicBezTo>
                      <a:pt x="2947" y="11851"/>
                      <a:pt x="2947" y="12164"/>
                      <a:pt x="2962" y="12493"/>
                    </a:cubicBezTo>
                    <a:cubicBezTo>
                      <a:pt x="2962" y="12822"/>
                      <a:pt x="2978" y="13152"/>
                      <a:pt x="2994" y="13481"/>
                    </a:cubicBezTo>
                    <a:cubicBezTo>
                      <a:pt x="3010" y="13810"/>
                      <a:pt x="3041" y="14139"/>
                      <a:pt x="3072" y="14468"/>
                    </a:cubicBezTo>
                    <a:cubicBezTo>
                      <a:pt x="3119" y="14797"/>
                      <a:pt x="3166" y="15111"/>
                      <a:pt x="3276" y="15456"/>
                    </a:cubicBezTo>
                    <a:lnTo>
                      <a:pt x="3276" y="15487"/>
                    </a:lnTo>
                    <a:lnTo>
                      <a:pt x="3292" y="15503"/>
                    </a:lnTo>
                    <a:lnTo>
                      <a:pt x="5110" y="18692"/>
                    </a:lnTo>
                    <a:lnTo>
                      <a:pt x="5110" y="18692"/>
                    </a:lnTo>
                    <a:cubicBezTo>
                      <a:pt x="5010" y="18804"/>
                      <a:pt x="4912" y="18922"/>
                      <a:pt x="4796" y="19014"/>
                    </a:cubicBezTo>
                    <a:cubicBezTo>
                      <a:pt x="4640" y="19139"/>
                      <a:pt x="4483" y="19280"/>
                      <a:pt x="4295" y="19374"/>
                    </a:cubicBezTo>
                    <a:cubicBezTo>
                      <a:pt x="4138" y="19484"/>
                      <a:pt x="3934" y="19531"/>
                      <a:pt x="3746" y="19609"/>
                    </a:cubicBezTo>
                    <a:cubicBezTo>
                      <a:pt x="3558" y="19641"/>
                      <a:pt x="3370" y="19688"/>
                      <a:pt x="3166" y="19688"/>
                    </a:cubicBezTo>
                    <a:cubicBezTo>
                      <a:pt x="2759" y="19688"/>
                      <a:pt x="2351" y="19609"/>
                      <a:pt x="1975" y="19453"/>
                    </a:cubicBezTo>
                    <a:cubicBezTo>
                      <a:pt x="1583" y="19296"/>
                      <a:pt x="1207" y="19076"/>
                      <a:pt x="893" y="18810"/>
                    </a:cubicBezTo>
                    <a:lnTo>
                      <a:pt x="0" y="18073"/>
                    </a:lnTo>
                    <a:lnTo>
                      <a:pt x="627" y="19029"/>
                    </a:lnTo>
                    <a:lnTo>
                      <a:pt x="831" y="19343"/>
                    </a:lnTo>
                    <a:lnTo>
                      <a:pt x="941" y="19500"/>
                    </a:lnTo>
                    <a:cubicBezTo>
                      <a:pt x="988" y="19547"/>
                      <a:pt x="1019" y="19594"/>
                      <a:pt x="1066" y="19641"/>
                    </a:cubicBezTo>
                    <a:lnTo>
                      <a:pt x="1317" y="19923"/>
                    </a:lnTo>
                    <a:lnTo>
                      <a:pt x="1599" y="20174"/>
                    </a:lnTo>
                    <a:cubicBezTo>
                      <a:pt x="2006" y="20487"/>
                      <a:pt x="2445" y="20722"/>
                      <a:pt x="2915" y="20879"/>
                    </a:cubicBezTo>
                    <a:cubicBezTo>
                      <a:pt x="3401" y="21020"/>
                      <a:pt x="3887" y="21114"/>
                      <a:pt x="4373" y="21130"/>
                    </a:cubicBezTo>
                    <a:cubicBezTo>
                      <a:pt x="4499" y="21138"/>
                      <a:pt x="4624" y="21142"/>
                      <a:pt x="4750" y="21142"/>
                    </a:cubicBezTo>
                    <a:cubicBezTo>
                      <a:pt x="5110" y="21142"/>
                      <a:pt x="5471" y="21110"/>
                      <a:pt x="5831" y="21051"/>
                    </a:cubicBezTo>
                    <a:lnTo>
                      <a:pt x="5831" y="21051"/>
                    </a:lnTo>
                    <a:cubicBezTo>
                      <a:pt x="5639" y="21070"/>
                      <a:pt x="5448" y="21079"/>
                      <a:pt x="5257" y="21079"/>
                    </a:cubicBezTo>
                    <a:cubicBezTo>
                      <a:pt x="4964" y="21079"/>
                      <a:pt x="4674" y="21058"/>
                      <a:pt x="4389" y="21020"/>
                    </a:cubicBezTo>
                    <a:cubicBezTo>
                      <a:pt x="3903" y="20973"/>
                      <a:pt x="3433" y="20863"/>
                      <a:pt x="2994" y="20691"/>
                    </a:cubicBezTo>
                    <a:cubicBezTo>
                      <a:pt x="2539" y="20519"/>
                      <a:pt x="2147" y="20252"/>
                      <a:pt x="1787" y="19954"/>
                    </a:cubicBezTo>
                    <a:lnTo>
                      <a:pt x="1536" y="19719"/>
                    </a:lnTo>
                    <a:lnTo>
                      <a:pt x="1467" y="19630"/>
                    </a:lnTo>
                    <a:lnTo>
                      <a:pt x="1467" y="19630"/>
                    </a:lnTo>
                    <a:cubicBezTo>
                      <a:pt x="1581" y="19694"/>
                      <a:pt x="1698" y="19755"/>
                      <a:pt x="1818" y="19813"/>
                    </a:cubicBezTo>
                    <a:cubicBezTo>
                      <a:pt x="2226" y="20001"/>
                      <a:pt x="2696" y="20111"/>
                      <a:pt x="3166" y="20127"/>
                    </a:cubicBezTo>
                    <a:cubicBezTo>
                      <a:pt x="3401" y="20127"/>
                      <a:pt x="3636" y="20080"/>
                      <a:pt x="3872" y="20048"/>
                    </a:cubicBezTo>
                    <a:cubicBezTo>
                      <a:pt x="4091" y="19970"/>
                      <a:pt x="4326" y="19892"/>
                      <a:pt x="4530" y="19766"/>
                    </a:cubicBezTo>
                    <a:cubicBezTo>
                      <a:pt x="4749" y="19672"/>
                      <a:pt x="4922" y="19515"/>
                      <a:pt x="5110" y="19374"/>
                    </a:cubicBezTo>
                    <a:cubicBezTo>
                      <a:pt x="5282" y="19233"/>
                      <a:pt x="5439" y="19045"/>
                      <a:pt x="5596" y="18888"/>
                    </a:cubicBezTo>
                    <a:lnTo>
                      <a:pt x="5705" y="18779"/>
                    </a:lnTo>
                    <a:lnTo>
                      <a:pt x="5627" y="18606"/>
                    </a:lnTo>
                    <a:lnTo>
                      <a:pt x="3751" y="15260"/>
                    </a:lnTo>
                    <a:lnTo>
                      <a:pt x="3751" y="15260"/>
                    </a:lnTo>
                    <a:cubicBezTo>
                      <a:pt x="3679" y="15001"/>
                      <a:pt x="3634" y="14688"/>
                      <a:pt x="3589" y="14390"/>
                    </a:cubicBezTo>
                    <a:cubicBezTo>
                      <a:pt x="3542" y="14076"/>
                      <a:pt x="3527" y="13763"/>
                      <a:pt x="3495" y="13449"/>
                    </a:cubicBezTo>
                    <a:cubicBezTo>
                      <a:pt x="3480" y="13120"/>
                      <a:pt x="3464" y="12807"/>
                      <a:pt x="3464" y="12493"/>
                    </a:cubicBezTo>
                    <a:cubicBezTo>
                      <a:pt x="3448" y="12164"/>
                      <a:pt x="3448" y="11851"/>
                      <a:pt x="3464" y="11521"/>
                    </a:cubicBezTo>
                    <a:cubicBezTo>
                      <a:pt x="3464" y="10252"/>
                      <a:pt x="3558" y="8967"/>
                      <a:pt x="3684" y="7681"/>
                    </a:cubicBezTo>
                    <a:cubicBezTo>
                      <a:pt x="3731" y="7039"/>
                      <a:pt x="3825" y="6396"/>
                      <a:pt x="3887" y="5753"/>
                    </a:cubicBezTo>
                    <a:lnTo>
                      <a:pt x="4154" y="3841"/>
                    </a:lnTo>
                    <a:cubicBezTo>
                      <a:pt x="4263" y="3198"/>
                      <a:pt x="4342" y="2556"/>
                      <a:pt x="4452" y="1913"/>
                    </a:cubicBezTo>
                    <a:cubicBezTo>
                      <a:pt x="4561" y="1286"/>
                      <a:pt x="4671" y="643"/>
                      <a:pt x="478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4"/>
              <p:cNvSpPr/>
              <p:nvPr/>
            </p:nvSpPr>
            <p:spPr>
              <a:xfrm>
                <a:off x="4511256" y="2729949"/>
                <a:ext cx="380900" cy="807250"/>
              </a:xfrm>
              <a:custGeom>
                <a:avLst/>
                <a:gdLst/>
                <a:ahLst/>
                <a:cxnLst/>
                <a:rect l="l" t="t" r="r" b="b"/>
                <a:pathLst>
                  <a:path w="15236" h="32290" extrusionOk="0">
                    <a:moveTo>
                      <a:pt x="12038" y="1"/>
                    </a:moveTo>
                    <a:cubicBezTo>
                      <a:pt x="12195" y="1145"/>
                      <a:pt x="12618" y="2242"/>
                      <a:pt x="13025" y="3324"/>
                    </a:cubicBezTo>
                    <a:cubicBezTo>
                      <a:pt x="13433" y="4405"/>
                      <a:pt x="13840" y="5487"/>
                      <a:pt x="14107" y="6599"/>
                    </a:cubicBezTo>
                    <a:cubicBezTo>
                      <a:pt x="14248" y="7164"/>
                      <a:pt x="14311" y="7728"/>
                      <a:pt x="14373" y="8292"/>
                    </a:cubicBezTo>
                    <a:lnTo>
                      <a:pt x="14546" y="10016"/>
                    </a:lnTo>
                    <a:cubicBezTo>
                      <a:pt x="14609" y="10596"/>
                      <a:pt x="14609" y="11176"/>
                      <a:pt x="14656" y="11741"/>
                    </a:cubicBezTo>
                    <a:lnTo>
                      <a:pt x="14703" y="12603"/>
                    </a:lnTo>
                    <a:cubicBezTo>
                      <a:pt x="14718" y="12901"/>
                      <a:pt x="14718" y="13183"/>
                      <a:pt x="14718" y="13465"/>
                    </a:cubicBezTo>
                    <a:cubicBezTo>
                      <a:pt x="14765" y="15769"/>
                      <a:pt x="14609" y="18073"/>
                      <a:pt x="14170" y="20330"/>
                    </a:cubicBezTo>
                    <a:lnTo>
                      <a:pt x="13997" y="21177"/>
                    </a:lnTo>
                    <a:lnTo>
                      <a:pt x="13793" y="22007"/>
                    </a:lnTo>
                    <a:cubicBezTo>
                      <a:pt x="13731" y="22289"/>
                      <a:pt x="13652" y="22556"/>
                      <a:pt x="13558" y="22838"/>
                    </a:cubicBezTo>
                    <a:cubicBezTo>
                      <a:pt x="13480" y="23105"/>
                      <a:pt x="13402" y="23387"/>
                      <a:pt x="13308" y="23653"/>
                    </a:cubicBezTo>
                    <a:cubicBezTo>
                      <a:pt x="13119" y="24186"/>
                      <a:pt x="12900" y="24719"/>
                      <a:pt x="12665" y="25236"/>
                    </a:cubicBezTo>
                    <a:cubicBezTo>
                      <a:pt x="12555" y="25503"/>
                      <a:pt x="12430" y="25754"/>
                      <a:pt x="12289" y="26004"/>
                    </a:cubicBezTo>
                    <a:cubicBezTo>
                      <a:pt x="12226" y="26130"/>
                      <a:pt x="12148" y="26239"/>
                      <a:pt x="12069" y="26365"/>
                    </a:cubicBezTo>
                    <a:cubicBezTo>
                      <a:pt x="12038" y="26428"/>
                      <a:pt x="12007" y="26490"/>
                      <a:pt x="11960" y="26553"/>
                    </a:cubicBezTo>
                    <a:lnTo>
                      <a:pt x="11834" y="26757"/>
                    </a:lnTo>
                    <a:lnTo>
                      <a:pt x="11803" y="26772"/>
                    </a:lnTo>
                    <a:lnTo>
                      <a:pt x="11803" y="26819"/>
                    </a:lnTo>
                    <a:cubicBezTo>
                      <a:pt x="11771" y="27086"/>
                      <a:pt x="11693" y="27290"/>
                      <a:pt x="11536" y="27478"/>
                    </a:cubicBezTo>
                    <a:cubicBezTo>
                      <a:pt x="11474" y="27587"/>
                      <a:pt x="11364" y="27666"/>
                      <a:pt x="11286" y="27760"/>
                    </a:cubicBezTo>
                    <a:cubicBezTo>
                      <a:pt x="11176" y="27838"/>
                      <a:pt x="11066" y="27917"/>
                      <a:pt x="10956" y="27995"/>
                    </a:cubicBezTo>
                    <a:cubicBezTo>
                      <a:pt x="10502" y="28277"/>
                      <a:pt x="10000" y="28528"/>
                      <a:pt x="9499" y="28763"/>
                    </a:cubicBezTo>
                    <a:cubicBezTo>
                      <a:pt x="8480" y="29218"/>
                      <a:pt x="7430" y="29625"/>
                      <a:pt x="6364" y="30017"/>
                    </a:cubicBezTo>
                    <a:lnTo>
                      <a:pt x="3182" y="31161"/>
                    </a:lnTo>
                    <a:lnTo>
                      <a:pt x="0" y="32290"/>
                    </a:lnTo>
                    <a:cubicBezTo>
                      <a:pt x="1082" y="31976"/>
                      <a:pt x="2163" y="31663"/>
                      <a:pt x="3245" y="31334"/>
                    </a:cubicBezTo>
                    <a:cubicBezTo>
                      <a:pt x="4326" y="31004"/>
                      <a:pt x="5392" y="30660"/>
                      <a:pt x="6474" y="30299"/>
                    </a:cubicBezTo>
                    <a:cubicBezTo>
                      <a:pt x="7539" y="29939"/>
                      <a:pt x="8605" y="29562"/>
                      <a:pt x="9655" y="29123"/>
                    </a:cubicBezTo>
                    <a:cubicBezTo>
                      <a:pt x="10173" y="28904"/>
                      <a:pt x="10706" y="28669"/>
                      <a:pt x="11207" y="28355"/>
                    </a:cubicBezTo>
                    <a:cubicBezTo>
                      <a:pt x="11317" y="28277"/>
                      <a:pt x="11442" y="28183"/>
                      <a:pt x="11568" y="28105"/>
                    </a:cubicBezTo>
                    <a:cubicBezTo>
                      <a:pt x="11677" y="27995"/>
                      <a:pt x="11803" y="27901"/>
                      <a:pt x="11897" y="27760"/>
                    </a:cubicBezTo>
                    <a:cubicBezTo>
                      <a:pt x="12086" y="27542"/>
                      <a:pt x="12208" y="27229"/>
                      <a:pt x="12249" y="26947"/>
                    </a:cubicBezTo>
                    <a:lnTo>
                      <a:pt x="12249" y="26947"/>
                    </a:lnTo>
                    <a:cubicBezTo>
                      <a:pt x="12269" y="26913"/>
                      <a:pt x="12310" y="26858"/>
                      <a:pt x="12351" y="26804"/>
                    </a:cubicBezTo>
                    <a:cubicBezTo>
                      <a:pt x="12383" y="26741"/>
                      <a:pt x="12430" y="26678"/>
                      <a:pt x="12461" y="26616"/>
                    </a:cubicBezTo>
                    <a:cubicBezTo>
                      <a:pt x="12540" y="26490"/>
                      <a:pt x="12618" y="26365"/>
                      <a:pt x="12696" y="26224"/>
                    </a:cubicBezTo>
                    <a:cubicBezTo>
                      <a:pt x="12837" y="25973"/>
                      <a:pt x="12963" y="25706"/>
                      <a:pt x="13104" y="25440"/>
                    </a:cubicBezTo>
                    <a:cubicBezTo>
                      <a:pt x="13355" y="24907"/>
                      <a:pt x="13574" y="24358"/>
                      <a:pt x="13762" y="23810"/>
                    </a:cubicBezTo>
                    <a:cubicBezTo>
                      <a:pt x="13872" y="23543"/>
                      <a:pt x="13950" y="23261"/>
                      <a:pt x="14044" y="22979"/>
                    </a:cubicBezTo>
                    <a:cubicBezTo>
                      <a:pt x="14123" y="22697"/>
                      <a:pt x="14217" y="22415"/>
                      <a:pt x="14279" y="22133"/>
                    </a:cubicBezTo>
                    <a:lnTo>
                      <a:pt x="14499" y="21286"/>
                    </a:lnTo>
                    <a:lnTo>
                      <a:pt x="14671" y="20424"/>
                    </a:lnTo>
                    <a:cubicBezTo>
                      <a:pt x="15110" y="18120"/>
                      <a:pt x="15236" y="15785"/>
                      <a:pt x="15173" y="13465"/>
                    </a:cubicBezTo>
                    <a:cubicBezTo>
                      <a:pt x="15173" y="13167"/>
                      <a:pt x="15173" y="12885"/>
                      <a:pt x="15157" y="12587"/>
                    </a:cubicBezTo>
                    <a:lnTo>
                      <a:pt x="15094" y="11709"/>
                    </a:lnTo>
                    <a:cubicBezTo>
                      <a:pt x="15047" y="11129"/>
                      <a:pt x="15032" y="10549"/>
                      <a:pt x="14938" y="9985"/>
                    </a:cubicBezTo>
                    <a:lnTo>
                      <a:pt x="14718" y="8245"/>
                    </a:lnTo>
                    <a:cubicBezTo>
                      <a:pt x="14656" y="7681"/>
                      <a:pt x="14562" y="7085"/>
                      <a:pt x="14405" y="6521"/>
                    </a:cubicBezTo>
                    <a:cubicBezTo>
                      <a:pt x="13825" y="4248"/>
                      <a:pt x="12524" y="2273"/>
                      <a:pt x="1203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4"/>
              <p:cNvSpPr/>
              <p:nvPr/>
            </p:nvSpPr>
            <p:spPr>
              <a:xfrm>
                <a:off x="3548695" y="1672332"/>
                <a:ext cx="1185775" cy="1181375"/>
              </a:xfrm>
              <a:custGeom>
                <a:avLst/>
                <a:gdLst/>
                <a:ahLst/>
                <a:cxnLst/>
                <a:rect l="l" t="t" r="r" b="b"/>
                <a:pathLst>
                  <a:path w="47431" h="47255" extrusionOk="0">
                    <a:moveTo>
                      <a:pt x="9327" y="1"/>
                    </a:moveTo>
                    <a:cubicBezTo>
                      <a:pt x="8950" y="1302"/>
                      <a:pt x="8355" y="2509"/>
                      <a:pt x="7696" y="3684"/>
                    </a:cubicBezTo>
                    <a:cubicBezTo>
                      <a:pt x="7383" y="4264"/>
                      <a:pt x="7007" y="4844"/>
                      <a:pt x="6662" y="5408"/>
                    </a:cubicBezTo>
                    <a:cubicBezTo>
                      <a:pt x="6286" y="5973"/>
                      <a:pt x="5910" y="6521"/>
                      <a:pt x="5518" y="7070"/>
                    </a:cubicBezTo>
                    <a:cubicBezTo>
                      <a:pt x="4750" y="8167"/>
                      <a:pt x="3919" y="9249"/>
                      <a:pt x="3120" y="10330"/>
                    </a:cubicBezTo>
                    <a:cubicBezTo>
                      <a:pt x="2304" y="11396"/>
                      <a:pt x="1474" y="12478"/>
                      <a:pt x="737" y="13622"/>
                    </a:cubicBezTo>
                    <a:cubicBezTo>
                      <a:pt x="643" y="13763"/>
                      <a:pt x="565" y="13920"/>
                      <a:pt x="471" y="14076"/>
                    </a:cubicBezTo>
                    <a:lnTo>
                      <a:pt x="345" y="14296"/>
                    </a:lnTo>
                    <a:cubicBezTo>
                      <a:pt x="314" y="14374"/>
                      <a:pt x="282" y="14452"/>
                      <a:pt x="235" y="14531"/>
                    </a:cubicBezTo>
                    <a:cubicBezTo>
                      <a:pt x="173" y="14703"/>
                      <a:pt x="79" y="14860"/>
                      <a:pt x="47" y="15064"/>
                    </a:cubicBezTo>
                    <a:cubicBezTo>
                      <a:pt x="0" y="15252"/>
                      <a:pt x="0" y="15456"/>
                      <a:pt x="47" y="15644"/>
                    </a:cubicBezTo>
                    <a:cubicBezTo>
                      <a:pt x="110" y="16036"/>
                      <a:pt x="329" y="16365"/>
                      <a:pt x="565" y="16647"/>
                    </a:cubicBezTo>
                    <a:cubicBezTo>
                      <a:pt x="800" y="16913"/>
                      <a:pt x="1066" y="17148"/>
                      <a:pt x="1333" y="17352"/>
                    </a:cubicBezTo>
                    <a:cubicBezTo>
                      <a:pt x="2446" y="18183"/>
                      <a:pt x="3684" y="18779"/>
                      <a:pt x="4875" y="19390"/>
                    </a:cubicBezTo>
                    <a:cubicBezTo>
                      <a:pt x="5471" y="19703"/>
                      <a:pt x="6066" y="20001"/>
                      <a:pt x="6599" y="20393"/>
                    </a:cubicBezTo>
                    <a:cubicBezTo>
                      <a:pt x="6725" y="20487"/>
                      <a:pt x="6850" y="20581"/>
                      <a:pt x="6944" y="20707"/>
                    </a:cubicBezTo>
                    <a:cubicBezTo>
                      <a:pt x="7054" y="20816"/>
                      <a:pt x="7101" y="20926"/>
                      <a:pt x="7148" y="21067"/>
                    </a:cubicBezTo>
                    <a:cubicBezTo>
                      <a:pt x="7211" y="21349"/>
                      <a:pt x="7163" y="21678"/>
                      <a:pt x="7085" y="21976"/>
                    </a:cubicBezTo>
                    <a:cubicBezTo>
                      <a:pt x="6913" y="22603"/>
                      <a:pt x="6584" y="23199"/>
                      <a:pt x="6239" y="23763"/>
                    </a:cubicBezTo>
                    <a:cubicBezTo>
                      <a:pt x="5894" y="24327"/>
                      <a:pt x="5486" y="24876"/>
                      <a:pt x="5063" y="25393"/>
                    </a:cubicBezTo>
                    <a:lnTo>
                      <a:pt x="5079" y="25378"/>
                    </a:lnTo>
                    <a:lnTo>
                      <a:pt x="5079" y="25378"/>
                    </a:lnTo>
                    <a:cubicBezTo>
                      <a:pt x="4812" y="25660"/>
                      <a:pt x="4671" y="26020"/>
                      <a:pt x="4671" y="26396"/>
                    </a:cubicBezTo>
                    <a:cubicBezTo>
                      <a:pt x="4687" y="26773"/>
                      <a:pt x="4844" y="27102"/>
                      <a:pt x="5047" y="27399"/>
                    </a:cubicBezTo>
                    <a:cubicBezTo>
                      <a:pt x="5471" y="27979"/>
                      <a:pt x="6035" y="28403"/>
                      <a:pt x="6615" y="28779"/>
                    </a:cubicBezTo>
                    <a:cubicBezTo>
                      <a:pt x="7195" y="29139"/>
                      <a:pt x="7806" y="29453"/>
                      <a:pt x="8386" y="29829"/>
                    </a:cubicBezTo>
                    <a:cubicBezTo>
                      <a:pt x="8668" y="30017"/>
                      <a:pt x="8950" y="30205"/>
                      <a:pt x="9185" y="30440"/>
                    </a:cubicBezTo>
                    <a:cubicBezTo>
                      <a:pt x="9232" y="30487"/>
                      <a:pt x="9295" y="30550"/>
                      <a:pt x="9311" y="30613"/>
                    </a:cubicBezTo>
                    <a:cubicBezTo>
                      <a:pt x="9311" y="30628"/>
                      <a:pt x="9311" y="30628"/>
                      <a:pt x="9295" y="30628"/>
                    </a:cubicBezTo>
                    <a:cubicBezTo>
                      <a:pt x="9295" y="30644"/>
                      <a:pt x="9248" y="30660"/>
                      <a:pt x="9217" y="30660"/>
                    </a:cubicBezTo>
                    <a:cubicBezTo>
                      <a:pt x="9179" y="30664"/>
                      <a:pt x="9139" y="30666"/>
                      <a:pt x="9098" y="30666"/>
                    </a:cubicBezTo>
                    <a:cubicBezTo>
                      <a:pt x="8984" y="30666"/>
                      <a:pt x="8861" y="30651"/>
                      <a:pt x="8747" y="30628"/>
                    </a:cubicBezTo>
                    <a:lnTo>
                      <a:pt x="8684" y="30628"/>
                    </a:lnTo>
                    <a:lnTo>
                      <a:pt x="8653" y="30675"/>
                    </a:lnTo>
                    <a:cubicBezTo>
                      <a:pt x="8370" y="31083"/>
                      <a:pt x="8120" y="31522"/>
                      <a:pt x="7932" y="31992"/>
                    </a:cubicBezTo>
                    <a:cubicBezTo>
                      <a:pt x="7759" y="32447"/>
                      <a:pt x="7649" y="32995"/>
                      <a:pt x="7822" y="33497"/>
                    </a:cubicBezTo>
                    <a:cubicBezTo>
                      <a:pt x="7900" y="33748"/>
                      <a:pt x="8057" y="33983"/>
                      <a:pt x="8261" y="34155"/>
                    </a:cubicBezTo>
                    <a:cubicBezTo>
                      <a:pt x="8449" y="34328"/>
                      <a:pt x="8684" y="34453"/>
                      <a:pt x="8919" y="34547"/>
                    </a:cubicBezTo>
                    <a:cubicBezTo>
                      <a:pt x="9389" y="34751"/>
                      <a:pt x="9891" y="34829"/>
                      <a:pt x="10408" y="34860"/>
                    </a:cubicBezTo>
                    <a:lnTo>
                      <a:pt x="10377" y="34860"/>
                    </a:lnTo>
                    <a:cubicBezTo>
                      <a:pt x="10533" y="34923"/>
                      <a:pt x="10722" y="35080"/>
                      <a:pt x="10831" y="35252"/>
                    </a:cubicBezTo>
                    <a:cubicBezTo>
                      <a:pt x="10957" y="35425"/>
                      <a:pt x="11066" y="35629"/>
                      <a:pt x="11145" y="35832"/>
                    </a:cubicBezTo>
                    <a:cubicBezTo>
                      <a:pt x="11286" y="36255"/>
                      <a:pt x="11349" y="36710"/>
                      <a:pt x="11364" y="37180"/>
                    </a:cubicBezTo>
                    <a:cubicBezTo>
                      <a:pt x="11380" y="37635"/>
                      <a:pt x="11333" y="38089"/>
                      <a:pt x="11286" y="38560"/>
                    </a:cubicBezTo>
                    <a:lnTo>
                      <a:pt x="11207" y="39281"/>
                    </a:lnTo>
                    <a:cubicBezTo>
                      <a:pt x="11207" y="39516"/>
                      <a:pt x="11192" y="39751"/>
                      <a:pt x="11192" y="40002"/>
                    </a:cubicBezTo>
                    <a:cubicBezTo>
                      <a:pt x="11207" y="40958"/>
                      <a:pt x="11349" y="41914"/>
                      <a:pt x="11568" y="42839"/>
                    </a:cubicBezTo>
                    <a:cubicBezTo>
                      <a:pt x="11803" y="43779"/>
                      <a:pt x="12101" y="44673"/>
                      <a:pt x="12508" y="45566"/>
                    </a:cubicBezTo>
                    <a:lnTo>
                      <a:pt x="12524" y="45597"/>
                    </a:lnTo>
                    <a:lnTo>
                      <a:pt x="12571" y="45644"/>
                    </a:lnTo>
                    <a:cubicBezTo>
                      <a:pt x="13198" y="46130"/>
                      <a:pt x="13919" y="46491"/>
                      <a:pt x="14656" y="46710"/>
                    </a:cubicBezTo>
                    <a:cubicBezTo>
                      <a:pt x="15408" y="46961"/>
                      <a:pt x="16176" y="47086"/>
                      <a:pt x="16929" y="47165"/>
                    </a:cubicBezTo>
                    <a:cubicBezTo>
                      <a:pt x="17538" y="47227"/>
                      <a:pt x="18149" y="47255"/>
                      <a:pt x="18759" y="47255"/>
                    </a:cubicBezTo>
                    <a:cubicBezTo>
                      <a:pt x="19688" y="47255"/>
                      <a:pt x="20613" y="47191"/>
                      <a:pt x="21521" y="47086"/>
                    </a:cubicBezTo>
                    <a:cubicBezTo>
                      <a:pt x="24562" y="46742"/>
                      <a:pt x="27524" y="46036"/>
                      <a:pt x="30456" y="45206"/>
                    </a:cubicBezTo>
                    <a:cubicBezTo>
                      <a:pt x="33371" y="44343"/>
                      <a:pt x="36239" y="43372"/>
                      <a:pt x="39061" y="42274"/>
                    </a:cubicBezTo>
                    <a:cubicBezTo>
                      <a:pt x="40487" y="41726"/>
                      <a:pt x="41882" y="41162"/>
                      <a:pt x="43277" y="40566"/>
                    </a:cubicBezTo>
                    <a:cubicBezTo>
                      <a:pt x="44672" y="39970"/>
                      <a:pt x="46067" y="39359"/>
                      <a:pt x="47431" y="38716"/>
                    </a:cubicBezTo>
                    <a:lnTo>
                      <a:pt x="47415" y="38669"/>
                    </a:lnTo>
                    <a:cubicBezTo>
                      <a:pt x="46020" y="39249"/>
                      <a:pt x="44609" y="39814"/>
                      <a:pt x="43199" y="40362"/>
                    </a:cubicBezTo>
                    <a:cubicBezTo>
                      <a:pt x="41788" y="40911"/>
                      <a:pt x="40377" y="41444"/>
                      <a:pt x="38951" y="41945"/>
                    </a:cubicBezTo>
                    <a:cubicBezTo>
                      <a:pt x="36098" y="42964"/>
                      <a:pt x="33230" y="43920"/>
                      <a:pt x="30314" y="44720"/>
                    </a:cubicBezTo>
                    <a:cubicBezTo>
                      <a:pt x="27399" y="45519"/>
                      <a:pt x="24452" y="46209"/>
                      <a:pt x="21458" y="46538"/>
                    </a:cubicBezTo>
                    <a:cubicBezTo>
                      <a:pt x="20480" y="46641"/>
                      <a:pt x="19496" y="46717"/>
                      <a:pt x="18517" y="46717"/>
                    </a:cubicBezTo>
                    <a:cubicBezTo>
                      <a:pt x="18006" y="46717"/>
                      <a:pt x="17497" y="46696"/>
                      <a:pt x="16991" y="46648"/>
                    </a:cubicBezTo>
                    <a:cubicBezTo>
                      <a:pt x="16239" y="46585"/>
                      <a:pt x="15518" y="46459"/>
                      <a:pt x="14813" y="46240"/>
                    </a:cubicBezTo>
                    <a:cubicBezTo>
                      <a:pt x="14123" y="46026"/>
                      <a:pt x="13479" y="45721"/>
                      <a:pt x="12909" y="45298"/>
                    </a:cubicBezTo>
                    <a:lnTo>
                      <a:pt x="12909" y="45298"/>
                    </a:lnTo>
                    <a:cubicBezTo>
                      <a:pt x="12528" y="44481"/>
                      <a:pt x="12237" y="43605"/>
                      <a:pt x="12007" y="42729"/>
                    </a:cubicBezTo>
                    <a:cubicBezTo>
                      <a:pt x="11772" y="41836"/>
                      <a:pt x="11631" y="40911"/>
                      <a:pt x="11599" y="39986"/>
                    </a:cubicBezTo>
                    <a:cubicBezTo>
                      <a:pt x="11584" y="39751"/>
                      <a:pt x="11599" y="39531"/>
                      <a:pt x="11599" y="39296"/>
                    </a:cubicBezTo>
                    <a:lnTo>
                      <a:pt x="11646" y="38607"/>
                    </a:lnTo>
                    <a:cubicBezTo>
                      <a:pt x="11693" y="38121"/>
                      <a:pt x="11725" y="37650"/>
                      <a:pt x="11693" y="37165"/>
                    </a:cubicBezTo>
                    <a:cubicBezTo>
                      <a:pt x="11678" y="36679"/>
                      <a:pt x="11599" y="36193"/>
                      <a:pt x="11427" y="35723"/>
                    </a:cubicBezTo>
                    <a:cubicBezTo>
                      <a:pt x="11239" y="35268"/>
                      <a:pt x="10988" y="34813"/>
                      <a:pt x="10439" y="34594"/>
                    </a:cubicBezTo>
                    <a:lnTo>
                      <a:pt x="10439" y="34578"/>
                    </a:lnTo>
                    <a:lnTo>
                      <a:pt x="10408" y="34578"/>
                    </a:lnTo>
                    <a:cubicBezTo>
                      <a:pt x="9938" y="34578"/>
                      <a:pt x="9452" y="34500"/>
                      <a:pt x="9013" y="34328"/>
                    </a:cubicBezTo>
                    <a:cubicBezTo>
                      <a:pt x="8574" y="34155"/>
                      <a:pt x="8182" y="33857"/>
                      <a:pt x="8026" y="33434"/>
                    </a:cubicBezTo>
                    <a:cubicBezTo>
                      <a:pt x="7869" y="32995"/>
                      <a:pt x="7947" y="32494"/>
                      <a:pt x="8120" y="32055"/>
                    </a:cubicBezTo>
                    <a:cubicBezTo>
                      <a:pt x="8270" y="31619"/>
                      <a:pt x="8506" y="31213"/>
                      <a:pt x="8760" y="30821"/>
                    </a:cubicBezTo>
                    <a:lnTo>
                      <a:pt x="8760" y="30821"/>
                    </a:lnTo>
                    <a:cubicBezTo>
                      <a:pt x="8864" y="30832"/>
                      <a:pt x="8969" y="30846"/>
                      <a:pt x="9077" y="30846"/>
                    </a:cubicBezTo>
                    <a:cubicBezTo>
                      <a:pt x="9133" y="30846"/>
                      <a:pt x="9190" y="30842"/>
                      <a:pt x="9248" y="30832"/>
                    </a:cubicBezTo>
                    <a:cubicBezTo>
                      <a:pt x="9311" y="30816"/>
                      <a:pt x="9358" y="30816"/>
                      <a:pt x="9405" y="30769"/>
                    </a:cubicBezTo>
                    <a:cubicBezTo>
                      <a:pt x="9468" y="30722"/>
                      <a:pt x="9499" y="30613"/>
                      <a:pt x="9468" y="30566"/>
                    </a:cubicBezTo>
                    <a:cubicBezTo>
                      <a:pt x="9436" y="30440"/>
                      <a:pt x="9374" y="30378"/>
                      <a:pt x="9311" y="30315"/>
                    </a:cubicBezTo>
                    <a:cubicBezTo>
                      <a:pt x="9044" y="30064"/>
                      <a:pt x="8762" y="29876"/>
                      <a:pt x="8464" y="29688"/>
                    </a:cubicBezTo>
                    <a:cubicBezTo>
                      <a:pt x="7885" y="29312"/>
                      <a:pt x="7273" y="28998"/>
                      <a:pt x="6709" y="28622"/>
                    </a:cubicBezTo>
                    <a:cubicBezTo>
                      <a:pt x="6145" y="28262"/>
                      <a:pt x="5580" y="27838"/>
                      <a:pt x="5204" y="27290"/>
                    </a:cubicBezTo>
                    <a:cubicBezTo>
                      <a:pt x="5016" y="27023"/>
                      <a:pt x="4875" y="26710"/>
                      <a:pt x="4875" y="26396"/>
                    </a:cubicBezTo>
                    <a:cubicBezTo>
                      <a:pt x="4875" y="26083"/>
                      <a:pt x="5000" y="25754"/>
                      <a:pt x="5220" y="25550"/>
                    </a:cubicBezTo>
                    <a:lnTo>
                      <a:pt x="5220" y="25534"/>
                    </a:lnTo>
                    <a:lnTo>
                      <a:pt x="5236" y="25534"/>
                    </a:lnTo>
                    <a:cubicBezTo>
                      <a:pt x="5674" y="25017"/>
                      <a:pt x="6082" y="24484"/>
                      <a:pt x="6458" y="23904"/>
                    </a:cubicBezTo>
                    <a:cubicBezTo>
                      <a:pt x="6834" y="23340"/>
                      <a:pt x="7179" y="22744"/>
                      <a:pt x="7399" y="22070"/>
                    </a:cubicBezTo>
                    <a:cubicBezTo>
                      <a:pt x="7493" y="21741"/>
                      <a:pt x="7555" y="21365"/>
                      <a:pt x="7477" y="20989"/>
                    </a:cubicBezTo>
                    <a:cubicBezTo>
                      <a:pt x="7446" y="20801"/>
                      <a:pt x="7352" y="20597"/>
                      <a:pt x="7226" y="20471"/>
                    </a:cubicBezTo>
                    <a:cubicBezTo>
                      <a:pt x="7101" y="20330"/>
                      <a:pt x="6960" y="20205"/>
                      <a:pt x="6819" y="20095"/>
                    </a:cubicBezTo>
                    <a:cubicBezTo>
                      <a:pt x="6270" y="19672"/>
                      <a:pt x="5659" y="19359"/>
                      <a:pt x="5063" y="19029"/>
                    </a:cubicBezTo>
                    <a:cubicBezTo>
                      <a:pt x="3888" y="18371"/>
                      <a:pt x="2665" y="17791"/>
                      <a:pt x="1615" y="16992"/>
                    </a:cubicBezTo>
                    <a:cubicBezTo>
                      <a:pt x="1364" y="16788"/>
                      <a:pt x="1113" y="16584"/>
                      <a:pt x="909" y="16333"/>
                    </a:cubicBezTo>
                    <a:cubicBezTo>
                      <a:pt x="706" y="16098"/>
                      <a:pt x="549" y="15832"/>
                      <a:pt x="502" y="15565"/>
                    </a:cubicBezTo>
                    <a:cubicBezTo>
                      <a:pt x="439" y="15283"/>
                      <a:pt x="518" y="15017"/>
                      <a:pt x="659" y="14719"/>
                    </a:cubicBezTo>
                    <a:cubicBezTo>
                      <a:pt x="690" y="14641"/>
                      <a:pt x="706" y="14578"/>
                      <a:pt x="753" y="14500"/>
                    </a:cubicBezTo>
                    <a:lnTo>
                      <a:pt x="878" y="14280"/>
                    </a:lnTo>
                    <a:cubicBezTo>
                      <a:pt x="956" y="14139"/>
                      <a:pt x="1019" y="13998"/>
                      <a:pt x="1113" y="13857"/>
                    </a:cubicBezTo>
                    <a:cubicBezTo>
                      <a:pt x="1819" y="12728"/>
                      <a:pt x="2634" y="11647"/>
                      <a:pt x="3433" y="10565"/>
                    </a:cubicBezTo>
                    <a:cubicBezTo>
                      <a:pt x="4248" y="9484"/>
                      <a:pt x="5032" y="8387"/>
                      <a:pt x="5784" y="7258"/>
                    </a:cubicBezTo>
                    <a:cubicBezTo>
                      <a:pt x="6552" y="6145"/>
                      <a:pt x="7273" y="5001"/>
                      <a:pt x="7900" y="3794"/>
                    </a:cubicBezTo>
                    <a:cubicBezTo>
                      <a:pt x="8511" y="2587"/>
                      <a:pt x="9060" y="1333"/>
                      <a:pt x="9389" y="16"/>
                    </a:cubicBezTo>
                    <a:lnTo>
                      <a:pt x="932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4" name="Google Shape;744;p54"/>
            <p:cNvSpPr/>
            <p:nvPr/>
          </p:nvSpPr>
          <p:spPr>
            <a:xfrm>
              <a:off x="8480778" y="3733293"/>
              <a:ext cx="486411" cy="1517811"/>
            </a:xfrm>
            <a:custGeom>
              <a:avLst/>
              <a:gdLst/>
              <a:ahLst/>
              <a:cxnLst/>
              <a:rect l="l" t="t" r="r" b="b"/>
              <a:pathLst>
                <a:path w="16412" h="51036" extrusionOk="0">
                  <a:moveTo>
                    <a:pt x="424" y="0"/>
                  </a:moveTo>
                  <a:cubicBezTo>
                    <a:pt x="189" y="1113"/>
                    <a:pt x="95" y="2257"/>
                    <a:pt x="48" y="3386"/>
                  </a:cubicBezTo>
                  <a:cubicBezTo>
                    <a:pt x="1" y="4514"/>
                    <a:pt x="1" y="5659"/>
                    <a:pt x="48" y="6787"/>
                  </a:cubicBezTo>
                  <a:cubicBezTo>
                    <a:pt x="142" y="9060"/>
                    <a:pt x="408" y="11317"/>
                    <a:pt x="769" y="13559"/>
                  </a:cubicBezTo>
                  <a:cubicBezTo>
                    <a:pt x="1521" y="18041"/>
                    <a:pt x="2744" y="22430"/>
                    <a:pt x="4248" y="26709"/>
                  </a:cubicBezTo>
                  <a:cubicBezTo>
                    <a:pt x="5753" y="30988"/>
                    <a:pt x="7556" y="35173"/>
                    <a:pt x="9593" y="39217"/>
                  </a:cubicBezTo>
                  <a:cubicBezTo>
                    <a:pt x="10612" y="41239"/>
                    <a:pt x="11678" y="43246"/>
                    <a:pt x="12791" y="45221"/>
                  </a:cubicBezTo>
                  <a:cubicBezTo>
                    <a:pt x="13919" y="47180"/>
                    <a:pt x="15079" y="49124"/>
                    <a:pt x="16302" y="51036"/>
                  </a:cubicBezTo>
                  <a:lnTo>
                    <a:pt x="16412" y="50973"/>
                  </a:lnTo>
                  <a:cubicBezTo>
                    <a:pt x="15267" y="49014"/>
                    <a:pt x="14154" y="47055"/>
                    <a:pt x="13104" y="45048"/>
                  </a:cubicBezTo>
                  <a:cubicBezTo>
                    <a:pt x="12023" y="43058"/>
                    <a:pt x="10988" y="41051"/>
                    <a:pt x="10016" y="39014"/>
                  </a:cubicBezTo>
                  <a:cubicBezTo>
                    <a:pt x="9045" y="36976"/>
                    <a:pt x="8104" y="34923"/>
                    <a:pt x="7226" y="32838"/>
                  </a:cubicBezTo>
                  <a:cubicBezTo>
                    <a:pt x="6349" y="30753"/>
                    <a:pt x="5534" y="28653"/>
                    <a:pt x="4781" y="26521"/>
                  </a:cubicBezTo>
                  <a:cubicBezTo>
                    <a:pt x="4029" y="24405"/>
                    <a:pt x="3339" y="22242"/>
                    <a:pt x="2744" y="20079"/>
                  </a:cubicBezTo>
                  <a:cubicBezTo>
                    <a:pt x="2132" y="17900"/>
                    <a:pt x="1631" y="15706"/>
                    <a:pt x="1207" y="13480"/>
                  </a:cubicBezTo>
                  <a:cubicBezTo>
                    <a:pt x="800" y="11270"/>
                    <a:pt x="486" y="9029"/>
                    <a:pt x="345" y="6772"/>
                  </a:cubicBezTo>
                  <a:cubicBezTo>
                    <a:pt x="267" y="5643"/>
                    <a:pt x="220" y="4514"/>
                    <a:pt x="236" y="3386"/>
                  </a:cubicBezTo>
                  <a:cubicBezTo>
                    <a:pt x="236" y="2822"/>
                    <a:pt x="251" y="2257"/>
                    <a:pt x="298" y="1709"/>
                  </a:cubicBezTo>
                  <a:cubicBezTo>
                    <a:pt x="330" y="1145"/>
                    <a:pt x="377" y="580"/>
                    <a:pt x="471" y="16"/>
                  </a:cubicBezTo>
                  <a:lnTo>
                    <a:pt x="42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2" name="Google Shape;372;p38"/>
          <p:cNvSpPr txBox="1">
            <a:spLocks noGrp="1"/>
          </p:cNvSpPr>
          <p:nvPr>
            <p:ph type="title"/>
          </p:nvPr>
        </p:nvSpPr>
        <p:spPr>
          <a:xfrm>
            <a:off x="-1108470" y="200524"/>
            <a:ext cx="5957031"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latin typeface="DM Serif Text" pitchFamily="2" charset="0"/>
              </a:rPr>
              <a:t>Pressupostos teóricos</a:t>
            </a:r>
            <a:endParaRPr sz="2800" dirty="0">
              <a:latin typeface="DM Serif Text" pitchFamily="2" charset="0"/>
            </a:endParaRPr>
          </a:p>
        </p:txBody>
      </p:sp>
      <p:sp>
        <p:nvSpPr>
          <p:cNvPr id="373" name="Google Shape;373;p38"/>
          <p:cNvSpPr txBox="1">
            <a:spLocks noGrp="1"/>
          </p:cNvSpPr>
          <p:nvPr>
            <p:ph type="title" idx="2"/>
          </p:nvPr>
        </p:nvSpPr>
        <p:spPr>
          <a:xfrm>
            <a:off x="968865" y="1174760"/>
            <a:ext cx="5311586" cy="44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2">
                    <a:lumMod val="75000"/>
                  </a:schemeClr>
                </a:solidFill>
                <a:latin typeface="DM Serif Text" pitchFamily="2" charset="0"/>
              </a:rPr>
              <a:t>A Hipótese da Reciclagem Neuronal</a:t>
            </a:r>
          </a:p>
        </p:txBody>
      </p:sp>
      <p:pic>
        <p:nvPicPr>
          <p:cNvPr id="21" name="Google Shape;393;p39">
            <a:extLst>
              <a:ext uri="{FF2B5EF4-FFF2-40B4-BE49-F238E27FC236}">
                <a16:creationId xmlns:a16="http://schemas.microsoft.com/office/drawing/2014/main" id="{390E12F4-FFAD-1898-9A3E-645DEBEEBC58}"/>
              </a:ext>
            </a:extLst>
          </p:cNvPr>
          <p:cNvPicPr preferRelativeResize="0"/>
          <p:nvPr/>
        </p:nvPicPr>
        <p:blipFill rotWithShape="1">
          <a:blip r:embed="rId3">
            <a:alphaModFix amt="75000"/>
          </a:blip>
          <a:srcRect/>
          <a:stretch/>
        </p:blipFill>
        <p:spPr>
          <a:xfrm rot="-487124">
            <a:off x="6322197" y="989707"/>
            <a:ext cx="1325031" cy="1325002"/>
          </a:xfrm>
          <a:prstGeom prst="rect">
            <a:avLst/>
          </a:prstGeom>
          <a:noFill/>
          <a:ln>
            <a:noFill/>
          </a:ln>
        </p:spPr>
      </p:pic>
      <p:pic>
        <p:nvPicPr>
          <p:cNvPr id="22" name="Google Shape;393;p39">
            <a:extLst>
              <a:ext uri="{FF2B5EF4-FFF2-40B4-BE49-F238E27FC236}">
                <a16:creationId xmlns:a16="http://schemas.microsoft.com/office/drawing/2014/main" id="{08D0F265-F103-0BEB-7113-8B3D4E95D0F0}"/>
              </a:ext>
            </a:extLst>
          </p:cNvPr>
          <p:cNvPicPr preferRelativeResize="0"/>
          <p:nvPr/>
        </p:nvPicPr>
        <p:blipFill rotWithShape="1">
          <a:blip r:embed="rId3">
            <a:alphaModFix amt="75000"/>
          </a:blip>
          <a:srcRect/>
          <a:stretch/>
        </p:blipFill>
        <p:spPr>
          <a:xfrm rot="-487124">
            <a:off x="7268554" y="1909249"/>
            <a:ext cx="1325031" cy="1325002"/>
          </a:xfrm>
          <a:prstGeom prst="rect">
            <a:avLst/>
          </a:prstGeom>
          <a:noFill/>
          <a:ln>
            <a:noFill/>
          </a:ln>
        </p:spPr>
      </p:pic>
      <p:pic>
        <p:nvPicPr>
          <p:cNvPr id="23" name="Google Shape;393;p39">
            <a:extLst>
              <a:ext uri="{FF2B5EF4-FFF2-40B4-BE49-F238E27FC236}">
                <a16:creationId xmlns:a16="http://schemas.microsoft.com/office/drawing/2014/main" id="{56DA0824-1957-C6D9-86AF-E4F774CECBED}"/>
              </a:ext>
            </a:extLst>
          </p:cNvPr>
          <p:cNvPicPr preferRelativeResize="0"/>
          <p:nvPr/>
        </p:nvPicPr>
        <p:blipFill rotWithShape="1">
          <a:blip r:embed="rId3">
            <a:alphaModFix amt="75000"/>
          </a:blip>
          <a:srcRect/>
          <a:stretch/>
        </p:blipFill>
        <p:spPr>
          <a:xfrm rot="-487124">
            <a:off x="7561734" y="645104"/>
            <a:ext cx="1325031" cy="1325002"/>
          </a:xfrm>
          <a:prstGeom prst="rect">
            <a:avLst/>
          </a:prstGeom>
          <a:noFill/>
          <a:ln>
            <a:noFill/>
          </a:ln>
        </p:spPr>
      </p:pic>
      <p:sp>
        <p:nvSpPr>
          <p:cNvPr id="4" name="Retângulo 3">
            <a:extLst>
              <a:ext uri="{FF2B5EF4-FFF2-40B4-BE49-F238E27FC236}">
                <a16:creationId xmlns:a16="http://schemas.microsoft.com/office/drawing/2014/main" id="{BF4A96ED-0D6A-AB16-1F0B-5886CE4439E6}"/>
              </a:ext>
            </a:extLst>
          </p:cNvPr>
          <p:cNvSpPr/>
          <p:nvPr/>
        </p:nvSpPr>
        <p:spPr>
          <a:xfrm rot="609959">
            <a:off x="6706188" y="1224551"/>
            <a:ext cx="646331" cy="923330"/>
          </a:xfrm>
          <a:prstGeom prst="rect">
            <a:avLst/>
          </a:prstGeom>
          <a:noFill/>
        </p:spPr>
        <p:txBody>
          <a:bodyPr wrap="none" lIns="91440" tIns="45720" rIns="91440" bIns="45720">
            <a:spAutoFit/>
          </a:bodyPr>
          <a:lstStyle/>
          <a:p>
            <a:pPr algn="ctr"/>
            <a:r>
              <a:rPr lang="pt-BR" sz="5400" b="0" cap="none" spc="0" dirty="0">
                <a:ln w="0"/>
                <a:solidFill>
                  <a:schemeClr val="tx1"/>
                </a:solidFill>
                <a:effectLst>
                  <a:outerShdw blurRad="38100" dist="19050" dir="2700000" algn="tl" rotWithShape="0">
                    <a:schemeClr val="dk1">
                      <a:alpha val="40000"/>
                    </a:schemeClr>
                  </a:outerShdw>
                </a:effectLst>
              </a:rPr>
              <a:t>A</a:t>
            </a:r>
          </a:p>
        </p:txBody>
      </p:sp>
      <p:sp>
        <p:nvSpPr>
          <p:cNvPr id="25" name="Retângulo 24">
            <a:extLst>
              <a:ext uri="{FF2B5EF4-FFF2-40B4-BE49-F238E27FC236}">
                <a16:creationId xmlns:a16="http://schemas.microsoft.com/office/drawing/2014/main" id="{5C0B9CC9-F1C6-47F7-D479-DF4957531ADC}"/>
              </a:ext>
            </a:extLst>
          </p:cNvPr>
          <p:cNvSpPr/>
          <p:nvPr/>
        </p:nvSpPr>
        <p:spPr>
          <a:xfrm rot="20695232">
            <a:off x="7582830" y="2152303"/>
            <a:ext cx="607860" cy="923330"/>
          </a:xfrm>
          <a:prstGeom prst="rect">
            <a:avLst/>
          </a:prstGeom>
          <a:noFill/>
        </p:spPr>
        <p:txBody>
          <a:bodyPr wrap="none" lIns="91440" tIns="45720" rIns="91440" bIns="45720">
            <a:spAutoFit/>
          </a:bodyPr>
          <a:lstStyle/>
          <a:p>
            <a:pPr algn="ctr"/>
            <a:r>
              <a:rPr lang="pt-BR" sz="5400" dirty="0">
                <a:ln w="0"/>
                <a:solidFill>
                  <a:schemeClr val="tx1"/>
                </a:solidFill>
                <a:effectLst>
                  <a:outerShdw blurRad="38100" dist="19050" dir="2700000" algn="tl" rotWithShape="0">
                    <a:schemeClr val="dk1">
                      <a:alpha val="40000"/>
                    </a:schemeClr>
                  </a:outerShdw>
                </a:effectLst>
              </a:rPr>
              <a:t>Z</a:t>
            </a:r>
            <a:endParaRPr lang="pt-BR" sz="5400" b="0" cap="none" spc="0" dirty="0">
              <a:ln w="0"/>
              <a:solidFill>
                <a:schemeClr val="tx1"/>
              </a:solidFill>
              <a:effectLst>
                <a:outerShdw blurRad="38100" dist="19050" dir="2700000" algn="tl" rotWithShape="0">
                  <a:schemeClr val="dk1">
                    <a:alpha val="40000"/>
                  </a:schemeClr>
                </a:outerShdw>
              </a:effectLst>
            </a:endParaRPr>
          </a:p>
        </p:txBody>
      </p:sp>
      <p:sp>
        <p:nvSpPr>
          <p:cNvPr id="26" name="Retângulo 25">
            <a:extLst>
              <a:ext uri="{FF2B5EF4-FFF2-40B4-BE49-F238E27FC236}">
                <a16:creationId xmlns:a16="http://schemas.microsoft.com/office/drawing/2014/main" id="{69976507-23DA-98E1-34FA-A45407DDD17A}"/>
              </a:ext>
            </a:extLst>
          </p:cNvPr>
          <p:cNvSpPr/>
          <p:nvPr/>
        </p:nvSpPr>
        <p:spPr>
          <a:xfrm rot="19984750">
            <a:off x="7826456" y="895639"/>
            <a:ext cx="761747" cy="923330"/>
          </a:xfrm>
          <a:prstGeom prst="rect">
            <a:avLst/>
          </a:prstGeom>
          <a:noFill/>
        </p:spPr>
        <p:txBody>
          <a:bodyPr wrap="none" lIns="91440" tIns="45720" rIns="91440" bIns="45720">
            <a:spAutoFit/>
          </a:bodyPr>
          <a:lstStyle/>
          <a:p>
            <a:pPr algn="ctr"/>
            <a:r>
              <a:rPr lang="pt-BR" sz="5400" b="0" cap="none" spc="0" dirty="0">
                <a:ln w="0"/>
                <a:solidFill>
                  <a:schemeClr val="tx1"/>
                </a:solidFill>
                <a:effectLst>
                  <a:outerShdw blurRad="38100" dist="19050" dir="2700000" algn="tl" rotWithShape="0">
                    <a:schemeClr val="dk1">
                      <a:alpha val="40000"/>
                    </a:schemeClr>
                  </a:outerShdw>
                </a:effectLst>
              </a:rPr>
              <a:t>M</a:t>
            </a:r>
          </a:p>
        </p:txBody>
      </p:sp>
      <p:pic>
        <p:nvPicPr>
          <p:cNvPr id="31" name="Imagem 30">
            <a:extLst>
              <a:ext uri="{FF2B5EF4-FFF2-40B4-BE49-F238E27FC236}">
                <a16:creationId xmlns:a16="http://schemas.microsoft.com/office/drawing/2014/main" id="{C07634F6-5E06-6476-F283-8746D6EF169E}"/>
              </a:ext>
            </a:extLst>
          </p:cNvPr>
          <p:cNvPicPr/>
          <p:nvPr/>
        </p:nvPicPr>
        <p:blipFill>
          <a:blip r:embed="rId4">
            <a:extLst>
              <a:ext uri="{28A0092B-C50C-407E-A947-70E740481C1C}">
                <a14:useLocalDpi xmlns:a14="http://schemas.microsoft.com/office/drawing/2010/main" val="0"/>
              </a:ext>
            </a:extLst>
          </a:blip>
          <a:stretch>
            <a:fillRect/>
          </a:stretch>
        </p:blipFill>
        <p:spPr>
          <a:xfrm>
            <a:off x="1394218" y="1733107"/>
            <a:ext cx="4460881" cy="3169540"/>
          </a:xfrm>
          <a:prstGeom prst="rect">
            <a:avLst/>
          </a:prstGeom>
        </p:spPr>
      </p:pic>
      <p:sp>
        <p:nvSpPr>
          <p:cNvPr id="32" name="CaixaDeTexto 31">
            <a:extLst>
              <a:ext uri="{FF2B5EF4-FFF2-40B4-BE49-F238E27FC236}">
                <a16:creationId xmlns:a16="http://schemas.microsoft.com/office/drawing/2014/main" id="{38A0D38B-09C0-6EF2-50E0-2B235F8C8A94}"/>
              </a:ext>
            </a:extLst>
          </p:cNvPr>
          <p:cNvSpPr txBox="1"/>
          <p:nvPr/>
        </p:nvSpPr>
        <p:spPr>
          <a:xfrm>
            <a:off x="6246055" y="4897279"/>
            <a:ext cx="2897945" cy="246221"/>
          </a:xfrm>
          <a:prstGeom prst="rect">
            <a:avLst/>
          </a:prstGeom>
          <a:noFill/>
        </p:spPr>
        <p:txBody>
          <a:bodyPr wrap="square" rtlCol="0">
            <a:spAutoFit/>
          </a:bodyPr>
          <a:lstStyle/>
          <a:p>
            <a:r>
              <a:rPr lang="pt-BR" sz="1000" dirty="0">
                <a:latin typeface="Avenir Next LT Pro Light" panose="020B0304020202020204" pitchFamily="34" charset="0"/>
              </a:rPr>
              <a:t>(Adaptado de Dehaene-</a:t>
            </a:r>
            <a:r>
              <a:rPr lang="pt-BR" sz="1000" dirty="0" err="1">
                <a:latin typeface="Avenir Next LT Pro Light" panose="020B0304020202020204" pitchFamily="34" charset="0"/>
              </a:rPr>
              <a:t>Lambertz</a:t>
            </a:r>
            <a:r>
              <a:rPr lang="pt-BR" sz="1000" dirty="0">
                <a:latin typeface="Avenir Next LT Pro Light" panose="020B0304020202020204" pitchFamily="34" charset="0"/>
              </a:rPr>
              <a:t> et al., 2018)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F5195A-ED6E-0C0C-DBEF-F5CDBA6CC055}"/>
              </a:ext>
            </a:extLst>
          </p:cNvPr>
          <p:cNvSpPr>
            <a:spLocks noGrp="1"/>
          </p:cNvSpPr>
          <p:nvPr>
            <p:ph type="title"/>
          </p:nvPr>
        </p:nvSpPr>
        <p:spPr>
          <a:xfrm>
            <a:off x="148856" y="-284493"/>
            <a:ext cx="8240764" cy="1560600"/>
          </a:xfrm>
        </p:spPr>
        <p:txBody>
          <a:bodyPr/>
          <a:lstStyle/>
          <a:p>
            <a:pPr algn="ctr"/>
            <a:r>
              <a:rPr lang="pt-BR" sz="2800" dirty="0"/>
              <a:t>Pressupostos teóricos</a:t>
            </a:r>
          </a:p>
        </p:txBody>
      </p:sp>
      <p:sp>
        <p:nvSpPr>
          <p:cNvPr id="3" name="Subtítulo 2">
            <a:extLst>
              <a:ext uri="{FF2B5EF4-FFF2-40B4-BE49-F238E27FC236}">
                <a16:creationId xmlns:a16="http://schemas.microsoft.com/office/drawing/2014/main" id="{FD2BA50D-66F2-2778-41AB-81AE0C921B1A}"/>
              </a:ext>
            </a:extLst>
          </p:cNvPr>
          <p:cNvSpPr>
            <a:spLocks noGrp="1"/>
          </p:cNvSpPr>
          <p:nvPr>
            <p:ph type="subTitle" idx="1"/>
          </p:nvPr>
        </p:nvSpPr>
        <p:spPr>
          <a:xfrm>
            <a:off x="-85420" y="1797213"/>
            <a:ext cx="3828081" cy="2094465"/>
          </a:xfrm>
        </p:spPr>
        <p:txBody>
          <a:bodyPr/>
          <a:lstStyle/>
          <a:p>
            <a:pPr marL="425450" indent="-285750" algn="just">
              <a:buFont typeface="Arial" panose="020B0604020202020204" pitchFamily="34" charset="0"/>
              <a:buChar char="•"/>
            </a:pPr>
            <a:r>
              <a:rPr lang="pt-BR" sz="1400" dirty="0">
                <a:latin typeface="Amasis MT Pro Light" panose="02040304050005020304" pitchFamily="18" charset="0"/>
              </a:rPr>
              <a:t>Estudos mostram que o fluxo de processamento visual ventral parece notavelmente bem conservado em muitas espécies de primatas, macacos rhesus e babuínos e que há fortes correlações anatômicas e funcionais da hierarquia visual ventral observada em humanos e nos macacos. </a:t>
            </a:r>
          </a:p>
          <a:p>
            <a:pPr marL="139700" indent="0"/>
            <a:endParaRPr lang="pt-BR" dirty="0"/>
          </a:p>
        </p:txBody>
      </p:sp>
      <p:pic>
        <p:nvPicPr>
          <p:cNvPr id="4" name="Imagem 3" descr="Diagrama&#10;&#10;Descrição gerada automaticamente">
            <a:extLst>
              <a:ext uri="{FF2B5EF4-FFF2-40B4-BE49-F238E27FC236}">
                <a16:creationId xmlns:a16="http://schemas.microsoft.com/office/drawing/2014/main" id="{85A8D763-9593-F135-B305-018238E8081D}"/>
              </a:ext>
            </a:extLst>
          </p:cNvPr>
          <p:cNvPicPr>
            <a:picLocks noChangeAspect="1"/>
          </p:cNvPicPr>
          <p:nvPr/>
        </p:nvPicPr>
        <p:blipFill rotWithShape="1">
          <a:blip r:embed="rId2">
            <a:extLst>
              <a:ext uri="{28A0092B-C50C-407E-A947-70E740481C1C}">
                <a14:useLocalDpi xmlns:a14="http://schemas.microsoft.com/office/drawing/2010/main" val="0"/>
              </a:ext>
            </a:extLst>
          </a:blip>
          <a:srcRect l="7746" t="42872" r="5687" b="26974"/>
          <a:stretch/>
        </p:blipFill>
        <p:spPr>
          <a:xfrm>
            <a:off x="3910562" y="1323392"/>
            <a:ext cx="4960437" cy="2496716"/>
          </a:xfrm>
          <a:prstGeom prst="rect">
            <a:avLst/>
          </a:prstGeom>
        </p:spPr>
      </p:pic>
      <p:sp>
        <p:nvSpPr>
          <p:cNvPr id="6" name="CaixaDeTexto 5">
            <a:extLst>
              <a:ext uri="{FF2B5EF4-FFF2-40B4-BE49-F238E27FC236}">
                <a16:creationId xmlns:a16="http://schemas.microsoft.com/office/drawing/2014/main" id="{6F1991C4-C285-893B-80E7-8E32E5B4E8C4}"/>
              </a:ext>
            </a:extLst>
          </p:cNvPr>
          <p:cNvSpPr txBox="1"/>
          <p:nvPr/>
        </p:nvSpPr>
        <p:spPr>
          <a:xfrm>
            <a:off x="7185244" y="3867393"/>
            <a:ext cx="2543547" cy="230832"/>
          </a:xfrm>
          <a:prstGeom prst="rect">
            <a:avLst/>
          </a:prstGeom>
          <a:noFill/>
        </p:spPr>
        <p:txBody>
          <a:bodyPr wrap="square" rtlCol="0">
            <a:spAutoFit/>
          </a:bodyPr>
          <a:lstStyle/>
          <a:p>
            <a:pPr>
              <a:buClrTx/>
              <a:buFontTx/>
              <a:buNone/>
              <a:defRPr/>
            </a:pPr>
            <a:r>
              <a:rPr lang="pt-BR" sz="900" dirty="0">
                <a:solidFill>
                  <a:srgbClr val="080808"/>
                </a:solidFill>
                <a:latin typeface="Fira Sans Extra Condensed Medium"/>
                <a:ea typeface="+mn-ea"/>
                <a:cs typeface="+mn-cs"/>
              </a:rPr>
              <a:t>Adaptado de Dehaene (2005)</a:t>
            </a:r>
          </a:p>
        </p:txBody>
      </p:sp>
    </p:spTree>
    <p:extLst>
      <p:ext uri="{BB962C8B-B14F-4D97-AF65-F5344CB8AC3E}">
        <p14:creationId xmlns:p14="http://schemas.microsoft.com/office/powerpoint/2010/main" val="415057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4FA8E-570C-FD6A-9242-D4680EF0A38B}"/>
              </a:ext>
            </a:extLst>
          </p:cNvPr>
          <p:cNvSpPr>
            <a:spLocks noGrp="1"/>
          </p:cNvSpPr>
          <p:nvPr>
            <p:ph type="title"/>
          </p:nvPr>
        </p:nvSpPr>
        <p:spPr>
          <a:xfrm>
            <a:off x="-481250" y="80010"/>
            <a:ext cx="6970253" cy="978900"/>
          </a:xfrm>
        </p:spPr>
        <p:txBody>
          <a:bodyPr/>
          <a:lstStyle/>
          <a:p>
            <a:pPr algn="r"/>
            <a:r>
              <a:rPr lang="pt-BR" sz="2800" dirty="0"/>
              <a:t>Pressupostos Teóricos</a:t>
            </a:r>
          </a:p>
        </p:txBody>
      </p:sp>
      <p:sp>
        <p:nvSpPr>
          <p:cNvPr id="3" name="Subtítulo 2">
            <a:extLst>
              <a:ext uri="{FF2B5EF4-FFF2-40B4-BE49-F238E27FC236}">
                <a16:creationId xmlns:a16="http://schemas.microsoft.com/office/drawing/2014/main" id="{606812BB-9F09-CC77-BDD0-EEDB2C212833}"/>
              </a:ext>
            </a:extLst>
          </p:cNvPr>
          <p:cNvSpPr txBox="1">
            <a:spLocks/>
          </p:cNvSpPr>
          <p:nvPr/>
        </p:nvSpPr>
        <p:spPr>
          <a:xfrm>
            <a:off x="244549" y="1684006"/>
            <a:ext cx="5518657" cy="209446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25450" indent="-285750" algn="just">
              <a:buFont typeface="Arial" panose="020B0604020202020204" pitchFamily="34" charset="0"/>
              <a:buChar char="•"/>
            </a:pPr>
            <a:r>
              <a:rPr lang="pt-BR" dirty="0" err="1">
                <a:latin typeface="Amasis MT Pro Light" panose="02040304050005020304" pitchFamily="18" charset="0"/>
              </a:rPr>
              <a:t>Grainger</a:t>
            </a:r>
            <a:r>
              <a:rPr lang="pt-BR" dirty="0">
                <a:latin typeface="Amasis MT Pro Light" panose="02040304050005020304" pitchFamily="18" charset="0"/>
              </a:rPr>
              <a:t> et al. (2012): os babuínos podem aprender a discriminar com precisão palavras em inglês de quatro letras apresentadas visualmente de sequências de </a:t>
            </a:r>
            <a:r>
              <a:rPr lang="pt-BR" dirty="0" err="1">
                <a:latin typeface="Amasis MT Pro Light" panose="02040304050005020304" pitchFamily="18" charset="0"/>
              </a:rPr>
              <a:t>pseudopalavras</a:t>
            </a:r>
            <a:r>
              <a:rPr lang="pt-BR" dirty="0">
                <a:latin typeface="Amasis MT Pro Light" panose="02040304050005020304" pitchFamily="18" charset="0"/>
              </a:rPr>
              <a:t>.</a:t>
            </a:r>
          </a:p>
          <a:p>
            <a:pPr marL="425450" indent="-285750" algn="just">
              <a:buFont typeface="Arial" panose="020B0604020202020204" pitchFamily="34" charset="0"/>
              <a:buChar char="•"/>
            </a:pPr>
            <a:endParaRPr lang="pt-BR" dirty="0">
              <a:latin typeface="Amasis MT Pro Light" panose="02040304050005020304" pitchFamily="18" charset="0"/>
            </a:endParaRPr>
          </a:p>
          <a:p>
            <a:pPr marL="285750" indent="-285750" algn="just">
              <a:lnSpc>
                <a:spcPct val="107000"/>
              </a:lnSpc>
              <a:spcAft>
                <a:spcPts val="800"/>
              </a:spcAft>
              <a:buFont typeface="Arial" panose="020B0604020202020204" pitchFamily="34" charset="0"/>
              <a:buChar char="•"/>
            </a:pPr>
            <a:r>
              <a:rPr lang="pt-BR" dirty="0">
                <a:latin typeface="Amasis MT Pro Light" panose="02040304050005020304" pitchFamily="18" charset="0"/>
                <a:ea typeface="Calibri" panose="020F0502020204030204" pitchFamily="34" charset="0"/>
                <a:cs typeface="Times New Roman" panose="02020603050405020304" pitchFamily="18" charset="0"/>
              </a:rPr>
              <a:t>Os</a:t>
            </a:r>
            <a:r>
              <a:rPr lang="pt-BR" dirty="0">
                <a:effectLst/>
                <a:latin typeface="Amasis MT Pro Light" panose="02040304050005020304" pitchFamily="18" charset="0"/>
                <a:ea typeface="Calibri" panose="020F0502020204030204" pitchFamily="34" charset="0"/>
                <a:cs typeface="Times New Roman" panose="02020603050405020304" pitchFamily="18" charset="0"/>
              </a:rPr>
              <a:t> padrões de desempenho comportamental dos babuínos estímulos de </a:t>
            </a:r>
            <a:r>
              <a:rPr lang="pt-BR" dirty="0" err="1">
                <a:effectLst/>
                <a:latin typeface="Amasis MT Pro Light" panose="02040304050005020304" pitchFamily="18" charset="0"/>
                <a:ea typeface="Calibri" panose="020F0502020204030204" pitchFamily="34" charset="0"/>
                <a:cs typeface="Times New Roman" panose="02020603050405020304" pitchFamily="18" charset="0"/>
              </a:rPr>
              <a:t>pseudopalavras</a:t>
            </a:r>
            <a:r>
              <a:rPr lang="pt-BR" dirty="0">
                <a:effectLst/>
                <a:latin typeface="Amasis MT Pro Light" panose="02040304050005020304" pitchFamily="18" charset="0"/>
                <a:ea typeface="Calibri" panose="020F0502020204030204" pitchFamily="34" charset="0"/>
                <a:cs typeface="Times New Roman" panose="02020603050405020304" pitchFamily="18" charset="0"/>
              </a:rPr>
              <a:t> foram semelhantes ao padrão correspondente em adultos humanos alfabetizados, que cometem erros infrequentes, mas sistemáticos, nessa tarefa.</a:t>
            </a:r>
          </a:p>
          <a:p>
            <a:pPr marL="425450" indent="-285750">
              <a:buFont typeface="Arial" panose="020B0604020202020204" pitchFamily="34" charset="0"/>
              <a:buChar char="•"/>
            </a:pPr>
            <a:endParaRPr lang="pt-BR" dirty="0"/>
          </a:p>
        </p:txBody>
      </p:sp>
      <p:pic>
        <p:nvPicPr>
          <p:cNvPr id="5" name="Imagem 4">
            <a:extLst>
              <a:ext uri="{FF2B5EF4-FFF2-40B4-BE49-F238E27FC236}">
                <a16:creationId xmlns:a16="http://schemas.microsoft.com/office/drawing/2014/main" id="{528DEB69-5991-B3EC-5ADE-8127252075D2}"/>
              </a:ext>
            </a:extLst>
          </p:cNvPr>
          <p:cNvPicPr>
            <a:picLocks noChangeAspect="1"/>
          </p:cNvPicPr>
          <p:nvPr/>
        </p:nvPicPr>
        <p:blipFill>
          <a:blip r:embed="rId2"/>
          <a:stretch>
            <a:fillRect/>
          </a:stretch>
        </p:blipFill>
        <p:spPr>
          <a:xfrm flipH="1">
            <a:off x="5250600" y="2552619"/>
            <a:ext cx="3893400" cy="2590881"/>
          </a:xfrm>
          <a:prstGeom prst="rect">
            <a:avLst/>
          </a:prstGeom>
        </p:spPr>
      </p:pic>
    </p:spTree>
    <p:extLst>
      <p:ext uri="{BB962C8B-B14F-4D97-AF65-F5344CB8AC3E}">
        <p14:creationId xmlns:p14="http://schemas.microsoft.com/office/powerpoint/2010/main" val="524631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140A5F-13A6-602B-0519-AA59422EC2BF}"/>
              </a:ext>
            </a:extLst>
          </p:cNvPr>
          <p:cNvSpPr>
            <a:spLocks noGrp="1"/>
          </p:cNvSpPr>
          <p:nvPr>
            <p:ph type="title"/>
          </p:nvPr>
        </p:nvSpPr>
        <p:spPr>
          <a:xfrm>
            <a:off x="-1938139" y="140609"/>
            <a:ext cx="7704000" cy="572700"/>
          </a:xfrm>
        </p:spPr>
        <p:txBody>
          <a:bodyPr/>
          <a:lstStyle/>
          <a:p>
            <a:pPr algn="r"/>
            <a:r>
              <a:rPr lang="pt-BR" sz="2800" dirty="0"/>
              <a:t>Pressupostos teóricos</a:t>
            </a:r>
          </a:p>
        </p:txBody>
      </p:sp>
      <p:sp>
        <p:nvSpPr>
          <p:cNvPr id="3" name="Espaço Reservado para Texto 2">
            <a:extLst>
              <a:ext uri="{FF2B5EF4-FFF2-40B4-BE49-F238E27FC236}">
                <a16:creationId xmlns:a16="http://schemas.microsoft.com/office/drawing/2014/main" id="{B0A1D2FA-EFCF-902F-9D8A-2791CFB9D118}"/>
              </a:ext>
            </a:extLst>
          </p:cNvPr>
          <p:cNvSpPr>
            <a:spLocks noGrp="1"/>
          </p:cNvSpPr>
          <p:nvPr>
            <p:ph type="body" idx="1"/>
          </p:nvPr>
        </p:nvSpPr>
        <p:spPr>
          <a:xfrm>
            <a:off x="-108098" y="1614691"/>
            <a:ext cx="4606912" cy="3388200"/>
          </a:xfrm>
        </p:spPr>
        <p:txBody>
          <a:bodyPr/>
          <a:lstStyle/>
          <a:p>
            <a:pPr marL="438150" indent="-285750" algn="just">
              <a:buFont typeface="Arial" panose="020B0604020202020204" pitchFamily="34" charset="0"/>
              <a:buChar char="•"/>
            </a:pPr>
            <a:endParaRPr lang="pt-BR" dirty="0">
              <a:latin typeface="Amasis MT Pro Light" panose="02040304050005020304" pitchFamily="18" charset="0"/>
            </a:endParaRPr>
          </a:p>
          <a:p>
            <a:pPr marL="438150" indent="-285750" algn="just">
              <a:buFont typeface="Arial" panose="020B0604020202020204" pitchFamily="34" charset="0"/>
              <a:buChar char="•"/>
            </a:pPr>
            <a:endParaRPr lang="pt-BR" dirty="0">
              <a:latin typeface="Amasis MT Pro Light" panose="02040304050005020304" pitchFamily="18" charset="0"/>
            </a:endParaRPr>
          </a:p>
          <a:p>
            <a:pPr marL="438150" indent="-285750" algn="just">
              <a:buFont typeface="Arial" panose="020B0604020202020204" pitchFamily="34" charset="0"/>
              <a:buChar char="•"/>
            </a:pPr>
            <a:endParaRPr lang="pt-BR" dirty="0">
              <a:latin typeface="Amasis MT Pro Light" panose="02040304050005020304" pitchFamily="18" charset="0"/>
            </a:endParaRPr>
          </a:p>
          <a:p>
            <a:pPr marL="438150" indent="-285750" algn="just">
              <a:buFont typeface="Arial" panose="020B0604020202020204" pitchFamily="34" charset="0"/>
              <a:buChar char="•"/>
            </a:pPr>
            <a:endParaRPr lang="pt-BR" dirty="0">
              <a:latin typeface="Amasis MT Pro Light" panose="02040304050005020304" pitchFamily="18" charset="0"/>
            </a:endParaRPr>
          </a:p>
          <a:p>
            <a:pPr marL="438150" indent="-285750" algn="just">
              <a:buFont typeface="Arial" panose="020B0604020202020204" pitchFamily="34" charset="0"/>
              <a:buChar char="•"/>
            </a:pPr>
            <a:endParaRPr lang="pt-BR" dirty="0">
              <a:latin typeface="Amasis MT Pro Light" panose="02040304050005020304" pitchFamily="18" charset="0"/>
            </a:endParaRPr>
          </a:p>
          <a:p>
            <a:pPr marL="438150" indent="-285750" algn="just">
              <a:buFont typeface="Arial" panose="020B0604020202020204" pitchFamily="34" charset="0"/>
              <a:buChar char="•"/>
            </a:pPr>
            <a:endParaRPr lang="pt-BR" dirty="0">
              <a:latin typeface="Amasis MT Pro Light" panose="02040304050005020304" pitchFamily="18" charset="0"/>
            </a:endParaRPr>
          </a:p>
          <a:p>
            <a:pPr marL="438150" indent="-285750" algn="just">
              <a:buFont typeface="Arial" panose="020B0604020202020204" pitchFamily="34" charset="0"/>
              <a:buChar char="•"/>
            </a:pPr>
            <a:endParaRPr lang="pt-BR" dirty="0">
              <a:latin typeface="Amasis MT Pro Light" panose="02040304050005020304" pitchFamily="18" charset="0"/>
            </a:endParaRPr>
          </a:p>
          <a:p>
            <a:pPr marL="438150" indent="-285750" algn="just">
              <a:buFont typeface="Arial" panose="020B0604020202020204" pitchFamily="34" charset="0"/>
              <a:buChar char="•"/>
            </a:pPr>
            <a:endParaRPr lang="pt-BR" dirty="0">
              <a:latin typeface="Amasis MT Pro Light" panose="02040304050005020304" pitchFamily="18" charset="0"/>
            </a:endParaRPr>
          </a:p>
          <a:p>
            <a:pPr marL="438150" indent="-285750" algn="just">
              <a:buFont typeface="Arial" panose="020B0604020202020204" pitchFamily="34" charset="0"/>
              <a:buChar char="•"/>
            </a:pPr>
            <a:endParaRPr lang="pt-BR" dirty="0">
              <a:latin typeface="Amasis MT Pro Light" panose="02040304050005020304" pitchFamily="18" charset="0"/>
            </a:endParaRPr>
          </a:p>
          <a:p>
            <a:pPr marL="438150" indent="-285750" algn="just">
              <a:buFont typeface="Arial" panose="020B0604020202020204" pitchFamily="34" charset="0"/>
              <a:buChar char="•"/>
            </a:pPr>
            <a:endParaRPr lang="pt-BR" dirty="0">
              <a:latin typeface="Amasis MT Pro Light" panose="02040304050005020304" pitchFamily="18" charset="0"/>
            </a:endParaRPr>
          </a:p>
          <a:p>
            <a:pPr marL="438150" indent="-285750" algn="just">
              <a:buFont typeface="Arial" panose="020B0604020202020204" pitchFamily="34" charset="0"/>
              <a:buChar char="•"/>
            </a:pPr>
            <a:endParaRPr lang="pt-BR" dirty="0">
              <a:latin typeface="Amasis MT Pro Light" panose="02040304050005020304" pitchFamily="18" charset="0"/>
            </a:endParaRPr>
          </a:p>
          <a:p>
            <a:pPr marL="152400" indent="0" algn="just">
              <a:buNone/>
            </a:pPr>
            <a:r>
              <a:rPr lang="pt-BR" dirty="0" err="1">
                <a:latin typeface="Amasis MT Pro Light" panose="02040304050005020304" pitchFamily="18" charset="0"/>
              </a:rPr>
              <a:t>Chengize</a:t>
            </a:r>
            <a:r>
              <a:rPr lang="pt-BR" dirty="0">
                <a:latin typeface="Amasis MT Pro Light" panose="02040304050005020304" pitchFamily="18" charset="0"/>
              </a:rPr>
              <a:t> et al. (2006): Ordem observada nos sistemas de escrita: as formas mais frequentes para as menos frequentes.</a:t>
            </a:r>
          </a:p>
          <a:p>
            <a:pPr marL="152400" indent="0" algn="just">
              <a:buNone/>
            </a:pPr>
            <a:endParaRPr lang="pt-BR" dirty="0">
              <a:latin typeface="Amasis MT Pro Light" panose="02040304050005020304" pitchFamily="18" charset="0"/>
            </a:endParaRPr>
          </a:p>
        </p:txBody>
      </p:sp>
      <p:pic>
        <p:nvPicPr>
          <p:cNvPr id="4" name="Imagem 3">
            <a:extLst>
              <a:ext uri="{FF2B5EF4-FFF2-40B4-BE49-F238E27FC236}">
                <a16:creationId xmlns:a16="http://schemas.microsoft.com/office/drawing/2014/main" id="{FA547CFE-2B3B-CCE9-2125-B19FFE1F3821}"/>
              </a:ext>
            </a:extLst>
          </p:cNvPr>
          <p:cNvPicPr>
            <a:picLocks noChangeAspect="1"/>
          </p:cNvPicPr>
          <p:nvPr/>
        </p:nvPicPr>
        <p:blipFill rotWithShape="1">
          <a:blip r:embed="rId3">
            <a:extLst>
              <a:ext uri="{28A0092B-C50C-407E-A947-70E740481C1C}">
                <a14:useLocalDpi xmlns:a14="http://schemas.microsoft.com/office/drawing/2010/main" val="0"/>
              </a:ext>
            </a:extLst>
          </a:blip>
          <a:srcRect l="5969"/>
          <a:stretch/>
        </p:blipFill>
        <p:spPr>
          <a:xfrm rot="5400000">
            <a:off x="6050779" y="2006466"/>
            <a:ext cx="1649355" cy="4606913"/>
          </a:xfrm>
          <a:prstGeom prst="rect">
            <a:avLst/>
          </a:prstGeom>
        </p:spPr>
      </p:pic>
      <p:sp>
        <p:nvSpPr>
          <p:cNvPr id="7" name="CaixaDeTexto 6">
            <a:extLst>
              <a:ext uri="{FF2B5EF4-FFF2-40B4-BE49-F238E27FC236}">
                <a16:creationId xmlns:a16="http://schemas.microsoft.com/office/drawing/2014/main" id="{74D126B9-A43E-870E-0197-30D3717F98A8}"/>
              </a:ext>
            </a:extLst>
          </p:cNvPr>
          <p:cNvSpPr txBox="1"/>
          <p:nvPr/>
        </p:nvSpPr>
        <p:spPr>
          <a:xfrm>
            <a:off x="5259397" y="1651674"/>
            <a:ext cx="3884603" cy="477054"/>
          </a:xfrm>
          <a:prstGeom prst="rect">
            <a:avLst/>
          </a:prstGeom>
          <a:noFill/>
        </p:spPr>
        <p:txBody>
          <a:bodyPr wrap="square">
            <a:spAutoFit/>
          </a:bodyPr>
          <a:lstStyle/>
          <a:p>
            <a:r>
              <a:rPr lang="pt-BR" sz="1250" dirty="0" err="1">
                <a:latin typeface="Amasis MT Pro Light" panose="02040304050005020304" pitchFamily="18" charset="0"/>
              </a:rPr>
              <a:t>Chengize</a:t>
            </a:r>
            <a:r>
              <a:rPr lang="pt-BR" sz="1250" dirty="0">
                <a:latin typeface="Amasis MT Pro Light" panose="02040304050005020304" pitchFamily="18" charset="0"/>
              </a:rPr>
              <a:t> et al. (2006): Ordem observada nas imagens reais: formas mais frequentes para as menos frequentes.</a:t>
            </a:r>
          </a:p>
        </p:txBody>
      </p:sp>
      <p:pic>
        <p:nvPicPr>
          <p:cNvPr id="8" name="Imagem 7">
            <a:extLst>
              <a:ext uri="{FF2B5EF4-FFF2-40B4-BE49-F238E27FC236}">
                <a16:creationId xmlns:a16="http://schemas.microsoft.com/office/drawing/2014/main" id="{0EFDBD73-BA2C-411B-0083-385F2EFCDC4A}"/>
              </a:ext>
            </a:extLst>
          </p:cNvPr>
          <p:cNvPicPr>
            <a:picLocks noChangeAspect="1"/>
          </p:cNvPicPr>
          <p:nvPr/>
        </p:nvPicPr>
        <p:blipFill>
          <a:blip r:embed="rId4"/>
          <a:stretch>
            <a:fillRect/>
          </a:stretch>
        </p:blipFill>
        <p:spPr>
          <a:xfrm>
            <a:off x="-10277" y="960013"/>
            <a:ext cx="1834193" cy="793907"/>
          </a:xfrm>
          <a:prstGeom prst="rect">
            <a:avLst/>
          </a:prstGeom>
        </p:spPr>
      </p:pic>
      <p:pic>
        <p:nvPicPr>
          <p:cNvPr id="9" name="Imagem 8">
            <a:extLst>
              <a:ext uri="{FF2B5EF4-FFF2-40B4-BE49-F238E27FC236}">
                <a16:creationId xmlns:a16="http://schemas.microsoft.com/office/drawing/2014/main" id="{270320D8-BC04-71DC-B4CB-407705D5C90E}"/>
              </a:ext>
            </a:extLst>
          </p:cNvPr>
          <p:cNvPicPr>
            <a:picLocks noChangeAspect="1"/>
          </p:cNvPicPr>
          <p:nvPr/>
        </p:nvPicPr>
        <p:blipFill>
          <a:blip r:embed="rId5"/>
          <a:stretch>
            <a:fillRect/>
          </a:stretch>
        </p:blipFill>
        <p:spPr>
          <a:xfrm>
            <a:off x="0" y="1753920"/>
            <a:ext cx="1834193" cy="886084"/>
          </a:xfrm>
          <a:prstGeom prst="rect">
            <a:avLst/>
          </a:prstGeom>
        </p:spPr>
      </p:pic>
      <p:pic>
        <p:nvPicPr>
          <p:cNvPr id="10" name="Imagem 9">
            <a:extLst>
              <a:ext uri="{FF2B5EF4-FFF2-40B4-BE49-F238E27FC236}">
                <a16:creationId xmlns:a16="http://schemas.microsoft.com/office/drawing/2014/main" id="{AABFBC1F-F9A3-9150-320D-54CA8FD9D1B3}"/>
              </a:ext>
            </a:extLst>
          </p:cNvPr>
          <p:cNvPicPr>
            <a:picLocks noChangeAspect="1"/>
          </p:cNvPicPr>
          <p:nvPr/>
        </p:nvPicPr>
        <p:blipFill>
          <a:blip r:embed="rId6"/>
          <a:stretch>
            <a:fillRect/>
          </a:stretch>
        </p:blipFill>
        <p:spPr>
          <a:xfrm>
            <a:off x="-1" y="2615323"/>
            <a:ext cx="1823917" cy="902364"/>
          </a:xfrm>
          <a:prstGeom prst="rect">
            <a:avLst/>
          </a:prstGeom>
        </p:spPr>
      </p:pic>
      <p:pic>
        <p:nvPicPr>
          <p:cNvPr id="11" name="Imagem 10" descr="Texto preto sobre fundo branco&#10;&#10;Descrição gerada automaticamente">
            <a:extLst>
              <a:ext uri="{FF2B5EF4-FFF2-40B4-BE49-F238E27FC236}">
                <a16:creationId xmlns:a16="http://schemas.microsoft.com/office/drawing/2014/main" id="{70A7E571-5D48-FBB2-8AD5-5A8E64E46D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8533" y="1172792"/>
            <a:ext cx="2761903" cy="1778914"/>
          </a:xfrm>
          <a:prstGeom prst="rect">
            <a:avLst/>
          </a:prstGeom>
        </p:spPr>
      </p:pic>
      <p:cxnSp>
        <p:nvCxnSpPr>
          <p:cNvPr id="13" name="Conector reto 12">
            <a:extLst>
              <a:ext uri="{FF2B5EF4-FFF2-40B4-BE49-F238E27FC236}">
                <a16:creationId xmlns:a16="http://schemas.microsoft.com/office/drawing/2014/main" id="{C72DE9F9-904F-ADB8-578D-AD512D484622}"/>
              </a:ext>
            </a:extLst>
          </p:cNvPr>
          <p:cNvCxnSpPr>
            <a:endCxn id="3" idx="0"/>
          </p:cNvCxnSpPr>
          <p:nvPr/>
        </p:nvCxnSpPr>
        <p:spPr>
          <a:xfrm>
            <a:off x="1823916" y="1505697"/>
            <a:ext cx="371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A97AB5BE-7BD4-1D05-C304-0003F4536F33}"/>
              </a:ext>
            </a:extLst>
          </p:cNvPr>
          <p:cNvCxnSpPr/>
          <p:nvPr/>
        </p:nvCxnSpPr>
        <p:spPr>
          <a:xfrm>
            <a:off x="2195358" y="1508760"/>
            <a:ext cx="0" cy="14429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id="{A2765942-C8B7-FEE9-EC49-8233C70DFABF}"/>
              </a:ext>
            </a:extLst>
          </p:cNvPr>
          <p:cNvCxnSpPr/>
          <p:nvPr/>
        </p:nvCxnSpPr>
        <p:spPr>
          <a:xfrm flipH="1">
            <a:off x="1823916" y="2951706"/>
            <a:ext cx="371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7A8691DF-373D-7D2F-BBCA-2C29360CCB82}"/>
              </a:ext>
            </a:extLst>
          </p:cNvPr>
          <p:cNvCxnSpPr>
            <a:cxnSpLocks/>
          </p:cNvCxnSpPr>
          <p:nvPr/>
        </p:nvCxnSpPr>
        <p:spPr>
          <a:xfrm flipH="1">
            <a:off x="1823916" y="2196962"/>
            <a:ext cx="444617" cy="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Imagem 19">
            <a:extLst>
              <a:ext uri="{FF2B5EF4-FFF2-40B4-BE49-F238E27FC236}">
                <a16:creationId xmlns:a16="http://schemas.microsoft.com/office/drawing/2014/main" id="{CAE74467-E75D-1817-8D7D-AA716FF1FB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8059581" y="2463269"/>
            <a:ext cx="477795" cy="1691043"/>
          </a:xfrm>
          <a:prstGeom prst="rect">
            <a:avLst/>
          </a:prstGeom>
        </p:spPr>
      </p:pic>
    </p:spTree>
    <p:extLst>
      <p:ext uri="{BB962C8B-B14F-4D97-AF65-F5344CB8AC3E}">
        <p14:creationId xmlns:p14="http://schemas.microsoft.com/office/powerpoint/2010/main" val="32771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80EE1-84CF-CF5D-32F5-D578FC48880D}"/>
              </a:ext>
            </a:extLst>
          </p:cNvPr>
          <p:cNvSpPr>
            <a:spLocks noGrp="1"/>
          </p:cNvSpPr>
          <p:nvPr>
            <p:ph type="title"/>
          </p:nvPr>
        </p:nvSpPr>
        <p:spPr>
          <a:xfrm>
            <a:off x="0" y="297180"/>
            <a:ext cx="5446800" cy="496800"/>
          </a:xfrm>
        </p:spPr>
        <p:txBody>
          <a:bodyPr/>
          <a:lstStyle/>
          <a:p>
            <a:r>
              <a:rPr lang="pt-BR" sz="2800" dirty="0"/>
              <a:t>O experimento</a:t>
            </a:r>
          </a:p>
        </p:txBody>
      </p:sp>
      <p:sp>
        <p:nvSpPr>
          <p:cNvPr id="3" name="Subtítulo 2">
            <a:extLst>
              <a:ext uri="{FF2B5EF4-FFF2-40B4-BE49-F238E27FC236}">
                <a16:creationId xmlns:a16="http://schemas.microsoft.com/office/drawing/2014/main" id="{9FF1A571-ABFE-B22A-FB7D-AF7C86FB0C89}"/>
              </a:ext>
            </a:extLst>
          </p:cNvPr>
          <p:cNvSpPr>
            <a:spLocks noGrp="1"/>
          </p:cNvSpPr>
          <p:nvPr>
            <p:ph type="subTitle" idx="1"/>
          </p:nvPr>
        </p:nvSpPr>
        <p:spPr>
          <a:xfrm>
            <a:off x="0" y="965430"/>
            <a:ext cx="4491990" cy="3766590"/>
          </a:xfrm>
        </p:spPr>
        <p:txBody>
          <a:bodyPr/>
          <a:lstStyle/>
          <a:p>
            <a:pPr algn="just">
              <a:buFont typeface="Arial" panose="020B0604020202020204" pitchFamily="34" charset="0"/>
              <a:buChar char="•"/>
            </a:pPr>
            <a:r>
              <a:rPr lang="pt-BR" sz="1300" dirty="0">
                <a:latin typeface="Amasis MT Pro Light" panose="02040304050005020304" pitchFamily="18" charset="0"/>
              </a:rPr>
              <a:t>Hipótese: se as habilidades de processamento ortográfico são suportadas pela “reciclagem” do córtex temporal inferior do primata, então isso prevê que o estado inicial de representação do córtex temporal inferior, medida em macacos não treinado, deve servir prontamente como um precursor computacional de testes de processamento ortográfico.</a:t>
            </a:r>
          </a:p>
          <a:p>
            <a:pPr algn="just">
              <a:buFont typeface="Arial" panose="020B0604020202020204" pitchFamily="34" charset="0"/>
              <a:buChar char="•"/>
            </a:pPr>
            <a:endParaRPr lang="pt-BR" sz="1300" dirty="0">
              <a:latin typeface="Amasis MT Pro Light" panose="02040304050005020304" pitchFamily="18" charset="0"/>
            </a:endParaRPr>
          </a:p>
          <a:p>
            <a:pPr algn="just">
              <a:buFont typeface="Arial" panose="020B0604020202020204" pitchFamily="34" charset="0"/>
              <a:buChar char="•"/>
            </a:pPr>
            <a:r>
              <a:rPr lang="pt-BR" sz="1300" dirty="0">
                <a:latin typeface="Amasis MT Pro Light" panose="02040304050005020304" pitchFamily="18" charset="0"/>
              </a:rPr>
              <a:t>Conjunto de 30 tarefas: identificação de letra, identificação de bigrama e ‘’decisão lexical’’.</a:t>
            </a:r>
          </a:p>
          <a:p>
            <a:pPr algn="just">
              <a:buFont typeface="Arial" panose="020B0604020202020204" pitchFamily="34" charset="0"/>
              <a:buChar char="•"/>
            </a:pPr>
            <a:endParaRPr lang="pt-BR" sz="1300" dirty="0">
              <a:latin typeface="Amasis MT Pro Light" panose="02040304050005020304" pitchFamily="18" charset="0"/>
            </a:endParaRPr>
          </a:p>
          <a:p>
            <a:pPr algn="just">
              <a:buFont typeface="Arial" panose="020B0604020202020204" pitchFamily="34" charset="0"/>
              <a:buChar char="•"/>
            </a:pPr>
            <a:r>
              <a:rPr lang="pt-BR" sz="1300" dirty="0">
                <a:latin typeface="Amasis MT Pro Light" panose="02040304050005020304" pitchFamily="18" charset="0"/>
              </a:rPr>
              <a:t>Imagens das sequências sob diferentes variações no tamanho da fonte (pequeno/médio/grande) e caixa de fonte (maiúsculas/minúsculas).</a:t>
            </a:r>
          </a:p>
          <a:p>
            <a:pPr algn="just">
              <a:buFont typeface="Arial" panose="020B0604020202020204" pitchFamily="34" charset="0"/>
              <a:buChar char="•"/>
            </a:pPr>
            <a:endParaRPr lang="pt-BR" sz="1300" dirty="0">
              <a:latin typeface="Amasis MT Pro Light" panose="02040304050005020304" pitchFamily="18" charset="0"/>
            </a:endParaRPr>
          </a:p>
          <a:p>
            <a:pPr algn="just">
              <a:buFont typeface="Arial" panose="020B0604020202020204" pitchFamily="34" charset="0"/>
              <a:buChar char="•"/>
            </a:pPr>
            <a:r>
              <a:rPr lang="pt-BR" sz="1300" dirty="0">
                <a:latin typeface="Amasis MT Pro Light" panose="02040304050005020304" pitchFamily="18" charset="0"/>
              </a:rPr>
              <a:t>Imagens de letras do alfabeto individualmente em cada um dos locais possíveis: 26 letras × 4 locais × 6 variações no caixa/tamanho da fonte</a:t>
            </a:r>
          </a:p>
        </p:txBody>
      </p:sp>
      <p:pic>
        <p:nvPicPr>
          <p:cNvPr id="5" name="Imagem 4">
            <a:extLst>
              <a:ext uri="{FF2B5EF4-FFF2-40B4-BE49-F238E27FC236}">
                <a16:creationId xmlns:a16="http://schemas.microsoft.com/office/drawing/2014/main" id="{24B6021D-6088-AF02-21C2-566DCDEE0B4A}"/>
              </a:ext>
            </a:extLst>
          </p:cNvPr>
          <p:cNvPicPr>
            <a:picLocks noChangeAspect="1"/>
          </p:cNvPicPr>
          <p:nvPr/>
        </p:nvPicPr>
        <p:blipFill>
          <a:blip r:embed="rId2"/>
          <a:stretch>
            <a:fillRect/>
          </a:stretch>
        </p:blipFill>
        <p:spPr>
          <a:xfrm>
            <a:off x="4652012" y="1467442"/>
            <a:ext cx="4000500" cy="2208613"/>
          </a:xfrm>
          <a:prstGeom prst="rect">
            <a:avLst/>
          </a:prstGeom>
        </p:spPr>
      </p:pic>
      <p:pic>
        <p:nvPicPr>
          <p:cNvPr id="7" name="Imagem 6">
            <a:extLst>
              <a:ext uri="{FF2B5EF4-FFF2-40B4-BE49-F238E27FC236}">
                <a16:creationId xmlns:a16="http://schemas.microsoft.com/office/drawing/2014/main" id="{4F81EE53-4AC4-C87D-9EDA-B2973F6E7E05}"/>
              </a:ext>
            </a:extLst>
          </p:cNvPr>
          <p:cNvPicPr>
            <a:picLocks noChangeAspect="1"/>
          </p:cNvPicPr>
          <p:nvPr/>
        </p:nvPicPr>
        <p:blipFill rotWithShape="1">
          <a:blip r:embed="rId3"/>
          <a:srcRect r="15979"/>
          <a:stretch/>
        </p:blipFill>
        <p:spPr>
          <a:xfrm>
            <a:off x="8308624" y="1467442"/>
            <a:ext cx="687776" cy="2208613"/>
          </a:xfrm>
          <a:prstGeom prst="rect">
            <a:avLst/>
          </a:prstGeom>
        </p:spPr>
      </p:pic>
    </p:spTree>
    <p:extLst>
      <p:ext uri="{BB962C8B-B14F-4D97-AF65-F5344CB8AC3E}">
        <p14:creationId xmlns:p14="http://schemas.microsoft.com/office/powerpoint/2010/main" val="478188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5F6A6B5-B635-4691-D587-50786669D8DE}"/>
              </a:ext>
            </a:extLst>
          </p:cNvPr>
          <p:cNvSpPr>
            <a:spLocks noGrp="1"/>
          </p:cNvSpPr>
          <p:nvPr>
            <p:ph type="title"/>
          </p:nvPr>
        </p:nvSpPr>
        <p:spPr>
          <a:xfrm>
            <a:off x="285705" y="274200"/>
            <a:ext cx="8572590" cy="572700"/>
          </a:xfrm>
        </p:spPr>
        <p:txBody>
          <a:bodyPr/>
          <a:lstStyle/>
          <a:p>
            <a:pPr algn="ctr"/>
            <a:r>
              <a:rPr lang="pt-BR" sz="2800" dirty="0"/>
              <a:t>Métodos</a:t>
            </a:r>
          </a:p>
        </p:txBody>
      </p:sp>
      <p:pic>
        <p:nvPicPr>
          <p:cNvPr id="5" name="Imagem 4">
            <a:extLst>
              <a:ext uri="{FF2B5EF4-FFF2-40B4-BE49-F238E27FC236}">
                <a16:creationId xmlns:a16="http://schemas.microsoft.com/office/drawing/2014/main" id="{F460A8A1-C015-49BB-19CB-3AC787CFE24A}"/>
              </a:ext>
            </a:extLst>
          </p:cNvPr>
          <p:cNvPicPr>
            <a:picLocks noChangeAspect="1"/>
          </p:cNvPicPr>
          <p:nvPr/>
        </p:nvPicPr>
        <p:blipFill>
          <a:blip r:embed="rId2"/>
          <a:stretch>
            <a:fillRect/>
          </a:stretch>
        </p:blipFill>
        <p:spPr>
          <a:xfrm>
            <a:off x="5186873" y="1097280"/>
            <a:ext cx="2196906" cy="2306910"/>
          </a:xfrm>
          <a:prstGeom prst="rect">
            <a:avLst/>
          </a:prstGeom>
        </p:spPr>
      </p:pic>
      <p:pic>
        <p:nvPicPr>
          <p:cNvPr id="9" name="Imagem 8">
            <a:extLst>
              <a:ext uri="{FF2B5EF4-FFF2-40B4-BE49-F238E27FC236}">
                <a16:creationId xmlns:a16="http://schemas.microsoft.com/office/drawing/2014/main" id="{3B789505-7CAB-A2E8-963B-117F796E8282}"/>
              </a:ext>
            </a:extLst>
          </p:cNvPr>
          <p:cNvPicPr>
            <a:picLocks noChangeAspect="1"/>
          </p:cNvPicPr>
          <p:nvPr/>
        </p:nvPicPr>
        <p:blipFill>
          <a:blip r:embed="rId3"/>
          <a:stretch>
            <a:fillRect/>
          </a:stretch>
        </p:blipFill>
        <p:spPr>
          <a:xfrm>
            <a:off x="7383779" y="1097280"/>
            <a:ext cx="1760221" cy="2306910"/>
          </a:xfrm>
          <a:prstGeom prst="rect">
            <a:avLst/>
          </a:prstGeom>
        </p:spPr>
      </p:pic>
      <p:pic>
        <p:nvPicPr>
          <p:cNvPr id="11" name="Imagem 10">
            <a:extLst>
              <a:ext uri="{FF2B5EF4-FFF2-40B4-BE49-F238E27FC236}">
                <a16:creationId xmlns:a16="http://schemas.microsoft.com/office/drawing/2014/main" id="{E43075D3-DC1E-6394-C7B9-17C7A4FCC7ED}"/>
              </a:ext>
            </a:extLst>
          </p:cNvPr>
          <p:cNvPicPr>
            <a:picLocks noChangeAspect="1"/>
          </p:cNvPicPr>
          <p:nvPr/>
        </p:nvPicPr>
        <p:blipFill>
          <a:blip r:embed="rId4"/>
          <a:stretch>
            <a:fillRect/>
          </a:stretch>
        </p:blipFill>
        <p:spPr>
          <a:xfrm>
            <a:off x="3938499" y="3404190"/>
            <a:ext cx="5229216" cy="1739310"/>
          </a:xfrm>
          <a:prstGeom prst="rect">
            <a:avLst/>
          </a:prstGeom>
        </p:spPr>
      </p:pic>
      <p:pic>
        <p:nvPicPr>
          <p:cNvPr id="14" name="Imagem 13">
            <a:extLst>
              <a:ext uri="{FF2B5EF4-FFF2-40B4-BE49-F238E27FC236}">
                <a16:creationId xmlns:a16="http://schemas.microsoft.com/office/drawing/2014/main" id="{3CA1337A-F41D-4A7A-3EAA-A7DFFBAF57A8}"/>
              </a:ext>
            </a:extLst>
          </p:cNvPr>
          <p:cNvPicPr>
            <a:picLocks noChangeAspect="1"/>
          </p:cNvPicPr>
          <p:nvPr/>
        </p:nvPicPr>
        <p:blipFill>
          <a:blip r:embed="rId5"/>
          <a:stretch>
            <a:fillRect/>
          </a:stretch>
        </p:blipFill>
        <p:spPr>
          <a:xfrm>
            <a:off x="3957128" y="1097280"/>
            <a:ext cx="1267002" cy="2306910"/>
          </a:xfrm>
          <a:prstGeom prst="rect">
            <a:avLst/>
          </a:prstGeom>
        </p:spPr>
      </p:pic>
      <p:sp>
        <p:nvSpPr>
          <p:cNvPr id="12" name="CaixaDeTexto 11">
            <a:extLst>
              <a:ext uri="{FF2B5EF4-FFF2-40B4-BE49-F238E27FC236}">
                <a16:creationId xmlns:a16="http://schemas.microsoft.com/office/drawing/2014/main" id="{866D4A94-C0C8-C865-AE2A-6A992C829639}"/>
              </a:ext>
            </a:extLst>
          </p:cNvPr>
          <p:cNvSpPr txBox="1"/>
          <p:nvPr/>
        </p:nvSpPr>
        <p:spPr>
          <a:xfrm>
            <a:off x="192155" y="1580614"/>
            <a:ext cx="3556885" cy="2593018"/>
          </a:xfrm>
          <a:prstGeom prst="rect">
            <a:avLst/>
          </a:prstGeom>
          <a:noFill/>
        </p:spPr>
        <p:txBody>
          <a:bodyPr wrap="square">
            <a:spAutoFit/>
          </a:bodyPr>
          <a:lstStyle/>
          <a:p>
            <a:pPr marL="285750" indent="-285750">
              <a:buFont typeface="Arial" panose="020B0604020202020204" pitchFamily="34" charset="0"/>
              <a:buChar char="•"/>
            </a:pPr>
            <a:endParaRPr lang="pt-BR" sz="1250" dirty="0">
              <a:latin typeface="Amasis MT Pro Light" panose="02040304050005020304" pitchFamily="18" charset="0"/>
            </a:endParaRPr>
          </a:p>
          <a:p>
            <a:pPr marL="285750" indent="-285750">
              <a:buFont typeface="Arial" panose="020B0604020202020204" pitchFamily="34" charset="0"/>
              <a:buChar char="•"/>
            </a:pPr>
            <a:r>
              <a:rPr lang="pt-BR" sz="1250" dirty="0">
                <a:latin typeface="Amasis MT Pro Light" panose="02040304050005020304" pitchFamily="18" charset="0"/>
              </a:rPr>
              <a:t>Técnica: Implante de </a:t>
            </a:r>
            <a:r>
              <a:rPr lang="pt-BR" sz="1250" dirty="0" err="1">
                <a:latin typeface="Amasis MT Pro Light" panose="02040304050005020304" pitchFamily="18" charset="0"/>
              </a:rPr>
              <a:t>microeletrodos</a:t>
            </a:r>
            <a:r>
              <a:rPr lang="pt-BR" sz="1250" dirty="0">
                <a:latin typeface="Amasis MT Pro Light" panose="02040304050005020304" pitchFamily="18" charset="0"/>
              </a:rPr>
              <a:t> intracerebrais.</a:t>
            </a:r>
          </a:p>
          <a:p>
            <a:endParaRPr lang="pt-BR" sz="1250" dirty="0">
              <a:latin typeface="Amasis MT Pro Light" panose="02040304050005020304" pitchFamily="18" charset="0"/>
            </a:endParaRPr>
          </a:p>
          <a:p>
            <a:pPr marL="285750" indent="-285750">
              <a:buFont typeface="Arial" panose="020B0604020202020204" pitchFamily="34" charset="0"/>
              <a:buChar char="•"/>
            </a:pPr>
            <a:r>
              <a:rPr lang="pt-BR" sz="1250" dirty="0">
                <a:latin typeface="Amasis MT Pro Light" panose="02040304050005020304" pitchFamily="18" charset="0"/>
              </a:rPr>
              <a:t>Implantação de microelétrodos no córtex visual ventral, especificamente nas áreas do córtex temporal inferior e na área V4.</a:t>
            </a:r>
          </a:p>
          <a:p>
            <a:pPr marL="285750" indent="-285750">
              <a:buFont typeface="Arial" panose="020B0604020202020204" pitchFamily="34" charset="0"/>
              <a:buChar char="•"/>
            </a:pPr>
            <a:endParaRPr lang="pt-BR" sz="1250" dirty="0">
              <a:latin typeface="Amasis MT Pro Light" panose="02040304050005020304" pitchFamily="18" charset="0"/>
            </a:endParaRPr>
          </a:p>
          <a:p>
            <a:pPr marL="285750" indent="-285750">
              <a:buFont typeface="Arial" panose="020B0604020202020204" pitchFamily="34" charset="0"/>
              <a:buChar char="•"/>
            </a:pPr>
            <a:r>
              <a:rPr lang="pt-BR" sz="1250" dirty="0">
                <a:latin typeface="Amasis MT Pro Light" panose="02040304050005020304" pitchFamily="18" charset="0"/>
              </a:rPr>
              <a:t>Total de 96 eletrodos foram conectados por área. </a:t>
            </a:r>
          </a:p>
          <a:p>
            <a:pPr marL="285750" indent="-285750">
              <a:buFont typeface="Arial" panose="020B0604020202020204" pitchFamily="34" charset="0"/>
              <a:buChar char="•"/>
            </a:pPr>
            <a:endParaRPr lang="pt-BR" sz="1250" dirty="0">
              <a:latin typeface="Amasis MT Pro Light" panose="02040304050005020304" pitchFamily="18" charset="0"/>
            </a:endParaRPr>
          </a:p>
          <a:p>
            <a:pPr marL="285750" indent="-285750">
              <a:buFont typeface="Arial" panose="020B0604020202020204" pitchFamily="34" charset="0"/>
              <a:buChar char="•"/>
            </a:pPr>
            <a:r>
              <a:rPr lang="pt-BR" sz="1250" dirty="0">
                <a:latin typeface="Amasis MT Pro Light" panose="02040304050005020304" pitchFamily="18" charset="0"/>
              </a:rPr>
              <a:t>Monitoramento dos movimentos oculares usando o </a:t>
            </a:r>
            <a:r>
              <a:rPr lang="pt-BR" sz="1250" dirty="0" err="1">
                <a:latin typeface="Amasis MT Pro Light" panose="02040304050005020304" pitchFamily="18" charset="0"/>
              </a:rPr>
              <a:t>eye</a:t>
            </a:r>
            <a:r>
              <a:rPr lang="pt-BR" sz="1250" dirty="0">
                <a:latin typeface="Amasis MT Pro Light" panose="02040304050005020304" pitchFamily="18" charset="0"/>
              </a:rPr>
              <a:t> tracking </a:t>
            </a:r>
            <a:r>
              <a:rPr lang="pt-BR" sz="1250" dirty="0" err="1">
                <a:latin typeface="Amasis MT Pro Light" panose="02040304050005020304" pitchFamily="18" charset="0"/>
              </a:rPr>
              <a:t>EyeLink</a:t>
            </a:r>
            <a:r>
              <a:rPr lang="pt-BR" sz="1250" dirty="0">
                <a:latin typeface="Amasis MT Pro Light" panose="02040304050005020304" pitchFamily="18" charset="0"/>
              </a:rPr>
              <a:t> 1000</a:t>
            </a:r>
          </a:p>
        </p:txBody>
      </p:sp>
    </p:spTree>
    <p:extLst>
      <p:ext uri="{BB962C8B-B14F-4D97-AF65-F5344CB8AC3E}">
        <p14:creationId xmlns:p14="http://schemas.microsoft.com/office/powerpoint/2010/main" val="469435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21C9EB-43CF-D207-45A2-EB97E6CBC6A0}"/>
              </a:ext>
            </a:extLst>
          </p:cNvPr>
          <p:cNvSpPr>
            <a:spLocks noGrp="1"/>
          </p:cNvSpPr>
          <p:nvPr>
            <p:ph type="title"/>
          </p:nvPr>
        </p:nvSpPr>
        <p:spPr>
          <a:xfrm>
            <a:off x="785175" y="420980"/>
            <a:ext cx="7573650" cy="761730"/>
          </a:xfrm>
        </p:spPr>
        <p:txBody>
          <a:bodyPr/>
          <a:lstStyle/>
          <a:p>
            <a:r>
              <a:rPr lang="pt-BR" sz="2800" dirty="0"/>
              <a:t>Método</a:t>
            </a:r>
          </a:p>
        </p:txBody>
      </p:sp>
      <p:sp>
        <p:nvSpPr>
          <p:cNvPr id="4" name="CaixaDeTexto 3">
            <a:extLst>
              <a:ext uri="{FF2B5EF4-FFF2-40B4-BE49-F238E27FC236}">
                <a16:creationId xmlns:a16="http://schemas.microsoft.com/office/drawing/2014/main" id="{C0917916-D9A5-BB77-DC70-DD778FB7B930}"/>
              </a:ext>
            </a:extLst>
          </p:cNvPr>
          <p:cNvSpPr txBox="1"/>
          <p:nvPr/>
        </p:nvSpPr>
        <p:spPr>
          <a:xfrm>
            <a:off x="101500" y="1646373"/>
            <a:ext cx="4241900" cy="277005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pt-BR" dirty="0">
                <a:solidFill>
                  <a:schemeClr val="tx1"/>
                </a:solidFill>
                <a:effectLst/>
                <a:latin typeface="Amasis MT Pro Light" panose="02040304050005020304" pitchFamily="18" charset="0"/>
                <a:ea typeface="Calibri" panose="020F0502020204030204" pitchFamily="34" charset="0"/>
                <a:cs typeface="Times New Roman" panose="02020603050405020304" pitchFamily="18" charset="0"/>
              </a:rPr>
              <a:t>Durante cada sessão de gravação, a atividade neural filtrada por passa-banda (0,1 Hz-10 kHz) foi registrada continuamente a uma taxa de amostragem de 20 kHz. </a:t>
            </a:r>
          </a:p>
          <a:p>
            <a:pPr marL="285750" indent="-285750" algn="just">
              <a:lnSpc>
                <a:spcPct val="107000"/>
              </a:lnSpc>
              <a:spcAft>
                <a:spcPts val="800"/>
              </a:spcAft>
              <a:buFont typeface="Arial" panose="020B0604020202020204" pitchFamily="34" charset="0"/>
              <a:buChar char="•"/>
            </a:pPr>
            <a:r>
              <a:rPr lang="pt-BR" dirty="0">
                <a:solidFill>
                  <a:schemeClr val="tx1"/>
                </a:solidFill>
                <a:latin typeface="Amasis MT Pro Light" panose="02040304050005020304" pitchFamily="18" charset="0"/>
                <a:ea typeface="Calibri" panose="020F0502020204030204" pitchFamily="34" charset="0"/>
                <a:cs typeface="Times New Roman" panose="02020603050405020304" pitchFamily="18" charset="0"/>
              </a:rPr>
              <a:t>Para as análises: 510 </a:t>
            </a:r>
            <a:r>
              <a:rPr lang="pt-BR" dirty="0" err="1">
                <a:solidFill>
                  <a:schemeClr val="tx1"/>
                </a:solidFill>
                <a:latin typeface="Amasis MT Pro Light" panose="02040304050005020304" pitchFamily="18" charset="0"/>
                <a:ea typeface="Calibri" panose="020F0502020204030204" pitchFamily="34" charset="0"/>
                <a:cs typeface="Times New Roman" panose="02020603050405020304" pitchFamily="18" charset="0"/>
              </a:rPr>
              <a:t>sitios</a:t>
            </a:r>
            <a:r>
              <a:rPr lang="pt-BR" dirty="0">
                <a:solidFill>
                  <a:schemeClr val="tx1"/>
                </a:solidFill>
                <a:latin typeface="Amasis MT Pro Light" panose="02040304050005020304" pitchFamily="18" charset="0"/>
                <a:ea typeface="Calibri" panose="020F0502020204030204" pitchFamily="34" charset="0"/>
                <a:cs typeface="Times New Roman" panose="02020603050405020304" pitchFamily="18" charset="0"/>
              </a:rPr>
              <a:t> neurais do córtex temporal inferior e 277 sítios neurais da área de V4.</a:t>
            </a:r>
          </a:p>
          <a:p>
            <a:pPr marL="285750" indent="-285750" algn="just">
              <a:lnSpc>
                <a:spcPct val="107000"/>
              </a:lnSpc>
              <a:spcAft>
                <a:spcPts val="800"/>
              </a:spcAft>
              <a:buFont typeface="Arial" panose="020B0604020202020204" pitchFamily="34" charset="0"/>
              <a:buChar char="•"/>
            </a:pPr>
            <a:r>
              <a:rPr lang="pt-BR" dirty="0">
                <a:solidFill>
                  <a:schemeClr val="tx1"/>
                </a:solidFill>
                <a:latin typeface="Amasis MT Pro Light" panose="02040304050005020304" pitchFamily="18" charset="0"/>
                <a:ea typeface="Calibri" panose="020F0502020204030204" pitchFamily="34" charset="0"/>
                <a:cs typeface="Times New Roman" panose="02020603050405020304" pitchFamily="18" charset="0"/>
              </a:rPr>
              <a:t>Janelas temporais de cada sítio neural: 70-170 </a:t>
            </a:r>
            <a:r>
              <a:rPr lang="pt-BR" dirty="0" err="1">
                <a:solidFill>
                  <a:schemeClr val="tx1"/>
                </a:solidFill>
                <a:latin typeface="Amasis MT Pro Light" panose="02040304050005020304" pitchFamily="18" charset="0"/>
                <a:ea typeface="Calibri" panose="020F0502020204030204" pitchFamily="34" charset="0"/>
                <a:cs typeface="Times New Roman" panose="02020603050405020304" pitchFamily="18" charset="0"/>
              </a:rPr>
              <a:t>ms</a:t>
            </a:r>
            <a:r>
              <a:rPr lang="pt-BR" dirty="0">
                <a:solidFill>
                  <a:schemeClr val="tx1"/>
                </a:solidFill>
                <a:latin typeface="Amasis MT Pro Light" panose="02040304050005020304" pitchFamily="18" charset="0"/>
                <a:ea typeface="Calibri" panose="020F0502020204030204" pitchFamily="34" charset="0"/>
                <a:cs typeface="Times New Roman" panose="02020603050405020304" pitchFamily="18" charset="0"/>
              </a:rPr>
              <a:t>; 170-270 ms.</a:t>
            </a:r>
          </a:p>
          <a:p>
            <a:pPr marL="285750" indent="-285750" algn="just">
              <a:lnSpc>
                <a:spcPct val="107000"/>
              </a:lnSpc>
              <a:spcAft>
                <a:spcPts val="800"/>
              </a:spcAft>
              <a:buFont typeface="Arial" panose="020B0604020202020204" pitchFamily="34" charset="0"/>
              <a:buChar char="•"/>
            </a:pPr>
            <a:r>
              <a:rPr lang="pt-BR" dirty="0">
                <a:solidFill>
                  <a:schemeClr val="tx1"/>
                </a:solidFill>
                <a:latin typeface="Amasis MT Pro Light" panose="02040304050005020304" pitchFamily="18" charset="0"/>
                <a:ea typeface="Calibri" panose="020F0502020204030204" pitchFamily="34" charset="0"/>
                <a:cs typeface="Times New Roman" panose="02020603050405020304" pitchFamily="18" charset="0"/>
              </a:rPr>
              <a:t>Utilização de decodificadores lineares.</a:t>
            </a:r>
          </a:p>
          <a:p>
            <a:pPr marL="285750" indent="-285750" algn="just">
              <a:lnSpc>
                <a:spcPct val="107000"/>
              </a:lnSpc>
              <a:spcAft>
                <a:spcPts val="800"/>
              </a:spcAft>
              <a:buFont typeface="Arial" panose="020B0604020202020204" pitchFamily="34" charset="0"/>
              <a:buChar char="•"/>
            </a:pPr>
            <a:endParaRPr lang="pt-BR" sz="1250" dirty="0">
              <a:solidFill>
                <a:schemeClr val="tx1"/>
              </a:solidFill>
              <a:latin typeface="Amasis MT Pro Light" panose="02040304050005020304" pitchFamily="18"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9F035664-F424-A14C-4EC6-7EB9242BE0F6}"/>
              </a:ext>
            </a:extLst>
          </p:cNvPr>
          <p:cNvPicPr>
            <a:picLocks noChangeAspect="1"/>
          </p:cNvPicPr>
          <p:nvPr/>
        </p:nvPicPr>
        <p:blipFill>
          <a:blip r:embed="rId2"/>
          <a:stretch>
            <a:fillRect/>
          </a:stretch>
        </p:blipFill>
        <p:spPr>
          <a:xfrm>
            <a:off x="4519880" y="2571750"/>
            <a:ext cx="4607660" cy="2610214"/>
          </a:xfrm>
          <a:prstGeom prst="rect">
            <a:avLst/>
          </a:prstGeom>
        </p:spPr>
      </p:pic>
      <p:pic>
        <p:nvPicPr>
          <p:cNvPr id="10" name="Imagem 9">
            <a:extLst>
              <a:ext uri="{FF2B5EF4-FFF2-40B4-BE49-F238E27FC236}">
                <a16:creationId xmlns:a16="http://schemas.microsoft.com/office/drawing/2014/main" id="{372AEA1A-D49C-B5F8-AF04-3C0E43F63F3C}"/>
              </a:ext>
            </a:extLst>
          </p:cNvPr>
          <p:cNvPicPr>
            <a:picLocks noChangeAspect="1"/>
          </p:cNvPicPr>
          <p:nvPr/>
        </p:nvPicPr>
        <p:blipFill rotWithShape="1">
          <a:blip r:embed="rId3"/>
          <a:srcRect t="16241" r="-5668"/>
          <a:stretch/>
        </p:blipFill>
        <p:spPr>
          <a:xfrm>
            <a:off x="6306696" y="919071"/>
            <a:ext cx="2997324" cy="1657351"/>
          </a:xfrm>
          <a:prstGeom prst="rect">
            <a:avLst/>
          </a:prstGeom>
        </p:spPr>
      </p:pic>
    </p:spTree>
    <p:extLst>
      <p:ext uri="{BB962C8B-B14F-4D97-AF65-F5344CB8AC3E}">
        <p14:creationId xmlns:p14="http://schemas.microsoft.com/office/powerpoint/2010/main" val="1070541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034666-DBDD-A5E9-A27C-8B126C8B2A44}"/>
              </a:ext>
            </a:extLst>
          </p:cNvPr>
          <p:cNvSpPr>
            <a:spLocks noGrp="1"/>
          </p:cNvSpPr>
          <p:nvPr>
            <p:ph type="title"/>
          </p:nvPr>
        </p:nvSpPr>
        <p:spPr>
          <a:xfrm>
            <a:off x="1669750" y="27480"/>
            <a:ext cx="5446800" cy="496800"/>
          </a:xfrm>
        </p:spPr>
        <p:txBody>
          <a:bodyPr/>
          <a:lstStyle/>
          <a:p>
            <a:pPr algn="ctr"/>
            <a:r>
              <a:rPr lang="pt-BR" sz="2800" dirty="0"/>
              <a:t>Resultados </a:t>
            </a:r>
          </a:p>
        </p:txBody>
      </p:sp>
      <p:sp>
        <p:nvSpPr>
          <p:cNvPr id="4" name="Título 1">
            <a:extLst>
              <a:ext uri="{FF2B5EF4-FFF2-40B4-BE49-F238E27FC236}">
                <a16:creationId xmlns:a16="http://schemas.microsoft.com/office/drawing/2014/main" id="{70DFC31B-8544-A43C-D51A-6B1664F5E7E8}"/>
              </a:ext>
            </a:extLst>
          </p:cNvPr>
          <p:cNvSpPr txBox="1">
            <a:spLocks/>
          </p:cNvSpPr>
          <p:nvPr/>
        </p:nvSpPr>
        <p:spPr>
          <a:xfrm>
            <a:off x="1669750" y="524280"/>
            <a:ext cx="5446800" cy="49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2500"/>
              <a:buFont typeface="DM Serif Text"/>
              <a:buNone/>
              <a:defRPr sz="2500" b="1" i="0" u="none" strike="noStrike" cap="none">
                <a:solidFill>
                  <a:schemeClr val="dk2"/>
                </a:solidFill>
                <a:latin typeface="DM Serif Text"/>
                <a:ea typeface="DM Serif Text"/>
                <a:cs typeface="DM Serif Text"/>
                <a:sym typeface="DM Serif Text"/>
              </a:defRPr>
            </a:lvl1pPr>
            <a:lvl2pPr marR="0" lvl="1"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2pPr>
            <a:lvl3pPr marR="0" lvl="2"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3pPr>
            <a:lvl4pPr marR="0" lvl="3"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4pPr>
            <a:lvl5pPr marR="0" lvl="4"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5pPr>
            <a:lvl6pPr marR="0" lvl="5"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6pPr>
            <a:lvl7pPr marR="0" lvl="6"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7pPr>
            <a:lvl8pPr marR="0" lvl="7"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8pPr>
            <a:lvl9pPr marR="0" lvl="8" algn="ctr" rtl="0">
              <a:lnSpc>
                <a:spcPct val="100000"/>
              </a:lnSpc>
              <a:spcBef>
                <a:spcPts val="0"/>
              </a:spcBef>
              <a:spcAft>
                <a:spcPts val="0"/>
              </a:spcAft>
              <a:buClr>
                <a:schemeClr val="dk1"/>
              </a:buClr>
              <a:buSzPts val="2500"/>
              <a:buFont typeface="Averia Libre"/>
              <a:buNone/>
              <a:defRPr sz="2500" b="1" i="0" u="none" strike="noStrike" cap="none">
                <a:solidFill>
                  <a:schemeClr val="dk1"/>
                </a:solidFill>
                <a:latin typeface="Averia Libre"/>
                <a:ea typeface="Averia Libre"/>
                <a:cs typeface="Averia Libre"/>
                <a:sym typeface="Averia Libre"/>
              </a:defRPr>
            </a:lvl9pPr>
          </a:lstStyle>
          <a:p>
            <a:pPr algn="ctr"/>
            <a:r>
              <a:rPr lang="pt-BR" sz="2400" dirty="0">
                <a:solidFill>
                  <a:schemeClr val="tx2">
                    <a:lumMod val="75000"/>
                  </a:schemeClr>
                </a:solidFill>
              </a:rPr>
              <a:t>Tarefa de decisão lexical</a:t>
            </a:r>
          </a:p>
        </p:txBody>
      </p:sp>
      <p:pic>
        <p:nvPicPr>
          <p:cNvPr id="16" name="Imagem 15">
            <a:extLst>
              <a:ext uri="{FF2B5EF4-FFF2-40B4-BE49-F238E27FC236}">
                <a16:creationId xmlns:a16="http://schemas.microsoft.com/office/drawing/2014/main" id="{9EDCABEF-D9CF-8782-2567-386BF959FF28}"/>
              </a:ext>
            </a:extLst>
          </p:cNvPr>
          <p:cNvPicPr>
            <a:picLocks noChangeAspect="1"/>
          </p:cNvPicPr>
          <p:nvPr/>
        </p:nvPicPr>
        <p:blipFill>
          <a:blip r:embed="rId2"/>
          <a:stretch>
            <a:fillRect/>
          </a:stretch>
        </p:blipFill>
        <p:spPr>
          <a:xfrm>
            <a:off x="271095" y="1232077"/>
            <a:ext cx="1637715" cy="2585544"/>
          </a:xfrm>
          <a:prstGeom prst="rect">
            <a:avLst/>
          </a:prstGeom>
        </p:spPr>
      </p:pic>
      <p:sp>
        <p:nvSpPr>
          <p:cNvPr id="17" name="CaixaDeTexto 16">
            <a:extLst>
              <a:ext uri="{FF2B5EF4-FFF2-40B4-BE49-F238E27FC236}">
                <a16:creationId xmlns:a16="http://schemas.microsoft.com/office/drawing/2014/main" id="{2124F849-ACB8-9DAE-2163-22CE108AD3E1}"/>
              </a:ext>
            </a:extLst>
          </p:cNvPr>
          <p:cNvSpPr txBox="1"/>
          <p:nvPr/>
        </p:nvSpPr>
        <p:spPr>
          <a:xfrm>
            <a:off x="0" y="559415"/>
            <a:ext cx="542189" cy="923330"/>
          </a:xfrm>
          <a:prstGeom prst="rect">
            <a:avLst/>
          </a:prstGeom>
          <a:noFill/>
        </p:spPr>
        <p:txBody>
          <a:bodyPr wrap="square" rtlCol="0">
            <a:spAutoFit/>
          </a:bodyPr>
          <a:lstStyle/>
          <a:p>
            <a:r>
              <a:rPr lang="pt-BR" sz="5400" dirty="0">
                <a:latin typeface="DM Serif Text" pitchFamily="2" charset="0"/>
              </a:rPr>
              <a:t>2</a:t>
            </a:r>
          </a:p>
        </p:txBody>
      </p:sp>
      <p:pic>
        <p:nvPicPr>
          <p:cNvPr id="19" name="Imagem 18">
            <a:extLst>
              <a:ext uri="{FF2B5EF4-FFF2-40B4-BE49-F238E27FC236}">
                <a16:creationId xmlns:a16="http://schemas.microsoft.com/office/drawing/2014/main" id="{26500076-841F-6EE0-BAC7-F2250B55B31F}"/>
              </a:ext>
            </a:extLst>
          </p:cNvPr>
          <p:cNvPicPr>
            <a:picLocks noChangeAspect="1"/>
          </p:cNvPicPr>
          <p:nvPr/>
        </p:nvPicPr>
        <p:blipFill>
          <a:blip r:embed="rId3"/>
          <a:stretch>
            <a:fillRect/>
          </a:stretch>
        </p:blipFill>
        <p:spPr>
          <a:xfrm>
            <a:off x="2179905" y="1232076"/>
            <a:ext cx="1637715" cy="2585544"/>
          </a:xfrm>
          <a:prstGeom prst="rect">
            <a:avLst/>
          </a:prstGeom>
        </p:spPr>
      </p:pic>
      <p:pic>
        <p:nvPicPr>
          <p:cNvPr id="21" name="Imagem 20">
            <a:extLst>
              <a:ext uri="{FF2B5EF4-FFF2-40B4-BE49-F238E27FC236}">
                <a16:creationId xmlns:a16="http://schemas.microsoft.com/office/drawing/2014/main" id="{CBCF53E6-ED03-F9B5-A37E-A039C9C0BE56}"/>
              </a:ext>
            </a:extLst>
          </p:cNvPr>
          <p:cNvPicPr>
            <a:picLocks noChangeAspect="1"/>
          </p:cNvPicPr>
          <p:nvPr/>
        </p:nvPicPr>
        <p:blipFill>
          <a:blip r:embed="rId4"/>
          <a:stretch>
            <a:fillRect/>
          </a:stretch>
        </p:blipFill>
        <p:spPr>
          <a:xfrm>
            <a:off x="4088715" y="1232076"/>
            <a:ext cx="1832164" cy="2585544"/>
          </a:xfrm>
          <a:prstGeom prst="rect">
            <a:avLst/>
          </a:prstGeom>
        </p:spPr>
      </p:pic>
      <p:pic>
        <p:nvPicPr>
          <p:cNvPr id="23" name="Imagem 22">
            <a:extLst>
              <a:ext uri="{FF2B5EF4-FFF2-40B4-BE49-F238E27FC236}">
                <a16:creationId xmlns:a16="http://schemas.microsoft.com/office/drawing/2014/main" id="{2F715E04-4C8B-3041-E657-5AEA9A77F469}"/>
              </a:ext>
            </a:extLst>
          </p:cNvPr>
          <p:cNvPicPr>
            <a:picLocks noChangeAspect="1"/>
          </p:cNvPicPr>
          <p:nvPr/>
        </p:nvPicPr>
        <p:blipFill>
          <a:blip r:embed="rId5"/>
          <a:stretch>
            <a:fillRect/>
          </a:stretch>
        </p:blipFill>
        <p:spPr>
          <a:xfrm>
            <a:off x="6875666" y="1014290"/>
            <a:ext cx="2095792" cy="1648055"/>
          </a:xfrm>
          <a:prstGeom prst="rect">
            <a:avLst/>
          </a:prstGeom>
        </p:spPr>
      </p:pic>
      <p:pic>
        <p:nvPicPr>
          <p:cNvPr id="25" name="Imagem 24">
            <a:extLst>
              <a:ext uri="{FF2B5EF4-FFF2-40B4-BE49-F238E27FC236}">
                <a16:creationId xmlns:a16="http://schemas.microsoft.com/office/drawing/2014/main" id="{AA248409-4B48-9DF9-C234-4EF36D4139E6}"/>
              </a:ext>
            </a:extLst>
          </p:cNvPr>
          <p:cNvPicPr>
            <a:picLocks noChangeAspect="1"/>
          </p:cNvPicPr>
          <p:nvPr/>
        </p:nvPicPr>
        <p:blipFill>
          <a:blip r:embed="rId6"/>
          <a:stretch>
            <a:fillRect/>
          </a:stretch>
        </p:blipFill>
        <p:spPr>
          <a:xfrm>
            <a:off x="6842077" y="2895326"/>
            <a:ext cx="2095792" cy="1638529"/>
          </a:xfrm>
          <a:prstGeom prst="rect">
            <a:avLst/>
          </a:prstGeom>
        </p:spPr>
      </p:pic>
      <p:sp>
        <p:nvSpPr>
          <p:cNvPr id="11" name="CaixaDeTexto 10">
            <a:extLst>
              <a:ext uri="{FF2B5EF4-FFF2-40B4-BE49-F238E27FC236}">
                <a16:creationId xmlns:a16="http://schemas.microsoft.com/office/drawing/2014/main" id="{A89783A6-CE35-B851-9124-CBDB43BD8E71}"/>
              </a:ext>
            </a:extLst>
          </p:cNvPr>
          <p:cNvSpPr txBox="1"/>
          <p:nvPr/>
        </p:nvSpPr>
        <p:spPr>
          <a:xfrm>
            <a:off x="84115" y="3911423"/>
            <a:ext cx="1873304" cy="954107"/>
          </a:xfrm>
          <a:prstGeom prst="rect">
            <a:avLst/>
          </a:prstGeom>
          <a:noFill/>
        </p:spPr>
        <p:txBody>
          <a:bodyPr wrap="square">
            <a:spAutoFit/>
          </a:bodyPr>
          <a:lstStyle/>
          <a:p>
            <a:pPr algn="just"/>
            <a:r>
              <a:rPr lang="pt-BR" sz="800" dirty="0">
                <a:latin typeface="Amasis MT Pro" panose="02040504050005020304" pitchFamily="18" charset="0"/>
              </a:rPr>
              <a:t>E</a:t>
            </a:r>
            <a:r>
              <a:rPr lang="pt-BR" sz="800" b="0" i="0" u="none" strike="noStrike" baseline="0" dirty="0">
                <a:solidFill>
                  <a:srgbClr val="000000"/>
                </a:solidFill>
                <a:latin typeface="Amasis MT Pro" panose="02040504050005020304" pitchFamily="18" charset="0"/>
              </a:rPr>
              <a:t>scolhas do decodificador linear de neurônios do córtex temporal inferior, plotadas como a probabilidade de categorizar estímulos como palavras, em comparação com escolhas comportamentais de um grupo de seis babuínos (</a:t>
            </a:r>
            <a:r>
              <a:rPr lang="pt-BR" sz="800" b="0" i="0" u="none" strike="noStrike" baseline="0" dirty="0" err="1">
                <a:solidFill>
                  <a:srgbClr val="000000"/>
                </a:solidFill>
                <a:latin typeface="Amasis MT Pro" panose="02040504050005020304" pitchFamily="18" charset="0"/>
              </a:rPr>
              <a:t>Grainger</a:t>
            </a:r>
            <a:r>
              <a:rPr lang="pt-BR" sz="800" b="0" i="0" u="none" strike="noStrike" baseline="0" dirty="0">
                <a:solidFill>
                  <a:srgbClr val="000000"/>
                </a:solidFill>
                <a:latin typeface="Amasis MT Pro" panose="02040504050005020304" pitchFamily="18" charset="0"/>
              </a:rPr>
              <a:t>)</a:t>
            </a:r>
            <a:endParaRPr lang="pt-BR" sz="800" dirty="0">
              <a:latin typeface="Amasis MT Pro" panose="02040504050005020304" pitchFamily="18" charset="0"/>
            </a:endParaRPr>
          </a:p>
        </p:txBody>
      </p:sp>
      <p:sp>
        <p:nvSpPr>
          <p:cNvPr id="13" name="CaixaDeTexto 12">
            <a:extLst>
              <a:ext uri="{FF2B5EF4-FFF2-40B4-BE49-F238E27FC236}">
                <a16:creationId xmlns:a16="http://schemas.microsoft.com/office/drawing/2014/main" id="{35CB3A56-3AE0-D2D9-7CFD-4FFBDDD5284D}"/>
              </a:ext>
            </a:extLst>
          </p:cNvPr>
          <p:cNvSpPr txBox="1"/>
          <p:nvPr/>
        </p:nvSpPr>
        <p:spPr>
          <a:xfrm>
            <a:off x="2237174" y="3911334"/>
            <a:ext cx="1637716" cy="830997"/>
          </a:xfrm>
          <a:prstGeom prst="rect">
            <a:avLst/>
          </a:prstGeom>
          <a:noFill/>
        </p:spPr>
        <p:txBody>
          <a:bodyPr wrap="square">
            <a:spAutoFit/>
          </a:bodyPr>
          <a:lstStyle/>
          <a:p>
            <a:pPr algn="just"/>
            <a:r>
              <a:rPr lang="pt-BR" sz="800" b="0" i="0" u="none" strike="noStrike" baseline="0" dirty="0">
                <a:solidFill>
                  <a:srgbClr val="000000"/>
                </a:solidFill>
                <a:latin typeface="Amasis MT Pro" panose="02040504050005020304" pitchFamily="18" charset="0"/>
              </a:rPr>
              <a:t>Os decodificadores treinados nas respostas da população do córtex temporal inferior (azul) alcançaram alto desempenho, em comparação com a área de V4 (verde).</a:t>
            </a:r>
            <a:endParaRPr lang="pt-BR" sz="800" dirty="0"/>
          </a:p>
        </p:txBody>
      </p:sp>
      <p:sp>
        <p:nvSpPr>
          <p:cNvPr id="15" name="CaixaDeTexto 14">
            <a:extLst>
              <a:ext uri="{FF2B5EF4-FFF2-40B4-BE49-F238E27FC236}">
                <a16:creationId xmlns:a16="http://schemas.microsoft.com/office/drawing/2014/main" id="{68B6DCD5-9F1C-6078-D350-0406D3AD820F}"/>
              </a:ext>
            </a:extLst>
          </p:cNvPr>
          <p:cNvSpPr txBox="1"/>
          <p:nvPr/>
        </p:nvSpPr>
        <p:spPr>
          <a:xfrm>
            <a:off x="4154646" y="3911334"/>
            <a:ext cx="1714974" cy="707886"/>
          </a:xfrm>
          <a:prstGeom prst="rect">
            <a:avLst/>
          </a:prstGeom>
          <a:noFill/>
        </p:spPr>
        <p:txBody>
          <a:bodyPr wrap="square">
            <a:spAutoFit/>
          </a:bodyPr>
          <a:lstStyle/>
          <a:p>
            <a:pPr algn="just"/>
            <a:r>
              <a:rPr lang="pt-BR" sz="800" dirty="0">
                <a:latin typeface="Amasis MT Pro" panose="02040504050005020304" pitchFamily="18" charset="0"/>
              </a:rPr>
              <a:t>O desempenho apresentado pela população do córtex temporal superior foi altamente correlacionado com o padrão correspondente ao de babuínos</a:t>
            </a:r>
          </a:p>
        </p:txBody>
      </p:sp>
      <p:sp>
        <p:nvSpPr>
          <p:cNvPr id="18" name="CaixaDeTexto 17">
            <a:extLst>
              <a:ext uri="{FF2B5EF4-FFF2-40B4-BE49-F238E27FC236}">
                <a16:creationId xmlns:a16="http://schemas.microsoft.com/office/drawing/2014/main" id="{455D7E4C-2DE1-732A-8DCB-14053F52E139}"/>
              </a:ext>
            </a:extLst>
          </p:cNvPr>
          <p:cNvSpPr txBox="1"/>
          <p:nvPr/>
        </p:nvSpPr>
        <p:spPr>
          <a:xfrm>
            <a:off x="6898410" y="362673"/>
            <a:ext cx="1832164" cy="584775"/>
          </a:xfrm>
          <a:prstGeom prst="rect">
            <a:avLst/>
          </a:prstGeom>
          <a:noFill/>
        </p:spPr>
        <p:txBody>
          <a:bodyPr wrap="square">
            <a:spAutoFit/>
          </a:bodyPr>
          <a:lstStyle/>
          <a:p>
            <a:pPr algn="just"/>
            <a:r>
              <a:rPr lang="pt-BR" sz="800" dirty="0">
                <a:latin typeface="Amasis MT Pro" panose="02040504050005020304" pitchFamily="18" charset="0"/>
              </a:rPr>
              <a:t>O desempenho da população do córtex temporal inferior não mostrou forte seletividade para palavras sobre </a:t>
            </a:r>
            <a:r>
              <a:rPr lang="pt-BR" sz="800" dirty="0" err="1">
                <a:latin typeface="Amasis MT Pro" panose="02040504050005020304" pitchFamily="18" charset="0"/>
              </a:rPr>
              <a:t>pseudopalavras</a:t>
            </a:r>
            <a:endParaRPr lang="pt-BR" sz="800" dirty="0">
              <a:latin typeface="Amasis MT Pro" panose="02040504050005020304" pitchFamily="18" charset="0"/>
            </a:endParaRPr>
          </a:p>
        </p:txBody>
      </p:sp>
      <p:sp>
        <p:nvSpPr>
          <p:cNvPr id="20" name="CaixaDeTexto 19">
            <a:extLst>
              <a:ext uri="{FF2B5EF4-FFF2-40B4-BE49-F238E27FC236}">
                <a16:creationId xmlns:a16="http://schemas.microsoft.com/office/drawing/2014/main" id="{68638249-BC9D-D525-DDDA-36FE5A175627}"/>
              </a:ext>
            </a:extLst>
          </p:cNvPr>
          <p:cNvSpPr txBox="1"/>
          <p:nvPr/>
        </p:nvSpPr>
        <p:spPr>
          <a:xfrm>
            <a:off x="6368902" y="4426884"/>
            <a:ext cx="2775098" cy="707886"/>
          </a:xfrm>
          <a:prstGeom prst="rect">
            <a:avLst/>
          </a:prstGeom>
          <a:noFill/>
        </p:spPr>
        <p:txBody>
          <a:bodyPr wrap="square">
            <a:spAutoFit/>
          </a:bodyPr>
          <a:lstStyle/>
          <a:p>
            <a:pPr algn="just"/>
            <a:r>
              <a:rPr lang="pt-BR" sz="800" dirty="0">
                <a:latin typeface="Amasis MT Pro" panose="02040504050005020304" pitchFamily="18" charset="0"/>
              </a:rPr>
              <a:t>Os decodificadores treinados neste subconjunto de sítios neurais tiveram um desempenho melhor do que uma amostra correspondente da população não seletiva restante (em cinza), mas não foram tão bem quanto os decodificadores treinados em toda a população. </a:t>
            </a:r>
          </a:p>
        </p:txBody>
      </p:sp>
    </p:spTree>
    <p:extLst>
      <p:ext uri="{BB962C8B-B14F-4D97-AF65-F5344CB8AC3E}">
        <p14:creationId xmlns:p14="http://schemas.microsoft.com/office/powerpoint/2010/main" val="3714771901"/>
      </p:ext>
    </p:extLst>
  </p:cSld>
  <p:clrMapOvr>
    <a:masterClrMapping/>
  </p:clrMapOvr>
</p:sld>
</file>

<file path=ppt/theme/theme1.xml><?xml version="1.0" encoding="utf-8"?>
<a:theme xmlns:a="http://schemas.openxmlformats.org/drawingml/2006/main" name="Pastel Watercolor Mental Health Clinic by Slidesgo">
  <a:themeElements>
    <a:clrScheme name="Simple Light">
      <a:dk1>
        <a:srgbClr val="000000"/>
      </a:dk1>
      <a:lt1>
        <a:srgbClr val="F5F0EC"/>
      </a:lt1>
      <a:dk2>
        <a:srgbClr val="659DA9"/>
      </a:dk2>
      <a:lt2>
        <a:srgbClr val="EDCB69"/>
      </a:lt2>
      <a:accent1>
        <a:srgbClr val="385A93"/>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1217</Words>
  <Application>Microsoft Office PowerPoint</Application>
  <PresentationFormat>Apresentação na tela (16:9)</PresentationFormat>
  <Paragraphs>90</Paragraphs>
  <Slides>16</Slides>
  <Notes>5</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16</vt:i4>
      </vt:variant>
    </vt:vector>
  </HeadingPairs>
  <TitlesOfParts>
    <vt:vector size="27" baseType="lpstr">
      <vt:lpstr>Arial</vt:lpstr>
      <vt:lpstr>Cambay</vt:lpstr>
      <vt:lpstr>Amasis MT Pro Light</vt:lpstr>
      <vt:lpstr>Avenir Next LT Pro Light</vt:lpstr>
      <vt:lpstr>Calibri</vt:lpstr>
      <vt:lpstr>Fira Sans Extra Condensed Medium</vt:lpstr>
      <vt:lpstr>Amasis MT Pro</vt:lpstr>
      <vt:lpstr>Averia Libre</vt:lpstr>
      <vt:lpstr>DM Serif Text</vt:lpstr>
      <vt:lpstr>Roboto Condensed Light</vt:lpstr>
      <vt:lpstr>Pastel Watercolor Mental Health Clinic by Slidesgo</vt:lpstr>
      <vt:lpstr>The inferior temporal cortex is a potential cortical precursor of orthographic processing in untrained monkeys </vt:lpstr>
      <vt:lpstr>Pressupostos teóricos</vt:lpstr>
      <vt:lpstr>Pressupostos teóricos</vt:lpstr>
      <vt:lpstr>Pressupostos Teóricos</vt:lpstr>
      <vt:lpstr>Pressupostos teóricos</vt:lpstr>
      <vt:lpstr>O experimento</vt:lpstr>
      <vt:lpstr>Métodos</vt:lpstr>
      <vt:lpstr>Método</vt:lpstr>
      <vt:lpstr>Resultados </vt:lpstr>
      <vt:lpstr>Resultados </vt:lpstr>
      <vt:lpstr>Resultados </vt:lpstr>
      <vt:lpstr>Resultados </vt:lpstr>
      <vt:lpstr>Resultados </vt:lpstr>
      <vt:lpstr>Discussão</vt:lpstr>
      <vt:lpstr>Discussão</vt:lpstr>
      <vt:lpstr>Obrigada!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Watercolor Mental Health Clinic</dc:title>
  <dc:creator>Aniela Franca</dc:creator>
  <cp:lastModifiedBy>Aniela Improta Franca</cp:lastModifiedBy>
  <cp:revision>34</cp:revision>
  <dcterms:modified xsi:type="dcterms:W3CDTF">2022-06-16T01:08:01Z</dcterms:modified>
</cp:coreProperties>
</file>