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60" r:id="rId2"/>
  </p:sldMasterIdLst>
  <p:sldIdLst>
    <p:sldId id="256" r:id="rId3"/>
    <p:sldId id="257" r:id="rId4"/>
    <p:sldId id="258" r:id="rId5"/>
    <p:sldId id="259" r:id="rId6"/>
    <p:sldId id="271" r:id="rId7"/>
    <p:sldId id="264" r:id="rId8"/>
    <p:sldId id="261" r:id="rId9"/>
    <p:sldId id="263" r:id="rId10"/>
    <p:sldId id="260" r:id="rId11"/>
    <p:sldId id="270" r:id="rId12"/>
    <p:sldId id="265" r:id="rId13"/>
    <p:sldId id="266" r:id="rId14"/>
    <p:sldId id="267" r:id="rId15"/>
    <p:sldId id="268" r:id="rId16"/>
    <p:sldId id="272" r:id="rId17"/>
    <p:sldId id="269"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22" autoAdjust="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4/17/2023</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‹nº›</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30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4/17/2023</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33378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4/17/2023</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‹nº›</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45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CF2837-FD89-41EB-B062-88194AFD9AE0}" type="datetime1">
              <a:rPr lang="en-US" smtClean="0"/>
              <a:t>4/18/2023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578DB3-CB70-4C20-A821-B6AAE016301F}" type="slidenum">
              <a:rPr lang="en-US"/>
              <a:pPr>
                <a:defRPr/>
              </a:pPr>
              <a:t>‹nº›</a:t>
            </a:fld>
            <a:endParaRPr lang="en-US"/>
          </a:p>
        </p:txBody>
      </p:sp>
    </p:spTree>
    <p:extLst>
      <p:ext uri="{BB962C8B-B14F-4D97-AF65-F5344CB8AC3E}">
        <p14:creationId xmlns:p14="http://schemas.microsoft.com/office/powerpoint/2010/main" val="30567049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4/17/2023</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57511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4/17/2023</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347313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4/17/2023</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89756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4/17/2023</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129399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4/17/2023</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3635434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4/17/2023</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522827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4/17/2023</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338965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4/17/2023</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‹nº›</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6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4/17/2023</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‹nº›</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0915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12192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5125" name="Text Placeholder 2"/>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E54C2143-B157-4C2F-9446-00B5622FADD5}" type="datetime1">
              <a:rPr lang="en-US" smtClean="0"/>
              <a:t>4/18/2023</a:t>
            </a:fld>
            <a:endParaRPr lang="en-US"/>
          </a:p>
        </p:txBody>
      </p:sp>
      <p:sp>
        <p:nvSpPr>
          <p:cNvPr id="5"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9256D21D-6F2D-42DA-B96F-10D050AD3BED}"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46" r:id="rId1"/>
  </p:sldLayoutIdLst>
  <p:transition>
    <p:fade/>
  </p:transition>
  <p:hf hdr="0" ftr="0" dt="0"/>
  <p:txStyles>
    <p:titleStyle>
      <a:lvl1pPr algn="l" rtl="0" eaLnBrk="0" fontAlgn="base" hangingPunct="0">
        <a:spcBef>
          <a:spcPct val="0"/>
        </a:spcBef>
        <a:spcAft>
          <a:spcPct val="0"/>
        </a:spcAft>
        <a:defRPr sz="4500" b="1" kern="1200">
          <a:solidFill>
            <a:srgbClr val="347FD8"/>
          </a:solidFill>
          <a:latin typeface="+mj-lt"/>
          <a:ea typeface="+mj-ea"/>
          <a:cs typeface="+mj-cs"/>
        </a:defRPr>
      </a:lvl1pPr>
      <a:lvl2pPr algn="l" rtl="0" eaLnBrk="0" fontAlgn="base" hangingPunct="0">
        <a:spcBef>
          <a:spcPct val="0"/>
        </a:spcBef>
        <a:spcAft>
          <a:spcPct val="0"/>
        </a:spcAft>
        <a:defRPr sz="4500" b="1">
          <a:solidFill>
            <a:srgbClr val="347FD8"/>
          </a:solidFill>
          <a:latin typeface="Corbel" pitchFamily="34" charset="0"/>
        </a:defRPr>
      </a:lvl2pPr>
      <a:lvl3pPr algn="l" rtl="0" eaLnBrk="0" fontAlgn="base" hangingPunct="0">
        <a:spcBef>
          <a:spcPct val="0"/>
        </a:spcBef>
        <a:spcAft>
          <a:spcPct val="0"/>
        </a:spcAft>
        <a:defRPr sz="4500" b="1">
          <a:solidFill>
            <a:srgbClr val="347FD8"/>
          </a:solidFill>
          <a:latin typeface="Corbel" pitchFamily="34" charset="0"/>
        </a:defRPr>
      </a:lvl3pPr>
      <a:lvl4pPr algn="l" rtl="0" eaLnBrk="0" fontAlgn="base" hangingPunct="0">
        <a:spcBef>
          <a:spcPct val="0"/>
        </a:spcBef>
        <a:spcAft>
          <a:spcPct val="0"/>
        </a:spcAft>
        <a:defRPr sz="4500" b="1">
          <a:solidFill>
            <a:srgbClr val="347FD8"/>
          </a:solidFill>
          <a:latin typeface="Corbel" pitchFamily="34" charset="0"/>
        </a:defRPr>
      </a:lvl4pPr>
      <a:lvl5pPr algn="l" rtl="0" eaLnBrk="0" fontAlgn="base" hangingPunct="0">
        <a:spcBef>
          <a:spcPct val="0"/>
        </a:spcBef>
        <a:spcAft>
          <a:spcPct val="0"/>
        </a:spcAft>
        <a:defRPr sz="4500" b="1">
          <a:solidFill>
            <a:srgbClr val="347FD8"/>
          </a:solidFill>
          <a:latin typeface="Corbel"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BBB59"/>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64A2"/>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ideo" Target="https://www.youtube.com/embed/VkShs1UwuWE?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video" Target="https://www.youtube.com/embed/xB7rXw_3gVY?start=2&amp;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video" Target="https://www.youtube.com/embed/kqEr_LuyKvA?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www.acesin.letras.ufrj.br/"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2B6DBBE-AAAF-723D-AC49-CE41F220FE09}"/>
              </a:ext>
            </a:extLst>
          </p:cNvPr>
          <p:cNvPicPr>
            <a:picLocks noChangeAspect="1"/>
          </p:cNvPicPr>
          <p:nvPr/>
        </p:nvPicPr>
        <p:blipFill rotWithShape="1">
          <a:blip r:embed="rId4">
            <a:alphaModFix amt="40000"/>
          </a:blip>
          <a:srcRect t="8067" b="1571"/>
          <a:stretch/>
        </p:blipFill>
        <p:spPr>
          <a:xfrm>
            <a:off x="-1" y="-2"/>
            <a:ext cx="12192001" cy="6858001"/>
          </a:xfrm>
          <a:prstGeom prst="rect">
            <a:avLst/>
          </a:prstGeom>
        </p:spPr>
      </p:pic>
      <p:sp>
        <p:nvSpPr>
          <p:cNvPr id="2" name="Título 1">
            <a:extLst>
              <a:ext uri="{FF2B5EF4-FFF2-40B4-BE49-F238E27FC236}">
                <a16:creationId xmlns:a16="http://schemas.microsoft.com/office/drawing/2014/main" id="{D6F6FA56-6404-7D71-7A12-8C2E7A893FC2}"/>
              </a:ext>
            </a:extLst>
          </p:cNvPr>
          <p:cNvSpPr>
            <a:spLocks noGrp="1"/>
          </p:cNvSpPr>
          <p:nvPr>
            <p:ph type="ctrTitle"/>
          </p:nvPr>
        </p:nvSpPr>
        <p:spPr>
          <a:xfrm>
            <a:off x="517870" y="978408"/>
            <a:ext cx="5021182" cy="2334248"/>
          </a:xfrm>
        </p:spPr>
        <p:txBody>
          <a:bodyPr anchor="t">
            <a:normAutofit/>
          </a:bodyPr>
          <a:lstStyle/>
          <a:p>
            <a:r>
              <a:rPr lang="pt-BR">
                <a:solidFill>
                  <a:srgbClr val="FFFFFF"/>
                </a:solidFill>
              </a:rPr>
              <a:t>Resenha – Aula 11/04/2023</a:t>
            </a:r>
          </a:p>
        </p:txBody>
      </p:sp>
      <p:sp>
        <p:nvSpPr>
          <p:cNvPr id="3" name="Subtítulo 2">
            <a:extLst>
              <a:ext uri="{FF2B5EF4-FFF2-40B4-BE49-F238E27FC236}">
                <a16:creationId xmlns:a16="http://schemas.microsoft.com/office/drawing/2014/main" id="{E2C25D27-98FD-22C0-BA79-26370B5C4DCE}"/>
              </a:ext>
            </a:extLst>
          </p:cNvPr>
          <p:cNvSpPr>
            <a:spLocks noGrp="1"/>
          </p:cNvSpPr>
          <p:nvPr>
            <p:ph type="subTitle" idx="1"/>
          </p:nvPr>
        </p:nvSpPr>
        <p:spPr>
          <a:xfrm>
            <a:off x="517870" y="4482450"/>
            <a:ext cx="5040785" cy="1724029"/>
          </a:xfrm>
        </p:spPr>
        <p:txBody>
          <a:bodyPr anchor="t">
            <a:normAutofit/>
          </a:bodyPr>
          <a:lstStyle/>
          <a:p>
            <a:pPr>
              <a:lnSpc>
                <a:spcPct val="90000"/>
              </a:lnSpc>
            </a:pPr>
            <a:r>
              <a:rPr lang="pt-BR" sz="1700" dirty="0">
                <a:solidFill>
                  <a:srgbClr val="FFFFFF"/>
                </a:solidFill>
              </a:rPr>
              <a:t>Neurofisiologia da Leitura – LEF 794 e LEF 894</a:t>
            </a:r>
          </a:p>
          <a:p>
            <a:pPr>
              <a:lnSpc>
                <a:spcPct val="90000"/>
              </a:lnSpc>
            </a:pPr>
            <a:r>
              <a:rPr lang="pt-BR" sz="1700" dirty="0">
                <a:solidFill>
                  <a:srgbClr val="FFFFFF"/>
                </a:solidFill>
              </a:rPr>
              <a:t>PPG-Linguística/UFRJ</a:t>
            </a:r>
          </a:p>
          <a:p>
            <a:pPr>
              <a:lnSpc>
                <a:spcPct val="90000"/>
              </a:lnSpc>
            </a:pPr>
            <a:r>
              <a:rPr lang="pt-BR" sz="1700" dirty="0">
                <a:solidFill>
                  <a:srgbClr val="FFFFFF"/>
                </a:solidFill>
              </a:rPr>
              <a:t>Profa. Dra. Aniela Improta França e Prof. Dr. Alex de Carvalho</a:t>
            </a:r>
          </a:p>
          <a:p>
            <a:pPr>
              <a:lnSpc>
                <a:spcPct val="90000"/>
              </a:lnSpc>
            </a:pPr>
            <a:r>
              <a:rPr lang="pt-BR" sz="1700" dirty="0" err="1">
                <a:solidFill>
                  <a:srgbClr val="FFFFFF"/>
                </a:solidFill>
              </a:rPr>
              <a:t>Resenhadora</a:t>
            </a:r>
            <a:r>
              <a:rPr lang="pt-BR" sz="1700" dirty="0">
                <a:solidFill>
                  <a:srgbClr val="FFFFFF"/>
                </a:solidFill>
              </a:rPr>
              <a:t>: Andressa Peres Teixeira</a:t>
            </a:r>
          </a:p>
        </p:txBody>
      </p:sp>
      <p:sp>
        <p:nvSpPr>
          <p:cNvPr id="13" name="Rectangle 1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ídeo 3" descr="Renderização 3D do Cérebro">
            <a:extLst>
              <a:ext uri="{FF2B5EF4-FFF2-40B4-BE49-F238E27FC236}">
                <a16:creationId xmlns:a16="http://schemas.microsoft.com/office/drawing/2014/main" id="{9CF5C91C-CBE5-A46D-3317-3BCB044C13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59" r="-1" b="-1"/>
          <a:stretch/>
        </p:blipFill>
        <p:spPr>
          <a:xfrm>
            <a:off x="6651181" y="3428997"/>
            <a:ext cx="5022949" cy="2826116"/>
          </a:xfrm>
          <a:prstGeom prst="rect">
            <a:avLst/>
          </a:prstGeom>
        </p:spPr>
      </p:pic>
    </p:spTree>
    <p:extLst>
      <p:ext uri="{BB962C8B-B14F-4D97-AF65-F5344CB8AC3E}">
        <p14:creationId xmlns:p14="http://schemas.microsoft.com/office/powerpoint/2010/main" val="4060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2A34F-4777-07D6-A40E-599E8E9F8875}"/>
              </a:ext>
            </a:extLst>
          </p:cNvPr>
          <p:cNvSpPr>
            <a:spLocks noGrp="1"/>
          </p:cNvSpPr>
          <p:nvPr>
            <p:ph type="title"/>
          </p:nvPr>
        </p:nvSpPr>
        <p:spPr/>
        <p:txBody>
          <a:bodyPr>
            <a:normAutofit fontScale="90000"/>
          </a:bodyPr>
          <a:lstStyle/>
          <a:p>
            <a:r>
              <a:rPr lang="pt-BR" dirty="0"/>
              <a:t>NEUROFISIOLOGIA DA LINGUAGEM  PARTE  1</a:t>
            </a:r>
          </a:p>
        </p:txBody>
      </p:sp>
      <p:sp>
        <p:nvSpPr>
          <p:cNvPr id="3" name="Espaço Reservado para Conteúdo 2">
            <a:extLst>
              <a:ext uri="{FF2B5EF4-FFF2-40B4-BE49-F238E27FC236}">
                <a16:creationId xmlns:a16="http://schemas.microsoft.com/office/drawing/2014/main" id="{54AFFF84-E38A-431E-6C0F-4D6775B73C0E}"/>
              </a:ext>
            </a:extLst>
          </p:cNvPr>
          <p:cNvSpPr>
            <a:spLocks noGrp="1"/>
          </p:cNvSpPr>
          <p:nvPr>
            <p:ph idx="1"/>
          </p:nvPr>
        </p:nvSpPr>
        <p:spPr/>
        <p:txBody>
          <a:bodyPr/>
          <a:lstStyle/>
          <a:p>
            <a:r>
              <a:rPr lang="pt-BR" sz="2800" dirty="0"/>
              <a:t>https://www.youtube.com/watch?v=VkShs1UwuWE</a:t>
            </a:r>
          </a:p>
        </p:txBody>
      </p:sp>
      <p:pic>
        <p:nvPicPr>
          <p:cNvPr id="4" name="Mídia Online 3" title="Neurofisiologia da Linguagem - Parte 1">
            <a:hlinkClick r:id="" action="ppaction://media"/>
            <a:extLst>
              <a:ext uri="{FF2B5EF4-FFF2-40B4-BE49-F238E27FC236}">
                <a16:creationId xmlns:a16="http://schemas.microsoft.com/office/drawing/2014/main" id="{D5B346F8-87C1-4164-5B1E-6B74C93CF6D2}"/>
              </a:ext>
            </a:extLst>
          </p:cNvPr>
          <p:cNvPicPr>
            <a:picLocks noRot="1" noChangeAspect="1"/>
          </p:cNvPicPr>
          <p:nvPr>
            <a:videoFile r:link="rId1"/>
          </p:nvPr>
        </p:nvPicPr>
        <p:blipFill>
          <a:blip r:embed="rId3"/>
          <a:stretch>
            <a:fillRect/>
          </a:stretch>
        </p:blipFill>
        <p:spPr>
          <a:xfrm>
            <a:off x="4826000" y="2711450"/>
            <a:ext cx="2540000" cy="1435100"/>
          </a:xfrm>
          <a:prstGeom prst="rect">
            <a:avLst/>
          </a:prstGeom>
        </p:spPr>
      </p:pic>
      <p:sp>
        <p:nvSpPr>
          <p:cNvPr id="6" name="Espaço Reservado para Número de Slide 5">
            <a:extLst>
              <a:ext uri="{FF2B5EF4-FFF2-40B4-BE49-F238E27FC236}">
                <a16:creationId xmlns:a16="http://schemas.microsoft.com/office/drawing/2014/main" id="{42D18C92-BD8D-96D8-B52D-FB7338FBE5E6}"/>
              </a:ext>
            </a:extLst>
          </p:cNvPr>
          <p:cNvSpPr>
            <a:spLocks noGrp="1"/>
          </p:cNvSpPr>
          <p:nvPr>
            <p:ph type="sldNum" sz="quarter" idx="12"/>
          </p:nvPr>
        </p:nvSpPr>
        <p:spPr/>
        <p:txBody>
          <a:bodyPr/>
          <a:lstStyle/>
          <a:p>
            <a:pPr>
              <a:defRPr/>
            </a:pPr>
            <a:fld id="{5F578DB3-CB70-4C20-A821-B6AAE016301F}" type="slidenum">
              <a:rPr lang="en-US" smtClean="0"/>
              <a:pPr>
                <a:defRPr/>
              </a:pPr>
              <a:t>10</a:t>
            </a:fld>
            <a:endParaRPr lang="en-US"/>
          </a:p>
        </p:txBody>
      </p:sp>
    </p:spTree>
    <p:extLst>
      <p:ext uri="{BB962C8B-B14F-4D97-AF65-F5344CB8AC3E}">
        <p14:creationId xmlns:p14="http://schemas.microsoft.com/office/powerpoint/2010/main" val="3876811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4B54A2D0-AF4D-4A67-AC74-B8C723AB54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04" r="6915"/>
          <a:stretch/>
        </p:blipFill>
        <p:spPr>
          <a:xfrm>
            <a:off x="1524000" y="-1"/>
            <a:ext cx="9144000" cy="6876239"/>
          </a:xfrm>
        </p:spPr>
      </p:pic>
      <p:sp>
        <p:nvSpPr>
          <p:cNvPr id="4" name="Espaço Reservado para Número de Slide 3">
            <a:extLst>
              <a:ext uri="{FF2B5EF4-FFF2-40B4-BE49-F238E27FC236}">
                <a16:creationId xmlns:a16="http://schemas.microsoft.com/office/drawing/2014/main" id="{ABC3BAE8-3122-76C8-F516-0DC3FD173375}"/>
              </a:ext>
            </a:extLst>
          </p:cNvPr>
          <p:cNvSpPr>
            <a:spLocks noGrp="1"/>
          </p:cNvSpPr>
          <p:nvPr>
            <p:ph type="sldNum" sz="quarter" idx="12"/>
          </p:nvPr>
        </p:nvSpPr>
        <p:spPr/>
        <p:txBody>
          <a:bodyPr/>
          <a:lstStyle/>
          <a:p>
            <a:pPr>
              <a:defRPr/>
            </a:pPr>
            <a:fld id="{5F578DB3-CB70-4C20-A821-B6AAE016301F}" type="slidenum">
              <a:rPr lang="en-US" smtClean="0"/>
              <a:pPr>
                <a:defRPr/>
              </a:pPr>
              <a:t>11</a:t>
            </a:fld>
            <a:endParaRPr lang="en-US"/>
          </a:p>
        </p:txBody>
      </p:sp>
    </p:spTree>
    <p:extLst>
      <p:ext uri="{BB962C8B-B14F-4D97-AF65-F5344CB8AC3E}">
        <p14:creationId xmlns:p14="http://schemas.microsoft.com/office/powerpoint/2010/main" val="36937376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90A0-FC61-4448-BFEC-0C9AAA047B6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F097C9F-34B7-49D0-BB27-EE17244B69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93298"/>
            <a:ext cx="9144000" cy="8230374"/>
          </a:xfrm>
        </p:spPr>
      </p:pic>
      <p:sp>
        <p:nvSpPr>
          <p:cNvPr id="6" name="CaixaDeTexto 5">
            <a:extLst>
              <a:ext uri="{FF2B5EF4-FFF2-40B4-BE49-F238E27FC236}">
                <a16:creationId xmlns:a16="http://schemas.microsoft.com/office/drawing/2014/main" id="{4DBB38FC-E827-4AFA-96E9-7386CBC9C612}"/>
              </a:ext>
            </a:extLst>
          </p:cNvPr>
          <p:cNvSpPr txBox="1"/>
          <p:nvPr/>
        </p:nvSpPr>
        <p:spPr>
          <a:xfrm>
            <a:off x="8994477" y="6333220"/>
            <a:ext cx="1377365" cy="369332"/>
          </a:xfrm>
          <a:prstGeom prst="rect">
            <a:avLst/>
          </a:prstGeom>
          <a:noFill/>
        </p:spPr>
        <p:txBody>
          <a:bodyPr wrap="square" rtlCol="0">
            <a:spAutoFit/>
          </a:bodyPr>
          <a:lstStyle/>
          <a:p>
            <a:r>
              <a:rPr lang="pt-BR" dirty="0"/>
              <a:t>A coisa real</a:t>
            </a:r>
          </a:p>
        </p:txBody>
      </p:sp>
      <p:sp>
        <p:nvSpPr>
          <p:cNvPr id="4" name="Espaço Reservado para Número de Slide 3">
            <a:extLst>
              <a:ext uri="{FF2B5EF4-FFF2-40B4-BE49-F238E27FC236}">
                <a16:creationId xmlns:a16="http://schemas.microsoft.com/office/drawing/2014/main" id="{667F12D6-9428-D32B-05EF-47CF91C3ED6E}"/>
              </a:ext>
            </a:extLst>
          </p:cNvPr>
          <p:cNvSpPr>
            <a:spLocks noGrp="1"/>
          </p:cNvSpPr>
          <p:nvPr>
            <p:ph type="sldNum" sz="quarter" idx="12"/>
          </p:nvPr>
        </p:nvSpPr>
        <p:spPr/>
        <p:txBody>
          <a:bodyPr/>
          <a:lstStyle/>
          <a:p>
            <a:pPr>
              <a:defRPr/>
            </a:pPr>
            <a:fld id="{5F578DB3-CB70-4C20-A821-B6AAE016301F}" type="slidenum">
              <a:rPr lang="en-US" smtClean="0"/>
              <a:pPr>
                <a:defRPr/>
              </a:pPr>
              <a:t>12</a:t>
            </a:fld>
            <a:endParaRPr lang="en-US"/>
          </a:p>
        </p:txBody>
      </p:sp>
    </p:spTree>
    <p:extLst>
      <p:ext uri="{BB962C8B-B14F-4D97-AF65-F5344CB8AC3E}">
        <p14:creationId xmlns:p14="http://schemas.microsoft.com/office/powerpoint/2010/main" val="22707709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854674-4153-4696-BF7D-6683C58F2703}"/>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FC7479A-D71D-4F7A-AE64-1AB6079AF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8410"/>
            <a:ext cx="9144000" cy="8230374"/>
          </a:xfrm>
        </p:spPr>
      </p:pic>
      <p:sp>
        <p:nvSpPr>
          <p:cNvPr id="3" name="Seta: para Baixo 2">
            <a:extLst>
              <a:ext uri="{FF2B5EF4-FFF2-40B4-BE49-F238E27FC236}">
                <a16:creationId xmlns:a16="http://schemas.microsoft.com/office/drawing/2014/main" id="{93AC0FBD-66EB-47FF-A56C-1498061DC2F0}"/>
              </a:ext>
            </a:extLst>
          </p:cNvPr>
          <p:cNvSpPr/>
          <p:nvPr/>
        </p:nvSpPr>
        <p:spPr>
          <a:xfrm>
            <a:off x="1524001" y="3976778"/>
            <a:ext cx="1435693" cy="21264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01D096F-847A-42F3-AF29-F6B43328186A}"/>
              </a:ext>
            </a:extLst>
          </p:cNvPr>
          <p:cNvSpPr txBox="1"/>
          <p:nvPr/>
        </p:nvSpPr>
        <p:spPr>
          <a:xfrm>
            <a:off x="1796853" y="6103188"/>
            <a:ext cx="889987" cy="369332"/>
          </a:xfrm>
          <a:prstGeom prst="rect">
            <a:avLst/>
          </a:prstGeom>
          <a:noFill/>
        </p:spPr>
        <p:txBody>
          <a:bodyPr wrap="square" rtlCol="0">
            <a:spAutoFit/>
          </a:bodyPr>
          <a:lstStyle/>
          <a:p>
            <a:r>
              <a:rPr lang="pt-BR" dirty="0"/>
              <a:t>inferior</a:t>
            </a:r>
          </a:p>
        </p:txBody>
      </p:sp>
      <p:sp>
        <p:nvSpPr>
          <p:cNvPr id="8" name="Seta: para Baixo 7">
            <a:extLst>
              <a:ext uri="{FF2B5EF4-FFF2-40B4-BE49-F238E27FC236}">
                <a16:creationId xmlns:a16="http://schemas.microsoft.com/office/drawing/2014/main" id="{78FAB8D9-AA7F-4928-BC64-FC7791BCEA06}"/>
              </a:ext>
            </a:extLst>
          </p:cNvPr>
          <p:cNvSpPr/>
          <p:nvPr/>
        </p:nvSpPr>
        <p:spPr>
          <a:xfrm rot="10800000">
            <a:off x="1524001" y="1250609"/>
            <a:ext cx="1435693" cy="21264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6B26F60C-0022-4484-BB31-99E9EA4724D3}"/>
              </a:ext>
            </a:extLst>
          </p:cNvPr>
          <p:cNvSpPr txBox="1"/>
          <p:nvPr/>
        </p:nvSpPr>
        <p:spPr>
          <a:xfrm>
            <a:off x="1732732" y="781812"/>
            <a:ext cx="1018227" cy="369332"/>
          </a:xfrm>
          <a:prstGeom prst="rect">
            <a:avLst/>
          </a:prstGeom>
          <a:noFill/>
        </p:spPr>
        <p:txBody>
          <a:bodyPr wrap="square" rtlCol="0">
            <a:spAutoFit/>
          </a:bodyPr>
          <a:lstStyle/>
          <a:p>
            <a:r>
              <a:rPr lang="pt-BR" dirty="0"/>
              <a:t>superior</a:t>
            </a:r>
          </a:p>
        </p:txBody>
      </p:sp>
      <p:sp>
        <p:nvSpPr>
          <p:cNvPr id="6" name="Seta: para a Esquerda 5">
            <a:extLst>
              <a:ext uri="{FF2B5EF4-FFF2-40B4-BE49-F238E27FC236}">
                <a16:creationId xmlns:a16="http://schemas.microsoft.com/office/drawing/2014/main" id="{36F93E2B-A3D4-424A-BD3E-A8E932205410}"/>
              </a:ext>
            </a:extLst>
          </p:cNvPr>
          <p:cNvSpPr/>
          <p:nvPr/>
        </p:nvSpPr>
        <p:spPr>
          <a:xfrm>
            <a:off x="4810013" y="744040"/>
            <a:ext cx="135434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C100D3AD-450F-405C-85E3-A954A636A627}"/>
              </a:ext>
            </a:extLst>
          </p:cNvPr>
          <p:cNvSpPr txBox="1"/>
          <p:nvPr/>
        </p:nvSpPr>
        <p:spPr>
          <a:xfrm>
            <a:off x="5171244" y="507394"/>
            <a:ext cx="966931" cy="369332"/>
          </a:xfrm>
          <a:prstGeom prst="rect">
            <a:avLst/>
          </a:prstGeom>
          <a:noFill/>
        </p:spPr>
        <p:txBody>
          <a:bodyPr wrap="square" rtlCol="0">
            <a:spAutoFit/>
          </a:bodyPr>
          <a:lstStyle/>
          <a:p>
            <a:r>
              <a:rPr lang="pt-BR" dirty="0"/>
              <a:t>anterior</a:t>
            </a:r>
          </a:p>
        </p:txBody>
      </p:sp>
      <p:sp>
        <p:nvSpPr>
          <p:cNvPr id="12" name="Seta: para a Esquerda 11">
            <a:extLst>
              <a:ext uri="{FF2B5EF4-FFF2-40B4-BE49-F238E27FC236}">
                <a16:creationId xmlns:a16="http://schemas.microsoft.com/office/drawing/2014/main" id="{1F839814-D60F-42E2-A2F0-90B6FC483D2E}"/>
              </a:ext>
            </a:extLst>
          </p:cNvPr>
          <p:cNvSpPr/>
          <p:nvPr/>
        </p:nvSpPr>
        <p:spPr>
          <a:xfrm rot="10800000">
            <a:off x="6731001" y="770239"/>
            <a:ext cx="1354347"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FE657364-77B7-49FE-9AE6-F7480FE647E3}"/>
              </a:ext>
            </a:extLst>
          </p:cNvPr>
          <p:cNvSpPr txBox="1"/>
          <p:nvPr/>
        </p:nvSpPr>
        <p:spPr>
          <a:xfrm>
            <a:off x="6704815" y="491745"/>
            <a:ext cx="1082348" cy="369332"/>
          </a:xfrm>
          <a:prstGeom prst="rect">
            <a:avLst/>
          </a:prstGeom>
          <a:noFill/>
        </p:spPr>
        <p:txBody>
          <a:bodyPr wrap="square" rtlCol="0">
            <a:spAutoFit/>
          </a:bodyPr>
          <a:lstStyle/>
          <a:p>
            <a:r>
              <a:rPr lang="pt-BR" dirty="0"/>
              <a:t>posterior</a:t>
            </a:r>
          </a:p>
        </p:txBody>
      </p:sp>
      <p:sp>
        <p:nvSpPr>
          <p:cNvPr id="14" name="Retângulo 13">
            <a:extLst>
              <a:ext uri="{FF2B5EF4-FFF2-40B4-BE49-F238E27FC236}">
                <a16:creationId xmlns:a16="http://schemas.microsoft.com/office/drawing/2014/main" id="{0E6C58BD-259F-4EBB-92D8-5E53AF459091}"/>
              </a:ext>
            </a:extLst>
          </p:cNvPr>
          <p:cNvSpPr/>
          <p:nvPr/>
        </p:nvSpPr>
        <p:spPr>
          <a:xfrm>
            <a:off x="2959690" y="4045790"/>
            <a:ext cx="7251111" cy="1561603"/>
          </a:xfrm>
          <a:prstGeom prst="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8AB5E2E2-8A44-4D76-8CC9-5CF5A3D3079E}"/>
              </a:ext>
            </a:extLst>
          </p:cNvPr>
          <p:cNvSpPr txBox="1"/>
          <p:nvPr/>
        </p:nvSpPr>
        <p:spPr>
          <a:xfrm>
            <a:off x="8959971" y="5771072"/>
            <a:ext cx="877163" cy="369332"/>
          </a:xfrm>
          <a:prstGeom prst="rect">
            <a:avLst/>
          </a:prstGeom>
          <a:noFill/>
        </p:spPr>
        <p:txBody>
          <a:bodyPr wrap="square" rtlCol="0">
            <a:spAutoFit/>
          </a:bodyPr>
          <a:lstStyle/>
          <a:p>
            <a:r>
              <a:rPr lang="pt-BR" dirty="0"/>
              <a:t>ventral</a:t>
            </a:r>
          </a:p>
        </p:txBody>
      </p:sp>
      <p:sp>
        <p:nvSpPr>
          <p:cNvPr id="16" name="Retângulo 15">
            <a:extLst>
              <a:ext uri="{FF2B5EF4-FFF2-40B4-BE49-F238E27FC236}">
                <a16:creationId xmlns:a16="http://schemas.microsoft.com/office/drawing/2014/main" id="{7107E2E6-50E1-4DEE-A53C-E130CC650CFA}"/>
              </a:ext>
            </a:extLst>
          </p:cNvPr>
          <p:cNvSpPr/>
          <p:nvPr/>
        </p:nvSpPr>
        <p:spPr>
          <a:xfrm>
            <a:off x="2959689" y="1697746"/>
            <a:ext cx="7251111" cy="1561603"/>
          </a:xfrm>
          <a:prstGeom prst="rect">
            <a:avLst/>
          </a:prstGeom>
          <a:solidFill>
            <a:srgbClr val="4F81BD">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5F23833E-2EC7-4D46-B544-0028607FE499}"/>
              </a:ext>
            </a:extLst>
          </p:cNvPr>
          <p:cNvSpPr txBox="1"/>
          <p:nvPr/>
        </p:nvSpPr>
        <p:spPr>
          <a:xfrm>
            <a:off x="8959971" y="1376551"/>
            <a:ext cx="813043" cy="369332"/>
          </a:xfrm>
          <a:prstGeom prst="rect">
            <a:avLst/>
          </a:prstGeom>
          <a:noFill/>
        </p:spPr>
        <p:txBody>
          <a:bodyPr wrap="square" rtlCol="0">
            <a:spAutoFit/>
          </a:bodyPr>
          <a:lstStyle/>
          <a:p>
            <a:r>
              <a:rPr lang="pt-BR" dirty="0"/>
              <a:t>dorsal</a:t>
            </a:r>
          </a:p>
        </p:txBody>
      </p:sp>
      <p:sp>
        <p:nvSpPr>
          <p:cNvPr id="9" name="Espaço Reservado para Número de Slide 8">
            <a:extLst>
              <a:ext uri="{FF2B5EF4-FFF2-40B4-BE49-F238E27FC236}">
                <a16:creationId xmlns:a16="http://schemas.microsoft.com/office/drawing/2014/main" id="{7E8BAD70-FB9E-7805-CC04-5C00DEB506EF}"/>
              </a:ext>
            </a:extLst>
          </p:cNvPr>
          <p:cNvSpPr>
            <a:spLocks noGrp="1"/>
          </p:cNvSpPr>
          <p:nvPr>
            <p:ph type="sldNum" sz="quarter" idx="12"/>
          </p:nvPr>
        </p:nvSpPr>
        <p:spPr/>
        <p:txBody>
          <a:bodyPr/>
          <a:lstStyle/>
          <a:p>
            <a:pPr>
              <a:defRPr/>
            </a:pPr>
            <a:fld id="{5F578DB3-CB70-4C20-A821-B6AAE016301F}" type="slidenum">
              <a:rPr lang="en-US" smtClean="0"/>
              <a:pPr>
                <a:defRPr/>
              </a:pPr>
              <a:t>13</a:t>
            </a:fld>
            <a:endParaRPr lang="en-US"/>
          </a:p>
        </p:txBody>
      </p:sp>
    </p:spTree>
    <p:extLst>
      <p:ext uri="{BB962C8B-B14F-4D97-AF65-F5344CB8AC3E}">
        <p14:creationId xmlns:p14="http://schemas.microsoft.com/office/powerpoint/2010/main" val="1093741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10" grpId="0"/>
      <p:bldP spid="6" grpId="0" animBg="1"/>
      <p:bldP spid="11" grpId="0"/>
      <p:bldP spid="12" grpId="0" animBg="1"/>
      <p:bldP spid="13" grpId="0"/>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771C-A9FA-F454-4FDD-A1C1D12E9B32}"/>
              </a:ext>
            </a:extLst>
          </p:cNvPr>
          <p:cNvSpPr>
            <a:spLocks noGrp="1"/>
          </p:cNvSpPr>
          <p:nvPr>
            <p:ph type="title"/>
          </p:nvPr>
        </p:nvSpPr>
        <p:spPr/>
        <p:txBody>
          <a:bodyPr/>
          <a:lstStyle/>
          <a:p>
            <a:r>
              <a:rPr lang="pt-BR" dirty="0"/>
              <a:t>Neuroanatomia na UBC</a:t>
            </a:r>
          </a:p>
        </p:txBody>
      </p:sp>
      <p:pic>
        <p:nvPicPr>
          <p:cNvPr id="4" name="Mídia Online 3" title="Neuroanatomy S1 E1: Intro to the Central Nervous System #neuroanatomy #science #medicine #brain">
            <a:hlinkClick r:id="" action="ppaction://media"/>
            <a:extLst>
              <a:ext uri="{FF2B5EF4-FFF2-40B4-BE49-F238E27FC236}">
                <a16:creationId xmlns:a16="http://schemas.microsoft.com/office/drawing/2014/main" id="{36F9FB32-C0C5-DF50-5847-C8E51610D7F4}"/>
              </a:ext>
            </a:extLst>
          </p:cNvPr>
          <p:cNvPicPr>
            <a:picLocks noGrp="1" noRot="1" noChangeAspect="1"/>
          </p:cNvPicPr>
          <p:nvPr>
            <p:ph idx="1"/>
            <a:videoFile r:link="rId1"/>
          </p:nvPr>
        </p:nvPicPr>
        <p:blipFill>
          <a:blip r:embed="rId3"/>
          <a:stretch>
            <a:fillRect/>
          </a:stretch>
        </p:blipFill>
        <p:spPr>
          <a:xfrm>
            <a:off x="2001839" y="1774826"/>
            <a:ext cx="8188325" cy="4625975"/>
          </a:xfrm>
          <a:prstGeom prst="rect">
            <a:avLst/>
          </a:prstGeom>
        </p:spPr>
      </p:pic>
      <p:sp>
        <p:nvSpPr>
          <p:cNvPr id="6" name="Espaço Reservado para Número de Slide 5">
            <a:extLst>
              <a:ext uri="{FF2B5EF4-FFF2-40B4-BE49-F238E27FC236}">
                <a16:creationId xmlns:a16="http://schemas.microsoft.com/office/drawing/2014/main" id="{E9306769-7D71-4CA3-56C2-26BF26D08052}"/>
              </a:ext>
            </a:extLst>
          </p:cNvPr>
          <p:cNvSpPr>
            <a:spLocks noGrp="1"/>
          </p:cNvSpPr>
          <p:nvPr>
            <p:ph type="sldNum" sz="quarter" idx="12"/>
          </p:nvPr>
        </p:nvSpPr>
        <p:spPr/>
        <p:txBody>
          <a:bodyPr/>
          <a:lstStyle/>
          <a:p>
            <a:pPr>
              <a:defRPr/>
            </a:pPr>
            <a:fld id="{5F578DB3-CB70-4C20-A821-B6AAE016301F}" type="slidenum">
              <a:rPr lang="en-US" smtClean="0"/>
              <a:pPr>
                <a:defRPr/>
              </a:pPr>
              <a:t>14</a:t>
            </a:fld>
            <a:endParaRPr lang="en-US"/>
          </a:p>
        </p:txBody>
      </p:sp>
    </p:spTree>
    <p:extLst>
      <p:ext uri="{BB962C8B-B14F-4D97-AF65-F5344CB8AC3E}">
        <p14:creationId xmlns:p14="http://schemas.microsoft.com/office/powerpoint/2010/main" val="45875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82878-E436-0C33-367B-62FDD044CFDD}"/>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id="{7DDC6E72-1AE2-0257-3411-61E2891EA70D}"/>
              </a:ext>
            </a:extLst>
          </p:cNvPr>
          <p:cNvSpPr>
            <a:spLocks noGrp="1"/>
          </p:cNvSpPr>
          <p:nvPr>
            <p:ph type="subTitle" idx="1"/>
          </p:nvPr>
        </p:nvSpPr>
        <p:spPr/>
        <p:txBody>
          <a:bodyPr/>
          <a:lstStyle/>
          <a:p>
            <a:endParaRPr lang="pt-BR"/>
          </a:p>
        </p:txBody>
      </p:sp>
      <p:pic>
        <p:nvPicPr>
          <p:cNvPr id="5" name="Imagem 4">
            <a:extLst>
              <a:ext uri="{FF2B5EF4-FFF2-40B4-BE49-F238E27FC236}">
                <a16:creationId xmlns:a16="http://schemas.microsoft.com/office/drawing/2014/main" id="{D1158DD0-2DEB-29D7-CE7E-FB01A72B43F5}"/>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49602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ídia Online 2" title="Language Mapping during awake brain surgery">
            <a:hlinkClick r:id="" action="ppaction://media"/>
            <a:extLst>
              <a:ext uri="{FF2B5EF4-FFF2-40B4-BE49-F238E27FC236}">
                <a16:creationId xmlns:a16="http://schemas.microsoft.com/office/drawing/2014/main" id="{475CDAB6-5016-B7BC-C81A-5CCB7EA7B493}"/>
              </a:ext>
            </a:extLst>
          </p:cNvPr>
          <p:cNvPicPr>
            <a:picLocks noGrp="1" noRot="1" noChangeAspect="1"/>
          </p:cNvPicPr>
          <p:nvPr>
            <p:ph idx="1"/>
            <a:videoFile r:link="rId1"/>
          </p:nvPr>
        </p:nvPicPr>
        <p:blipFill>
          <a:blip r:embed="rId3"/>
          <a:stretch>
            <a:fillRect/>
          </a:stretch>
        </p:blipFill>
        <p:spPr>
          <a:xfrm>
            <a:off x="2001839" y="1774826"/>
            <a:ext cx="8188325" cy="4625975"/>
          </a:xfrm>
          <a:prstGeom prst="rect">
            <a:avLst/>
          </a:prstGeom>
        </p:spPr>
      </p:pic>
      <p:sp>
        <p:nvSpPr>
          <p:cNvPr id="2" name="CaixaDeTexto 1">
            <a:extLst>
              <a:ext uri="{FF2B5EF4-FFF2-40B4-BE49-F238E27FC236}">
                <a16:creationId xmlns:a16="http://schemas.microsoft.com/office/drawing/2014/main" id="{F3EC60AF-B8FE-0B22-8028-A04FA347E7E1}"/>
              </a:ext>
            </a:extLst>
          </p:cNvPr>
          <p:cNvSpPr txBox="1"/>
          <p:nvPr/>
        </p:nvSpPr>
        <p:spPr>
          <a:xfrm>
            <a:off x="1704413" y="339635"/>
            <a:ext cx="8783174" cy="723275"/>
          </a:xfrm>
          <a:prstGeom prst="rect">
            <a:avLst/>
          </a:prstGeom>
          <a:noFill/>
        </p:spPr>
        <p:txBody>
          <a:bodyPr wrap="square" rtlCol="0">
            <a:spAutoFit/>
          </a:bodyPr>
          <a:lstStyle/>
          <a:p>
            <a:r>
              <a:rPr lang="pt-BR" sz="4100" b="1" dirty="0">
                <a:solidFill>
                  <a:srgbClr val="347FD8"/>
                </a:solidFill>
                <a:latin typeface="+mj-lt"/>
                <a:ea typeface="+mj-ea"/>
                <a:cs typeface="+mj-cs"/>
              </a:rPr>
              <a:t>Craniotomia com o paciente acordado</a:t>
            </a:r>
          </a:p>
        </p:txBody>
      </p:sp>
      <p:sp>
        <p:nvSpPr>
          <p:cNvPr id="5" name="Espaço Reservado para Número de Slide 4">
            <a:extLst>
              <a:ext uri="{FF2B5EF4-FFF2-40B4-BE49-F238E27FC236}">
                <a16:creationId xmlns:a16="http://schemas.microsoft.com/office/drawing/2014/main" id="{7591DC7D-B2C0-400B-FB0B-4725B33CE692}"/>
              </a:ext>
            </a:extLst>
          </p:cNvPr>
          <p:cNvSpPr>
            <a:spLocks noGrp="1"/>
          </p:cNvSpPr>
          <p:nvPr>
            <p:ph type="sldNum" sz="quarter" idx="12"/>
          </p:nvPr>
        </p:nvSpPr>
        <p:spPr/>
        <p:txBody>
          <a:bodyPr/>
          <a:lstStyle/>
          <a:p>
            <a:pPr>
              <a:defRPr/>
            </a:pPr>
            <a:fld id="{5F578DB3-CB70-4C20-A821-B6AAE016301F}" type="slidenum">
              <a:rPr lang="en-US" smtClean="0"/>
              <a:pPr>
                <a:defRPr/>
              </a:pPr>
              <a:t>16</a:t>
            </a:fld>
            <a:endParaRPr lang="en-US"/>
          </a:p>
        </p:txBody>
      </p:sp>
    </p:spTree>
    <p:extLst>
      <p:ext uri="{BB962C8B-B14F-4D97-AF65-F5344CB8AC3E}">
        <p14:creationId xmlns:p14="http://schemas.microsoft.com/office/powerpoint/2010/main" val="4035193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AFC769FA-6C65-4D73-90BD-26D4BBE01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1EDBAD4-CA8E-4A37-A91C-CF0FBC51C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F471C62-C4B6-774F-50B2-17183ED7E644}"/>
              </a:ext>
            </a:extLst>
          </p:cNvPr>
          <p:cNvSpPr>
            <a:spLocks noGrp="1"/>
          </p:cNvSpPr>
          <p:nvPr>
            <p:ph type="ctrTitle"/>
          </p:nvPr>
        </p:nvSpPr>
        <p:spPr>
          <a:xfrm>
            <a:off x="517870" y="976160"/>
            <a:ext cx="5021183" cy="1848734"/>
          </a:xfrm>
        </p:spPr>
        <p:txBody>
          <a:bodyPr vert="horz" lIns="91440" tIns="45720" rIns="91440" bIns="45720" rtlCol="0" anchor="t">
            <a:normAutofit/>
          </a:bodyPr>
          <a:lstStyle/>
          <a:p>
            <a:r>
              <a:rPr lang="en-US">
                <a:solidFill>
                  <a:srgbClr val="000000"/>
                </a:solidFill>
              </a:rPr>
              <a:t>Estrutura geral da aula</a:t>
            </a:r>
          </a:p>
        </p:txBody>
      </p:sp>
      <p:sp>
        <p:nvSpPr>
          <p:cNvPr id="34" name="Rectangle 33">
            <a:extLst>
              <a:ext uri="{FF2B5EF4-FFF2-40B4-BE49-F238E27FC236}">
                <a16:creationId xmlns:a16="http://schemas.microsoft.com/office/drawing/2014/main" id="{3332E486-3C11-48ED-9E2F-C1EB49204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 name="Subtítulo 2">
            <a:extLst>
              <a:ext uri="{FF2B5EF4-FFF2-40B4-BE49-F238E27FC236}">
                <a16:creationId xmlns:a16="http://schemas.microsoft.com/office/drawing/2014/main" id="{BB92EBC0-062A-3BA5-5413-8DA2A8B20B6B}"/>
              </a:ext>
            </a:extLst>
          </p:cNvPr>
          <p:cNvSpPr>
            <a:spLocks noGrp="1"/>
          </p:cNvSpPr>
          <p:nvPr>
            <p:ph type="subTitle" idx="1"/>
          </p:nvPr>
        </p:nvSpPr>
        <p:spPr>
          <a:xfrm>
            <a:off x="517870" y="3019425"/>
            <a:ext cx="5021183" cy="3025729"/>
          </a:xfrm>
        </p:spPr>
        <p:txBody>
          <a:bodyPr vert="horz" lIns="91440" tIns="45720" rIns="91440" bIns="45720" rtlCol="0">
            <a:normAutofit/>
          </a:bodyPr>
          <a:lstStyle/>
          <a:p>
            <a:pPr marL="342900" indent="-342900">
              <a:buFont typeface="Arial" panose="020B0604020202020204" pitchFamily="34" charset="0"/>
              <a:buChar char="-"/>
            </a:pPr>
            <a:r>
              <a:rPr lang="en-US" sz="1700">
                <a:solidFill>
                  <a:srgbClr val="000000"/>
                </a:solidFill>
              </a:rPr>
              <a:t>Apresentação dos projetos de pesquisa de cada aluno;</a:t>
            </a:r>
          </a:p>
          <a:p>
            <a:pPr marL="342900" indent="-342900">
              <a:buFont typeface="Arial" panose="020B0604020202020204" pitchFamily="34" charset="0"/>
              <a:buChar char="-"/>
            </a:pPr>
            <a:r>
              <a:rPr lang="en-US" sz="1700">
                <a:solidFill>
                  <a:srgbClr val="000000"/>
                </a:solidFill>
              </a:rPr>
              <a:t>Apresentação da estrutura da disciplina pela Profa. Aniela;</a:t>
            </a:r>
          </a:p>
          <a:p>
            <a:pPr marL="342900" indent="-342900">
              <a:buFont typeface="Arial" panose="020B0604020202020204" pitchFamily="34" charset="0"/>
              <a:buChar char="-"/>
            </a:pPr>
            <a:r>
              <a:rPr lang="en-US" sz="1700">
                <a:solidFill>
                  <a:srgbClr val="000000"/>
                </a:solidFill>
              </a:rPr>
              <a:t>Apresentação dos conceitos iniciais sobre a estrutura neurofisiológica do cérebro humano (parte 1).</a:t>
            </a:r>
          </a:p>
          <a:p>
            <a:pPr marL="342900" indent="-342900">
              <a:buFont typeface="Arial" panose="020B0604020202020204" pitchFamily="34" charset="0"/>
              <a:buChar char="-"/>
            </a:pPr>
            <a:r>
              <a:rPr lang="en-US" sz="1700">
                <a:solidFill>
                  <a:srgbClr val="000000"/>
                </a:solidFill>
              </a:rPr>
              <a:t>Importante: a aula sofreu alteração de horário e será a partir de hoje das 15h às 17h30</a:t>
            </a:r>
          </a:p>
          <a:p>
            <a:pPr marL="342900" indent="-342900">
              <a:buFont typeface="Arial" panose="020B0604020202020204" pitchFamily="34" charset="0"/>
              <a:buChar char="-"/>
            </a:pPr>
            <a:endParaRPr lang="en-US" sz="1700">
              <a:solidFill>
                <a:srgbClr val="000000"/>
              </a:solidFill>
            </a:endParaRPr>
          </a:p>
        </p:txBody>
      </p:sp>
    </p:spTree>
    <p:extLst>
      <p:ext uri="{BB962C8B-B14F-4D97-AF65-F5344CB8AC3E}">
        <p14:creationId xmlns:p14="http://schemas.microsoft.com/office/powerpoint/2010/main" val="3223966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6EFE9-6CF3-1C60-B99E-806440C97941}"/>
              </a:ext>
            </a:extLst>
          </p:cNvPr>
          <p:cNvSpPr>
            <a:spLocks noGrp="1"/>
          </p:cNvSpPr>
          <p:nvPr>
            <p:ph type="title"/>
          </p:nvPr>
        </p:nvSpPr>
        <p:spPr/>
        <p:txBody>
          <a:bodyPr/>
          <a:lstStyle/>
          <a:p>
            <a:r>
              <a:rPr lang="pt-BR" dirty="0"/>
              <a:t>Apresentação dos projetos de pesquisa dos alunos</a:t>
            </a:r>
          </a:p>
        </p:txBody>
      </p:sp>
      <p:sp>
        <p:nvSpPr>
          <p:cNvPr id="3" name="Espaço Reservado para Conteúdo 2">
            <a:extLst>
              <a:ext uri="{FF2B5EF4-FFF2-40B4-BE49-F238E27FC236}">
                <a16:creationId xmlns:a16="http://schemas.microsoft.com/office/drawing/2014/main" id="{E700B9BE-9571-F269-5F08-72A59DCF7293}"/>
              </a:ext>
            </a:extLst>
          </p:cNvPr>
          <p:cNvSpPr>
            <a:spLocks noGrp="1"/>
          </p:cNvSpPr>
          <p:nvPr>
            <p:ph idx="1"/>
          </p:nvPr>
        </p:nvSpPr>
        <p:spPr>
          <a:xfrm>
            <a:off x="5973097" y="442452"/>
            <a:ext cx="5710253" cy="6150077"/>
          </a:xfrm>
        </p:spPr>
        <p:txBody>
          <a:bodyPr>
            <a:normAutofit fontScale="77500" lnSpcReduction="20000"/>
          </a:bodyPr>
          <a:lstStyle/>
          <a:p>
            <a:r>
              <a:rPr lang="pt-BR" dirty="0"/>
              <a:t>Áreas de estudo citadas pelos estudantes:</a:t>
            </a:r>
          </a:p>
          <a:p>
            <a:pPr marL="457200" indent="-457200">
              <a:buAutoNum type="arabicPeriod"/>
            </a:pPr>
            <a:r>
              <a:rPr lang="pt-BR" dirty="0"/>
              <a:t>Português para estrangeiros/LA;</a:t>
            </a:r>
          </a:p>
          <a:p>
            <a:pPr marL="457200" indent="-457200">
              <a:buAutoNum type="arabicPeriod"/>
            </a:pPr>
            <a:r>
              <a:rPr lang="pt-BR" dirty="0"/>
              <a:t>Alfabetização bilíngue;</a:t>
            </a:r>
          </a:p>
          <a:p>
            <a:pPr marL="457200" indent="-457200">
              <a:buAutoNum type="arabicPeriod"/>
            </a:pPr>
            <a:r>
              <a:rPr lang="pt-BR" dirty="0"/>
              <a:t>Dislexia;</a:t>
            </a:r>
          </a:p>
          <a:p>
            <a:pPr marL="457200" indent="-457200">
              <a:buAutoNum type="arabicPeriod"/>
            </a:pPr>
            <a:r>
              <a:rPr lang="pt-BR" dirty="0"/>
              <a:t>Processamento de sentenças violentas;</a:t>
            </a:r>
          </a:p>
          <a:p>
            <a:pPr marL="457200" indent="-457200">
              <a:buAutoNum type="arabicPeriod"/>
            </a:pPr>
            <a:r>
              <a:rPr lang="pt-BR" dirty="0"/>
              <a:t>Aspecto gramatical na língua Kayapó;</a:t>
            </a:r>
          </a:p>
          <a:p>
            <a:pPr marL="457200" indent="-457200">
              <a:buAutoNum type="arabicPeriod"/>
            </a:pPr>
            <a:r>
              <a:rPr lang="pt-BR" dirty="0"/>
              <a:t>Leitura tátil;</a:t>
            </a:r>
          </a:p>
          <a:p>
            <a:pPr marL="457200" indent="-457200">
              <a:buAutoNum type="arabicPeriod"/>
            </a:pPr>
            <a:r>
              <a:rPr lang="pt-BR" dirty="0"/>
              <a:t>Morfologia/jogos de palavras – </a:t>
            </a:r>
            <a:r>
              <a:rPr lang="pt-BR" dirty="0" err="1"/>
              <a:t>Gualín</a:t>
            </a:r>
            <a:r>
              <a:rPr lang="pt-BR" dirty="0"/>
              <a:t> do TTK;</a:t>
            </a:r>
          </a:p>
          <a:p>
            <a:pPr marL="457200" indent="-457200">
              <a:buAutoNum type="arabicPeriod"/>
            </a:pPr>
            <a:r>
              <a:rPr lang="pt-BR" dirty="0"/>
              <a:t>Acesso lexical bilíngue;</a:t>
            </a:r>
          </a:p>
          <a:p>
            <a:pPr marL="457200" indent="-457200">
              <a:buAutoNum type="arabicPeriod"/>
            </a:pPr>
            <a:r>
              <a:rPr lang="pt-BR" dirty="0"/>
              <a:t>Objeto Nulo – Português-Francês;</a:t>
            </a:r>
          </a:p>
          <a:p>
            <a:pPr marL="457200" indent="-457200">
              <a:buAutoNum type="arabicPeriod"/>
            </a:pPr>
            <a:r>
              <a:rPr lang="pt-BR" dirty="0"/>
              <a:t>Alfabetização e letramento no ensino bilíngue;</a:t>
            </a:r>
          </a:p>
          <a:p>
            <a:pPr marL="457200" indent="-457200">
              <a:buAutoNum type="arabicPeriod"/>
            </a:pPr>
            <a:r>
              <a:rPr lang="pt-BR" dirty="0"/>
              <a:t>Leitura em tela/Leitura em papel;</a:t>
            </a:r>
          </a:p>
          <a:p>
            <a:pPr marL="457200" indent="-457200">
              <a:buAutoNum type="arabicPeriod"/>
            </a:pPr>
            <a:r>
              <a:rPr lang="pt-BR" dirty="0"/>
              <a:t>Composição conceitual das variáveis de especificidade e relações temáticas;</a:t>
            </a:r>
          </a:p>
          <a:p>
            <a:pPr marL="457200" indent="-457200">
              <a:buAutoNum type="arabicPeriod"/>
            </a:pPr>
            <a:r>
              <a:rPr lang="pt-BR" dirty="0"/>
              <a:t>Sociolinguística e leitura;</a:t>
            </a:r>
          </a:p>
          <a:p>
            <a:pPr marL="457200" indent="-457200">
              <a:buAutoNum type="arabicPeriod"/>
            </a:pPr>
            <a:r>
              <a:rPr lang="pt-BR" dirty="0"/>
              <a:t>Aquisição de sistemas de escrita bilíngue;</a:t>
            </a:r>
          </a:p>
          <a:p>
            <a:pPr marL="457200" indent="-457200">
              <a:buAutoNum type="arabicPeriod"/>
            </a:pPr>
            <a:r>
              <a:rPr lang="pt-BR" dirty="0"/>
              <a:t>Processos fonéticos e cognição;</a:t>
            </a:r>
          </a:p>
          <a:p>
            <a:r>
              <a:rPr lang="pt-BR" dirty="0"/>
              <a:t>2 alunos não puderam apresentar suas áreas de pesquisa</a:t>
            </a:r>
          </a:p>
          <a:p>
            <a:pPr marL="457200" indent="-457200">
              <a:buAutoNum type="arabicPeriod"/>
            </a:pPr>
            <a:endParaRPr lang="pt-BR" dirty="0"/>
          </a:p>
          <a:p>
            <a:pPr marL="457200" indent="-457200">
              <a:buAutoNum type="arabicPeriod"/>
            </a:pPr>
            <a:endParaRPr lang="pt-BR" dirty="0"/>
          </a:p>
        </p:txBody>
      </p:sp>
    </p:spTree>
    <p:extLst>
      <p:ext uri="{BB962C8B-B14F-4D97-AF65-F5344CB8AC3E}">
        <p14:creationId xmlns:p14="http://schemas.microsoft.com/office/powerpoint/2010/main" val="367666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DA1EE-A2C1-E533-153D-A7AA61C72A20}"/>
              </a:ext>
            </a:extLst>
          </p:cNvPr>
          <p:cNvSpPr>
            <a:spLocks noGrp="1"/>
          </p:cNvSpPr>
          <p:nvPr>
            <p:ph type="title"/>
          </p:nvPr>
        </p:nvSpPr>
        <p:spPr/>
        <p:txBody>
          <a:bodyPr>
            <a:normAutofit/>
          </a:bodyPr>
          <a:lstStyle/>
          <a:p>
            <a:r>
              <a:rPr lang="pt-BR" dirty="0" err="1"/>
              <a:t>Gualín</a:t>
            </a:r>
            <a:r>
              <a:rPr lang="pt-BR" dirty="0"/>
              <a:t> do TTK:</a:t>
            </a:r>
            <a:br>
              <a:rPr lang="pt-BR" dirty="0"/>
            </a:br>
            <a:br>
              <a:rPr lang="pt-BR" dirty="0"/>
            </a:br>
            <a:r>
              <a:rPr lang="pt-BR" sz="1800" dirty="0"/>
              <a:t>https://www.cnnbrasil.com.br/nacional/gualin-do-ttk-conheca-a-lingua-criada-em-bairro-do-rj-com-estrutura-propria/</a:t>
            </a:r>
            <a:endParaRPr lang="pt-BR" dirty="0"/>
          </a:p>
        </p:txBody>
      </p:sp>
      <p:sp>
        <p:nvSpPr>
          <p:cNvPr id="3" name="Espaço Reservado para Conteúdo 2">
            <a:extLst>
              <a:ext uri="{FF2B5EF4-FFF2-40B4-BE49-F238E27FC236}">
                <a16:creationId xmlns:a16="http://schemas.microsoft.com/office/drawing/2014/main" id="{8EB3D5AE-88DC-9C02-40D5-A9954FA3ECEE}"/>
              </a:ext>
            </a:extLst>
          </p:cNvPr>
          <p:cNvSpPr>
            <a:spLocks noGrp="1"/>
          </p:cNvSpPr>
          <p:nvPr>
            <p:ph idx="1"/>
          </p:nvPr>
        </p:nvSpPr>
        <p:spPr/>
        <p:txBody>
          <a:bodyPr/>
          <a:lstStyle/>
          <a:p>
            <a:endParaRPr lang="pt-BR" dirty="0"/>
          </a:p>
          <a:p>
            <a:endParaRPr lang="pt-BR" dirty="0"/>
          </a:p>
        </p:txBody>
      </p:sp>
      <p:pic>
        <p:nvPicPr>
          <p:cNvPr id="5" name="Imagem 4">
            <a:extLst>
              <a:ext uri="{FF2B5EF4-FFF2-40B4-BE49-F238E27FC236}">
                <a16:creationId xmlns:a16="http://schemas.microsoft.com/office/drawing/2014/main" id="{8C7A57B9-7B4C-B75D-E9A4-4AC1CCB8C8E8}"/>
              </a:ext>
            </a:extLst>
          </p:cNvPr>
          <p:cNvPicPr>
            <a:picLocks noChangeAspect="1"/>
          </p:cNvPicPr>
          <p:nvPr/>
        </p:nvPicPr>
        <p:blipFill>
          <a:blip r:embed="rId2"/>
          <a:stretch>
            <a:fillRect/>
          </a:stretch>
        </p:blipFill>
        <p:spPr>
          <a:xfrm>
            <a:off x="6662168" y="3605981"/>
            <a:ext cx="4771274" cy="2682532"/>
          </a:xfrm>
          <a:prstGeom prst="rect">
            <a:avLst/>
          </a:prstGeom>
        </p:spPr>
      </p:pic>
      <p:pic>
        <p:nvPicPr>
          <p:cNvPr id="7" name="Imagem 6">
            <a:extLst>
              <a:ext uri="{FF2B5EF4-FFF2-40B4-BE49-F238E27FC236}">
                <a16:creationId xmlns:a16="http://schemas.microsoft.com/office/drawing/2014/main" id="{4E9066BB-019B-E80B-9B37-CDB721E15307}"/>
              </a:ext>
            </a:extLst>
          </p:cNvPr>
          <p:cNvPicPr>
            <a:picLocks noChangeAspect="1"/>
          </p:cNvPicPr>
          <p:nvPr/>
        </p:nvPicPr>
        <p:blipFill>
          <a:blip r:embed="rId3"/>
          <a:stretch>
            <a:fillRect/>
          </a:stretch>
        </p:blipFill>
        <p:spPr>
          <a:xfrm>
            <a:off x="6662168" y="721961"/>
            <a:ext cx="4771274" cy="2682532"/>
          </a:xfrm>
          <a:prstGeom prst="rect">
            <a:avLst/>
          </a:prstGeom>
        </p:spPr>
      </p:pic>
    </p:spTree>
    <p:extLst>
      <p:ext uri="{BB962C8B-B14F-4D97-AF65-F5344CB8AC3E}">
        <p14:creationId xmlns:p14="http://schemas.microsoft.com/office/powerpoint/2010/main" val="313439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ídeo 4" descr="Gráficos 3D">
            <a:extLst>
              <a:ext uri="{FF2B5EF4-FFF2-40B4-BE49-F238E27FC236}">
                <a16:creationId xmlns:a16="http://schemas.microsoft.com/office/drawing/2014/main" id="{61A4D63A-7AD3-DBD3-8CB5-5B185A392A2D}"/>
              </a:ext>
            </a:extLst>
          </p:cNvPr>
          <p:cNvPicPr>
            <a:picLocks noChangeAspect="1"/>
          </p:cNvPicPr>
          <p:nvPr/>
        </p:nvPicPr>
        <p:blipFill rotWithShape="1">
          <a:blip r:embed="rId2"/>
          <a:srcRect t="259" r="-1" b="-1"/>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9F13B27-110A-24B8-8AAE-2DF527807725}"/>
              </a:ext>
            </a:extLst>
          </p:cNvPr>
          <p:cNvSpPr>
            <a:spLocks noGrp="1"/>
          </p:cNvSpPr>
          <p:nvPr>
            <p:ph type="ctrTitle"/>
          </p:nvPr>
        </p:nvSpPr>
        <p:spPr>
          <a:xfrm>
            <a:off x="517870" y="978408"/>
            <a:ext cx="8686796" cy="2334247"/>
          </a:xfrm>
        </p:spPr>
        <p:txBody>
          <a:bodyPr anchor="t">
            <a:normAutofit/>
          </a:bodyPr>
          <a:lstStyle/>
          <a:p>
            <a:pPr>
              <a:lnSpc>
                <a:spcPct val="90000"/>
              </a:lnSpc>
            </a:pPr>
            <a:r>
              <a:rPr lang="en-US">
                <a:solidFill>
                  <a:srgbClr val="FFFFFF"/>
                </a:solidFill>
              </a:rPr>
              <a:t>Apresentação da estrutura da disciplina pela Profa. Aniela</a:t>
            </a:r>
            <a:endParaRPr lang="pt-BR">
              <a:solidFill>
                <a:srgbClr val="FFFFFF"/>
              </a:solidFill>
            </a:endParaRPr>
          </a:p>
        </p:txBody>
      </p:sp>
      <p:sp>
        <p:nvSpPr>
          <p:cNvPr id="3" name="Subtítulo 2">
            <a:extLst>
              <a:ext uri="{FF2B5EF4-FFF2-40B4-BE49-F238E27FC236}">
                <a16:creationId xmlns:a16="http://schemas.microsoft.com/office/drawing/2014/main" id="{C101F4E1-1EDF-4887-3C48-A9307F653363}"/>
              </a:ext>
            </a:extLst>
          </p:cNvPr>
          <p:cNvSpPr>
            <a:spLocks noGrp="1"/>
          </p:cNvSpPr>
          <p:nvPr>
            <p:ph type="subTitle" idx="1"/>
          </p:nvPr>
        </p:nvSpPr>
        <p:spPr>
          <a:xfrm>
            <a:off x="517870" y="3552826"/>
            <a:ext cx="8720710" cy="2653653"/>
          </a:xfrm>
        </p:spPr>
        <p:txBody>
          <a:bodyPr anchor="t">
            <a:normAutofit/>
          </a:bodyPr>
          <a:lstStyle/>
          <a:p>
            <a:endParaRPr lang="pt-BR">
              <a:solidFill>
                <a:srgbClr val="FFFFFF"/>
              </a:solidFill>
            </a:endParaRPr>
          </a:p>
        </p:txBody>
      </p:sp>
      <p:sp>
        <p:nvSpPr>
          <p:cNvPr id="15" name="Rectangle 1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700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8A1BB-9C72-4AA1-AF14-C5B7EA38EFFC}"/>
              </a:ext>
            </a:extLst>
          </p:cNvPr>
          <p:cNvSpPr>
            <a:spLocks noGrp="1"/>
          </p:cNvSpPr>
          <p:nvPr>
            <p:ph type="title"/>
          </p:nvPr>
        </p:nvSpPr>
        <p:spPr>
          <a:xfrm>
            <a:off x="1746068" y="146739"/>
            <a:ext cx="8229600" cy="1252728"/>
          </a:xfrm>
        </p:spPr>
        <p:txBody>
          <a:bodyPr/>
          <a:lstStyle/>
          <a:p>
            <a:r>
              <a:rPr lang="pt-BR" dirty="0"/>
              <a:t>Organização do curso </a:t>
            </a:r>
          </a:p>
        </p:txBody>
      </p:sp>
      <p:sp>
        <p:nvSpPr>
          <p:cNvPr id="4" name="CaixaDeTexto 3">
            <a:extLst>
              <a:ext uri="{FF2B5EF4-FFF2-40B4-BE49-F238E27FC236}">
                <a16:creationId xmlns:a16="http://schemas.microsoft.com/office/drawing/2014/main" id="{5571AE95-DFAA-441B-B73A-1674DC71370B}"/>
              </a:ext>
            </a:extLst>
          </p:cNvPr>
          <p:cNvSpPr txBox="1"/>
          <p:nvPr/>
        </p:nvSpPr>
        <p:spPr>
          <a:xfrm>
            <a:off x="1877683" y="1690779"/>
            <a:ext cx="8609162" cy="4801314"/>
          </a:xfrm>
          <a:prstGeom prst="rect">
            <a:avLst/>
          </a:prstGeom>
          <a:noFill/>
        </p:spPr>
        <p:txBody>
          <a:bodyPr wrap="square" rtlCol="0">
            <a:spAutoFit/>
          </a:bodyPr>
          <a:lstStyle/>
          <a:p>
            <a:pPr marL="342900" indent="-342900">
              <a:buAutoNum type="arabicPeriod"/>
            </a:pPr>
            <a:r>
              <a:rPr lang="pt-BR" dirty="0"/>
              <a:t>Cronograma </a:t>
            </a:r>
          </a:p>
          <a:p>
            <a:pPr marL="801688" indent="-342900">
              <a:buFont typeface="Arial" panose="020B0604020202020204" pitchFamily="34" charset="0"/>
              <a:buChar char="•"/>
            </a:pPr>
            <a:r>
              <a:rPr lang="pt-BR" dirty="0"/>
              <a:t>Duas aulas introdutórias para nivelar o conhecimento basal de neuroanatomia e fisiologia, como também de metodologia científica</a:t>
            </a:r>
          </a:p>
          <a:p>
            <a:pPr marL="458788"/>
            <a:endParaRPr lang="pt-BR" dirty="0"/>
          </a:p>
          <a:p>
            <a:pPr marL="342900" indent="-342900">
              <a:buAutoNum type="arabicPeriod" startAt="2"/>
            </a:pPr>
            <a:r>
              <a:rPr lang="pt-BR" dirty="0"/>
              <a:t>Estrutura das aulas </a:t>
            </a:r>
          </a:p>
          <a:p>
            <a:pPr marL="361950">
              <a:buFont typeface="Arial" panose="020B0604020202020204" pitchFamily="34" charset="0"/>
              <a:buChar char="•"/>
            </a:pPr>
            <a:r>
              <a:rPr lang="pt-BR" dirty="0"/>
              <a:t>      15 minutos de resenha sobre a aula anterior – </a:t>
            </a:r>
            <a:r>
              <a:rPr lang="pt-BR" dirty="0" err="1"/>
              <a:t>Resenhador</a:t>
            </a:r>
            <a:r>
              <a:rPr lang="pt-BR" dirty="0"/>
              <a:t> </a:t>
            </a:r>
            <a:r>
              <a:rPr lang="pt-BR" dirty="0">
                <a:highlight>
                  <a:srgbClr val="FFFF00"/>
                </a:highlight>
              </a:rPr>
              <a:t>(o </a:t>
            </a:r>
            <a:r>
              <a:rPr lang="pt-BR" dirty="0" err="1">
                <a:highlight>
                  <a:srgbClr val="FFFF00"/>
                </a:highlight>
              </a:rPr>
              <a:t>resenhador</a:t>
            </a:r>
            <a:r>
              <a:rPr lang="pt-BR" dirty="0">
                <a:highlight>
                  <a:srgbClr val="FFFF00"/>
                </a:highlight>
              </a:rPr>
              <a:t> da aula de hoje será o Cláudio)</a:t>
            </a:r>
          </a:p>
          <a:p>
            <a:pPr marL="361950">
              <a:buFont typeface="Arial" panose="020B0604020202020204" pitchFamily="34" charset="0"/>
              <a:buChar char="•"/>
            </a:pPr>
            <a:r>
              <a:rPr lang="pt-BR" dirty="0"/>
              <a:t>      30 minutos de fundamento ou exercício – Aniela</a:t>
            </a:r>
          </a:p>
          <a:p>
            <a:pPr marL="361950">
              <a:buFont typeface="Arial" panose="020B0604020202020204" pitchFamily="34" charset="0"/>
              <a:buChar char="•"/>
            </a:pPr>
            <a:r>
              <a:rPr lang="pt-BR" dirty="0"/>
              <a:t>      45 minutos de apresentação – Apresentador</a:t>
            </a:r>
          </a:p>
          <a:p>
            <a:pPr marL="361950">
              <a:buFont typeface="Arial" panose="020B0604020202020204" pitchFamily="34" charset="0"/>
              <a:buChar char="•"/>
            </a:pPr>
            <a:r>
              <a:rPr lang="pt-BR" dirty="0"/>
              <a:t>      30 minutos discussão com 5 perguntas – Perguntador</a:t>
            </a:r>
          </a:p>
          <a:p>
            <a:pPr marL="361950"/>
            <a:endParaRPr lang="pt-BR" dirty="0"/>
          </a:p>
          <a:p>
            <a:r>
              <a:rPr lang="pt-BR" dirty="0"/>
              <a:t>3. Avaliação:</a:t>
            </a:r>
          </a:p>
          <a:p>
            <a:pPr marL="630238" indent="-285750">
              <a:buFont typeface="Arial" panose="020B0604020202020204" pitchFamily="34" charset="0"/>
              <a:buChar char="•"/>
            </a:pPr>
            <a:r>
              <a:rPr lang="pt-BR" dirty="0"/>
              <a:t>  média dessas notas + trabalho final sobre um dos temas que </a:t>
            </a:r>
            <a:r>
              <a:rPr lang="pt-BR" dirty="0" err="1"/>
              <a:t>vc</a:t>
            </a:r>
            <a:r>
              <a:rPr lang="pt-BR" dirty="0"/>
              <a:t> escreveu    </a:t>
            </a:r>
            <a:br>
              <a:rPr lang="pt-BR" dirty="0"/>
            </a:br>
            <a:r>
              <a:rPr lang="pt-BR" dirty="0"/>
              <a:t>  perguntas </a:t>
            </a:r>
          </a:p>
          <a:p>
            <a:pPr marL="630238" indent="-285750">
              <a:buFont typeface="Arial" panose="020B0604020202020204" pitchFamily="34" charset="0"/>
              <a:buChar char="•"/>
            </a:pPr>
            <a:r>
              <a:rPr lang="pt-BR" dirty="0"/>
              <a:t>  Ou trabalho final para 5 pessoas: Vídeo sobre neurofisiologia parte 2 </a:t>
            </a:r>
            <a:r>
              <a:rPr lang="pt-BR" dirty="0">
                <a:highlight>
                  <a:srgbClr val="FFFF00"/>
                </a:highlight>
              </a:rPr>
              <a:t>(há 3 vagas para esse trabalho)</a:t>
            </a:r>
          </a:p>
          <a:p>
            <a:pPr marL="342900" indent="-342900">
              <a:buAutoNum type="arabicPeriod" startAt="2"/>
            </a:pPr>
            <a:endParaRPr lang="pt-BR" dirty="0"/>
          </a:p>
        </p:txBody>
      </p:sp>
      <p:sp>
        <p:nvSpPr>
          <p:cNvPr id="5" name="Espaço Reservado para Número de Slide 4">
            <a:extLst>
              <a:ext uri="{FF2B5EF4-FFF2-40B4-BE49-F238E27FC236}">
                <a16:creationId xmlns:a16="http://schemas.microsoft.com/office/drawing/2014/main" id="{A80ED8E5-D104-C381-B1BF-D1AEB0D779A2}"/>
              </a:ext>
            </a:extLst>
          </p:cNvPr>
          <p:cNvSpPr>
            <a:spLocks noGrp="1"/>
          </p:cNvSpPr>
          <p:nvPr>
            <p:ph type="sldNum" sz="quarter" idx="12"/>
          </p:nvPr>
        </p:nvSpPr>
        <p:spPr/>
        <p:txBody>
          <a:bodyPr/>
          <a:lstStyle/>
          <a:p>
            <a:pPr>
              <a:defRPr/>
            </a:pPr>
            <a:fld id="{5F578DB3-CB70-4C20-A821-B6AAE016301F}" type="slidenum">
              <a:rPr lang="en-US" smtClean="0"/>
              <a:pPr>
                <a:defRPr/>
              </a:pPr>
              <a:t>6</a:t>
            </a:fld>
            <a:endParaRPr lang="en-US"/>
          </a:p>
        </p:txBody>
      </p:sp>
    </p:spTree>
    <p:extLst>
      <p:ext uri="{BB962C8B-B14F-4D97-AF65-F5344CB8AC3E}">
        <p14:creationId xmlns:p14="http://schemas.microsoft.com/office/powerpoint/2010/main" val="6899413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ídeo 3" descr="Renderização 3D do Cérebro">
            <a:extLst>
              <a:ext uri="{FF2B5EF4-FFF2-40B4-BE49-F238E27FC236}">
                <a16:creationId xmlns:a16="http://schemas.microsoft.com/office/drawing/2014/main" id="{DA0D5125-142C-EAB1-E9FE-A02ED3B955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62E387-CF27-1C4E-C0C1-C43D02B31140}"/>
              </a:ext>
            </a:extLst>
          </p:cNvPr>
          <p:cNvSpPr>
            <a:spLocks noGrp="1"/>
          </p:cNvSpPr>
          <p:nvPr>
            <p:ph type="ctrTitle"/>
          </p:nvPr>
        </p:nvSpPr>
        <p:spPr>
          <a:xfrm>
            <a:off x="5555052" y="971397"/>
            <a:ext cx="5870184" cy="2333778"/>
          </a:xfrm>
        </p:spPr>
        <p:txBody>
          <a:bodyPr anchor="t">
            <a:normAutofit/>
          </a:bodyPr>
          <a:lstStyle/>
          <a:p>
            <a:pPr>
              <a:lnSpc>
                <a:spcPct val="90000"/>
              </a:lnSpc>
            </a:pPr>
            <a:r>
              <a:rPr lang="pt-BR" sz="3800" dirty="0">
                <a:solidFill>
                  <a:srgbClr val="FFFFFF"/>
                </a:solidFill>
              </a:rPr>
              <a:t>Apresentação dos conceitos iniciais da neurofisiologia do cérebro humano</a:t>
            </a:r>
          </a:p>
        </p:txBody>
      </p:sp>
      <p:sp>
        <p:nvSpPr>
          <p:cNvPr id="12" name="Rectangle 1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27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9FC3102-2B33-72EC-B3BB-622B546236A5}"/>
              </a:ext>
            </a:extLst>
          </p:cNvPr>
          <p:cNvSpPr>
            <a:spLocks noGrp="1"/>
          </p:cNvSpPr>
          <p:nvPr>
            <p:ph idx="1"/>
          </p:nvPr>
        </p:nvSpPr>
        <p:spPr>
          <a:xfrm>
            <a:off x="1981200" y="1604418"/>
            <a:ext cx="8229600" cy="2344329"/>
          </a:xfrm>
        </p:spPr>
        <p:txBody>
          <a:bodyPr/>
          <a:lstStyle/>
          <a:p>
            <a:pPr marL="0" indent="461963" algn="just">
              <a:buNone/>
            </a:pPr>
            <a:r>
              <a:rPr lang="pt-BR" sz="2000" b="0" i="1" dirty="0">
                <a:solidFill>
                  <a:srgbClr val="444444"/>
                </a:solidFill>
                <a:effectLst/>
                <a:latin typeface="Work Sans" pitchFamily="2" charset="0"/>
              </a:rPr>
              <a:t>Nas duas aulas iniciais, nosso objetivo será nivelar o conhecimento basal de neuroanatomia e fisiologia, como também de metodologia científica nas neurociências.  Com esse conhecimento poderemos prosseguir focalmente por uma neurofisiologia da Leitura bem recente que vai necessitar da compreensão automática desses conhecimentos fundamentais. Serão duas aulas de exposição sem leitura prévia!</a:t>
            </a:r>
            <a:endParaRPr lang="pt-BR" sz="2000" dirty="0"/>
          </a:p>
        </p:txBody>
      </p:sp>
      <p:pic>
        <p:nvPicPr>
          <p:cNvPr id="4" name="Imagem 3">
            <a:extLst>
              <a:ext uri="{FF2B5EF4-FFF2-40B4-BE49-F238E27FC236}">
                <a16:creationId xmlns:a16="http://schemas.microsoft.com/office/drawing/2014/main" id="{22B23CAF-5EBB-596D-A4E7-44DB648A3DCF}"/>
              </a:ext>
            </a:extLst>
          </p:cNvPr>
          <p:cNvPicPr>
            <a:picLocks noChangeAspect="1"/>
          </p:cNvPicPr>
          <p:nvPr/>
        </p:nvPicPr>
        <p:blipFill rotWithShape="1">
          <a:blip r:embed="rId2"/>
          <a:srcRect r="51048"/>
          <a:stretch/>
        </p:blipFill>
        <p:spPr>
          <a:xfrm>
            <a:off x="6592389" y="4351420"/>
            <a:ext cx="3866606" cy="2643649"/>
          </a:xfrm>
          <a:prstGeom prst="rect">
            <a:avLst/>
          </a:prstGeom>
        </p:spPr>
      </p:pic>
      <p:pic>
        <p:nvPicPr>
          <p:cNvPr id="7" name="Imagem 6">
            <a:extLst>
              <a:ext uri="{FF2B5EF4-FFF2-40B4-BE49-F238E27FC236}">
                <a16:creationId xmlns:a16="http://schemas.microsoft.com/office/drawing/2014/main" id="{5E13B9EB-F4F9-1EC5-8CE9-6688BF034055}"/>
              </a:ext>
            </a:extLst>
          </p:cNvPr>
          <p:cNvPicPr>
            <a:picLocks noChangeAspect="1"/>
          </p:cNvPicPr>
          <p:nvPr/>
        </p:nvPicPr>
        <p:blipFill>
          <a:blip r:embed="rId3"/>
          <a:stretch>
            <a:fillRect/>
          </a:stretch>
        </p:blipFill>
        <p:spPr>
          <a:xfrm>
            <a:off x="1733005" y="4524510"/>
            <a:ext cx="4443552" cy="1662448"/>
          </a:xfrm>
          <a:prstGeom prst="rect">
            <a:avLst/>
          </a:prstGeom>
        </p:spPr>
      </p:pic>
      <p:sp>
        <p:nvSpPr>
          <p:cNvPr id="9" name="CaixaDeTexto 8">
            <a:extLst>
              <a:ext uri="{FF2B5EF4-FFF2-40B4-BE49-F238E27FC236}">
                <a16:creationId xmlns:a16="http://schemas.microsoft.com/office/drawing/2014/main" id="{F51029A4-C67F-13B4-7659-0725C28E3A9A}"/>
              </a:ext>
            </a:extLst>
          </p:cNvPr>
          <p:cNvSpPr txBox="1"/>
          <p:nvPr/>
        </p:nvSpPr>
        <p:spPr>
          <a:xfrm>
            <a:off x="2756062" y="4155178"/>
            <a:ext cx="2142510" cy="369332"/>
          </a:xfrm>
          <a:prstGeom prst="rect">
            <a:avLst/>
          </a:prstGeom>
          <a:noFill/>
        </p:spPr>
        <p:txBody>
          <a:bodyPr wrap="square" rtlCol="0">
            <a:spAutoFit/>
          </a:bodyPr>
          <a:lstStyle/>
          <a:p>
            <a:r>
              <a:rPr lang="pt-BR" dirty="0"/>
              <a:t>DE 1862 ATÉ 2010</a:t>
            </a:r>
          </a:p>
        </p:txBody>
      </p:sp>
      <p:sp>
        <p:nvSpPr>
          <p:cNvPr id="10" name="CaixaDeTexto 9">
            <a:extLst>
              <a:ext uri="{FF2B5EF4-FFF2-40B4-BE49-F238E27FC236}">
                <a16:creationId xmlns:a16="http://schemas.microsoft.com/office/drawing/2014/main" id="{C5F4B97C-AAE2-BD73-9C7F-802D9607A9E8}"/>
              </a:ext>
            </a:extLst>
          </p:cNvPr>
          <p:cNvSpPr txBox="1"/>
          <p:nvPr/>
        </p:nvSpPr>
        <p:spPr>
          <a:xfrm>
            <a:off x="7293429" y="4155178"/>
            <a:ext cx="2245102" cy="369332"/>
          </a:xfrm>
          <a:prstGeom prst="rect">
            <a:avLst/>
          </a:prstGeom>
          <a:noFill/>
        </p:spPr>
        <p:txBody>
          <a:bodyPr wrap="square" rtlCol="0">
            <a:spAutoFit/>
          </a:bodyPr>
          <a:lstStyle/>
          <a:p>
            <a:r>
              <a:rPr lang="pt-BR" dirty="0"/>
              <a:t>DE 2010 ATÉ HOJE</a:t>
            </a:r>
          </a:p>
        </p:txBody>
      </p:sp>
      <p:pic>
        <p:nvPicPr>
          <p:cNvPr id="12" name="Imagem 11">
            <a:extLst>
              <a:ext uri="{FF2B5EF4-FFF2-40B4-BE49-F238E27FC236}">
                <a16:creationId xmlns:a16="http://schemas.microsoft.com/office/drawing/2014/main" id="{F6413075-764E-EC00-9337-CCC21C72E8E5}"/>
              </a:ext>
            </a:extLst>
          </p:cNvPr>
          <p:cNvPicPr>
            <a:picLocks noChangeAspect="1"/>
          </p:cNvPicPr>
          <p:nvPr/>
        </p:nvPicPr>
        <p:blipFill>
          <a:blip r:embed="rId4"/>
          <a:stretch>
            <a:fillRect/>
          </a:stretch>
        </p:blipFill>
        <p:spPr>
          <a:xfrm>
            <a:off x="4831149" y="5766236"/>
            <a:ext cx="1645159" cy="1228833"/>
          </a:xfrm>
          <a:prstGeom prst="rect">
            <a:avLst/>
          </a:prstGeom>
        </p:spPr>
      </p:pic>
      <p:pic>
        <p:nvPicPr>
          <p:cNvPr id="14" name="Imagem 13">
            <a:extLst>
              <a:ext uri="{FF2B5EF4-FFF2-40B4-BE49-F238E27FC236}">
                <a16:creationId xmlns:a16="http://schemas.microsoft.com/office/drawing/2014/main" id="{AA0F3F1F-0BF1-C990-B7B8-69AF71ECA7FE}"/>
              </a:ext>
            </a:extLst>
          </p:cNvPr>
          <p:cNvPicPr>
            <a:picLocks noChangeAspect="1"/>
          </p:cNvPicPr>
          <p:nvPr/>
        </p:nvPicPr>
        <p:blipFill>
          <a:blip r:embed="rId5"/>
          <a:stretch>
            <a:fillRect/>
          </a:stretch>
        </p:blipFill>
        <p:spPr>
          <a:xfrm>
            <a:off x="1524000" y="5848916"/>
            <a:ext cx="1499046" cy="1009085"/>
          </a:xfrm>
          <a:prstGeom prst="rect">
            <a:avLst/>
          </a:prstGeom>
        </p:spPr>
      </p:pic>
      <p:sp>
        <p:nvSpPr>
          <p:cNvPr id="17" name="Título 1">
            <a:extLst>
              <a:ext uri="{FF2B5EF4-FFF2-40B4-BE49-F238E27FC236}">
                <a16:creationId xmlns:a16="http://schemas.microsoft.com/office/drawing/2014/main" id="{58B63C35-578F-C855-2FE0-9B7BA8D92E79}"/>
              </a:ext>
            </a:extLst>
          </p:cNvPr>
          <p:cNvSpPr>
            <a:spLocks noGrp="1"/>
          </p:cNvSpPr>
          <p:nvPr>
            <p:ph type="title"/>
          </p:nvPr>
        </p:nvSpPr>
        <p:spPr>
          <a:xfrm>
            <a:off x="1981200" y="513806"/>
            <a:ext cx="8229600" cy="894370"/>
          </a:xfrm>
        </p:spPr>
        <p:txBody>
          <a:bodyPr>
            <a:normAutofit fontScale="90000"/>
          </a:bodyPr>
          <a:lstStyle/>
          <a:p>
            <a:pPr algn="ctr"/>
            <a:r>
              <a:rPr lang="pt-BR" sz="4000" dirty="0">
                <a:solidFill>
                  <a:schemeClr val="accent6">
                    <a:lumMod val="75000"/>
                  </a:schemeClr>
                </a:solidFill>
                <a:hlinkClick r:id="rId6">
                  <a:extLst>
                    <a:ext uri="{A12FA001-AC4F-418D-AE19-62706E023703}">
                      <ahyp:hlinkClr xmlns:ahyp="http://schemas.microsoft.com/office/drawing/2018/hyperlinkcolor" val="tx"/>
                    </a:ext>
                  </a:extLst>
                </a:hlinkClick>
              </a:rPr>
              <a:t>www.acesin.letras.ufrj.br</a:t>
            </a:r>
            <a:br>
              <a:rPr lang="pt-BR" sz="4000" dirty="0">
                <a:solidFill>
                  <a:schemeClr val="accent6">
                    <a:lumMod val="75000"/>
                  </a:schemeClr>
                </a:solidFill>
              </a:rPr>
            </a:br>
            <a:endParaRPr lang="pt-BR" sz="4000" dirty="0">
              <a:solidFill>
                <a:schemeClr val="accent6">
                  <a:lumMod val="75000"/>
                </a:schemeClr>
              </a:solidFill>
            </a:endParaRPr>
          </a:p>
        </p:txBody>
      </p:sp>
      <p:sp>
        <p:nvSpPr>
          <p:cNvPr id="5" name="Espaço Reservado para Número de Slide 4">
            <a:extLst>
              <a:ext uri="{FF2B5EF4-FFF2-40B4-BE49-F238E27FC236}">
                <a16:creationId xmlns:a16="http://schemas.microsoft.com/office/drawing/2014/main" id="{FA570362-6B49-FDF6-FD7A-7818292915AE}"/>
              </a:ext>
            </a:extLst>
          </p:cNvPr>
          <p:cNvSpPr>
            <a:spLocks noGrp="1"/>
          </p:cNvSpPr>
          <p:nvPr>
            <p:ph type="sldNum" sz="quarter" idx="12"/>
          </p:nvPr>
        </p:nvSpPr>
        <p:spPr/>
        <p:txBody>
          <a:bodyPr/>
          <a:lstStyle/>
          <a:p>
            <a:pPr>
              <a:defRPr/>
            </a:pPr>
            <a:fld id="{5F578DB3-CB70-4C20-A821-B6AAE016301F}" type="slidenum">
              <a:rPr lang="en-US" smtClean="0"/>
              <a:pPr>
                <a:defRPr/>
              </a:pPr>
              <a:t>8</a:t>
            </a:fld>
            <a:endParaRPr lang="en-US"/>
          </a:p>
        </p:txBody>
      </p:sp>
    </p:spTree>
    <p:extLst>
      <p:ext uri="{BB962C8B-B14F-4D97-AF65-F5344CB8AC3E}">
        <p14:creationId xmlns:p14="http://schemas.microsoft.com/office/powerpoint/2010/main" val="41900682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053E6C4-8318-677E-E91C-7B6DE22FFB6D}"/>
              </a:ext>
            </a:extLst>
          </p:cNvPr>
          <p:cNvPicPr>
            <a:picLocks noChangeAspect="1"/>
          </p:cNvPicPr>
          <p:nvPr/>
        </p:nvPicPr>
        <p:blipFill rotWithShape="1">
          <a:blip r:embed="rId2"/>
          <a:srcRect l="49522" t="20939" r="12419" b="33336"/>
          <a:stretch/>
        </p:blipFill>
        <p:spPr>
          <a:xfrm>
            <a:off x="6754761" y="2492732"/>
            <a:ext cx="5748360" cy="4092677"/>
          </a:xfrm>
          <a:prstGeom prst="rect">
            <a:avLst/>
          </a:prstGeom>
        </p:spPr>
      </p:pic>
      <p:pic>
        <p:nvPicPr>
          <p:cNvPr id="7" name="Imagem 6">
            <a:extLst>
              <a:ext uri="{FF2B5EF4-FFF2-40B4-BE49-F238E27FC236}">
                <a16:creationId xmlns:a16="http://schemas.microsoft.com/office/drawing/2014/main" id="{FCDD5B94-E8EA-FEBE-4195-9A8A96437956}"/>
              </a:ext>
            </a:extLst>
          </p:cNvPr>
          <p:cNvPicPr>
            <a:picLocks noChangeAspect="1"/>
          </p:cNvPicPr>
          <p:nvPr/>
        </p:nvPicPr>
        <p:blipFill rotWithShape="1">
          <a:blip r:embed="rId3"/>
          <a:srcRect t="14176" r="42782" b="7722"/>
          <a:stretch/>
        </p:blipFill>
        <p:spPr>
          <a:xfrm>
            <a:off x="-83574" y="0"/>
            <a:ext cx="6975987" cy="5353664"/>
          </a:xfrm>
          <a:prstGeom prst="rect">
            <a:avLst/>
          </a:prstGeom>
        </p:spPr>
      </p:pic>
    </p:spTree>
    <p:extLst>
      <p:ext uri="{BB962C8B-B14F-4D97-AF65-F5344CB8AC3E}">
        <p14:creationId xmlns:p14="http://schemas.microsoft.com/office/powerpoint/2010/main" val="28711697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estaltVTI">
  <a:themeElements>
    <a:clrScheme name="AnalogousFromDarkSeedLeftStep">
      <a:dk1>
        <a:srgbClr val="000000"/>
      </a:dk1>
      <a:lt1>
        <a:srgbClr val="FFFFFF"/>
      </a:lt1>
      <a:dk2>
        <a:srgbClr val="2F1B2F"/>
      </a:dk2>
      <a:lt2>
        <a:srgbClr val="F0F3F3"/>
      </a:lt2>
      <a:accent1>
        <a:srgbClr val="C34D5E"/>
      </a:accent1>
      <a:accent2>
        <a:srgbClr val="B13B7E"/>
      </a:accent2>
      <a:accent3>
        <a:srgbClr val="C34DC1"/>
      </a:accent3>
      <a:accent4>
        <a:srgbClr val="823BB1"/>
      </a:accent4>
      <a:accent5>
        <a:srgbClr val="634DC3"/>
      </a:accent5>
      <a:accent6>
        <a:srgbClr val="3B56B1"/>
      </a:accent6>
      <a:hlink>
        <a:srgbClr val="7D55C6"/>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470</Words>
  <Application>Microsoft Office PowerPoint</Application>
  <PresentationFormat>Widescreen</PresentationFormat>
  <Paragraphs>67</Paragraphs>
  <Slides>16</Slides>
  <Notes>0</Notes>
  <HiddenSlides>0</HiddenSlides>
  <MMClips>5</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16</vt:i4>
      </vt:variant>
    </vt:vector>
  </HeadingPairs>
  <TitlesOfParts>
    <vt:vector size="25" baseType="lpstr">
      <vt:lpstr>Arial</vt:lpstr>
      <vt:lpstr>Bierstadt</vt:lpstr>
      <vt:lpstr>Corbel</vt:lpstr>
      <vt:lpstr>Wingdings</vt:lpstr>
      <vt:lpstr>Wingdings 2</vt:lpstr>
      <vt:lpstr>Wingdings 3</vt:lpstr>
      <vt:lpstr>Work Sans</vt:lpstr>
      <vt:lpstr>GestaltVTI</vt:lpstr>
      <vt:lpstr>Module</vt:lpstr>
      <vt:lpstr>Resenha – Aula 11/04/2023</vt:lpstr>
      <vt:lpstr>Estrutura geral da aula</vt:lpstr>
      <vt:lpstr>Apresentação dos projetos de pesquisa dos alunos</vt:lpstr>
      <vt:lpstr>Gualín do TTK:  https://www.cnnbrasil.com.br/nacional/gualin-do-ttk-conheca-a-lingua-criada-em-bairro-do-rj-com-estrutura-propria/</vt:lpstr>
      <vt:lpstr>Apresentação da estrutura da disciplina pela Profa. Aniela</vt:lpstr>
      <vt:lpstr>Organização do curso </vt:lpstr>
      <vt:lpstr>Apresentação dos conceitos iniciais da neurofisiologia do cérebro humano</vt:lpstr>
      <vt:lpstr>www.acesin.letras.ufrj.br </vt:lpstr>
      <vt:lpstr>Apresentação do PowerPoint</vt:lpstr>
      <vt:lpstr>NEUROFISIOLOGIA DA LINGUAGEM  PARTE  1</vt:lpstr>
      <vt:lpstr>Apresentação do PowerPoint</vt:lpstr>
      <vt:lpstr>Apresentação do PowerPoint</vt:lpstr>
      <vt:lpstr>Apresentação do PowerPoint</vt:lpstr>
      <vt:lpstr>Neuroanatomia na UBC</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Resenha – Aula 11/04/2023</dc:title>
  <dc:creator>Andressa Peres Teixeira</dc:creator>
  <cp:lastModifiedBy>Andressa Peres Teixeira</cp:lastModifiedBy>
  <cp:revision>4</cp:revision>
  <dcterms:created xsi:type="dcterms:W3CDTF">2023-04-18T01:34:34Z</dcterms:created>
  <dcterms:modified xsi:type="dcterms:W3CDTF">2023-04-18T04:58:15Z</dcterms:modified>
</cp:coreProperties>
</file>