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397" autoAdjust="0"/>
  </p:normalViewPr>
  <p:slideViewPr>
    <p:cSldViewPr snapToGrid="0">
      <p:cViewPr>
        <p:scale>
          <a:sx n="60" d="100"/>
          <a:sy n="60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D5C93-CC16-490D-855E-B58C5D00DE8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76634-BFDA-494E-AB7D-E351EB1C52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49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artigo: O envolvimento (dos lobos) occipital esquerdo e frontal direito na previsão de categoria sintática: evidências do árabe padrão observadas com MEG</a:t>
            </a:r>
          </a:p>
          <a:p>
            <a:r>
              <a:rPr lang="pt-BR" dirty="0"/>
              <a:t>O segundo artigo: Evidências em MEG de que o efeito do Giro frontal inferior esquerdo na extração de objetos requer interferência baseada em similaridade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76634-BFDA-494E-AB7D-E351EB1C52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Começar pelo título e a busca pelo Localizacionismo. </a:t>
            </a:r>
          </a:p>
          <a:p>
            <a:r>
              <a:rPr lang="pt-BR" dirty="0"/>
              <a:t>PREDIÇÃO DE CATEGORIA acontece como sinônima às ENTROPIAS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76634-BFDA-494E-AB7D-E351EB1C52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69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76634-BFDA-494E-AB7D-E351EB1C52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51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26783-2765-4E9E-AF80-AC5E45C56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9C3052-C20D-4980-A47A-2F523605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084587-D854-4BBB-BA8E-381862E3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7593E1-BEA3-4BCD-BB07-AFFB2AE7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E02602-D67F-4480-B76E-805D02E0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96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AABA3-53A3-40F5-9916-5CAC73F2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A182DD-05AA-40B3-8335-2DF6D4C7C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65DDDB-BCF6-4D2D-ADA4-0617D1A2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CEFD6B-8C67-4F7F-B992-00CA88BD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BA549C-5D1E-4451-8088-A321DAF4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21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D1D62B-41B2-4C66-8A83-D868FF1CE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EAF350-46CE-4FA5-BA49-213B2C76C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0A6C09-9358-4868-891E-E1300D37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1FB8EC-688C-4B74-9951-6D99DA51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172F2-A162-4A8A-A850-CA1ED0AF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83AF4-3114-4A0E-A023-7EC4DD41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8866DD-CF10-4A0E-876F-8578E394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ECA4BD-F517-432C-9C79-1A06DEC1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1225F3-DA4D-44EA-93D8-CEB40845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38C7C2-FC9E-4E68-8FF7-9472E353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1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54226-F645-4179-BD0E-D1C4CA1C1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848403-4EC8-4B76-ACC8-7239A358E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C9E242-9176-4654-BB3A-CD6AD7C1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7F1916-DC49-45CE-8639-2C23D6C6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00E18-7D4F-40A9-8E46-463B9B8F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44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A8FC3-CD9F-4B86-B368-2CFD1C4F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03A0BC-549E-4B5B-A9E9-207EE8934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146B63-EC6C-4BAD-9741-EF03B30CF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95AC9A-7B68-4BA0-8120-98EA1B8B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3953C4-BA96-46C8-9C84-428F76F8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8FA8EF-119F-45BB-A330-6228120F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6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7BAB5-4983-4A8B-ADDC-04AAB200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6A07F1-E00A-4736-8BE5-D61854441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AAD755-0F6E-405A-BE62-E8F3636BE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0007305-3620-45D1-9540-E20929538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24726F-2C7F-4F47-8E97-A8BC6CE1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1CC36A-50A6-4296-9C7A-26DA1414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F599FC-B9E8-49E1-B417-879C6B6A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7744E46-49A5-4F78-A267-C7F075BF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45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89629-F98E-4090-8A65-35D21CE8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BFC2EB-1C49-4FB6-85F0-9328EE4E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D88F40-ED6B-41CC-9394-1D15126E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8DE5063-3F4C-4E8F-AD0D-1107BD7F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6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9FD9FD-D73D-49EF-8160-7C91B309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5E6C0C-4835-4577-8485-9D970770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C97D4C-5977-48CD-89A6-DDEC95DC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32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55BE5-70D3-4DBA-97C0-A7CF9F28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0DD465-F324-4D75-ABEA-E86C5B6FB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C363E9-443B-4297-9F83-ACB0B1DB5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F43700-4FEC-4386-A65B-F4AAB92A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30E448-AC4D-43D8-AF38-862E05E3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B965AC-42AD-4000-841E-B72B6BB2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0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17445-D480-4CFA-904F-F9C50703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5EFA78-B50A-4836-8359-F8876FE63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1FB1B5-0813-45BC-908F-59A7B193D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C2FD7E-8BC8-4564-AA5B-15734A92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FCA46C-D290-4138-979F-F81E8412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5498BC-97A5-4311-B3D8-3049D0C4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6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CBB0F5-1315-4975-A064-AFF2D00C1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E5D3C7-21BF-41E3-872A-36313A947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DB9568-BD92-4C8A-A4BB-194691FF5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E1A0-CD39-417C-8B16-B46B52E87F6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D7A8BD-367D-4C5C-9187-4F4899D50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9DDF11-718D-4900-A119-85DA92CFF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6F97-C6D4-4DE4-B275-1A53A22B0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31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73249-41BE-473A-B2B2-C964F967D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484013"/>
            <a:ext cx="5930741" cy="2387600"/>
          </a:xfrm>
        </p:spPr>
        <p:txBody>
          <a:bodyPr>
            <a:noAutofit/>
          </a:bodyPr>
          <a:lstStyle/>
          <a:p>
            <a:r>
              <a:rPr lang="pt-BR" sz="8000" dirty="0">
                <a:latin typeface="Aharoni" panose="02010803020104030203" pitchFamily="2" charset="-79"/>
                <a:cs typeface="Aharoni" panose="02010803020104030203" pitchFamily="2" charset="-79"/>
              </a:rPr>
              <a:t>RESENHA</a:t>
            </a:r>
            <a: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  <a:t>DA </a:t>
            </a:r>
            <a:b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  <a:t>AULA </a:t>
            </a:r>
            <a:b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  <a:br>
              <a:rPr lang="pt-BR" sz="7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9600" dirty="0">
                <a:latin typeface="Aharoni" panose="02010803020104030203" pitchFamily="2" charset="-79"/>
                <a:cs typeface="Aharoni" panose="02010803020104030203" pitchFamily="2" charset="-79"/>
              </a:rPr>
              <a:t>24/03/2021</a:t>
            </a:r>
            <a:endParaRPr lang="pt-BR" sz="7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08F62E-DAE6-48FB-BFF9-E411AF351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7581" y="4860998"/>
            <a:ext cx="6314662" cy="1997001"/>
          </a:xfrm>
        </p:spPr>
        <p:txBody>
          <a:bodyPr>
            <a:normAutofit lnSpcReduction="10000"/>
          </a:bodyPr>
          <a:lstStyle/>
          <a:p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Responsável: Victor Ramos da Silva</a:t>
            </a:r>
            <a:br>
              <a:rPr lang="pt-BR" dirty="0"/>
            </a:br>
            <a:r>
              <a:rPr lang="pt-BR" dirty="0"/>
              <a:t>UFRJ, 31/03/2021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77917E2-03CA-4923-9F5F-EF041DFDC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8" y="127555"/>
            <a:ext cx="5679729" cy="33325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D82F7D4-92F6-40AA-845E-691F8FC7D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59" y="3523131"/>
            <a:ext cx="5679728" cy="32073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37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DD213-88A4-45D3-AA50-CD8238F1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365125"/>
            <a:ext cx="1173479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INICIADA COM MATHEUS RESENHANDO A AULA DE 17/03/2021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46D0E9-681A-4DF4-85A3-E7E8C870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64659"/>
            <a:ext cx="5867399" cy="4778469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DESCRIÇÃO DOS DOIS EXPERIMENTOS APRESENTADOS PELA PROFESSORA ANIELA: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/>
              <a:t>1. Experimento com </a:t>
            </a:r>
            <a:r>
              <a:rPr lang="pt-BR" sz="2400" i="1" dirty="0"/>
              <a:t>Priming</a:t>
            </a:r>
            <a:r>
              <a:rPr lang="pt-BR" sz="2400" dirty="0"/>
              <a:t> para acesso lexical reforçando a teoria do campo semântico (TAYLOR, 1953) – relação com frequência de usos.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2. Experimento com adjuntos em que a teoria de S-predição (FRANÇA et al, 2005) é evidenciada – duas palavras em sequência com um prime viram um sintagma.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5B9AF9AD-C4E9-463E-B4BD-984CC5EE36F3}"/>
              </a:ext>
            </a:extLst>
          </p:cNvPr>
          <p:cNvSpPr txBox="1">
            <a:spLocks/>
          </p:cNvSpPr>
          <p:nvPr/>
        </p:nvSpPr>
        <p:spPr>
          <a:xfrm>
            <a:off x="6224337" y="1884475"/>
            <a:ext cx="5560359" cy="477846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DA APRESENTAÇÃO DO TEXTO “THE NEURAL BASIS OF COMBINATORY SYNTAX AND SEMANTICS”</a:t>
            </a:r>
          </a:p>
          <a:p>
            <a:pPr marL="0" indent="0" algn="just">
              <a:buNone/>
            </a:pPr>
            <a:r>
              <a:rPr lang="pt-BR" sz="2600" dirty="0"/>
              <a:t>- Hipótese de que os estágios combinatórios sejam semânticos e o processamento sintático compare essas estruturas ao nosso conhecimento, isto é a sintaxe seria uma espécie de componente paralelo à semântica no cérebro humano. (SINTAXE COMO SUBPRODUTO DAS RELAÇÕES COMBINATÓRIAS – ALGO QUE O CÉREBRO ENTENDA, MAS NÃO FAÇA)</a:t>
            </a:r>
          </a:p>
          <a:p>
            <a:pPr algn="just">
              <a:buFontTx/>
              <a:buChar char="-"/>
            </a:pPr>
            <a:r>
              <a:rPr lang="pt-BR" sz="2600" dirty="0"/>
              <a:t>AG (Giro Angular) – EVENTOS</a:t>
            </a:r>
          </a:p>
          <a:p>
            <a:pPr algn="just">
              <a:buFontTx/>
              <a:buChar char="-"/>
            </a:pPr>
            <a:r>
              <a:rPr lang="pt-BR" sz="2600" dirty="0"/>
              <a:t>LIFG (Giro Frontal Inferior Esquerdo) – RELAÇÕES DE LONGA DISTÂNCIA</a:t>
            </a:r>
          </a:p>
        </p:txBody>
      </p:sp>
    </p:spTree>
    <p:extLst>
      <p:ext uri="{BB962C8B-B14F-4D97-AF65-F5344CB8AC3E}">
        <p14:creationId xmlns:p14="http://schemas.microsoft.com/office/powerpoint/2010/main" val="40587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1CF82-AA1D-484B-8F65-C1EB24CC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758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SEQUÊNCIA, LEONARDO APRESENTOU O TEXTO “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occipital and right frontal involvement in syntactic category prediction: MEG evidence from Standard Arabi”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70B9B8-5673-4BA1-959F-A4B30D16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8345"/>
            <a:ext cx="10515600" cy="444089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 língua utilizada na investigação foi 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Árabe</a:t>
            </a:r>
            <a:r>
              <a:rPr lang="pt-BR" dirty="0"/>
              <a:t>, com a questão das orações relativas, em que o segundo elemento do modificador concorda com o que é precedido.</a:t>
            </a:r>
          </a:p>
          <a:p>
            <a:pPr algn="just"/>
            <a:r>
              <a:rPr lang="pt-BR" dirty="0"/>
              <a:t>Justificada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magnetoencefalografia</a:t>
            </a:r>
            <a:r>
              <a:rPr lang="pt-BR" dirty="0"/>
              <a:t> como a mais apropriada para estudos que precisam </a:t>
            </a:r>
            <a:r>
              <a:rPr lang="pt-BR" b="1" dirty="0"/>
              <a:t>tempo</a:t>
            </a:r>
            <a:r>
              <a:rPr lang="pt-BR" dirty="0"/>
              <a:t> e </a:t>
            </a:r>
            <a:r>
              <a:rPr lang="pt-BR" b="1" dirty="0"/>
              <a:t>localização</a:t>
            </a:r>
            <a:r>
              <a:rPr lang="pt-BR" dirty="0"/>
              <a:t> no córtex</a:t>
            </a:r>
          </a:p>
          <a:p>
            <a:pPr algn="just"/>
            <a:r>
              <a:rPr lang="pt-BR" dirty="0"/>
              <a:t>Questão do ELAN (período indicador de violação gramatical entre 100 e 300ms)</a:t>
            </a:r>
          </a:p>
          <a:p>
            <a:pPr algn="just"/>
            <a:r>
              <a:rPr lang="pt-BR" dirty="0"/>
              <a:t>Trabalho com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ENTROPIA</a:t>
            </a:r>
            <a:r>
              <a:rPr lang="pt-BR" dirty="0"/>
              <a:t> (previsibilidade de algo)</a:t>
            </a:r>
          </a:p>
          <a:p>
            <a:pPr algn="just">
              <a:buFontTx/>
              <a:buChar char="-"/>
            </a:pPr>
            <a:r>
              <a:rPr lang="pt-BR" dirty="0"/>
              <a:t>ENTROPIA DE CATEGORIA SINTÁTICA: M100 no Lobo occipital esquerdo</a:t>
            </a:r>
          </a:p>
          <a:p>
            <a:pPr algn="just">
              <a:buFontTx/>
              <a:buChar char="-"/>
            </a:pPr>
            <a:r>
              <a:rPr lang="pt-BR" dirty="0"/>
              <a:t>PREDIÇÕES LEXICAIS: N-400 no córtices temporais medial e superior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649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07FF9-C45D-4B80-AD97-53C076730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9" y="264694"/>
            <a:ext cx="11272344" cy="646718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HIPÓTESES:</a:t>
            </a:r>
            <a:b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pt-BR" dirty="0"/>
              <a:t>REDUÇÃO DA ENTROPIA – engajamento ocorre na inibição de possíveis previsões, isto é: </a:t>
            </a:r>
            <a:r>
              <a:rPr lang="pt-BR" b="1" dirty="0"/>
              <a:t>quanto mais previsível for a relação, maior será a atividade cortical</a:t>
            </a:r>
            <a:r>
              <a:rPr lang="pt-BR" dirty="0"/>
              <a:t>.</a:t>
            </a:r>
            <a:br>
              <a:rPr lang="pt-BR" dirty="0"/>
            </a:br>
            <a: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pt-BR" dirty="0"/>
              <a:t> OCORRÊNCIA DA ENTROPIA – engajamento ocorre por conta da falta de previsibilidade das relações estabelecidas, isto é: </a:t>
            </a:r>
            <a:r>
              <a:rPr lang="pt-BR" b="1" dirty="0"/>
              <a:t>na ausência de previsibilidade, maior será a atividade cortical.</a:t>
            </a:r>
          </a:p>
          <a:p>
            <a:r>
              <a:rPr lang="pt-BR" b="1" dirty="0">
                <a:solidFill>
                  <a:srgbClr val="7030A0"/>
                </a:solidFill>
              </a:rPr>
              <a:t>EXPERIMENTO</a:t>
            </a:r>
            <a:br>
              <a:rPr lang="pt-BR" dirty="0"/>
            </a:br>
            <a:r>
              <a:rPr lang="pt-BR" dirty="0"/>
              <a:t>- 27 falantes nativos de árabe realizando teste de leitura segmentada</a:t>
            </a:r>
            <a:br>
              <a:rPr lang="pt-BR" dirty="0"/>
            </a:br>
            <a:r>
              <a:rPr lang="pt-BR" dirty="0"/>
              <a:t>- A tarefa era de indicar verdadeiro ou falso</a:t>
            </a:r>
            <a:br>
              <a:rPr lang="pt-BR" dirty="0"/>
            </a:br>
            <a:r>
              <a:rPr lang="pt-BR" dirty="0"/>
              <a:t>- O foco era observar o comportamento hemodinâmico na leitura dos blocos apresentados em 300ms.</a:t>
            </a:r>
          </a:p>
          <a:p>
            <a:r>
              <a:rPr lang="pt-BR" b="1" dirty="0">
                <a:solidFill>
                  <a:srgbClr val="7030A0"/>
                </a:solidFill>
              </a:rPr>
              <a:t>EFEITOS DE PREDICABILIDADE</a:t>
            </a:r>
            <a:br>
              <a:rPr lang="pt-BR" dirty="0"/>
            </a:br>
            <a:r>
              <a:rPr lang="pt-BR" dirty="0"/>
              <a:t>- hipótese de entropia confirmada: a condição congruente gerou mais atividade nas áreas (HIPÓTESE 2)</a:t>
            </a:r>
          </a:p>
        </p:txBody>
      </p:sp>
    </p:spTree>
    <p:extLst>
      <p:ext uri="{BB962C8B-B14F-4D97-AF65-F5344CB8AC3E}">
        <p14:creationId xmlns:p14="http://schemas.microsoft.com/office/powerpoint/2010/main" val="324207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EDA8B-9776-4991-A0DF-57463CFA5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07117"/>
            <a:ext cx="6001153" cy="1150883"/>
          </a:xfrm>
        </p:spPr>
        <p:txBody>
          <a:bodyPr>
            <a:noAutofit/>
          </a:bodyPr>
          <a:lstStyle/>
          <a:p>
            <a:r>
              <a:rPr lang="pt-BR" sz="1800" dirty="0"/>
              <a:t>- Cluster na Área 17 de Broadman em aproximadamente 90 – 115ms, depois de um </a:t>
            </a:r>
            <a:r>
              <a:rPr lang="pt-BR" sz="1800" i="1" dirty="0"/>
              <a:t>onset</a:t>
            </a:r>
            <a:r>
              <a:rPr lang="pt-BR" sz="1800" dirty="0"/>
              <a:t>.</a:t>
            </a:r>
            <a:br>
              <a:rPr lang="pt-BR" sz="1800" dirty="0"/>
            </a:br>
            <a:r>
              <a:rPr lang="pt-BR" sz="1800" dirty="0"/>
              <a:t>- o substantivo em condição de adjetivo congruente, que era menos preditivo da categoria sintática do alvo, provocou um M100 mais forte.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BA7F92C-923C-468C-870F-E4AEB36AD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13" y="160020"/>
            <a:ext cx="5878240" cy="5427821"/>
          </a:xfr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9D24456-52E0-488F-8A8B-70F634AEB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066" y="160020"/>
            <a:ext cx="5878240" cy="5427821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711057B5-B0F6-41CE-8D7D-6E9711DF27D4}"/>
              </a:ext>
            </a:extLst>
          </p:cNvPr>
          <p:cNvSpPr txBox="1">
            <a:spLocks/>
          </p:cNvSpPr>
          <p:nvPr/>
        </p:nvSpPr>
        <p:spPr>
          <a:xfrm>
            <a:off x="6017195" y="5764303"/>
            <a:ext cx="6001153" cy="1542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Tx/>
              <a:buChar char="-"/>
            </a:pPr>
            <a:r>
              <a:rPr lang="pt-BR" sz="1800" dirty="0"/>
              <a:t>As áreas de interesse (</a:t>
            </a:r>
            <a:r>
              <a:rPr lang="pt-BR" sz="1800" dirty="0" err="1"/>
              <a:t>ROIs</a:t>
            </a:r>
            <a:r>
              <a:rPr lang="pt-BR" sz="1800" dirty="0"/>
              <a:t>) foram os lobos: frontal direito, temporal anterior esquerdo, temporal posterior esquerdo e temporal direito.</a:t>
            </a:r>
          </a:p>
          <a:p>
            <a:pPr marL="571500" indent="-571500" algn="just">
              <a:buFontTx/>
              <a:buChar char="-"/>
            </a:pPr>
            <a:r>
              <a:rPr lang="pt-BR" sz="1800" dirty="0"/>
              <a:t>O teste indicou efeito significativo na região frontal direita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90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1CF82-AA1D-484B-8F65-C1EB24CC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554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FIM, STEFANIE APRESENTOU O TEXTO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 evidence that the LIFG effect of object extraction requires similarity-based interference”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70B9B8-5673-4BA1-959F-A4B30D16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432"/>
            <a:ext cx="10515600" cy="4107531"/>
          </a:xfrm>
        </p:spPr>
        <p:txBody>
          <a:bodyPr/>
          <a:lstStyle/>
          <a:p>
            <a:pPr algn="just"/>
            <a:r>
              <a:rPr lang="pt-BR" dirty="0"/>
              <a:t>Busca investigar 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Giro Frontal Inferior Esquerdo (LIFG) </a:t>
            </a:r>
            <a:r>
              <a:rPr lang="pt-BR" dirty="0"/>
              <a:t>por meio de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magnetoencefalografia (MEG)</a:t>
            </a:r>
            <a:r>
              <a:rPr lang="pt-BR" dirty="0"/>
              <a:t> em tarefas que envolvem a extração de objetos em orações relativas.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FENÔMENO</a:t>
            </a:r>
            <a:r>
              <a:rPr lang="pt-BR" dirty="0"/>
              <a:t>: “The </a:t>
            </a:r>
            <a:r>
              <a:rPr lang="pt-BR" dirty="0" err="1"/>
              <a:t>fireman</a:t>
            </a:r>
            <a:r>
              <a:rPr lang="pt-BR" dirty="0"/>
              <a:t> </a:t>
            </a:r>
            <a:r>
              <a:rPr lang="pt-BR" dirty="0" err="1"/>
              <a:t>who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deputy</a:t>
            </a:r>
            <a:r>
              <a:rPr lang="pt-BR" dirty="0"/>
              <a:t> </a:t>
            </a:r>
            <a:r>
              <a:rPr lang="pt-BR" dirty="0" err="1"/>
              <a:t>called</a:t>
            </a:r>
            <a:r>
              <a:rPr lang="pt-BR" dirty="0"/>
              <a:t> </a:t>
            </a:r>
            <a:r>
              <a:rPr lang="pt-BR" dirty="0" err="1"/>
              <a:t>saved</a:t>
            </a:r>
            <a:r>
              <a:rPr lang="pt-BR" dirty="0"/>
              <a:t> </a:t>
            </a:r>
            <a:r>
              <a:rPr lang="pt-BR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sailor</a:t>
            </a:r>
            <a:r>
              <a:rPr lang="pt-BR" dirty="0"/>
              <a:t>” </a:t>
            </a:r>
            <a:br>
              <a:rPr lang="pt-BR" dirty="0"/>
            </a:br>
            <a:r>
              <a:rPr lang="pt-BR" dirty="0"/>
              <a:t>                     </a:t>
            </a:r>
            <a:r>
              <a:rPr lang="pt-BR" sz="2500" dirty="0"/>
              <a:t>          [O bombeiro que o deputado chamou salvou </a:t>
            </a:r>
            <a:r>
              <a:rPr lang="pt-BR" sz="2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marinheiro</a:t>
            </a:r>
            <a:r>
              <a:rPr lang="pt-BR" sz="2500" dirty="0"/>
              <a:t>]</a:t>
            </a:r>
            <a:br>
              <a:rPr lang="pt-BR" sz="2500" dirty="0"/>
            </a:br>
            <a:r>
              <a:rPr lang="pt-BR" sz="2500" dirty="0"/>
              <a:t>                                  </a:t>
            </a:r>
            <a:r>
              <a:rPr lang="pt-BR" sz="2500" dirty="0">
                <a:sym typeface="Wingdings" panose="05000000000000000000" pitchFamily="2" charset="2"/>
              </a:rPr>
              <a:t> </a:t>
            </a:r>
            <a:r>
              <a:rPr lang="pt-BR" sz="2400" dirty="0">
                <a:sym typeface="Wingdings" panose="05000000000000000000" pitchFamily="2" charset="2"/>
              </a:rPr>
              <a:t>ESSAS ESTRUTURAS TENDEM A SER MAIS CUSTOSAS </a:t>
            </a:r>
            <a:br>
              <a:rPr lang="pt-BR" sz="2400" dirty="0">
                <a:sym typeface="Wingdings" panose="05000000000000000000" pitchFamily="2" charset="2"/>
              </a:rPr>
            </a:br>
            <a:r>
              <a:rPr lang="pt-BR" sz="2400" dirty="0">
                <a:sym typeface="Wingdings" panose="05000000000000000000" pitchFamily="2" charset="2"/>
              </a:rPr>
              <a:t>                                    POIS O VERBO SE INTEGRA AO SUJEITO NUMA RELAÇÃO </a:t>
            </a:r>
            <a:br>
              <a:rPr lang="pt-BR" sz="2400" dirty="0">
                <a:sym typeface="Wingdings" panose="05000000000000000000" pitchFamily="2" charset="2"/>
              </a:rPr>
            </a:br>
            <a:r>
              <a:rPr lang="pt-BR" sz="2400" dirty="0">
                <a:sym typeface="Wingdings" panose="05000000000000000000" pitchFamily="2" charset="2"/>
              </a:rPr>
              <a:t>                                    DE LONGA DISTÂNCIA, QUEBRANDO, ASSIM UMA BARREIRA.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445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218904-0884-408E-BA4D-D0E89ACD7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84" y="481262"/>
            <a:ext cx="11823032" cy="659330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 DO EXPERIMENTO:</a:t>
            </a:r>
            <a:br>
              <a:rPr lang="pt-BR" dirty="0"/>
            </a:br>
            <a:r>
              <a:rPr lang="pt-BR" dirty="0"/>
              <a:t>- 15 participantes</a:t>
            </a:r>
            <a:br>
              <a:rPr lang="pt-BR" dirty="0"/>
            </a:br>
            <a:r>
              <a:rPr lang="pt-BR" dirty="0"/>
              <a:t>- Condições:</a:t>
            </a:r>
            <a:br>
              <a:rPr lang="pt-BR" dirty="0"/>
            </a:br>
            <a:r>
              <a:rPr lang="pt-BR" dirty="0" err="1"/>
              <a:t>SubjVerb</a:t>
            </a:r>
            <a:br>
              <a:rPr lang="pt-BR" dirty="0"/>
            </a:br>
            <a:r>
              <a:rPr lang="pt-BR" dirty="0" err="1"/>
              <a:t>ObjRel</a:t>
            </a:r>
            <a:br>
              <a:rPr lang="pt-BR" dirty="0"/>
            </a:br>
            <a:r>
              <a:rPr lang="pt-BR" dirty="0" err="1"/>
              <a:t>ObjRelSim</a:t>
            </a:r>
            <a:br>
              <a:rPr lang="pt-BR" dirty="0"/>
            </a:br>
            <a:r>
              <a:rPr lang="pt-BR" dirty="0"/>
              <a:t>Controle – Sentença encaixada no objeto</a:t>
            </a:r>
            <a:br>
              <a:rPr lang="pt-BR" dirty="0"/>
            </a:br>
            <a:r>
              <a:rPr lang="pt-BR" dirty="0"/>
              <a:t>- Uso de verbos Reflexivos e causativos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pt-BR" dirty="0"/>
              <a:t>-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TAREFA</a:t>
            </a:r>
            <a:r>
              <a:rPr lang="pt-BR" dirty="0"/>
              <a:t>: </a:t>
            </a:r>
            <a:r>
              <a:rPr lang="pt-BR" sz="2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Os participantes viam uma sequência de letras consonantais </a:t>
            </a:r>
            <a:r>
              <a:rPr lang="pt-BR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impronunciáveis</a:t>
            </a:r>
            <a:r>
              <a:rPr lang="pt-BR" sz="2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na tela em torno dos 600ms e depois viam </a:t>
            </a:r>
            <a:r>
              <a:rPr lang="pt-BR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palavra por palavra e</a:t>
            </a:r>
            <a:r>
              <a:rPr lang="pt-BR" sz="2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ao final, viam uma </a:t>
            </a:r>
            <a:r>
              <a:rPr lang="pt-BR" sz="28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imagem congruente ou incongruente</a:t>
            </a:r>
            <a:r>
              <a:rPr lang="pt-BR" sz="2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com a sentença.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o experimento, os participantes ficaram em uma </a:t>
            </a:r>
            <a:r>
              <a:rPr lang="pt-BR" sz="28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 mal iluminada</a:t>
            </a:r>
            <a:r>
              <a:rPr lang="pt-BR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Os estímulos foram apresentados </a:t>
            </a:r>
            <a:r>
              <a:rPr lang="pt-BR" sz="28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 por palavra, 300ms </a:t>
            </a:r>
            <a:r>
              <a:rPr lang="pt-BR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cada uma e por uma tela vazia entre uma palavra também por 300ms seguidos de uma imagem ao final. Cada participante viu 616 </a:t>
            </a:r>
            <a:r>
              <a:rPr lang="pt-BR" sz="2800" i="1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text-picture</a:t>
            </a:r>
            <a:r>
              <a:rPr lang="pt-BR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randomizados com intervalo para descanso a cada 154 </a:t>
            </a:r>
            <a:r>
              <a:rPr lang="pt-BR" sz="28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trial</a:t>
            </a:r>
            <a:r>
              <a:rPr lang="pt-BR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ou seja, 4 intervalos.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79C20A-4536-4A5E-A1A2-5CAC5C53C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484" y="481263"/>
            <a:ext cx="5727032" cy="294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8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4971A-48DD-40A4-9B77-9A29376E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A66A25-101C-4A92-B87D-8CA706CD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giro frontal inferior esquerdo (LIFG) não parece ser sensível à presença de dependências de longa distância na ausência de inferências indicativas. </a:t>
            </a:r>
            <a:r>
              <a:rPr lang="pt-BR" sz="2400" dirty="0"/>
              <a:t>[The </a:t>
            </a:r>
            <a:r>
              <a:rPr lang="pt-BR" sz="2400" dirty="0" err="1"/>
              <a:t>fireman</a:t>
            </a:r>
            <a:r>
              <a:rPr lang="pt-BR" sz="2400" dirty="0"/>
              <a:t> </a:t>
            </a:r>
            <a:r>
              <a:rPr lang="pt-BR" sz="2400" dirty="0" err="1"/>
              <a:t>who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deputy</a:t>
            </a:r>
            <a:r>
              <a:rPr lang="pt-BR" sz="2400" dirty="0"/>
              <a:t> </a:t>
            </a:r>
            <a:r>
              <a:rPr lang="pt-BR" sz="2400" dirty="0" err="1"/>
              <a:t>called</a:t>
            </a:r>
            <a:r>
              <a:rPr lang="pt-BR" sz="2400" dirty="0"/>
              <a:t> </a:t>
            </a:r>
            <a:r>
              <a:rPr lang="pt-BR" sz="2400" dirty="0" err="1"/>
              <a:t>saved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sailor</a:t>
            </a:r>
            <a:r>
              <a:rPr lang="pt-BR" sz="2400" dirty="0"/>
              <a:t>]</a:t>
            </a:r>
            <a:endParaRPr lang="pt-BR" dirty="0"/>
          </a:p>
          <a:p>
            <a:r>
              <a:rPr lang="pt-BR" dirty="0"/>
              <a:t>A ativação do LIFG em torno de 205~300ms nas condições </a:t>
            </a:r>
            <a:r>
              <a:rPr lang="pt-BR" dirty="0" err="1"/>
              <a:t>objRelSim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The dog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woman</a:t>
            </a:r>
            <a:r>
              <a:rPr lang="pt-BR" dirty="0"/>
              <a:t> </a:t>
            </a:r>
            <a:r>
              <a:rPr lang="pt-BR" dirty="0" err="1"/>
              <a:t>bathed</a:t>
            </a:r>
            <a:endParaRPr lang="pt-BR" dirty="0"/>
          </a:p>
          <a:p>
            <a:pPr marL="0" indent="0" algn="just">
              <a:buNone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Movement-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um efeito pré-verbal seria compatível com interpretações relacionadas 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gap-</a:t>
            </a:r>
            <a:r>
              <a:rPr lang="pt-BR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antecipating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quando comparadas 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gap-</a:t>
            </a:r>
            <a:r>
              <a:rPr lang="pt-BR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filling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Memory-based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similarity-based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interference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comparada com interferência de recuperação (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retrieval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interferece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569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914</Words>
  <Application>Microsoft Office PowerPoint</Application>
  <PresentationFormat>Widescreen</PresentationFormat>
  <Paragraphs>38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Segoe UI</vt:lpstr>
      <vt:lpstr>Tema do Office</vt:lpstr>
      <vt:lpstr>RESENHA  DA  AULA  DE  24/03/2021</vt:lpstr>
      <vt:lpstr>AULA INICIADA COM MATHEUS RESENHANDO A AULA DE 17/03/2021</vt:lpstr>
      <vt:lpstr>NA SEQUÊNCIA, LEONARDO APRESENTOU O TEXTO “Left occipital and right frontal involvement in syntactic category prediction: MEG evidence from Standard Arabi”</vt:lpstr>
      <vt:lpstr>Apresentação do PowerPoint</vt:lpstr>
      <vt:lpstr>- Cluster na Área 17 de Broadman em aproximadamente 90 – 115ms, depois de um onset. - o substantivo em condição de adjetivo congruente, que era menos preditivo da categoria sintática do alvo, provocou um M100 mais forte.</vt:lpstr>
      <vt:lpstr>POR FIM, STEFANIE APRESENTOU O TEXTO “MEG evidence that the LIFG effect of object extraction requires similarity-based interference”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RESENHA  DA  AULA  DE  24/03/2021</dc:title>
  <dc:creator>Victor Ramos da Silva</dc:creator>
  <cp:lastModifiedBy>Victor Ramos da Silva</cp:lastModifiedBy>
  <cp:revision>25</cp:revision>
  <dcterms:created xsi:type="dcterms:W3CDTF">2021-03-29T13:57:12Z</dcterms:created>
  <dcterms:modified xsi:type="dcterms:W3CDTF">2021-03-31T00:19:20Z</dcterms:modified>
</cp:coreProperties>
</file>