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57" r:id="rId3"/>
    <p:sldId id="281" r:id="rId4"/>
    <p:sldId id="279" r:id="rId5"/>
    <p:sldId id="265" r:id="rId6"/>
    <p:sldId id="259" r:id="rId7"/>
    <p:sldId id="283" r:id="rId8"/>
    <p:sldId id="284" r:id="rId9"/>
    <p:sldId id="274" r:id="rId10"/>
    <p:sldId id="275" r:id="rId11"/>
    <p:sldId id="258" r:id="rId12"/>
    <p:sldId id="266" r:id="rId13"/>
    <p:sldId id="268" r:id="rId14"/>
    <p:sldId id="272" r:id="rId15"/>
    <p:sldId id="270" r:id="rId16"/>
    <p:sldId id="261" r:id="rId17"/>
    <p:sldId id="273" r:id="rId18"/>
    <p:sldId id="282" r:id="rId19"/>
    <p:sldId id="277" r:id="rId20"/>
    <p:sldId id="278" r:id="rId21"/>
    <p:sldId id="271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749"/>
    <a:srgbClr val="85E44A"/>
    <a:srgbClr val="AFE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77733" autoAdjust="0"/>
  </p:normalViewPr>
  <p:slideViewPr>
    <p:cSldViewPr snapToGrid="0">
      <p:cViewPr varScale="1">
        <p:scale>
          <a:sx n="85" d="100"/>
          <a:sy n="85" d="100"/>
        </p:scale>
        <p:origin x="1578" y="1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A577-251B-4F12-871F-E9769A92E13A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86A2-1A62-49AE-A664-C05B9514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1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070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20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951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49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16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10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07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DE86A2-1A62-49AE-A664-C05B95148EE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9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665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9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3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50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8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68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0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67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981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E86A2-1A62-49AE-A664-C05B95148EE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6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4ACC1-AD18-4577-A87D-D375F9651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99925E-2E43-42F3-8D80-20507E05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9ED89F-DD48-4FFB-AAF9-C2236813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F5939E-8365-448A-92F7-4B91FE42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BE20A-857E-449D-89B1-49B2140B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63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941C-97E0-406D-8021-3C42916F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82C696-0296-42AE-848C-34D95C6D6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4FBA7D-C811-4A99-A79A-13AC2EE3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4022B3-C652-4E12-A55A-B59A1067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B5E51A-80BE-47C1-A7D5-86A6BEAA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41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A6BF0A-FAB4-4C47-8890-AA7E8E508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49EB91-C268-46A5-A7AC-B7EA1D9E9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35124-E260-4B88-8C49-E3F2A75B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0FFCA1-32B1-4DE7-A555-016FB746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7C307E-28E7-4DAF-B3C3-0419C118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26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14EFB-612E-407A-AE65-3EF289D7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6B7220-203D-4E89-B6A8-72566294F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AD8674-5C1E-4046-8E43-01AF5103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6BC488-7BBE-4D55-900A-B00F5F2F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7CA1EA-9BB8-4F4B-937F-D9C6ED9F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F33A1-64A5-4CD0-849B-2C293FF3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9831DD-C309-4774-80E7-6B947BF1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921CD-C5E2-49EF-AAFD-EEA3FF1B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E09CE-67CB-44EB-BCC3-7640A591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A6A8DB-3EB6-44C2-9A35-0D7580B9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1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5F1C2-6E2E-4BAC-95E7-2B6B038B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08043E-5569-4913-A1DC-AD79FD7D8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41BB3F-4D78-4E4D-B7F2-BB7451DB0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B1322D-ED24-4CF9-8917-6060BC43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0C8F07-BA08-4D5A-BE99-711395D8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492E43-6FA0-4CD5-A92C-5E5E23D6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64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8E0A6-F235-4319-B172-BD9DDE1A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E34598-A56A-4DE0-A156-F906E8616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2DB4E1-9939-405D-8A72-2C1CE2922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98BE3F-00CF-42A3-B210-BF3B9E772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21AB11-A63D-4784-BE40-4DC890140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093A70-E2CB-4555-9C60-3B7CEC44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77C4CB-74BB-4996-B5A1-6E8E64F87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392A95D-97C1-4D4A-90C4-FA2553AE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0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4928E-642B-4C89-8277-7450F09D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524398D-7810-448C-BF0E-B6D94EB0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673E94-AE28-4DBC-9685-A4B6F61C1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DD5A25-6097-47D5-9FF7-B4486D25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17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9079B2-03E4-4B6A-B91E-9181AB23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4BD00B-F460-4A4A-8BE9-9922979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DEA8E3-0E73-48C4-B552-84340982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00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F742A-77D2-4BF6-8154-7AAEAE59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A9ABB-8057-4394-894E-34AC752D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267CE0-97AB-4FF6-991D-A60A81558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49D2C2-4A91-4F11-97F1-BF4529A8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978FD2-4153-49F7-8F95-FD4D7A42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86E4B5-D9CD-4476-9918-F95D54FB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339CB-1AE0-400E-A532-CBB4ABF1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A10A91-0196-4E1C-9324-9AE5A0741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C7184E-83E1-4972-A7AD-2ED44136B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76926B-7C42-42F5-BF1B-67D1CEF7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43EAF3-3D89-400A-BC37-5A989A31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5B5364-BF78-4AB6-9AC2-59FF5F3A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05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539FB2-F1AC-48E5-BF8D-AEC4B0CB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E235FA-CA27-4E3D-861C-940687A6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BD8ACF-3EF3-44B5-9FC1-C59C593B5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04620-BBBC-4C3A-AD77-ED2A2F1AC606}" type="datetimeFigureOut">
              <a:rPr lang="pt-BR" smtClean="0"/>
              <a:t>01/04/2021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816E81-8900-448C-B85C-10BB63231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52E2E8-C44D-4E91-AAC1-8D2C6B909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97E4-CE80-4B50-8949-B265691AAE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80/01690965.2013.8633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consider-think-231803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consider-think-231803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consider-think-231803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A266DE-2232-41D2-AE47-23C0A85B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180627"/>
            <a:ext cx="10515600" cy="13255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PPGL - LEF 877  Neurociência da Linguagem (D) - Profa. Aniela I. França</a:t>
            </a:r>
            <a:b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Stefanie Martin</a:t>
            </a:r>
            <a:endParaRPr lang="pt-BR" sz="2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3382CFE-0702-46F8-8DF3-40C87EE54714}"/>
              </a:ext>
            </a:extLst>
          </p:cNvPr>
          <p:cNvSpPr txBox="1">
            <a:spLocks/>
          </p:cNvSpPr>
          <p:nvPr/>
        </p:nvSpPr>
        <p:spPr>
          <a:xfrm>
            <a:off x="836676" y="8108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b="1" i="0" u="none" strike="noStrike" baseline="0" dirty="0">
                <a:latin typeface="AdvTT2cba4af3.B"/>
              </a:rPr>
              <a:t>MEG evidence that the LIFG effect of object extraction requires </a:t>
            </a:r>
          </a:p>
          <a:p>
            <a:pPr algn="ctr"/>
            <a:r>
              <a:rPr lang="en-US" sz="2500" b="1" i="0" u="none" strike="noStrike" baseline="0" dirty="0">
                <a:latin typeface="AdvTT2cba4af3.B"/>
              </a:rPr>
              <a:t>similarity-based interference</a:t>
            </a:r>
            <a:br>
              <a:rPr lang="en-US" sz="2500" b="1" i="0" u="none" strike="noStrike" baseline="0" dirty="0">
                <a:latin typeface="AdvTT2cba4af3.B"/>
              </a:rPr>
            </a:br>
            <a:r>
              <a:rPr lang="fi-FI" sz="2500" i="0" u="none" strike="noStrike" baseline="0" dirty="0">
                <a:latin typeface="AdvTT5843c571"/>
              </a:rPr>
              <a:t>Kimberly Leikena and Liina Pylkkänena</a:t>
            </a:r>
            <a:br>
              <a:rPr lang="fi-FI" sz="3000" b="1" i="0" u="none" strike="noStrike" baseline="0" dirty="0">
                <a:latin typeface="AdvTT5843c571"/>
              </a:rPr>
            </a:br>
            <a:br>
              <a:rPr lang="fi-FI" sz="1800" b="1" i="0" u="none" strike="noStrike" baseline="0" dirty="0">
                <a:latin typeface="AdvTT5843c571"/>
              </a:rPr>
            </a:br>
            <a:r>
              <a:rPr lang="en-US" sz="1800" b="0" i="0" u="none" strike="noStrike" baseline="0" dirty="0">
                <a:latin typeface="AdvTTf90d833a.I"/>
              </a:rPr>
              <a:t>Language, Cognition and Neuroscience, </a:t>
            </a:r>
            <a:r>
              <a:rPr lang="en-US" sz="1800" b="1" i="0" u="none" strike="noStrike" baseline="0" dirty="0">
                <a:latin typeface="AdvTT5843c571"/>
              </a:rPr>
              <a:t>2014</a:t>
            </a:r>
            <a:br>
              <a:rPr lang="en-US" sz="1800" b="0" i="0" u="none" strike="noStrike" baseline="0" dirty="0">
                <a:latin typeface="AdvTT5843c571"/>
              </a:rPr>
            </a:br>
            <a:r>
              <a:rPr lang="pt-BR" sz="1800" b="0" i="0" u="none" strike="noStrike" baseline="0" dirty="0">
                <a:latin typeface="AdvTT5843c571"/>
              </a:rPr>
              <a:t>Vol. 29, No. 3, 381</a:t>
            </a:r>
            <a:r>
              <a:rPr lang="pt-BR" sz="1800" b="0" i="0" u="none" strike="noStrike" baseline="0" dirty="0">
                <a:latin typeface="AdvTT5843c571+20"/>
              </a:rPr>
              <a:t>–</a:t>
            </a:r>
            <a:r>
              <a:rPr lang="pt-BR" sz="1800" b="0" i="0" u="none" strike="noStrike" baseline="0" dirty="0">
                <a:latin typeface="AdvTT5843c571"/>
              </a:rPr>
              <a:t>389, http://dx.doi.org/10.1080/01690965.2013.863369</a:t>
            </a:r>
            <a:endParaRPr lang="pt-BR" sz="1800" dirty="0"/>
          </a:p>
        </p:txBody>
      </p:sp>
      <p:pic>
        <p:nvPicPr>
          <p:cNvPr id="5" name="Imagem 4" descr="Im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DE9FD393-8992-43FF-985F-079E7522B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71" y="3722304"/>
            <a:ext cx="1777963" cy="761984"/>
          </a:xfrm>
          <a:prstGeom prst="rect">
            <a:avLst/>
          </a:prstGeom>
        </p:spPr>
      </p:pic>
      <p:pic>
        <p:nvPicPr>
          <p:cNvPr id="9" name="Picture 2" descr="UFRJ Logo – Universidade Federal do Rio de Janeiro - PNG e Vetor - Download  de Logo">
            <a:extLst>
              <a:ext uri="{FF2B5EF4-FFF2-40B4-BE49-F238E27FC236}">
                <a16:creationId xmlns:a16="http://schemas.microsoft.com/office/drawing/2014/main" id="{61932935-28E3-4A2F-BF6F-E86B50E1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45" y="3579253"/>
            <a:ext cx="2547431" cy="10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bs.twimg.com/profile_images/721029105597210624...">
            <a:extLst>
              <a:ext uri="{FF2B5EF4-FFF2-40B4-BE49-F238E27FC236}">
                <a16:creationId xmlns:a16="http://schemas.microsoft.com/office/drawing/2014/main" id="{BDFB29F0-BAE4-432E-A4D7-59A7B0E5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67" y="3133753"/>
            <a:ext cx="1606164" cy="16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mberly Leiken">
            <a:extLst>
              <a:ext uri="{FF2B5EF4-FFF2-40B4-BE49-F238E27FC236}">
                <a16:creationId xmlns:a16="http://schemas.microsoft.com/office/drawing/2014/main" id="{69392AC7-8F12-43D8-8A22-2CC4A6E1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68" y="3114857"/>
            <a:ext cx="1627771" cy="16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8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4EF4910-C34E-4C68-9317-FBD88B32D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660848"/>
              </p:ext>
            </p:extLst>
          </p:nvPr>
        </p:nvGraphicFramePr>
        <p:xfrm>
          <a:off x="838200" y="3197225"/>
          <a:ext cx="10496737" cy="2341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48">
                  <a:extLst>
                    <a:ext uri="{9D8B030D-6E8A-4147-A177-3AD203B41FA5}">
                      <a16:colId xmlns:a16="http://schemas.microsoft.com/office/drawing/2014/main" val="149743688"/>
                    </a:ext>
                  </a:extLst>
                </a:gridCol>
                <a:gridCol w="2504568">
                  <a:extLst>
                    <a:ext uri="{9D8B030D-6E8A-4147-A177-3AD203B41FA5}">
                      <a16:colId xmlns:a16="http://schemas.microsoft.com/office/drawing/2014/main" val="2014420107"/>
                    </a:ext>
                  </a:extLst>
                </a:gridCol>
                <a:gridCol w="5341399">
                  <a:extLst>
                    <a:ext uri="{9D8B030D-6E8A-4147-A177-3AD203B41FA5}">
                      <a16:colId xmlns:a16="http://schemas.microsoft.com/office/drawing/2014/main" val="1591297950"/>
                    </a:ext>
                  </a:extLst>
                </a:gridCol>
                <a:gridCol w="2397722">
                  <a:extLst>
                    <a:ext uri="{9D8B030D-6E8A-4147-A177-3AD203B41FA5}">
                      <a16:colId xmlns:a16="http://schemas.microsoft.com/office/drawing/2014/main" val="3323462450"/>
                    </a:ext>
                  </a:extLst>
                </a:gridCol>
              </a:tblGrid>
              <a:tr h="341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Condições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Exemplos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2973855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Subject</a:t>
                      </a:r>
                      <a:r>
                        <a:rPr lang="pt-BR" sz="1100" b="1" dirty="0">
                          <a:effectLst/>
                        </a:rPr>
                        <a:t>, </a:t>
                      </a:r>
                      <a:r>
                        <a:rPr lang="pt-BR" sz="1100" b="1" dirty="0" err="1">
                          <a:effectLst/>
                        </a:rPr>
                        <a:t>parallel</a:t>
                      </a:r>
                      <a:r>
                        <a:rPr lang="pt-BR" sz="1100" b="1" dirty="0">
                          <a:effectLst/>
                        </a:rPr>
                        <a:t> [D, N/ D, N]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u="sng" dirty="0">
                          <a:effectLst/>
                        </a:rPr>
                        <a:t>The barber</a:t>
                      </a:r>
                      <a:r>
                        <a:rPr lang="pt-BR" sz="1100" dirty="0">
                          <a:effectLst/>
                        </a:rPr>
                        <a:t> that admired </a:t>
                      </a:r>
                      <a:r>
                        <a:rPr lang="pt-BR" sz="1100" u="sng" dirty="0">
                          <a:effectLst/>
                        </a:rPr>
                        <a:t>the lawyer</a:t>
                      </a:r>
                      <a:r>
                        <a:rPr lang="pt-BR" sz="1100" dirty="0">
                          <a:effectLst/>
                        </a:rPr>
                        <a:t> climbed the mountain.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0353138"/>
                  </a:ext>
                </a:extLst>
              </a:tr>
              <a:tr h="7777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Subject</a:t>
                      </a:r>
                      <a:r>
                        <a:rPr lang="pt-BR" sz="1100" b="1" dirty="0">
                          <a:effectLst/>
                        </a:rPr>
                        <a:t>, non-</a:t>
                      </a:r>
                      <a:r>
                        <a:rPr lang="pt-BR" sz="1100" b="1" dirty="0" err="1">
                          <a:effectLst/>
                        </a:rPr>
                        <a:t>parallel</a:t>
                      </a:r>
                      <a:r>
                        <a:rPr lang="pt-BR" sz="1100" b="1" dirty="0">
                          <a:effectLst/>
                        </a:rPr>
                        <a:t> [D, N/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Proper</a:t>
                      </a:r>
                      <a:r>
                        <a:rPr lang="pt-BR" sz="1100" b="1" dirty="0">
                          <a:effectLst/>
                        </a:rPr>
                        <a:t> </a:t>
                      </a:r>
                      <a:r>
                        <a:rPr lang="pt-BR" sz="1100" b="1" dirty="0" err="1">
                          <a:effectLst/>
                        </a:rPr>
                        <a:t>name</a:t>
                      </a:r>
                      <a:r>
                        <a:rPr lang="pt-BR" sz="1100" b="1" dirty="0">
                          <a:effectLst/>
                        </a:rPr>
                        <a:t>]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u="sng" dirty="0">
                          <a:effectLst/>
                        </a:rPr>
                        <a:t>The barber</a:t>
                      </a:r>
                      <a:r>
                        <a:rPr lang="pt-BR" sz="1100" dirty="0">
                          <a:effectLst/>
                        </a:rPr>
                        <a:t> that admired </a:t>
                      </a:r>
                      <a:r>
                        <a:rPr lang="pt-BR" sz="1100" u="sng" dirty="0">
                          <a:effectLst/>
                        </a:rPr>
                        <a:t>Joe</a:t>
                      </a:r>
                      <a:r>
                        <a:rPr lang="pt-BR" sz="1100" dirty="0">
                          <a:effectLst/>
                        </a:rPr>
                        <a:t> climbed the mountain.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diferença significativa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extração quando sujeito e objeto se diferenciam na estrutura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627198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Object</a:t>
                      </a:r>
                      <a:r>
                        <a:rPr lang="pt-BR" sz="1100" b="1" dirty="0">
                          <a:effectLst/>
                        </a:rPr>
                        <a:t>, </a:t>
                      </a:r>
                      <a:r>
                        <a:rPr lang="pt-BR" sz="1100" b="1" dirty="0" err="1">
                          <a:effectLst/>
                        </a:rPr>
                        <a:t>parallel</a:t>
                      </a:r>
                      <a:r>
                        <a:rPr lang="pt-BR" sz="1100" b="1" dirty="0">
                          <a:effectLst/>
                        </a:rPr>
                        <a:t> [D, N/ D, N]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u="sng" dirty="0">
                          <a:effectLst/>
                        </a:rPr>
                        <a:t>The barber</a:t>
                      </a:r>
                      <a:r>
                        <a:rPr lang="pt-BR" sz="1100" dirty="0">
                          <a:effectLst/>
                        </a:rPr>
                        <a:t> that </a:t>
                      </a:r>
                      <a:r>
                        <a:rPr lang="pt-BR" sz="1100" u="sng" dirty="0">
                          <a:effectLst/>
                        </a:rPr>
                        <a:t>the lawyer</a:t>
                      </a:r>
                      <a:r>
                        <a:rPr lang="pt-BR" sz="1100" dirty="0">
                          <a:effectLst/>
                        </a:rPr>
                        <a:t> admired climbed the mountain.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Melhora no tempo de leitura </a:t>
                      </a:r>
                      <a:r>
                        <a:rPr lang="pt-BR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o objeto e sujeito  são paralelos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946226"/>
                  </a:ext>
                </a:extLst>
              </a:tr>
              <a:tr h="3413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Object</a:t>
                      </a:r>
                      <a:r>
                        <a:rPr lang="pt-BR" sz="1100" b="1" dirty="0">
                          <a:effectLst/>
                        </a:rPr>
                        <a:t>, non-</a:t>
                      </a:r>
                      <a:r>
                        <a:rPr lang="pt-BR" sz="1100" b="1" dirty="0" err="1">
                          <a:effectLst/>
                        </a:rPr>
                        <a:t>parallel</a:t>
                      </a:r>
                      <a:r>
                        <a:rPr lang="pt-BR" sz="1100" b="1" dirty="0">
                          <a:effectLst/>
                        </a:rPr>
                        <a:t> [D, N/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err="1">
                          <a:effectLst/>
                        </a:rPr>
                        <a:t>Proper</a:t>
                      </a:r>
                      <a:r>
                        <a:rPr lang="pt-BR" sz="1100" b="1" dirty="0">
                          <a:effectLst/>
                        </a:rPr>
                        <a:t> </a:t>
                      </a:r>
                      <a:r>
                        <a:rPr lang="pt-BR" sz="1100" b="1" dirty="0" err="1">
                          <a:effectLst/>
                        </a:rPr>
                        <a:t>Name</a:t>
                      </a:r>
                      <a:r>
                        <a:rPr lang="pt-BR" sz="1100" b="1" dirty="0">
                          <a:effectLst/>
                        </a:rPr>
                        <a:t>]</a:t>
                      </a:r>
                      <a:endParaRPr lang="pt-B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u="sng" dirty="0">
                          <a:effectLst/>
                        </a:rPr>
                        <a:t>The barber</a:t>
                      </a:r>
                      <a:r>
                        <a:rPr lang="pt-BR" sz="1100" dirty="0">
                          <a:effectLst/>
                        </a:rPr>
                        <a:t> that </a:t>
                      </a:r>
                      <a:r>
                        <a:rPr lang="pt-BR" sz="1100" u="sng" dirty="0">
                          <a:effectLst/>
                        </a:rPr>
                        <a:t>Joe</a:t>
                      </a:r>
                      <a:r>
                        <a:rPr lang="pt-BR" sz="1100" dirty="0">
                          <a:effectLst/>
                        </a:rPr>
                        <a:t> admired climbed the mountain.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 diferença significativa</a:t>
                      </a: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extração quando objeto e sujeito se diferenciam na estrutura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684638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B568D44-E456-43D7-A442-ADF8B1CD0E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/>
              <a:t>Gordon et al., 2001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AA6AA12-71C5-47FD-BD5B-D6771EEBBEEC}"/>
              </a:ext>
            </a:extLst>
          </p:cNvPr>
          <p:cNvSpPr txBox="1"/>
          <p:nvPr/>
        </p:nvSpPr>
        <p:spPr>
          <a:xfrm>
            <a:off x="838200" y="1690688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Resultados como esses mostram que a </a:t>
            </a:r>
            <a:r>
              <a:rPr lang="pt-BR" b="1" dirty="0"/>
              <a:t>dificuldade na extração de objetos reside na </a:t>
            </a:r>
            <a:r>
              <a:rPr lang="pt-BR" b="1" i="1" dirty="0" err="1"/>
              <a:t>similarity-based</a:t>
            </a:r>
            <a:r>
              <a:rPr lang="pt-BR" b="1" i="1" dirty="0"/>
              <a:t> </a:t>
            </a:r>
            <a:r>
              <a:rPr lang="pt-BR" b="1" i="1" dirty="0" err="1"/>
              <a:t>interference</a:t>
            </a:r>
            <a:r>
              <a:rPr lang="pt-BR" b="1" dirty="0"/>
              <a:t> nos processos de memória de trabalho</a:t>
            </a:r>
            <a:r>
              <a:rPr lang="pt-BR" dirty="0"/>
              <a:t>, não na sintaxe.</a:t>
            </a:r>
          </a:p>
        </p:txBody>
      </p:sp>
    </p:spTree>
    <p:extLst>
      <p:ext uri="{BB962C8B-B14F-4D97-AF65-F5344CB8AC3E}">
        <p14:creationId xmlns:p14="http://schemas.microsoft.com/office/powerpoint/2010/main" val="403188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C72C24-1BCB-4802-B7C9-485E73B5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46" y="2231081"/>
            <a:ext cx="8155636" cy="2728451"/>
          </a:xfrm>
          <a:custGeom>
            <a:avLst/>
            <a:gdLst>
              <a:gd name="connsiteX0" fmla="*/ 0 w 8155636"/>
              <a:gd name="connsiteY0" fmla="*/ 0 h 2728451"/>
              <a:gd name="connsiteX1" fmla="*/ 842749 w 8155636"/>
              <a:gd name="connsiteY1" fmla="*/ 0 h 2728451"/>
              <a:gd name="connsiteX2" fmla="*/ 1685498 w 8155636"/>
              <a:gd name="connsiteY2" fmla="*/ 0 h 2728451"/>
              <a:gd name="connsiteX3" fmla="*/ 2528247 w 8155636"/>
              <a:gd name="connsiteY3" fmla="*/ 0 h 2728451"/>
              <a:gd name="connsiteX4" fmla="*/ 3289440 w 8155636"/>
              <a:gd name="connsiteY4" fmla="*/ 0 h 2728451"/>
              <a:gd name="connsiteX5" fmla="*/ 3887520 w 8155636"/>
              <a:gd name="connsiteY5" fmla="*/ 0 h 2728451"/>
              <a:gd name="connsiteX6" fmla="*/ 4648713 w 8155636"/>
              <a:gd name="connsiteY6" fmla="*/ 0 h 2728451"/>
              <a:gd name="connsiteX7" fmla="*/ 5083680 w 8155636"/>
              <a:gd name="connsiteY7" fmla="*/ 0 h 2728451"/>
              <a:gd name="connsiteX8" fmla="*/ 5763316 w 8155636"/>
              <a:gd name="connsiteY8" fmla="*/ 0 h 2728451"/>
              <a:gd name="connsiteX9" fmla="*/ 6606065 w 8155636"/>
              <a:gd name="connsiteY9" fmla="*/ 0 h 2728451"/>
              <a:gd name="connsiteX10" fmla="*/ 7041032 w 8155636"/>
              <a:gd name="connsiteY10" fmla="*/ 0 h 2728451"/>
              <a:gd name="connsiteX11" fmla="*/ 7557556 w 8155636"/>
              <a:gd name="connsiteY11" fmla="*/ 0 h 2728451"/>
              <a:gd name="connsiteX12" fmla="*/ 8155636 w 8155636"/>
              <a:gd name="connsiteY12" fmla="*/ 0 h 2728451"/>
              <a:gd name="connsiteX13" fmla="*/ 8155636 w 8155636"/>
              <a:gd name="connsiteY13" fmla="*/ 682113 h 2728451"/>
              <a:gd name="connsiteX14" fmla="*/ 8155636 w 8155636"/>
              <a:gd name="connsiteY14" fmla="*/ 1309656 h 2728451"/>
              <a:gd name="connsiteX15" fmla="*/ 8155636 w 8155636"/>
              <a:gd name="connsiteY15" fmla="*/ 2046338 h 2728451"/>
              <a:gd name="connsiteX16" fmla="*/ 8155636 w 8155636"/>
              <a:gd name="connsiteY16" fmla="*/ 2728451 h 2728451"/>
              <a:gd name="connsiteX17" fmla="*/ 7476000 w 8155636"/>
              <a:gd name="connsiteY17" fmla="*/ 2728451 h 2728451"/>
              <a:gd name="connsiteX18" fmla="*/ 7041032 w 8155636"/>
              <a:gd name="connsiteY18" fmla="*/ 2728451 h 2728451"/>
              <a:gd name="connsiteX19" fmla="*/ 6361396 w 8155636"/>
              <a:gd name="connsiteY19" fmla="*/ 2728451 h 2728451"/>
              <a:gd name="connsiteX20" fmla="*/ 5518647 w 8155636"/>
              <a:gd name="connsiteY20" fmla="*/ 2728451 h 2728451"/>
              <a:gd name="connsiteX21" fmla="*/ 4920567 w 8155636"/>
              <a:gd name="connsiteY21" fmla="*/ 2728451 h 2728451"/>
              <a:gd name="connsiteX22" fmla="*/ 4322487 w 8155636"/>
              <a:gd name="connsiteY22" fmla="*/ 2728451 h 2728451"/>
              <a:gd name="connsiteX23" fmla="*/ 3805963 w 8155636"/>
              <a:gd name="connsiteY23" fmla="*/ 2728451 h 2728451"/>
              <a:gd name="connsiteX24" fmla="*/ 3044771 w 8155636"/>
              <a:gd name="connsiteY24" fmla="*/ 2728451 h 2728451"/>
              <a:gd name="connsiteX25" fmla="*/ 2446691 w 8155636"/>
              <a:gd name="connsiteY25" fmla="*/ 2728451 h 2728451"/>
              <a:gd name="connsiteX26" fmla="*/ 1848611 w 8155636"/>
              <a:gd name="connsiteY26" fmla="*/ 2728451 h 2728451"/>
              <a:gd name="connsiteX27" fmla="*/ 1005862 w 8155636"/>
              <a:gd name="connsiteY27" fmla="*/ 2728451 h 2728451"/>
              <a:gd name="connsiteX28" fmla="*/ 0 w 8155636"/>
              <a:gd name="connsiteY28" fmla="*/ 2728451 h 2728451"/>
              <a:gd name="connsiteX29" fmla="*/ 0 w 8155636"/>
              <a:gd name="connsiteY29" fmla="*/ 2019054 h 2728451"/>
              <a:gd name="connsiteX30" fmla="*/ 0 w 8155636"/>
              <a:gd name="connsiteY30" fmla="*/ 1391510 h 2728451"/>
              <a:gd name="connsiteX31" fmla="*/ 0 w 8155636"/>
              <a:gd name="connsiteY31" fmla="*/ 682113 h 2728451"/>
              <a:gd name="connsiteX32" fmla="*/ 0 w 8155636"/>
              <a:gd name="connsiteY32" fmla="*/ 0 h 2728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155636" h="2728451" fill="none" extrusionOk="0">
                <a:moveTo>
                  <a:pt x="0" y="0"/>
                </a:moveTo>
                <a:cubicBezTo>
                  <a:pt x="300179" y="-17196"/>
                  <a:pt x="429378" y="19145"/>
                  <a:pt x="842749" y="0"/>
                </a:cubicBezTo>
                <a:cubicBezTo>
                  <a:pt x="1256120" y="-19145"/>
                  <a:pt x="1433548" y="17515"/>
                  <a:pt x="1685498" y="0"/>
                </a:cubicBezTo>
                <a:cubicBezTo>
                  <a:pt x="1937448" y="-17515"/>
                  <a:pt x="2142555" y="16600"/>
                  <a:pt x="2528247" y="0"/>
                </a:cubicBezTo>
                <a:cubicBezTo>
                  <a:pt x="2913939" y="-16600"/>
                  <a:pt x="3018406" y="-20313"/>
                  <a:pt x="3289440" y="0"/>
                </a:cubicBezTo>
                <a:cubicBezTo>
                  <a:pt x="3560474" y="20313"/>
                  <a:pt x="3595707" y="-25373"/>
                  <a:pt x="3887520" y="0"/>
                </a:cubicBezTo>
                <a:cubicBezTo>
                  <a:pt x="4179333" y="25373"/>
                  <a:pt x="4332586" y="-36832"/>
                  <a:pt x="4648713" y="0"/>
                </a:cubicBezTo>
                <a:cubicBezTo>
                  <a:pt x="4964840" y="36832"/>
                  <a:pt x="4992551" y="17837"/>
                  <a:pt x="5083680" y="0"/>
                </a:cubicBezTo>
                <a:cubicBezTo>
                  <a:pt x="5174809" y="-17837"/>
                  <a:pt x="5623476" y="12682"/>
                  <a:pt x="5763316" y="0"/>
                </a:cubicBezTo>
                <a:cubicBezTo>
                  <a:pt x="5903156" y="-12682"/>
                  <a:pt x="6378252" y="-3246"/>
                  <a:pt x="6606065" y="0"/>
                </a:cubicBezTo>
                <a:cubicBezTo>
                  <a:pt x="6833878" y="3246"/>
                  <a:pt x="6896546" y="16088"/>
                  <a:pt x="7041032" y="0"/>
                </a:cubicBezTo>
                <a:cubicBezTo>
                  <a:pt x="7185518" y="-16088"/>
                  <a:pt x="7335349" y="-2334"/>
                  <a:pt x="7557556" y="0"/>
                </a:cubicBezTo>
                <a:cubicBezTo>
                  <a:pt x="7779763" y="2334"/>
                  <a:pt x="8026757" y="12952"/>
                  <a:pt x="8155636" y="0"/>
                </a:cubicBezTo>
                <a:cubicBezTo>
                  <a:pt x="8168900" y="243144"/>
                  <a:pt x="8171207" y="351031"/>
                  <a:pt x="8155636" y="682113"/>
                </a:cubicBezTo>
                <a:cubicBezTo>
                  <a:pt x="8140065" y="1013195"/>
                  <a:pt x="8180586" y="1069242"/>
                  <a:pt x="8155636" y="1309656"/>
                </a:cubicBezTo>
                <a:cubicBezTo>
                  <a:pt x="8130686" y="1550070"/>
                  <a:pt x="8134910" y="1793174"/>
                  <a:pt x="8155636" y="2046338"/>
                </a:cubicBezTo>
                <a:cubicBezTo>
                  <a:pt x="8176362" y="2299502"/>
                  <a:pt x="8165090" y="2484375"/>
                  <a:pt x="8155636" y="2728451"/>
                </a:cubicBezTo>
                <a:cubicBezTo>
                  <a:pt x="7984070" y="2715408"/>
                  <a:pt x="7695664" y="2694787"/>
                  <a:pt x="7476000" y="2728451"/>
                </a:cubicBezTo>
                <a:cubicBezTo>
                  <a:pt x="7256336" y="2762115"/>
                  <a:pt x="7163443" y="2740416"/>
                  <a:pt x="7041032" y="2728451"/>
                </a:cubicBezTo>
                <a:cubicBezTo>
                  <a:pt x="6918621" y="2716486"/>
                  <a:pt x="6528694" y="2718433"/>
                  <a:pt x="6361396" y="2728451"/>
                </a:cubicBezTo>
                <a:cubicBezTo>
                  <a:pt x="6194098" y="2738469"/>
                  <a:pt x="5826907" y="2751756"/>
                  <a:pt x="5518647" y="2728451"/>
                </a:cubicBezTo>
                <a:cubicBezTo>
                  <a:pt x="5210387" y="2705146"/>
                  <a:pt x="5169970" y="2731517"/>
                  <a:pt x="4920567" y="2728451"/>
                </a:cubicBezTo>
                <a:cubicBezTo>
                  <a:pt x="4671164" y="2725385"/>
                  <a:pt x="4529518" y="2734994"/>
                  <a:pt x="4322487" y="2728451"/>
                </a:cubicBezTo>
                <a:cubicBezTo>
                  <a:pt x="4115456" y="2721908"/>
                  <a:pt x="3966096" y="2730434"/>
                  <a:pt x="3805963" y="2728451"/>
                </a:cubicBezTo>
                <a:cubicBezTo>
                  <a:pt x="3645830" y="2726468"/>
                  <a:pt x="3219692" y="2766405"/>
                  <a:pt x="3044771" y="2728451"/>
                </a:cubicBezTo>
                <a:cubicBezTo>
                  <a:pt x="2869850" y="2690497"/>
                  <a:pt x="2629186" y="2703162"/>
                  <a:pt x="2446691" y="2728451"/>
                </a:cubicBezTo>
                <a:cubicBezTo>
                  <a:pt x="2264196" y="2753740"/>
                  <a:pt x="1971670" y="2705238"/>
                  <a:pt x="1848611" y="2728451"/>
                </a:cubicBezTo>
                <a:cubicBezTo>
                  <a:pt x="1725552" y="2751664"/>
                  <a:pt x="1195301" y="2687635"/>
                  <a:pt x="1005862" y="2728451"/>
                </a:cubicBezTo>
                <a:cubicBezTo>
                  <a:pt x="816423" y="2769267"/>
                  <a:pt x="300134" y="2768238"/>
                  <a:pt x="0" y="2728451"/>
                </a:cubicBezTo>
                <a:cubicBezTo>
                  <a:pt x="-5183" y="2424554"/>
                  <a:pt x="-4651" y="2325529"/>
                  <a:pt x="0" y="2019054"/>
                </a:cubicBezTo>
                <a:cubicBezTo>
                  <a:pt x="4651" y="1712579"/>
                  <a:pt x="21530" y="1566674"/>
                  <a:pt x="0" y="1391510"/>
                </a:cubicBezTo>
                <a:cubicBezTo>
                  <a:pt x="-21530" y="1216346"/>
                  <a:pt x="-15403" y="859307"/>
                  <a:pt x="0" y="682113"/>
                </a:cubicBezTo>
                <a:cubicBezTo>
                  <a:pt x="15403" y="504919"/>
                  <a:pt x="31335" y="304872"/>
                  <a:pt x="0" y="0"/>
                </a:cubicBezTo>
                <a:close/>
              </a:path>
              <a:path w="8155636" h="2728451" stroke="0" extrusionOk="0">
                <a:moveTo>
                  <a:pt x="0" y="0"/>
                </a:moveTo>
                <a:cubicBezTo>
                  <a:pt x="288708" y="-23256"/>
                  <a:pt x="584287" y="41875"/>
                  <a:pt x="842749" y="0"/>
                </a:cubicBezTo>
                <a:cubicBezTo>
                  <a:pt x="1101211" y="-41875"/>
                  <a:pt x="1404645" y="15704"/>
                  <a:pt x="1603942" y="0"/>
                </a:cubicBezTo>
                <a:cubicBezTo>
                  <a:pt x="1803239" y="-15704"/>
                  <a:pt x="1875131" y="-20088"/>
                  <a:pt x="2038909" y="0"/>
                </a:cubicBezTo>
                <a:cubicBezTo>
                  <a:pt x="2202687" y="20088"/>
                  <a:pt x="2574680" y="34831"/>
                  <a:pt x="2881658" y="0"/>
                </a:cubicBezTo>
                <a:cubicBezTo>
                  <a:pt x="3188636" y="-34831"/>
                  <a:pt x="3484294" y="19609"/>
                  <a:pt x="3642851" y="0"/>
                </a:cubicBezTo>
                <a:cubicBezTo>
                  <a:pt x="3801408" y="-19609"/>
                  <a:pt x="4098738" y="-10167"/>
                  <a:pt x="4485600" y="0"/>
                </a:cubicBezTo>
                <a:cubicBezTo>
                  <a:pt x="4872462" y="10167"/>
                  <a:pt x="4954125" y="-19391"/>
                  <a:pt x="5246792" y="0"/>
                </a:cubicBezTo>
                <a:cubicBezTo>
                  <a:pt x="5539459" y="19391"/>
                  <a:pt x="5705226" y="18931"/>
                  <a:pt x="6007985" y="0"/>
                </a:cubicBezTo>
                <a:cubicBezTo>
                  <a:pt x="6310744" y="-18931"/>
                  <a:pt x="6534896" y="-7530"/>
                  <a:pt x="6850734" y="0"/>
                </a:cubicBezTo>
                <a:cubicBezTo>
                  <a:pt x="7166572" y="7530"/>
                  <a:pt x="7367670" y="-21471"/>
                  <a:pt x="7530371" y="0"/>
                </a:cubicBezTo>
                <a:cubicBezTo>
                  <a:pt x="7693072" y="21471"/>
                  <a:pt x="7976976" y="13868"/>
                  <a:pt x="8155636" y="0"/>
                </a:cubicBezTo>
                <a:cubicBezTo>
                  <a:pt x="8158954" y="276365"/>
                  <a:pt x="8157945" y="471362"/>
                  <a:pt x="8155636" y="627544"/>
                </a:cubicBezTo>
                <a:cubicBezTo>
                  <a:pt x="8153327" y="783726"/>
                  <a:pt x="8163283" y="999631"/>
                  <a:pt x="8155636" y="1336941"/>
                </a:cubicBezTo>
                <a:cubicBezTo>
                  <a:pt x="8147989" y="1674251"/>
                  <a:pt x="8132278" y="1690685"/>
                  <a:pt x="8155636" y="1964485"/>
                </a:cubicBezTo>
                <a:cubicBezTo>
                  <a:pt x="8178994" y="2238285"/>
                  <a:pt x="8138110" y="2359032"/>
                  <a:pt x="8155636" y="2728451"/>
                </a:cubicBezTo>
                <a:cubicBezTo>
                  <a:pt x="8056313" y="2707689"/>
                  <a:pt x="7886365" y="2726618"/>
                  <a:pt x="7720669" y="2728451"/>
                </a:cubicBezTo>
                <a:cubicBezTo>
                  <a:pt x="7554973" y="2730284"/>
                  <a:pt x="7318302" y="2728511"/>
                  <a:pt x="6959476" y="2728451"/>
                </a:cubicBezTo>
                <a:cubicBezTo>
                  <a:pt x="6600650" y="2728391"/>
                  <a:pt x="6643808" y="2737620"/>
                  <a:pt x="6442952" y="2728451"/>
                </a:cubicBezTo>
                <a:cubicBezTo>
                  <a:pt x="6242096" y="2719282"/>
                  <a:pt x="6085483" y="2746808"/>
                  <a:pt x="5926429" y="2728451"/>
                </a:cubicBezTo>
                <a:cubicBezTo>
                  <a:pt x="5767375" y="2710094"/>
                  <a:pt x="5619504" y="2741782"/>
                  <a:pt x="5409905" y="2728451"/>
                </a:cubicBezTo>
                <a:cubicBezTo>
                  <a:pt x="5200306" y="2715120"/>
                  <a:pt x="5097500" y="2724377"/>
                  <a:pt x="4893382" y="2728451"/>
                </a:cubicBezTo>
                <a:cubicBezTo>
                  <a:pt x="4689264" y="2732525"/>
                  <a:pt x="4395128" y="2739507"/>
                  <a:pt x="4213745" y="2728451"/>
                </a:cubicBezTo>
                <a:cubicBezTo>
                  <a:pt x="4032362" y="2717395"/>
                  <a:pt x="3837996" y="2742288"/>
                  <a:pt x="3697222" y="2728451"/>
                </a:cubicBezTo>
                <a:cubicBezTo>
                  <a:pt x="3556448" y="2714614"/>
                  <a:pt x="3285557" y="2742296"/>
                  <a:pt x="3180698" y="2728451"/>
                </a:cubicBezTo>
                <a:cubicBezTo>
                  <a:pt x="3075839" y="2714606"/>
                  <a:pt x="2538265" y="2755272"/>
                  <a:pt x="2337949" y="2728451"/>
                </a:cubicBezTo>
                <a:cubicBezTo>
                  <a:pt x="2137633" y="2701630"/>
                  <a:pt x="1807019" y="2692216"/>
                  <a:pt x="1495200" y="2728451"/>
                </a:cubicBezTo>
                <a:cubicBezTo>
                  <a:pt x="1183381" y="2764686"/>
                  <a:pt x="1082674" y="2719466"/>
                  <a:pt x="815564" y="2728451"/>
                </a:cubicBezTo>
                <a:cubicBezTo>
                  <a:pt x="548454" y="2737436"/>
                  <a:pt x="211723" y="2761484"/>
                  <a:pt x="0" y="2728451"/>
                </a:cubicBezTo>
                <a:cubicBezTo>
                  <a:pt x="26307" y="2453180"/>
                  <a:pt x="-10069" y="2268695"/>
                  <a:pt x="0" y="2128192"/>
                </a:cubicBezTo>
                <a:cubicBezTo>
                  <a:pt x="10069" y="1987689"/>
                  <a:pt x="29327" y="1549926"/>
                  <a:pt x="0" y="1391510"/>
                </a:cubicBezTo>
                <a:cubicBezTo>
                  <a:pt x="-29327" y="1233094"/>
                  <a:pt x="22092" y="893262"/>
                  <a:pt x="0" y="736682"/>
                </a:cubicBezTo>
                <a:cubicBezTo>
                  <a:pt x="-22092" y="580102"/>
                  <a:pt x="-27863" y="350434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3441078328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just"/>
            <a:r>
              <a:rPr lang="pt-BR" sz="1800" dirty="0"/>
              <a:t>Caracterizar o curso de </a:t>
            </a:r>
            <a:r>
              <a:rPr lang="pt-BR" sz="1800" b="1" dirty="0"/>
              <a:t>tempo</a:t>
            </a:r>
            <a:r>
              <a:rPr lang="pt-BR" sz="1800" dirty="0"/>
              <a:t> da ativação da área de Broca na extração de objetos de relativas usando MEG;</a:t>
            </a:r>
          </a:p>
          <a:p>
            <a:pPr algn="just"/>
            <a:r>
              <a:rPr lang="pt-BR" sz="1800" dirty="0"/>
              <a:t>Conectar esse efeito aos estudos psicolinguísticos de </a:t>
            </a:r>
            <a:r>
              <a:rPr lang="pt-BR" sz="1800" b="1" dirty="0"/>
              <a:t>interferência de similaridade </a:t>
            </a:r>
            <a:r>
              <a:rPr lang="pt-BR" sz="1800" dirty="0"/>
              <a:t>(</a:t>
            </a:r>
            <a:r>
              <a:rPr lang="pt-BR" sz="1800" i="1" dirty="0" err="1"/>
              <a:t>similarity-based</a:t>
            </a:r>
            <a:r>
              <a:rPr lang="pt-BR" sz="1800" i="1" dirty="0"/>
              <a:t> </a:t>
            </a:r>
            <a:r>
              <a:rPr lang="pt-BR" sz="1800" i="1" dirty="0" err="1"/>
              <a:t>interference</a:t>
            </a:r>
            <a:r>
              <a:rPr lang="pt-BR" sz="1800" dirty="0"/>
              <a:t>) </a:t>
            </a:r>
            <a:r>
              <a:rPr lang="pt-BR" sz="1800" b="1" dirty="0"/>
              <a:t>durante o processamento </a:t>
            </a:r>
            <a:r>
              <a:rPr lang="pt-BR" sz="1800" dirty="0"/>
              <a:t>da sentença.</a:t>
            </a:r>
          </a:p>
          <a:p>
            <a:pPr algn="just"/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Testar </a:t>
            </a:r>
            <a:r>
              <a:rPr lang="pt-BR" sz="1800" b="1" dirty="0"/>
              <a:t>se</a:t>
            </a:r>
            <a:r>
              <a:rPr lang="pt-BR" sz="1800" dirty="0"/>
              <a:t>: </a:t>
            </a:r>
          </a:p>
          <a:p>
            <a:pPr algn="just"/>
            <a:r>
              <a:rPr lang="pt-BR" sz="1800" dirty="0"/>
              <a:t>O LIFG </a:t>
            </a:r>
            <a:r>
              <a:rPr lang="pt-BR" sz="1800" dirty="0" err="1"/>
              <a:t>effect</a:t>
            </a:r>
            <a:r>
              <a:rPr lang="pt-BR" sz="1800" dirty="0"/>
              <a:t> na extração de objetos é capturado no MEG a fim de caracterizar o seu tempo de resposta </a:t>
            </a:r>
            <a:r>
              <a:rPr lang="pt-BR" sz="1800" dirty="0">
                <a:solidFill>
                  <a:srgbClr val="00B050"/>
                </a:solidFill>
              </a:rPr>
              <a:t>(Sim)</a:t>
            </a:r>
          </a:p>
          <a:p>
            <a:pPr algn="just"/>
            <a:r>
              <a:rPr lang="pt-BR" sz="1800" dirty="0"/>
              <a:t>O LIFG </a:t>
            </a:r>
            <a:r>
              <a:rPr lang="pt-BR" sz="1800" dirty="0" err="1"/>
              <a:t>effect</a:t>
            </a:r>
            <a:r>
              <a:rPr lang="pt-BR" sz="1800" dirty="0"/>
              <a:t> na extração de objetos é reduzido ou eliminado em sentenças com 2 </a:t>
            </a:r>
            <a:r>
              <a:rPr lang="pt-BR" sz="1800" dirty="0" err="1"/>
              <a:t>NPs</a:t>
            </a:r>
            <a:r>
              <a:rPr lang="pt-BR" sz="1800" dirty="0"/>
              <a:t> pré-verbais não paralelos sintaticamente na superfície </a:t>
            </a:r>
            <a:r>
              <a:rPr lang="pt-BR" sz="1800" dirty="0">
                <a:solidFill>
                  <a:srgbClr val="00B050"/>
                </a:solidFill>
              </a:rPr>
              <a:t>(eliminado)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23B68E-D91D-4F40-94E1-C3F3B957BF25}"/>
              </a:ext>
            </a:extLst>
          </p:cNvPr>
          <p:cNvSpPr txBox="1">
            <a:spLocks/>
          </p:cNvSpPr>
          <p:nvPr/>
        </p:nvSpPr>
        <p:spPr>
          <a:xfrm>
            <a:off x="838200" y="36339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t-BR" b="1" dirty="0"/>
              <a:t>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04930FB-AE90-4A7B-8416-46FD9CEBEF72}"/>
              </a:ext>
            </a:extLst>
          </p:cNvPr>
          <p:cNvSpPr txBox="1">
            <a:spLocks/>
          </p:cNvSpPr>
          <p:nvPr/>
        </p:nvSpPr>
        <p:spPr>
          <a:xfrm>
            <a:off x="421150" y="2134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O Experimento: objetivos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4FDC81-D307-4BB3-81B2-5B2E1A48FABB}"/>
              </a:ext>
            </a:extLst>
          </p:cNvPr>
          <p:cNvSpPr txBox="1"/>
          <p:nvPr/>
        </p:nvSpPr>
        <p:spPr>
          <a:xfrm>
            <a:off x="377646" y="5460018"/>
            <a:ext cx="7899763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000" dirty="0"/>
              <a:t>15 participantes destros &gt; 13 </a:t>
            </a:r>
            <a:r>
              <a:rPr lang="pt-BR" sz="2000" dirty="0" err="1"/>
              <a:t>partipantes</a:t>
            </a:r>
            <a:r>
              <a:rPr lang="pt-BR" sz="2000" dirty="0"/>
              <a:t> entre homens e mulheres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t-BR" sz="2000" dirty="0"/>
              <a:t>23 - 36 anos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B96CB6-3A85-4759-8DC6-AFF3E754D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9"/>
          <a:stretch/>
        </p:blipFill>
        <p:spPr>
          <a:xfrm>
            <a:off x="9099852" y="2875687"/>
            <a:ext cx="1718207" cy="11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9ADFF-450F-48B1-A601-AD9C44B0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2" y="0"/>
            <a:ext cx="10515600" cy="1325563"/>
          </a:xfrm>
        </p:spPr>
        <p:txBody>
          <a:bodyPr/>
          <a:lstStyle/>
          <a:p>
            <a:r>
              <a:rPr lang="pt-BR" b="1" dirty="0"/>
              <a:t>Condições e estímulos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36D2DA0-7744-449A-BFA7-1DA2A8DDB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05796"/>
              </p:ext>
            </p:extLst>
          </p:nvPr>
        </p:nvGraphicFramePr>
        <p:xfrm>
          <a:off x="433252" y="1470924"/>
          <a:ext cx="6568438" cy="1737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558">
                  <a:extLst>
                    <a:ext uri="{9D8B030D-6E8A-4147-A177-3AD203B41FA5}">
                      <a16:colId xmlns:a16="http://schemas.microsoft.com/office/drawing/2014/main" val="979633933"/>
                    </a:ext>
                  </a:extLst>
                </a:gridCol>
                <a:gridCol w="4747880">
                  <a:extLst>
                    <a:ext uri="{9D8B030D-6E8A-4147-A177-3AD203B41FA5}">
                      <a16:colId xmlns:a16="http://schemas.microsoft.com/office/drawing/2014/main" val="1691190859"/>
                    </a:ext>
                  </a:extLst>
                </a:gridCol>
              </a:tblGrid>
              <a:tr h="322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</a:rPr>
                        <a:t>SubjVerb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</a:rPr>
                        <a:t>[Sally] [</a:t>
                      </a:r>
                      <a:r>
                        <a:rPr lang="pt-BR" sz="2200" b="0" dirty="0" err="1">
                          <a:solidFill>
                            <a:schemeClr val="tx1"/>
                          </a:solidFill>
                          <a:effectLst/>
                        </a:rPr>
                        <a:t>bathed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BR" sz="2200" b="0" dirty="0" err="1">
                          <a:solidFill>
                            <a:schemeClr val="tx1"/>
                          </a:solidFill>
                          <a:effectLst/>
                        </a:rPr>
                        <a:t>walked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09263"/>
                  </a:ext>
                </a:extLst>
              </a:tr>
              <a:tr h="332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</a:rPr>
                        <a:t>ObjRel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</a:rPr>
                        <a:t>[the dog] [Sally] </a:t>
                      </a:r>
                      <a:r>
                        <a:rPr lang="pt-BR" sz="2200" b="0" dirty="0" err="1">
                          <a:solidFill>
                            <a:schemeClr val="tx1"/>
                          </a:solidFill>
                          <a:effectLst/>
                        </a:rPr>
                        <a:t>bathed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BR" sz="2200" b="0" dirty="0" err="1">
                          <a:solidFill>
                            <a:schemeClr val="tx1"/>
                          </a:solidFill>
                          <a:effectLst/>
                        </a:rPr>
                        <a:t>walked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156710"/>
                  </a:ext>
                </a:extLst>
              </a:tr>
              <a:tr h="3810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</a:rPr>
                        <a:t>ObjRelSim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b="1" dirty="0">
                          <a:solidFill>
                            <a:srgbClr val="00B050"/>
                          </a:solidFill>
                          <a:effectLst/>
                        </a:rPr>
                        <a:t>[the dog] [the </a:t>
                      </a:r>
                      <a:r>
                        <a:rPr lang="pt-BR" sz="2200" b="1" dirty="0" err="1">
                          <a:solidFill>
                            <a:srgbClr val="00B050"/>
                          </a:solidFill>
                          <a:effectLst/>
                        </a:rPr>
                        <a:t>woman</a:t>
                      </a:r>
                      <a:r>
                        <a:rPr lang="pt-BR" sz="2200" b="1" dirty="0">
                          <a:solidFill>
                            <a:srgbClr val="00B050"/>
                          </a:solidFill>
                          <a:effectLst/>
                        </a:rPr>
                        <a:t>] </a:t>
                      </a:r>
                      <a:r>
                        <a:rPr lang="pt-BR" sz="2200" b="1" dirty="0" err="1">
                          <a:solidFill>
                            <a:srgbClr val="00B050"/>
                          </a:solidFill>
                          <a:effectLst/>
                        </a:rPr>
                        <a:t>bathed</a:t>
                      </a:r>
                      <a:r>
                        <a:rPr lang="pt-BR" sz="2200" b="1" dirty="0">
                          <a:solidFill>
                            <a:srgbClr val="00B050"/>
                          </a:solidFill>
                          <a:effectLst/>
                        </a:rPr>
                        <a:t>/</a:t>
                      </a:r>
                      <a:r>
                        <a:rPr lang="pt-BR" sz="2200" b="1" dirty="0" err="1">
                          <a:solidFill>
                            <a:srgbClr val="00B050"/>
                          </a:solidFill>
                          <a:effectLst/>
                        </a:rPr>
                        <a:t>walked</a:t>
                      </a:r>
                      <a:endParaRPr lang="pt-BR" sz="2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2167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Sentença encaixada do objeto: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“DP2 VP”, “DP1 DP2 VP”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4933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CBEBDB1-D3FB-4892-9447-BB25AB5EDD5C}"/>
              </a:ext>
            </a:extLst>
          </p:cNvPr>
          <p:cNvSpPr txBox="1"/>
          <p:nvPr/>
        </p:nvSpPr>
        <p:spPr>
          <a:xfrm>
            <a:off x="433252" y="3807781"/>
            <a:ext cx="107616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t-BR" sz="2200" b="1" dirty="0"/>
              <a:t>11 Verbos reflexivos: </a:t>
            </a:r>
            <a:r>
              <a:rPr lang="pt-BR" sz="2200" i="1" dirty="0" err="1"/>
              <a:t>bathed</a:t>
            </a:r>
            <a:r>
              <a:rPr lang="pt-BR" sz="2200" i="1" dirty="0"/>
              <a:t>, </a:t>
            </a:r>
            <a:r>
              <a:rPr lang="pt-BR" sz="2200" i="1" dirty="0" err="1"/>
              <a:t>dressed</a:t>
            </a:r>
            <a:r>
              <a:rPr lang="pt-BR" sz="2200" i="1" dirty="0"/>
              <a:t>, </a:t>
            </a:r>
            <a:r>
              <a:rPr lang="pt-BR" sz="2200" i="1" dirty="0" err="1"/>
              <a:t>undressed</a:t>
            </a:r>
            <a:r>
              <a:rPr lang="pt-BR" sz="2200" i="1" dirty="0"/>
              <a:t>, </a:t>
            </a:r>
            <a:r>
              <a:rPr lang="pt-BR" sz="2200" i="1" dirty="0" err="1"/>
              <a:t>disrobed</a:t>
            </a:r>
            <a:r>
              <a:rPr lang="pt-BR" sz="2200" i="1" dirty="0"/>
              <a:t>, </a:t>
            </a:r>
            <a:r>
              <a:rPr lang="pt-BR" sz="2200" i="1" dirty="0" err="1"/>
              <a:t>showered</a:t>
            </a:r>
            <a:r>
              <a:rPr lang="pt-BR" sz="2200" i="1" dirty="0"/>
              <a:t>, </a:t>
            </a:r>
            <a:r>
              <a:rPr lang="pt-BR" sz="2200" i="1" dirty="0" err="1"/>
              <a:t>shaved</a:t>
            </a:r>
            <a:r>
              <a:rPr lang="pt-BR" sz="2200" i="1" dirty="0"/>
              <a:t>, </a:t>
            </a:r>
            <a:r>
              <a:rPr lang="pt-BR" sz="2200" i="1" dirty="0" err="1"/>
              <a:t>washed</a:t>
            </a:r>
            <a:r>
              <a:rPr lang="pt-BR" sz="2200" i="1" dirty="0"/>
              <a:t>, </a:t>
            </a:r>
            <a:r>
              <a:rPr lang="pt-BR" sz="2200" i="1" dirty="0" err="1"/>
              <a:t>exercised</a:t>
            </a:r>
            <a:r>
              <a:rPr lang="pt-BR" sz="2200" i="1" dirty="0"/>
              <a:t>, </a:t>
            </a:r>
            <a:r>
              <a:rPr lang="pt-BR" sz="2200" i="1" dirty="0" err="1"/>
              <a:t>stretched</a:t>
            </a:r>
            <a:r>
              <a:rPr lang="pt-BR" sz="2200" i="1" dirty="0"/>
              <a:t>, </a:t>
            </a:r>
            <a:r>
              <a:rPr lang="pt-BR" sz="2200" i="1" dirty="0" err="1"/>
              <a:t>hid</a:t>
            </a:r>
            <a:r>
              <a:rPr lang="pt-BR" sz="2200" i="1" dirty="0"/>
              <a:t> and </a:t>
            </a:r>
            <a:r>
              <a:rPr lang="pt-BR" sz="2200" i="1" dirty="0" err="1"/>
              <a:t>rocked</a:t>
            </a:r>
            <a:endParaRPr lang="pt-BR" sz="2200" i="1" dirty="0"/>
          </a:p>
          <a:p>
            <a:pPr marL="0" indent="0" algn="just">
              <a:buNone/>
            </a:pPr>
            <a:r>
              <a:rPr lang="pt-BR" sz="2200" b="1" dirty="0"/>
              <a:t>11 Verbos causativos: </a:t>
            </a:r>
            <a:r>
              <a:rPr lang="pt-BR" sz="2200" i="1" dirty="0" err="1"/>
              <a:t>walked</a:t>
            </a:r>
            <a:r>
              <a:rPr lang="pt-BR" sz="2200" i="1" dirty="0"/>
              <a:t>, </a:t>
            </a:r>
            <a:r>
              <a:rPr lang="pt-BR" sz="2200" i="1" dirty="0" err="1"/>
              <a:t>moved</a:t>
            </a:r>
            <a:r>
              <a:rPr lang="pt-BR" sz="2200" i="1" dirty="0"/>
              <a:t>, </a:t>
            </a:r>
            <a:r>
              <a:rPr lang="pt-BR" sz="2200" i="1" dirty="0" err="1"/>
              <a:t>ran</a:t>
            </a:r>
            <a:r>
              <a:rPr lang="pt-BR" sz="2200" i="1" dirty="0"/>
              <a:t>, </a:t>
            </a:r>
            <a:r>
              <a:rPr lang="pt-BR" sz="2200" i="1" dirty="0" err="1"/>
              <a:t>broke</a:t>
            </a:r>
            <a:r>
              <a:rPr lang="pt-BR" sz="2200" i="1" dirty="0"/>
              <a:t>, </a:t>
            </a:r>
            <a:r>
              <a:rPr lang="pt-BR" sz="2200" i="1" dirty="0" err="1"/>
              <a:t>bounced</a:t>
            </a:r>
            <a:r>
              <a:rPr lang="pt-BR" sz="2200" i="1" dirty="0"/>
              <a:t>, </a:t>
            </a:r>
            <a:r>
              <a:rPr lang="pt-BR" sz="2200" i="1" dirty="0" err="1"/>
              <a:t>floated</a:t>
            </a:r>
            <a:r>
              <a:rPr lang="pt-BR" sz="2200" i="1" dirty="0"/>
              <a:t>, </a:t>
            </a:r>
            <a:r>
              <a:rPr lang="pt-BR" sz="2200" i="1" dirty="0" err="1"/>
              <a:t>rolled</a:t>
            </a:r>
            <a:r>
              <a:rPr lang="pt-BR" sz="2200" i="1" dirty="0"/>
              <a:t>, </a:t>
            </a:r>
            <a:r>
              <a:rPr lang="pt-BR" sz="2200" i="1" dirty="0" err="1"/>
              <a:t>swung</a:t>
            </a:r>
            <a:r>
              <a:rPr lang="pt-BR" sz="2200" i="1" dirty="0"/>
              <a:t>, </a:t>
            </a:r>
            <a:r>
              <a:rPr lang="pt-BR" sz="2200" i="1" dirty="0" err="1"/>
              <a:t>rotated</a:t>
            </a:r>
            <a:r>
              <a:rPr lang="pt-BR" sz="2200" i="1" dirty="0"/>
              <a:t>, </a:t>
            </a:r>
            <a:r>
              <a:rPr lang="pt-BR" sz="2200" i="1" dirty="0" err="1"/>
              <a:t>turned</a:t>
            </a:r>
            <a:r>
              <a:rPr lang="pt-BR" sz="2200" i="1" dirty="0"/>
              <a:t> and </a:t>
            </a:r>
            <a:r>
              <a:rPr lang="pt-BR" sz="2200" i="1" dirty="0" err="1"/>
              <a:t>dropped</a:t>
            </a:r>
            <a:endParaRPr lang="pt-BR" sz="2200" i="1" dirty="0"/>
          </a:p>
          <a:p>
            <a:pPr marL="0" indent="0" algn="just">
              <a:buNone/>
            </a:pPr>
            <a:endParaRPr lang="pt-BR" sz="2200" i="1" dirty="0"/>
          </a:p>
          <a:p>
            <a:pPr marL="0" indent="0" algn="just">
              <a:buNone/>
            </a:pPr>
            <a:r>
              <a:rPr lang="pt-BR" sz="2200" dirty="0"/>
              <a:t>4 nomes próprios: Sally, Sam, Jean, Ted</a:t>
            </a:r>
          </a:p>
          <a:p>
            <a:pPr marL="0" indent="0" algn="just">
              <a:buNone/>
            </a:pPr>
            <a:r>
              <a:rPr lang="pt-BR" sz="2200" dirty="0"/>
              <a:t>4 </a:t>
            </a:r>
            <a:r>
              <a:rPr lang="pt-BR" sz="2200" dirty="0" err="1"/>
              <a:t>NPs</a:t>
            </a:r>
            <a:r>
              <a:rPr lang="pt-BR" sz="2200" dirty="0"/>
              <a:t>: the </a:t>
            </a:r>
            <a:r>
              <a:rPr lang="pt-BR" sz="2200" dirty="0" err="1"/>
              <a:t>woman</a:t>
            </a:r>
            <a:r>
              <a:rPr lang="pt-BR" sz="2200" dirty="0"/>
              <a:t> (Sally), the </a:t>
            </a:r>
            <a:r>
              <a:rPr lang="pt-BR" sz="2200" dirty="0" err="1"/>
              <a:t>man</a:t>
            </a:r>
            <a:r>
              <a:rPr lang="pt-BR" sz="2200" dirty="0"/>
              <a:t> (Sam), the girl (Jean), the boy (Ted)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1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D342CC0-416E-43FD-A295-CF7749A7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Procedimento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3C4D1C7-FEC7-475C-BC91-726232BC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874" y="2674750"/>
            <a:ext cx="4053545" cy="3370773"/>
          </a:xfrm>
          <a:custGeom>
            <a:avLst/>
            <a:gdLst>
              <a:gd name="connsiteX0" fmla="*/ 0 w 10515600"/>
              <a:gd name="connsiteY0" fmla="*/ 0 h 2485118"/>
              <a:gd name="connsiteX1" fmla="*/ 657225 w 10515600"/>
              <a:gd name="connsiteY1" fmla="*/ 0 h 2485118"/>
              <a:gd name="connsiteX2" fmla="*/ 1419606 w 10515600"/>
              <a:gd name="connsiteY2" fmla="*/ 0 h 2485118"/>
              <a:gd name="connsiteX3" fmla="*/ 1761363 w 10515600"/>
              <a:gd name="connsiteY3" fmla="*/ 0 h 2485118"/>
              <a:gd name="connsiteX4" fmla="*/ 2523744 w 10515600"/>
              <a:gd name="connsiteY4" fmla="*/ 0 h 2485118"/>
              <a:gd name="connsiteX5" fmla="*/ 2865501 w 10515600"/>
              <a:gd name="connsiteY5" fmla="*/ 0 h 2485118"/>
              <a:gd name="connsiteX6" fmla="*/ 3417570 w 10515600"/>
              <a:gd name="connsiteY6" fmla="*/ 0 h 2485118"/>
              <a:gd name="connsiteX7" fmla="*/ 4179951 w 10515600"/>
              <a:gd name="connsiteY7" fmla="*/ 0 h 2485118"/>
              <a:gd name="connsiteX8" fmla="*/ 4732020 w 10515600"/>
              <a:gd name="connsiteY8" fmla="*/ 0 h 2485118"/>
              <a:gd name="connsiteX9" fmla="*/ 5284089 w 10515600"/>
              <a:gd name="connsiteY9" fmla="*/ 0 h 2485118"/>
              <a:gd name="connsiteX10" fmla="*/ 5625846 w 10515600"/>
              <a:gd name="connsiteY10" fmla="*/ 0 h 2485118"/>
              <a:gd name="connsiteX11" fmla="*/ 6072759 w 10515600"/>
              <a:gd name="connsiteY11" fmla="*/ 0 h 2485118"/>
              <a:gd name="connsiteX12" fmla="*/ 6519672 w 10515600"/>
              <a:gd name="connsiteY12" fmla="*/ 0 h 2485118"/>
              <a:gd name="connsiteX13" fmla="*/ 6966585 w 10515600"/>
              <a:gd name="connsiteY13" fmla="*/ 0 h 2485118"/>
              <a:gd name="connsiteX14" fmla="*/ 7623810 w 10515600"/>
              <a:gd name="connsiteY14" fmla="*/ 0 h 2485118"/>
              <a:gd name="connsiteX15" fmla="*/ 8175879 w 10515600"/>
              <a:gd name="connsiteY15" fmla="*/ 0 h 2485118"/>
              <a:gd name="connsiteX16" fmla="*/ 8517636 w 10515600"/>
              <a:gd name="connsiteY16" fmla="*/ 0 h 2485118"/>
              <a:gd name="connsiteX17" fmla="*/ 9385173 w 10515600"/>
              <a:gd name="connsiteY17" fmla="*/ 0 h 2485118"/>
              <a:gd name="connsiteX18" fmla="*/ 10515600 w 10515600"/>
              <a:gd name="connsiteY18" fmla="*/ 0 h 2485118"/>
              <a:gd name="connsiteX19" fmla="*/ 10515600 w 10515600"/>
              <a:gd name="connsiteY19" fmla="*/ 621280 h 2485118"/>
              <a:gd name="connsiteX20" fmla="*/ 10515600 w 10515600"/>
              <a:gd name="connsiteY20" fmla="*/ 1292261 h 2485118"/>
              <a:gd name="connsiteX21" fmla="*/ 10515600 w 10515600"/>
              <a:gd name="connsiteY21" fmla="*/ 1838987 h 2485118"/>
              <a:gd name="connsiteX22" fmla="*/ 10515600 w 10515600"/>
              <a:gd name="connsiteY22" fmla="*/ 2485118 h 2485118"/>
              <a:gd name="connsiteX23" fmla="*/ 9858375 w 10515600"/>
              <a:gd name="connsiteY23" fmla="*/ 2485118 h 2485118"/>
              <a:gd name="connsiteX24" fmla="*/ 8990838 w 10515600"/>
              <a:gd name="connsiteY24" fmla="*/ 2485118 h 2485118"/>
              <a:gd name="connsiteX25" fmla="*/ 8543925 w 10515600"/>
              <a:gd name="connsiteY25" fmla="*/ 2485118 h 2485118"/>
              <a:gd name="connsiteX26" fmla="*/ 8097012 w 10515600"/>
              <a:gd name="connsiteY26" fmla="*/ 2485118 h 2485118"/>
              <a:gd name="connsiteX27" fmla="*/ 7334631 w 10515600"/>
              <a:gd name="connsiteY27" fmla="*/ 2485118 h 2485118"/>
              <a:gd name="connsiteX28" fmla="*/ 6677406 w 10515600"/>
              <a:gd name="connsiteY28" fmla="*/ 2485118 h 2485118"/>
              <a:gd name="connsiteX29" fmla="*/ 6335649 w 10515600"/>
              <a:gd name="connsiteY29" fmla="*/ 2485118 h 2485118"/>
              <a:gd name="connsiteX30" fmla="*/ 5468112 w 10515600"/>
              <a:gd name="connsiteY30" fmla="*/ 2485118 h 2485118"/>
              <a:gd name="connsiteX31" fmla="*/ 4705731 w 10515600"/>
              <a:gd name="connsiteY31" fmla="*/ 2485118 h 2485118"/>
              <a:gd name="connsiteX32" fmla="*/ 4153662 w 10515600"/>
              <a:gd name="connsiteY32" fmla="*/ 2485118 h 2485118"/>
              <a:gd name="connsiteX33" fmla="*/ 3601593 w 10515600"/>
              <a:gd name="connsiteY33" fmla="*/ 2485118 h 2485118"/>
              <a:gd name="connsiteX34" fmla="*/ 2734056 w 10515600"/>
              <a:gd name="connsiteY34" fmla="*/ 2485118 h 2485118"/>
              <a:gd name="connsiteX35" fmla="*/ 1971675 w 10515600"/>
              <a:gd name="connsiteY35" fmla="*/ 2485118 h 2485118"/>
              <a:gd name="connsiteX36" fmla="*/ 1629918 w 10515600"/>
              <a:gd name="connsiteY36" fmla="*/ 2485118 h 2485118"/>
              <a:gd name="connsiteX37" fmla="*/ 972693 w 10515600"/>
              <a:gd name="connsiteY37" fmla="*/ 2485118 h 2485118"/>
              <a:gd name="connsiteX38" fmla="*/ 0 w 10515600"/>
              <a:gd name="connsiteY38" fmla="*/ 2485118 h 2485118"/>
              <a:gd name="connsiteX39" fmla="*/ 0 w 10515600"/>
              <a:gd name="connsiteY39" fmla="*/ 1888690 h 2485118"/>
              <a:gd name="connsiteX40" fmla="*/ 0 w 10515600"/>
              <a:gd name="connsiteY40" fmla="*/ 1317113 h 2485118"/>
              <a:gd name="connsiteX41" fmla="*/ 0 w 10515600"/>
              <a:gd name="connsiteY41" fmla="*/ 670982 h 2485118"/>
              <a:gd name="connsiteX42" fmla="*/ 0 w 10515600"/>
              <a:gd name="connsiteY42" fmla="*/ 0 h 248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515600" h="2485118" fill="none" extrusionOk="0">
                <a:moveTo>
                  <a:pt x="0" y="0"/>
                </a:moveTo>
                <a:cubicBezTo>
                  <a:pt x="316780" y="1545"/>
                  <a:pt x="426605" y="7985"/>
                  <a:pt x="657225" y="0"/>
                </a:cubicBezTo>
                <a:cubicBezTo>
                  <a:pt x="887846" y="-7985"/>
                  <a:pt x="1208592" y="-8520"/>
                  <a:pt x="1419606" y="0"/>
                </a:cubicBezTo>
                <a:cubicBezTo>
                  <a:pt x="1630620" y="8520"/>
                  <a:pt x="1683390" y="6889"/>
                  <a:pt x="1761363" y="0"/>
                </a:cubicBezTo>
                <a:cubicBezTo>
                  <a:pt x="1839336" y="-6889"/>
                  <a:pt x="2152661" y="9737"/>
                  <a:pt x="2523744" y="0"/>
                </a:cubicBezTo>
                <a:cubicBezTo>
                  <a:pt x="2894827" y="-9737"/>
                  <a:pt x="2696059" y="5067"/>
                  <a:pt x="2865501" y="0"/>
                </a:cubicBezTo>
                <a:cubicBezTo>
                  <a:pt x="3034943" y="-5067"/>
                  <a:pt x="3211573" y="27126"/>
                  <a:pt x="3417570" y="0"/>
                </a:cubicBezTo>
                <a:cubicBezTo>
                  <a:pt x="3623567" y="-27126"/>
                  <a:pt x="3960840" y="-27498"/>
                  <a:pt x="4179951" y="0"/>
                </a:cubicBezTo>
                <a:cubicBezTo>
                  <a:pt x="4399062" y="27498"/>
                  <a:pt x="4612534" y="26331"/>
                  <a:pt x="4732020" y="0"/>
                </a:cubicBezTo>
                <a:cubicBezTo>
                  <a:pt x="4851506" y="-26331"/>
                  <a:pt x="5136156" y="-8982"/>
                  <a:pt x="5284089" y="0"/>
                </a:cubicBezTo>
                <a:cubicBezTo>
                  <a:pt x="5432022" y="8982"/>
                  <a:pt x="5540271" y="-5138"/>
                  <a:pt x="5625846" y="0"/>
                </a:cubicBezTo>
                <a:cubicBezTo>
                  <a:pt x="5711421" y="5138"/>
                  <a:pt x="5895388" y="-14616"/>
                  <a:pt x="6072759" y="0"/>
                </a:cubicBezTo>
                <a:cubicBezTo>
                  <a:pt x="6250130" y="14616"/>
                  <a:pt x="6331717" y="1078"/>
                  <a:pt x="6519672" y="0"/>
                </a:cubicBezTo>
                <a:cubicBezTo>
                  <a:pt x="6707627" y="-1078"/>
                  <a:pt x="6745829" y="21429"/>
                  <a:pt x="6966585" y="0"/>
                </a:cubicBezTo>
                <a:cubicBezTo>
                  <a:pt x="7187341" y="-21429"/>
                  <a:pt x="7352177" y="-15257"/>
                  <a:pt x="7623810" y="0"/>
                </a:cubicBezTo>
                <a:cubicBezTo>
                  <a:pt x="7895443" y="15257"/>
                  <a:pt x="7902195" y="-11435"/>
                  <a:pt x="8175879" y="0"/>
                </a:cubicBezTo>
                <a:cubicBezTo>
                  <a:pt x="8449563" y="11435"/>
                  <a:pt x="8417675" y="9470"/>
                  <a:pt x="8517636" y="0"/>
                </a:cubicBezTo>
                <a:cubicBezTo>
                  <a:pt x="8617597" y="-9470"/>
                  <a:pt x="9165926" y="22493"/>
                  <a:pt x="9385173" y="0"/>
                </a:cubicBezTo>
                <a:cubicBezTo>
                  <a:pt x="9604420" y="-22493"/>
                  <a:pt x="10160435" y="23931"/>
                  <a:pt x="10515600" y="0"/>
                </a:cubicBezTo>
                <a:cubicBezTo>
                  <a:pt x="10534698" y="211173"/>
                  <a:pt x="10505638" y="412323"/>
                  <a:pt x="10515600" y="621280"/>
                </a:cubicBezTo>
                <a:cubicBezTo>
                  <a:pt x="10525562" y="830237"/>
                  <a:pt x="10528842" y="1078573"/>
                  <a:pt x="10515600" y="1292261"/>
                </a:cubicBezTo>
                <a:cubicBezTo>
                  <a:pt x="10502358" y="1505949"/>
                  <a:pt x="10520232" y="1704862"/>
                  <a:pt x="10515600" y="1838987"/>
                </a:cubicBezTo>
                <a:cubicBezTo>
                  <a:pt x="10510968" y="1973112"/>
                  <a:pt x="10523429" y="2322651"/>
                  <a:pt x="10515600" y="2485118"/>
                </a:cubicBezTo>
                <a:cubicBezTo>
                  <a:pt x="10297952" y="2461990"/>
                  <a:pt x="10036392" y="2463563"/>
                  <a:pt x="9858375" y="2485118"/>
                </a:cubicBezTo>
                <a:cubicBezTo>
                  <a:pt x="9680359" y="2506673"/>
                  <a:pt x="9245198" y="2442169"/>
                  <a:pt x="8990838" y="2485118"/>
                </a:cubicBezTo>
                <a:cubicBezTo>
                  <a:pt x="8736478" y="2528067"/>
                  <a:pt x="8661890" y="2467304"/>
                  <a:pt x="8543925" y="2485118"/>
                </a:cubicBezTo>
                <a:cubicBezTo>
                  <a:pt x="8425960" y="2502932"/>
                  <a:pt x="8256364" y="2496894"/>
                  <a:pt x="8097012" y="2485118"/>
                </a:cubicBezTo>
                <a:cubicBezTo>
                  <a:pt x="7937660" y="2473342"/>
                  <a:pt x="7666671" y="2516487"/>
                  <a:pt x="7334631" y="2485118"/>
                </a:cubicBezTo>
                <a:cubicBezTo>
                  <a:pt x="7002591" y="2453749"/>
                  <a:pt x="6868554" y="2499282"/>
                  <a:pt x="6677406" y="2485118"/>
                </a:cubicBezTo>
                <a:cubicBezTo>
                  <a:pt x="6486259" y="2470954"/>
                  <a:pt x="6420100" y="2485765"/>
                  <a:pt x="6335649" y="2485118"/>
                </a:cubicBezTo>
                <a:cubicBezTo>
                  <a:pt x="6251198" y="2484471"/>
                  <a:pt x="5694126" y="2513995"/>
                  <a:pt x="5468112" y="2485118"/>
                </a:cubicBezTo>
                <a:cubicBezTo>
                  <a:pt x="5242098" y="2456241"/>
                  <a:pt x="5053506" y="2482511"/>
                  <a:pt x="4705731" y="2485118"/>
                </a:cubicBezTo>
                <a:cubicBezTo>
                  <a:pt x="4357956" y="2487725"/>
                  <a:pt x="4389630" y="2459002"/>
                  <a:pt x="4153662" y="2485118"/>
                </a:cubicBezTo>
                <a:cubicBezTo>
                  <a:pt x="3917694" y="2511234"/>
                  <a:pt x="3846979" y="2498605"/>
                  <a:pt x="3601593" y="2485118"/>
                </a:cubicBezTo>
                <a:cubicBezTo>
                  <a:pt x="3356207" y="2471631"/>
                  <a:pt x="2997490" y="2519244"/>
                  <a:pt x="2734056" y="2485118"/>
                </a:cubicBezTo>
                <a:cubicBezTo>
                  <a:pt x="2470622" y="2450992"/>
                  <a:pt x="2283398" y="2510624"/>
                  <a:pt x="1971675" y="2485118"/>
                </a:cubicBezTo>
                <a:cubicBezTo>
                  <a:pt x="1659952" y="2459612"/>
                  <a:pt x="1772438" y="2480738"/>
                  <a:pt x="1629918" y="2485118"/>
                </a:cubicBezTo>
                <a:cubicBezTo>
                  <a:pt x="1487398" y="2489498"/>
                  <a:pt x="1240948" y="2499882"/>
                  <a:pt x="972693" y="2485118"/>
                </a:cubicBezTo>
                <a:cubicBezTo>
                  <a:pt x="704438" y="2470354"/>
                  <a:pt x="468628" y="2480572"/>
                  <a:pt x="0" y="2485118"/>
                </a:cubicBezTo>
                <a:cubicBezTo>
                  <a:pt x="-18178" y="2310036"/>
                  <a:pt x="-4991" y="2053491"/>
                  <a:pt x="0" y="1888690"/>
                </a:cubicBezTo>
                <a:cubicBezTo>
                  <a:pt x="4991" y="1723889"/>
                  <a:pt x="-10695" y="1477700"/>
                  <a:pt x="0" y="1317113"/>
                </a:cubicBezTo>
                <a:cubicBezTo>
                  <a:pt x="10695" y="1156526"/>
                  <a:pt x="4244" y="872153"/>
                  <a:pt x="0" y="670982"/>
                </a:cubicBezTo>
                <a:cubicBezTo>
                  <a:pt x="-4244" y="469811"/>
                  <a:pt x="10726" y="252543"/>
                  <a:pt x="0" y="0"/>
                </a:cubicBezTo>
                <a:close/>
              </a:path>
              <a:path w="10515600" h="2485118" stroke="0" extrusionOk="0">
                <a:moveTo>
                  <a:pt x="0" y="0"/>
                </a:moveTo>
                <a:cubicBezTo>
                  <a:pt x="132501" y="-10655"/>
                  <a:pt x="344174" y="17010"/>
                  <a:pt x="446913" y="0"/>
                </a:cubicBezTo>
                <a:cubicBezTo>
                  <a:pt x="549652" y="-17010"/>
                  <a:pt x="819761" y="17853"/>
                  <a:pt x="1104138" y="0"/>
                </a:cubicBezTo>
                <a:cubicBezTo>
                  <a:pt x="1388515" y="-17853"/>
                  <a:pt x="1675136" y="-17308"/>
                  <a:pt x="1971675" y="0"/>
                </a:cubicBezTo>
                <a:cubicBezTo>
                  <a:pt x="2268214" y="17308"/>
                  <a:pt x="2417090" y="7947"/>
                  <a:pt x="2839212" y="0"/>
                </a:cubicBezTo>
                <a:cubicBezTo>
                  <a:pt x="3261334" y="-7947"/>
                  <a:pt x="3055908" y="13396"/>
                  <a:pt x="3180969" y="0"/>
                </a:cubicBezTo>
                <a:cubicBezTo>
                  <a:pt x="3306030" y="-13396"/>
                  <a:pt x="3655039" y="-10311"/>
                  <a:pt x="3943350" y="0"/>
                </a:cubicBezTo>
                <a:cubicBezTo>
                  <a:pt x="4231661" y="10311"/>
                  <a:pt x="4193201" y="-14626"/>
                  <a:pt x="4390263" y="0"/>
                </a:cubicBezTo>
                <a:cubicBezTo>
                  <a:pt x="4587325" y="14626"/>
                  <a:pt x="4577122" y="11250"/>
                  <a:pt x="4732020" y="0"/>
                </a:cubicBezTo>
                <a:cubicBezTo>
                  <a:pt x="4886918" y="-11250"/>
                  <a:pt x="5002573" y="6789"/>
                  <a:pt x="5073777" y="0"/>
                </a:cubicBezTo>
                <a:cubicBezTo>
                  <a:pt x="5144981" y="-6789"/>
                  <a:pt x="5470153" y="-9778"/>
                  <a:pt x="5731002" y="0"/>
                </a:cubicBezTo>
                <a:cubicBezTo>
                  <a:pt x="5991852" y="9778"/>
                  <a:pt x="6024610" y="-4731"/>
                  <a:pt x="6177915" y="0"/>
                </a:cubicBezTo>
                <a:cubicBezTo>
                  <a:pt x="6331220" y="4731"/>
                  <a:pt x="6698584" y="-8117"/>
                  <a:pt x="6940296" y="0"/>
                </a:cubicBezTo>
                <a:cubicBezTo>
                  <a:pt x="7182008" y="8117"/>
                  <a:pt x="7189823" y="13712"/>
                  <a:pt x="7387209" y="0"/>
                </a:cubicBezTo>
                <a:cubicBezTo>
                  <a:pt x="7584595" y="-13712"/>
                  <a:pt x="7808099" y="31198"/>
                  <a:pt x="8044434" y="0"/>
                </a:cubicBezTo>
                <a:cubicBezTo>
                  <a:pt x="8280769" y="-31198"/>
                  <a:pt x="8342968" y="1133"/>
                  <a:pt x="8491347" y="0"/>
                </a:cubicBezTo>
                <a:cubicBezTo>
                  <a:pt x="8639726" y="-1133"/>
                  <a:pt x="8667600" y="15918"/>
                  <a:pt x="8833104" y="0"/>
                </a:cubicBezTo>
                <a:cubicBezTo>
                  <a:pt x="8998608" y="-15918"/>
                  <a:pt x="9247306" y="30063"/>
                  <a:pt x="9595485" y="0"/>
                </a:cubicBezTo>
                <a:cubicBezTo>
                  <a:pt x="9943664" y="-30063"/>
                  <a:pt x="9790264" y="-14443"/>
                  <a:pt x="9937242" y="0"/>
                </a:cubicBezTo>
                <a:cubicBezTo>
                  <a:pt x="10084220" y="14443"/>
                  <a:pt x="10336994" y="-27888"/>
                  <a:pt x="10515600" y="0"/>
                </a:cubicBezTo>
                <a:cubicBezTo>
                  <a:pt x="10503690" y="221369"/>
                  <a:pt x="10530623" y="456314"/>
                  <a:pt x="10515600" y="596428"/>
                </a:cubicBezTo>
                <a:cubicBezTo>
                  <a:pt x="10500577" y="736542"/>
                  <a:pt x="10495921" y="1016187"/>
                  <a:pt x="10515600" y="1267410"/>
                </a:cubicBezTo>
                <a:cubicBezTo>
                  <a:pt x="10535279" y="1518633"/>
                  <a:pt x="10520521" y="1646229"/>
                  <a:pt x="10515600" y="1814136"/>
                </a:cubicBezTo>
                <a:cubicBezTo>
                  <a:pt x="10510679" y="1982043"/>
                  <a:pt x="10544359" y="2216236"/>
                  <a:pt x="10515600" y="2485118"/>
                </a:cubicBezTo>
                <a:cubicBezTo>
                  <a:pt x="10361576" y="2469107"/>
                  <a:pt x="10180806" y="2479755"/>
                  <a:pt x="10068687" y="2485118"/>
                </a:cubicBezTo>
                <a:cubicBezTo>
                  <a:pt x="9956568" y="2490481"/>
                  <a:pt x="9684279" y="2509889"/>
                  <a:pt x="9411462" y="2485118"/>
                </a:cubicBezTo>
                <a:cubicBezTo>
                  <a:pt x="9138646" y="2460347"/>
                  <a:pt x="9226013" y="2496620"/>
                  <a:pt x="9069705" y="2485118"/>
                </a:cubicBezTo>
                <a:cubicBezTo>
                  <a:pt x="8913397" y="2473616"/>
                  <a:pt x="8768553" y="2487349"/>
                  <a:pt x="8517636" y="2485118"/>
                </a:cubicBezTo>
                <a:cubicBezTo>
                  <a:pt x="8266719" y="2482887"/>
                  <a:pt x="8339206" y="2476048"/>
                  <a:pt x="8175879" y="2485118"/>
                </a:cubicBezTo>
                <a:cubicBezTo>
                  <a:pt x="8012552" y="2494188"/>
                  <a:pt x="7655623" y="2521999"/>
                  <a:pt x="7413498" y="2485118"/>
                </a:cubicBezTo>
                <a:cubicBezTo>
                  <a:pt x="7171373" y="2448237"/>
                  <a:pt x="7048140" y="2488956"/>
                  <a:pt x="6861429" y="2485118"/>
                </a:cubicBezTo>
                <a:cubicBezTo>
                  <a:pt x="6674718" y="2481280"/>
                  <a:pt x="6490154" y="2457729"/>
                  <a:pt x="6204204" y="2485118"/>
                </a:cubicBezTo>
                <a:cubicBezTo>
                  <a:pt x="5918255" y="2512507"/>
                  <a:pt x="5605542" y="2512150"/>
                  <a:pt x="5441823" y="2485118"/>
                </a:cubicBezTo>
                <a:cubicBezTo>
                  <a:pt x="5278104" y="2458086"/>
                  <a:pt x="4780237" y="2521941"/>
                  <a:pt x="4574286" y="2485118"/>
                </a:cubicBezTo>
                <a:cubicBezTo>
                  <a:pt x="4368335" y="2448295"/>
                  <a:pt x="4119809" y="2477672"/>
                  <a:pt x="3917061" y="2485118"/>
                </a:cubicBezTo>
                <a:cubicBezTo>
                  <a:pt x="3714314" y="2492564"/>
                  <a:pt x="3451626" y="2526907"/>
                  <a:pt x="3049524" y="2485118"/>
                </a:cubicBezTo>
                <a:cubicBezTo>
                  <a:pt x="2647422" y="2443329"/>
                  <a:pt x="2604190" y="2510403"/>
                  <a:pt x="2181987" y="2485118"/>
                </a:cubicBezTo>
                <a:cubicBezTo>
                  <a:pt x="1759784" y="2459833"/>
                  <a:pt x="1686941" y="2522223"/>
                  <a:pt x="1314450" y="2485118"/>
                </a:cubicBezTo>
                <a:cubicBezTo>
                  <a:pt x="941959" y="2448013"/>
                  <a:pt x="528111" y="2525772"/>
                  <a:pt x="0" y="2485118"/>
                </a:cubicBezTo>
                <a:cubicBezTo>
                  <a:pt x="-9879" y="2314815"/>
                  <a:pt x="-17892" y="2056588"/>
                  <a:pt x="0" y="1888690"/>
                </a:cubicBezTo>
                <a:cubicBezTo>
                  <a:pt x="17892" y="1720792"/>
                  <a:pt x="24331" y="1442068"/>
                  <a:pt x="0" y="1267410"/>
                </a:cubicBezTo>
                <a:cubicBezTo>
                  <a:pt x="-24331" y="1092752"/>
                  <a:pt x="-6934" y="872117"/>
                  <a:pt x="0" y="646131"/>
                </a:cubicBezTo>
                <a:cubicBezTo>
                  <a:pt x="6934" y="420145"/>
                  <a:pt x="-3797" y="169698"/>
                  <a:pt x="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Antes dos registros do MEG, os participantes foram </a:t>
            </a:r>
            <a:r>
              <a:rPr lang="pt-BR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instruídos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sobre a tarefa e tiveram o formato de suas </a:t>
            </a:r>
            <a:r>
              <a:rPr lang="pt-BR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cabeças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digitalizado pela ferramenta </a:t>
            </a:r>
            <a:r>
              <a:rPr lang="pt-BR" sz="15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Pollemus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pt-BR" sz="15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Fastrack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3D. Essa digitalização foi usada para controlar a </a:t>
            </a:r>
            <a:r>
              <a:rPr lang="pt-BR" sz="15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source</a:t>
            </a:r>
            <a:r>
              <a:rPr lang="pt-BR" sz="1500" i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pt-BR" sz="15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localisation</a:t>
            </a:r>
            <a:r>
              <a:rPr lang="pt-BR" sz="1500" i="1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durante a análise dos dados.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o experimento, os participantes ficaram em uma </a:t>
            </a:r>
            <a:r>
              <a:rPr lang="pt-BR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mal iluminada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Os estímulos foram apresentados </a:t>
            </a:r>
            <a:r>
              <a:rPr lang="pt-BR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palavra por palavra, 300ms 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cada uma e por uma tela vazia entre uma palavra também por 300ms seguidos de uma imagem ao final. </a:t>
            </a:r>
            <a:endParaRPr lang="pt-B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pt-BR" sz="15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Electro-oculography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(EOG) foi usada para gravar as </a:t>
            </a:r>
            <a:r>
              <a:rPr lang="pt-BR" sz="15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piscadas</a:t>
            </a:r>
            <a:r>
              <a:rPr lang="pt-BR" sz="15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500" dirty="0"/>
          </a:p>
        </p:txBody>
      </p:sp>
      <p:pic>
        <p:nvPicPr>
          <p:cNvPr id="1026" name="Picture 2" descr="Resultado de imagem para sala mal iluminada">
            <a:extLst>
              <a:ext uri="{FF2B5EF4-FFF2-40B4-BE49-F238E27FC236}">
                <a16:creationId xmlns:a16="http://schemas.microsoft.com/office/drawing/2014/main" id="{D6BCA8EC-04E5-4B96-84DF-F273810C2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/>
          <a:stretch/>
        </p:blipFill>
        <p:spPr bwMode="auto">
          <a:xfrm>
            <a:off x="7013292" y="3117851"/>
            <a:ext cx="3348492" cy="24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1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4CCE1-5801-468D-A313-5C8ED53A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Estímulos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D7563A9-AA90-488C-B38C-6F73EC74D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654925" cy="384124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Os participantes viam uma sequência de letras consonantais </a:t>
            </a:r>
            <a:r>
              <a:rPr lang="pt-BR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impronunciáveis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na tela em torno dos 600ms e depois viam </a:t>
            </a:r>
            <a:r>
              <a:rPr lang="pt-BR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palavra por palavra e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ao final, viam uma </a:t>
            </a:r>
            <a:r>
              <a:rPr lang="pt-BR" sz="1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imagem congruente ou incongruente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com a sentença.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imagens incongruentes se dividiam em duas: totalmente incongruentes, em que tanto a personagem quanto a ação eram incongruentes); parcialmente incongruentes, em que ou a personagem ou a ação eram incongruentes).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participante viu 616 </a:t>
            </a:r>
            <a:r>
              <a:rPr lang="pt-BR" sz="18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text-picture</a:t>
            </a: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randomizados com intervalo para descanso a cada 154 </a:t>
            </a:r>
            <a:r>
              <a:rPr lang="pt-BR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</a:t>
            </a: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seja, 4 intervalos.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3C3AE4-4BEB-4DAF-A3A8-79539D5F0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090" y="2498318"/>
            <a:ext cx="6561909" cy="22996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39BB49E-93DB-4962-92CF-9699446D8F10}"/>
              </a:ext>
            </a:extLst>
          </p:cNvPr>
          <p:cNvSpPr txBox="1"/>
          <p:nvPr/>
        </p:nvSpPr>
        <p:spPr>
          <a:xfrm>
            <a:off x="6088195" y="5668045"/>
            <a:ext cx="5407119" cy="918072"/>
          </a:xfrm>
          <a:custGeom>
            <a:avLst/>
            <a:gdLst>
              <a:gd name="connsiteX0" fmla="*/ 0 w 5407119"/>
              <a:gd name="connsiteY0" fmla="*/ 0 h 918072"/>
              <a:gd name="connsiteX1" fmla="*/ 567747 w 5407119"/>
              <a:gd name="connsiteY1" fmla="*/ 0 h 918072"/>
              <a:gd name="connsiteX2" fmla="*/ 1351780 w 5407119"/>
              <a:gd name="connsiteY2" fmla="*/ 0 h 918072"/>
              <a:gd name="connsiteX3" fmla="*/ 1865456 w 5407119"/>
              <a:gd name="connsiteY3" fmla="*/ 0 h 918072"/>
              <a:gd name="connsiteX4" fmla="*/ 2541346 w 5407119"/>
              <a:gd name="connsiteY4" fmla="*/ 0 h 918072"/>
              <a:gd name="connsiteX5" fmla="*/ 3109093 w 5407119"/>
              <a:gd name="connsiteY5" fmla="*/ 0 h 918072"/>
              <a:gd name="connsiteX6" fmla="*/ 3839054 w 5407119"/>
              <a:gd name="connsiteY6" fmla="*/ 0 h 918072"/>
              <a:gd name="connsiteX7" fmla="*/ 4352731 w 5407119"/>
              <a:gd name="connsiteY7" fmla="*/ 0 h 918072"/>
              <a:gd name="connsiteX8" fmla="*/ 5407119 w 5407119"/>
              <a:gd name="connsiteY8" fmla="*/ 0 h 918072"/>
              <a:gd name="connsiteX9" fmla="*/ 5407119 w 5407119"/>
              <a:gd name="connsiteY9" fmla="*/ 440675 h 918072"/>
              <a:gd name="connsiteX10" fmla="*/ 5407119 w 5407119"/>
              <a:gd name="connsiteY10" fmla="*/ 918072 h 918072"/>
              <a:gd name="connsiteX11" fmla="*/ 4893443 w 5407119"/>
              <a:gd name="connsiteY11" fmla="*/ 918072 h 918072"/>
              <a:gd name="connsiteX12" fmla="*/ 4379766 w 5407119"/>
              <a:gd name="connsiteY12" fmla="*/ 918072 h 918072"/>
              <a:gd name="connsiteX13" fmla="*/ 3703877 w 5407119"/>
              <a:gd name="connsiteY13" fmla="*/ 918072 h 918072"/>
              <a:gd name="connsiteX14" fmla="*/ 3190200 w 5407119"/>
              <a:gd name="connsiteY14" fmla="*/ 918072 h 918072"/>
              <a:gd name="connsiteX15" fmla="*/ 2676524 w 5407119"/>
              <a:gd name="connsiteY15" fmla="*/ 918072 h 918072"/>
              <a:gd name="connsiteX16" fmla="*/ 2162848 w 5407119"/>
              <a:gd name="connsiteY16" fmla="*/ 918072 h 918072"/>
              <a:gd name="connsiteX17" fmla="*/ 1649171 w 5407119"/>
              <a:gd name="connsiteY17" fmla="*/ 918072 h 918072"/>
              <a:gd name="connsiteX18" fmla="*/ 919210 w 5407119"/>
              <a:gd name="connsiteY18" fmla="*/ 918072 h 918072"/>
              <a:gd name="connsiteX19" fmla="*/ 0 w 5407119"/>
              <a:gd name="connsiteY19" fmla="*/ 918072 h 918072"/>
              <a:gd name="connsiteX20" fmla="*/ 0 w 5407119"/>
              <a:gd name="connsiteY20" fmla="*/ 486578 h 918072"/>
              <a:gd name="connsiteX21" fmla="*/ 0 w 5407119"/>
              <a:gd name="connsiteY21" fmla="*/ 0 h 91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07119" h="918072" fill="none" extrusionOk="0">
                <a:moveTo>
                  <a:pt x="0" y="0"/>
                </a:moveTo>
                <a:cubicBezTo>
                  <a:pt x="226117" y="2998"/>
                  <a:pt x="337189" y="13401"/>
                  <a:pt x="567747" y="0"/>
                </a:cubicBezTo>
                <a:cubicBezTo>
                  <a:pt x="798305" y="-13401"/>
                  <a:pt x="1095401" y="-31806"/>
                  <a:pt x="1351780" y="0"/>
                </a:cubicBezTo>
                <a:cubicBezTo>
                  <a:pt x="1608159" y="31806"/>
                  <a:pt x="1736840" y="-13348"/>
                  <a:pt x="1865456" y="0"/>
                </a:cubicBezTo>
                <a:cubicBezTo>
                  <a:pt x="1994072" y="13348"/>
                  <a:pt x="2236423" y="-13876"/>
                  <a:pt x="2541346" y="0"/>
                </a:cubicBezTo>
                <a:cubicBezTo>
                  <a:pt x="2846269" y="13876"/>
                  <a:pt x="2991899" y="24541"/>
                  <a:pt x="3109093" y="0"/>
                </a:cubicBezTo>
                <a:cubicBezTo>
                  <a:pt x="3226287" y="-24541"/>
                  <a:pt x="3526493" y="-35770"/>
                  <a:pt x="3839054" y="0"/>
                </a:cubicBezTo>
                <a:cubicBezTo>
                  <a:pt x="4151615" y="35770"/>
                  <a:pt x="4102682" y="-5842"/>
                  <a:pt x="4352731" y="0"/>
                </a:cubicBezTo>
                <a:cubicBezTo>
                  <a:pt x="4602780" y="5842"/>
                  <a:pt x="5146831" y="45777"/>
                  <a:pt x="5407119" y="0"/>
                </a:cubicBezTo>
                <a:cubicBezTo>
                  <a:pt x="5398682" y="161222"/>
                  <a:pt x="5403872" y="278848"/>
                  <a:pt x="5407119" y="440675"/>
                </a:cubicBezTo>
                <a:cubicBezTo>
                  <a:pt x="5410366" y="602502"/>
                  <a:pt x="5397234" y="693513"/>
                  <a:pt x="5407119" y="918072"/>
                </a:cubicBezTo>
                <a:cubicBezTo>
                  <a:pt x="5191128" y="915099"/>
                  <a:pt x="5008944" y="906678"/>
                  <a:pt x="4893443" y="918072"/>
                </a:cubicBezTo>
                <a:cubicBezTo>
                  <a:pt x="4777942" y="929466"/>
                  <a:pt x="4555043" y="935403"/>
                  <a:pt x="4379766" y="918072"/>
                </a:cubicBezTo>
                <a:cubicBezTo>
                  <a:pt x="4204489" y="900741"/>
                  <a:pt x="4004483" y="913470"/>
                  <a:pt x="3703877" y="918072"/>
                </a:cubicBezTo>
                <a:cubicBezTo>
                  <a:pt x="3403271" y="922674"/>
                  <a:pt x="3402924" y="893677"/>
                  <a:pt x="3190200" y="918072"/>
                </a:cubicBezTo>
                <a:cubicBezTo>
                  <a:pt x="2977476" y="942467"/>
                  <a:pt x="2924821" y="912272"/>
                  <a:pt x="2676524" y="918072"/>
                </a:cubicBezTo>
                <a:cubicBezTo>
                  <a:pt x="2428227" y="923872"/>
                  <a:pt x="2375408" y="936585"/>
                  <a:pt x="2162848" y="918072"/>
                </a:cubicBezTo>
                <a:cubicBezTo>
                  <a:pt x="1950288" y="899559"/>
                  <a:pt x="1843874" y="940134"/>
                  <a:pt x="1649171" y="918072"/>
                </a:cubicBezTo>
                <a:cubicBezTo>
                  <a:pt x="1454468" y="896010"/>
                  <a:pt x="1134350" y="925949"/>
                  <a:pt x="919210" y="918072"/>
                </a:cubicBezTo>
                <a:cubicBezTo>
                  <a:pt x="704070" y="910195"/>
                  <a:pt x="438192" y="960920"/>
                  <a:pt x="0" y="918072"/>
                </a:cubicBezTo>
                <a:cubicBezTo>
                  <a:pt x="16201" y="769621"/>
                  <a:pt x="-14181" y="688274"/>
                  <a:pt x="0" y="486578"/>
                </a:cubicBezTo>
                <a:cubicBezTo>
                  <a:pt x="14181" y="284882"/>
                  <a:pt x="9536" y="122771"/>
                  <a:pt x="0" y="0"/>
                </a:cubicBezTo>
                <a:close/>
              </a:path>
              <a:path w="5407119" h="918072" stroke="0" extrusionOk="0">
                <a:moveTo>
                  <a:pt x="0" y="0"/>
                </a:moveTo>
                <a:cubicBezTo>
                  <a:pt x="337192" y="-10571"/>
                  <a:pt x="440020" y="-11046"/>
                  <a:pt x="784032" y="0"/>
                </a:cubicBezTo>
                <a:cubicBezTo>
                  <a:pt x="1128044" y="11046"/>
                  <a:pt x="1083177" y="-21214"/>
                  <a:pt x="1351780" y="0"/>
                </a:cubicBezTo>
                <a:cubicBezTo>
                  <a:pt x="1620383" y="21214"/>
                  <a:pt x="1848737" y="-19097"/>
                  <a:pt x="2081741" y="0"/>
                </a:cubicBezTo>
                <a:cubicBezTo>
                  <a:pt x="2314745" y="19097"/>
                  <a:pt x="2440122" y="5974"/>
                  <a:pt x="2595417" y="0"/>
                </a:cubicBezTo>
                <a:cubicBezTo>
                  <a:pt x="2750712" y="-5974"/>
                  <a:pt x="3056158" y="-5600"/>
                  <a:pt x="3325378" y="0"/>
                </a:cubicBezTo>
                <a:cubicBezTo>
                  <a:pt x="3594598" y="5600"/>
                  <a:pt x="3666646" y="5591"/>
                  <a:pt x="3893126" y="0"/>
                </a:cubicBezTo>
                <a:cubicBezTo>
                  <a:pt x="4119606" y="-5591"/>
                  <a:pt x="4394114" y="5090"/>
                  <a:pt x="4623087" y="0"/>
                </a:cubicBezTo>
                <a:cubicBezTo>
                  <a:pt x="4852060" y="-5090"/>
                  <a:pt x="5164127" y="22573"/>
                  <a:pt x="5407119" y="0"/>
                </a:cubicBezTo>
                <a:cubicBezTo>
                  <a:pt x="5420601" y="215252"/>
                  <a:pt x="5418902" y="292262"/>
                  <a:pt x="5407119" y="459036"/>
                </a:cubicBezTo>
                <a:cubicBezTo>
                  <a:pt x="5395336" y="625810"/>
                  <a:pt x="5416906" y="778959"/>
                  <a:pt x="5407119" y="918072"/>
                </a:cubicBezTo>
                <a:cubicBezTo>
                  <a:pt x="5050179" y="922016"/>
                  <a:pt x="4930048" y="895591"/>
                  <a:pt x="4623087" y="918072"/>
                </a:cubicBezTo>
                <a:cubicBezTo>
                  <a:pt x="4316126" y="940553"/>
                  <a:pt x="4098172" y="897744"/>
                  <a:pt x="3893126" y="918072"/>
                </a:cubicBezTo>
                <a:cubicBezTo>
                  <a:pt x="3688080" y="938400"/>
                  <a:pt x="3534437" y="921710"/>
                  <a:pt x="3379449" y="918072"/>
                </a:cubicBezTo>
                <a:cubicBezTo>
                  <a:pt x="3224461" y="914434"/>
                  <a:pt x="3074815" y="920121"/>
                  <a:pt x="2865773" y="918072"/>
                </a:cubicBezTo>
                <a:cubicBezTo>
                  <a:pt x="2656731" y="916023"/>
                  <a:pt x="2443734" y="947943"/>
                  <a:pt x="2243954" y="918072"/>
                </a:cubicBezTo>
                <a:cubicBezTo>
                  <a:pt x="2044174" y="888201"/>
                  <a:pt x="1684739" y="948582"/>
                  <a:pt x="1513993" y="918072"/>
                </a:cubicBezTo>
                <a:cubicBezTo>
                  <a:pt x="1343247" y="887562"/>
                  <a:pt x="1211380" y="942918"/>
                  <a:pt x="1000317" y="918072"/>
                </a:cubicBezTo>
                <a:cubicBezTo>
                  <a:pt x="789254" y="893226"/>
                  <a:pt x="449787" y="913339"/>
                  <a:pt x="0" y="918072"/>
                </a:cubicBezTo>
                <a:cubicBezTo>
                  <a:pt x="16987" y="829441"/>
                  <a:pt x="-9709" y="581538"/>
                  <a:pt x="0" y="477397"/>
                </a:cubicBezTo>
                <a:cubicBezTo>
                  <a:pt x="9709" y="373257"/>
                  <a:pt x="9061" y="2020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32912926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Pressionar um botão informando se a imagem retratava o estímulo verbal ou não. O experimento todo durou cerca de 1 hora.</a:t>
            </a:r>
            <a:endParaRPr lang="pt-BR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BC431E-17A5-42A8-994E-A95A941B8900}"/>
              </a:ext>
            </a:extLst>
          </p:cNvPr>
          <p:cNvSpPr txBox="1">
            <a:spLocks/>
          </p:cNvSpPr>
          <p:nvPr/>
        </p:nvSpPr>
        <p:spPr>
          <a:xfrm>
            <a:off x="3976462" y="5454059"/>
            <a:ext cx="2476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Tarefa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6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B597B-B2E9-470D-BD2E-DBCE7A2C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Hipótese e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E8DD9B-2317-449A-BD65-B069FD66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743"/>
            <a:ext cx="10515600" cy="1048206"/>
          </a:xfrm>
        </p:spPr>
        <p:txBody>
          <a:bodyPr/>
          <a:lstStyle/>
          <a:p>
            <a:pPr marL="0" indent="0" algn="just">
              <a:buNone/>
            </a:pP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 dependência de similaridade (</a:t>
            </a:r>
            <a:r>
              <a:rPr lang="pt-BR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similarity-based</a:t>
            </a: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interference</a:t>
            </a:r>
            <a:r>
              <a:rPr lang="pt-BR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observada, isso indica que o LIFG </a:t>
            </a:r>
            <a:r>
              <a:rPr lang="pt-BR" sz="1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não reflete aspectos sintáticos nas computações envolvendo construções de objetos de relativas, mas sim uma interferência causada pela </a:t>
            </a:r>
            <a:r>
              <a:rPr lang="pt-BR" sz="180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similarity-based</a:t>
            </a:r>
            <a:r>
              <a:rPr lang="pt-B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recuperação. </a:t>
            </a:r>
            <a:r>
              <a:rPr lang="pt-BR" sz="1800" dirty="0">
                <a:solidFill>
                  <a:srgbClr val="00B05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(hipótese comprovada)</a:t>
            </a:r>
            <a:endParaRPr lang="pt-BR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21A552-52A2-4F2C-8329-605D15109054}"/>
              </a:ext>
            </a:extLst>
          </p:cNvPr>
          <p:cNvSpPr txBox="1"/>
          <p:nvPr/>
        </p:nvSpPr>
        <p:spPr>
          <a:xfrm>
            <a:off x="943792" y="4338094"/>
            <a:ext cx="10410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 err="1"/>
              <a:t>Behavorial</a:t>
            </a:r>
            <a:r>
              <a:rPr lang="pt-BR" sz="1800" b="1" dirty="0"/>
              <a:t> data: </a:t>
            </a:r>
            <a:r>
              <a:rPr lang="pt-BR" sz="1800" dirty="0"/>
              <a:t>2 x 3 ANOVA com Frame e Tipos Verbais como fatores; respostas antes dos 100ms e depois dos 7000ms foram excluídas;</a:t>
            </a:r>
          </a:p>
          <a:p>
            <a:pPr algn="just"/>
            <a:r>
              <a:rPr lang="pt-BR" sz="1800" b="1" dirty="0"/>
              <a:t>Pre-processing of MEG data: </a:t>
            </a:r>
            <a:r>
              <a:rPr lang="pt-BR" sz="1800" dirty="0" err="1"/>
              <a:t>raw</a:t>
            </a:r>
            <a:r>
              <a:rPr lang="pt-BR" sz="1800" dirty="0"/>
              <a:t>-data </a:t>
            </a:r>
            <a:r>
              <a:rPr lang="pt-BR" sz="1800" dirty="0" err="1"/>
              <a:t>were</a:t>
            </a:r>
            <a:r>
              <a:rPr lang="pt-BR" sz="1800" dirty="0"/>
              <a:t> </a:t>
            </a:r>
            <a:r>
              <a:rPr lang="pt-BR" sz="1800" dirty="0" err="1"/>
              <a:t>noise-reduced</a:t>
            </a:r>
            <a:r>
              <a:rPr lang="pt-BR" sz="1800" dirty="0"/>
              <a:t> e limpo de artefatos (piscadas, por exemplo);</a:t>
            </a:r>
          </a:p>
          <a:p>
            <a:pPr algn="just"/>
            <a:r>
              <a:rPr lang="pt-BR" sz="1800" b="1" dirty="0"/>
              <a:t>ROI LIFG: </a:t>
            </a:r>
            <a:r>
              <a:rPr lang="pt-BR" sz="1800" dirty="0"/>
              <a:t>1426 </a:t>
            </a:r>
            <a:r>
              <a:rPr lang="pt-BR" sz="1800" dirty="0" err="1"/>
              <a:t>distribuited</a:t>
            </a:r>
            <a:r>
              <a:rPr lang="pt-BR" sz="1800" dirty="0"/>
              <a:t> regional </a:t>
            </a:r>
            <a:r>
              <a:rPr lang="pt-BR" sz="1800" dirty="0" err="1"/>
              <a:t>sources</a:t>
            </a:r>
            <a:r>
              <a:rPr lang="pt-BR" sz="1800" dirty="0"/>
              <a:t>...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6BC90E6-83CA-40DD-8E91-CBB845877EA2}"/>
              </a:ext>
            </a:extLst>
          </p:cNvPr>
          <p:cNvSpPr txBox="1">
            <a:spLocks/>
          </p:cNvSpPr>
          <p:nvPr/>
        </p:nvSpPr>
        <p:spPr>
          <a:xfrm>
            <a:off x="890996" y="2963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Análise dos Dados</a:t>
            </a:r>
          </a:p>
        </p:txBody>
      </p:sp>
    </p:spTree>
    <p:extLst>
      <p:ext uri="{BB962C8B-B14F-4D97-AF65-F5344CB8AC3E}">
        <p14:creationId xmlns:p14="http://schemas.microsoft.com/office/powerpoint/2010/main" val="341504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6A37A-08B4-4DDD-9A9F-7A3454C7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Resultados: tarefa comportamental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A783B6-4114-40CC-8C8D-AF6F948C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/>
              <a:t>A tarefa comportamental era simplesmente para </a:t>
            </a:r>
            <a:r>
              <a:rPr lang="pt-BR" sz="1800" b="1" dirty="0"/>
              <a:t>assegurar a atenção </a:t>
            </a:r>
            <a:r>
              <a:rPr lang="pt-BR" sz="1800" dirty="0"/>
              <a:t>e não influenciava o processamento do estímulo. A </a:t>
            </a:r>
            <a:r>
              <a:rPr lang="pt-BR" sz="1800" b="1" dirty="0"/>
              <a:t>acurácia</a:t>
            </a:r>
            <a:r>
              <a:rPr lang="pt-BR" sz="1800" dirty="0"/>
              <a:t> nessa tarefa foi </a:t>
            </a:r>
            <a:r>
              <a:rPr lang="pt-BR" sz="1800" b="1" dirty="0"/>
              <a:t>alta</a:t>
            </a:r>
            <a:r>
              <a:rPr lang="pt-B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413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A6A37A-08B4-4DDD-9A9F-7A3454C7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LIFG ROI Results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FD4767-B763-464F-905D-261D9A71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4" y="1415991"/>
            <a:ext cx="4463823" cy="5452987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B3D10D0-3273-4B3D-9B2C-6AAF33E7C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2367"/>
              </p:ext>
            </p:extLst>
          </p:nvPr>
        </p:nvGraphicFramePr>
        <p:xfrm>
          <a:off x="6518935" y="5185403"/>
          <a:ext cx="5588001" cy="115212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37502">
                  <a:extLst>
                    <a:ext uri="{9D8B030D-6E8A-4147-A177-3AD203B41FA5}">
                      <a16:colId xmlns:a16="http://schemas.microsoft.com/office/drawing/2014/main" val="979633933"/>
                    </a:ext>
                  </a:extLst>
                </a:gridCol>
                <a:gridCol w="3750499">
                  <a:extLst>
                    <a:ext uri="{9D8B030D-6E8A-4147-A177-3AD203B41FA5}">
                      <a16:colId xmlns:a16="http://schemas.microsoft.com/office/drawing/2014/main" val="1691190859"/>
                    </a:ext>
                  </a:extLst>
                </a:gridCol>
              </a:tblGrid>
              <a:tr h="2443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 err="1">
                          <a:solidFill>
                            <a:schemeClr val="tx1"/>
                          </a:solidFill>
                          <a:effectLst/>
                        </a:rPr>
                        <a:t>SubjVerb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Sally 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bathed</a:t>
                      </a: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walked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609263"/>
                  </a:ext>
                </a:extLst>
              </a:tr>
              <a:tr h="249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chemeClr val="tx1"/>
                          </a:solidFill>
                          <a:effectLst/>
                        </a:rPr>
                        <a:t>ObjRel</a:t>
                      </a:r>
                      <a:endParaRPr lang="pt-BR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the dog Sally 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bathed</a:t>
                      </a: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walked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156710"/>
                  </a:ext>
                </a:extLst>
              </a:tr>
              <a:tr h="2620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chemeClr val="tx1"/>
                          </a:solidFill>
                          <a:effectLst/>
                        </a:rPr>
                        <a:t>ObjRelSim</a:t>
                      </a:r>
                      <a:endParaRPr lang="pt-BR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the dog the 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woman</a:t>
                      </a: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bathed</a:t>
                      </a: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t-BR" sz="1300" b="0" dirty="0" err="1">
                          <a:solidFill>
                            <a:schemeClr val="tx1"/>
                          </a:solidFill>
                          <a:effectLst/>
                        </a:rPr>
                        <a:t>walked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1121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Controle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Sentença encaixada do objeto: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the DP2 VP (DP1 DP2 VP)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764933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BD92FBC8-8746-4A22-A065-4A3C79EEAA99}"/>
              </a:ext>
            </a:extLst>
          </p:cNvPr>
          <p:cNvSpPr txBox="1"/>
          <p:nvPr/>
        </p:nvSpPr>
        <p:spPr>
          <a:xfrm>
            <a:off x="6455228" y="1877707"/>
            <a:ext cx="475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ObjRel</a:t>
            </a:r>
            <a:r>
              <a:rPr lang="pt-BR" dirty="0"/>
              <a:t> x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SubVerb</a:t>
            </a:r>
            <a:r>
              <a:rPr lang="pt-BR" dirty="0"/>
              <a:t>: </a:t>
            </a:r>
            <a:r>
              <a:rPr lang="pt-BR" b="1" dirty="0"/>
              <a:t>no </a:t>
            </a:r>
            <a:r>
              <a:rPr lang="pt-BR" b="1" dirty="0" err="1"/>
              <a:t>reliable</a:t>
            </a:r>
            <a:r>
              <a:rPr lang="pt-BR" b="1" dirty="0"/>
              <a:t> </a:t>
            </a:r>
            <a:r>
              <a:rPr lang="pt-BR" b="1" dirty="0" err="1"/>
              <a:t>effects</a:t>
            </a:r>
            <a:endParaRPr lang="pt-BR" b="1" dirty="0"/>
          </a:p>
          <a:p>
            <a:r>
              <a:rPr lang="pt-BR" sz="1800" b="0" dirty="0">
                <a:solidFill>
                  <a:srgbClr val="00B050"/>
                </a:solidFill>
                <a:effectLst/>
              </a:rPr>
              <a:t>the dog Sally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bathed</a:t>
            </a:r>
            <a:r>
              <a:rPr lang="pt-BR" sz="1800" b="0" dirty="0">
                <a:solidFill>
                  <a:srgbClr val="00B050"/>
                </a:solidFill>
                <a:effectLst/>
              </a:rPr>
              <a:t> x Sally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bathed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86BD2C-2FA4-4789-AF0C-BDD30AA9C407}"/>
              </a:ext>
            </a:extLst>
          </p:cNvPr>
          <p:cNvSpPr txBox="1"/>
          <p:nvPr/>
        </p:nvSpPr>
        <p:spPr>
          <a:xfrm>
            <a:off x="6455229" y="3096031"/>
            <a:ext cx="5139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&gt; </a:t>
            </a:r>
            <a:r>
              <a:rPr lang="pt-BR" dirty="0" err="1"/>
              <a:t>ObjRelSim</a:t>
            </a:r>
            <a:r>
              <a:rPr lang="pt-BR" dirty="0"/>
              <a:t> x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ObjRel</a:t>
            </a:r>
            <a:r>
              <a:rPr lang="pt-BR" dirty="0"/>
              <a:t>: </a:t>
            </a:r>
            <a:r>
              <a:rPr lang="pt-BR" b="1" i="1" dirty="0"/>
              <a:t>p</a:t>
            </a:r>
            <a:r>
              <a:rPr lang="pt-BR" b="1" dirty="0"/>
              <a:t> = .0332</a:t>
            </a:r>
          </a:p>
          <a:p>
            <a:r>
              <a:rPr lang="pt-BR" sz="1800" b="0" dirty="0">
                <a:solidFill>
                  <a:srgbClr val="00B050"/>
                </a:solidFill>
                <a:effectLst/>
              </a:rPr>
              <a:t>the dog the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woman</a:t>
            </a:r>
            <a:r>
              <a:rPr lang="pt-BR" sz="1800" b="0" dirty="0">
                <a:solidFill>
                  <a:srgbClr val="00B050"/>
                </a:solidFill>
                <a:effectLst/>
              </a:rPr>
              <a:t>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bathed</a:t>
            </a:r>
            <a:r>
              <a:rPr lang="pt-BR" sz="1800" b="0" dirty="0">
                <a:solidFill>
                  <a:srgbClr val="00B050"/>
                </a:solidFill>
                <a:effectLst/>
              </a:rPr>
              <a:t> x the dog Sally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bathed</a:t>
            </a:r>
            <a:r>
              <a:rPr lang="pt-BR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BCB231-B769-4C81-ACB7-C87CA67A306D}"/>
              </a:ext>
            </a:extLst>
          </p:cNvPr>
          <p:cNvSpPr txBox="1"/>
          <p:nvPr/>
        </p:nvSpPr>
        <p:spPr>
          <a:xfrm>
            <a:off x="6455228" y="4333963"/>
            <a:ext cx="475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&gt; </a:t>
            </a:r>
            <a:r>
              <a:rPr lang="pt-BR" dirty="0" err="1"/>
              <a:t>ObjRelSim</a:t>
            </a:r>
            <a:r>
              <a:rPr lang="pt-BR" dirty="0"/>
              <a:t> x </a:t>
            </a:r>
            <a:r>
              <a:rPr lang="pt-BR" dirty="0" err="1">
                <a:solidFill>
                  <a:schemeClr val="bg2">
                    <a:lumMod val="50000"/>
                  </a:schemeClr>
                </a:solidFill>
              </a:rPr>
              <a:t>SubVerb</a:t>
            </a:r>
            <a:r>
              <a:rPr lang="pt-BR" dirty="0"/>
              <a:t>: </a:t>
            </a:r>
            <a:r>
              <a:rPr lang="pt-BR" b="1" i="1" dirty="0"/>
              <a:t>p</a:t>
            </a:r>
            <a:r>
              <a:rPr lang="pt-BR" b="1" dirty="0"/>
              <a:t> = .0307 / </a:t>
            </a:r>
            <a:r>
              <a:rPr lang="pt-BR" b="1" i="1" dirty="0"/>
              <a:t>p</a:t>
            </a:r>
            <a:r>
              <a:rPr lang="pt-BR" b="1" dirty="0"/>
              <a:t> = .0162 </a:t>
            </a:r>
          </a:p>
          <a:p>
            <a:r>
              <a:rPr lang="pt-BR" sz="1800" b="0" dirty="0">
                <a:solidFill>
                  <a:srgbClr val="00B050"/>
                </a:solidFill>
                <a:effectLst/>
              </a:rPr>
              <a:t>the dog the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woman</a:t>
            </a:r>
            <a:r>
              <a:rPr lang="pt-BR" sz="1800" b="0" dirty="0">
                <a:solidFill>
                  <a:srgbClr val="00B050"/>
                </a:solidFill>
                <a:effectLst/>
              </a:rPr>
              <a:t>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bathed</a:t>
            </a:r>
            <a:r>
              <a:rPr lang="pt-BR" sz="1800" b="0" dirty="0">
                <a:solidFill>
                  <a:srgbClr val="00B050"/>
                </a:solidFill>
                <a:effectLst/>
              </a:rPr>
              <a:t> x Sally </a:t>
            </a:r>
            <a:r>
              <a:rPr lang="pt-BR" sz="1800" b="0" dirty="0" err="1">
                <a:solidFill>
                  <a:srgbClr val="00B050"/>
                </a:solidFill>
                <a:effectLst/>
              </a:rPr>
              <a:t>bathed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476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4F13-EBA2-421E-98A8-FFA03AAA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04854-0183-4BDB-9D94-007F3031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77" y="1825625"/>
            <a:ext cx="10515600" cy="609231"/>
          </a:xfrm>
        </p:spPr>
        <p:txBody>
          <a:bodyPr/>
          <a:lstStyle/>
          <a:p>
            <a:pPr indent="0" algn="l">
              <a:buNone/>
            </a:pP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Poderia explicitar melhor a diferença entre os resultados nas análises de </a:t>
            </a:r>
            <a:r>
              <a:rPr lang="pt-BR" sz="2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ROI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 e </a:t>
            </a:r>
            <a:r>
              <a:rPr lang="pt-BR" sz="20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whole</a:t>
            </a:r>
            <a:r>
              <a:rPr lang="pt-BR" sz="20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 brain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pt-BR" sz="20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F7BDD8-CC0F-4BD0-BCC9-C518B3B5F383}"/>
              </a:ext>
            </a:extLst>
          </p:cNvPr>
          <p:cNvSpPr txBox="1"/>
          <p:nvPr/>
        </p:nvSpPr>
        <p:spPr>
          <a:xfrm>
            <a:off x="886042" y="2955850"/>
            <a:ext cx="50929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B050"/>
                </a:solidFill>
              </a:rPr>
              <a:t>LIFG ROI </a:t>
            </a:r>
            <a:r>
              <a:rPr lang="pt-BR" b="1" dirty="0" err="1">
                <a:solidFill>
                  <a:srgbClr val="00B050"/>
                </a:solidFill>
              </a:rPr>
              <a:t>Results</a:t>
            </a:r>
            <a:r>
              <a:rPr lang="pt-BR" b="1" dirty="0">
                <a:solidFill>
                  <a:srgbClr val="00B050"/>
                </a:solidFill>
              </a:rPr>
              <a:t>: </a:t>
            </a:r>
            <a:r>
              <a:rPr lang="pt-BR" dirty="0">
                <a:solidFill>
                  <a:srgbClr val="00B050"/>
                </a:solidFill>
              </a:rPr>
              <a:t>maior ativação do LIFG na condição de </a:t>
            </a:r>
            <a:r>
              <a:rPr lang="pt-BR" dirty="0" err="1">
                <a:solidFill>
                  <a:srgbClr val="00B050"/>
                </a:solidFill>
              </a:rPr>
              <a:t>ObjRelSim</a:t>
            </a:r>
            <a:r>
              <a:rPr lang="pt-BR" dirty="0">
                <a:solidFill>
                  <a:srgbClr val="00B050"/>
                </a:solidFill>
              </a:rPr>
              <a:t> (</a:t>
            </a:r>
            <a:r>
              <a:rPr lang="pt-BR" b="1" dirty="0">
                <a:solidFill>
                  <a:srgbClr val="00B050"/>
                </a:solidFill>
              </a:rPr>
              <a:t>the dog the </a:t>
            </a:r>
            <a:r>
              <a:rPr lang="pt-BR" b="1" dirty="0" err="1">
                <a:solidFill>
                  <a:srgbClr val="00B050"/>
                </a:solidFill>
              </a:rPr>
              <a:t>woman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>
                <a:solidFill>
                  <a:srgbClr val="00B050"/>
                </a:solidFill>
              </a:rPr>
              <a:t>bathed</a:t>
            </a:r>
            <a:r>
              <a:rPr lang="pt-BR" dirty="0">
                <a:solidFill>
                  <a:srgbClr val="00B050"/>
                </a:solidFill>
              </a:rPr>
              <a:t>), ou seja, quando houve paralelismo sintático.</a:t>
            </a:r>
          </a:p>
          <a:p>
            <a:endParaRPr lang="pt-BR" dirty="0">
              <a:solidFill>
                <a:srgbClr val="00B050"/>
              </a:solidFill>
            </a:endParaRPr>
          </a:p>
          <a:p>
            <a:pPr algn="just"/>
            <a:r>
              <a:rPr lang="pt-BR" b="1" dirty="0" err="1">
                <a:solidFill>
                  <a:srgbClr val="00B050"/>
                </a:solidFill>
              </a:rPr>
              <a:t>Whole</a:t>
            </a:r>
            <a:r>
              <a:rPr lang="pt-BR" b="1" dirty="0">
                <a:solidFill>
                  <a:srgbClr val="00B050"/>
                </a:solidFill>
              </a:rPr>
              <a:t> brain </a:t>
            </a:r>
            <a:r>
              <a:rPr lang="pt-BR" b="1" dirty="0" err="1">
                <a:solidFill>
                  <a:srgbClr val="00B050"/>
                </a:solidFill>
              </a:rPr>
              <a:t>results</a:t>
            </a:r>
            <a:r>
              <a:rPr lang="pt-BR" b="1" dirty="0">
                <a:solidFill>
                  <a:srgbClr val="00B050"/>
                </a:solidFill>
              </a:rPr>
              <a:t>: </a:t>
            </a:r>
            <a:r>
              <a:rPr lang="pt-BR" dirty="0">
                <a:solidFill>
                  <a:srgbClr val="00B050"/>
                </a:solidFill>
              </a:rPr>
              <a:t>a ativação do LIFG se expandiu para o córtex frontal inferior esquerdo quando se comparou a condição </a:t>
            </a:r>
            <a:r>
              <a:rPr lang="pt-BR" dirty="0" err="1">
                <a:solidFill>
                  <a:srgbClr val="00B050"/>
                </a:solidFill>
              </a:rPr>
              <a:t>ObjRelSim</a:t>
            </a:r>
            <a:r>
              <a:rPr lang="pt-BR" dirty="0">
                <a:solidFill>
                  <a:srgbClr val="00B050"/>
                </a:solidFill>
              </a:rPr>
              <a:t> x </a:t>
            </a:r>
            <a:r>
              <a:rPr lang="pt-BR" dirty="0" err="1">
                <a:solidFill>
                  <a:srgbClr val="00B050"/>
                </a:solidFill>
              </a:rPr>
              <a:t>ObjRel</a:t>
            </a:r>
            <a:r>
              <a:rPr lang="pt-BR" dirty="0">
                <a:solidFill>
                  <a:srgbClr val="00B050"/>
                </a:solidFill>
              </a:rPr>
              <a:t>, ativando também um pouco da parte posterior do cérebro.</a:t>
            </a:r>
          </a:p>
          <a:p>
            <a:pPr algn="just"/>
            <a:endParaRPr lang="pt-BR" dirty="0">
              <a:solidFill>
                <a:srgbClr val="00B050"/>
              </a:solidFill>
            </a:endParaRPr>
          </a:p>
          <a:p>
            <a:pPr algn="just"/>
            <a:r>
              <a:rPr lang="pt-BR" b="1" dirty="0">
                <a:solidFill>
                  <a:srgbClr val="00B050"/>
                </a:solidFill>
              </a:rPr>
              <a:t>the dog the </a:t>
            </a:r>
            <a:r>
              <a:rPr lang="pt-BR" b="1" dirty="0" err="1">
                <a:solidFill>
                  <a:srgbClr val="00B050"/>
                </a:solidFill>
              </a:rPr>
              <a:t>woman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>
                <a:solidFill>
                  <a:srgbClr val="00B050"/>
                </a:solidFill>
              </a:rPr>
              <a:t>bathed</a:t>
            </a:r>
            <a:r>
              <a:rPr lang="pt-BR" b="1" dirty="0">
                <a:solidFill>
                  <a:srgbClr val="00B050"/>
                </a:solidFill>
              </a:rPr>
              <a:t> x the dog Sally </a:t>
            </a:r>
            <a:r>
              <a:rPr lang="pt-BR" b="1" dirty="0" err="1">
                <a:solidFill>
                  <a:srgbClr val="00B050"/>
                </a:solidFill>
              </a:rPr>
              <a:t>bathed</a:t>
            </a: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EF3884-5824-46F5-9C20-3BF172FD9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34"/>
          <a:stretch/>
        </p:blipFill>
        <p:spPr>
          <a:xfrm>
            <a:off x="6889977" y="2590380"/>
            <a:ext cx="4463823" cy="39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6A37A-08B4-4DDD-9A9F-7A3454C7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A783B6-4114-40CC-8C8D-AF6F948C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1859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resultados permitiram endereçar uma ques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tão básica, mas ainda aberta: se os LIFG </a:t>
            </a:r>
            <a:r>
              <a:rPr lang="pt-B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extração de objetos ocorrem primariamente 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verbo, isto é, na integração do lugar do movimento, 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já tinham ocorrido antes na sentença: </a:t>
            </a:r>
            <a:r>
              <a:rPr lang="pt-BR" sz="1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verbo entre os 250-350ms (precoce) e ~620ms (tardia)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Movement-</a:t>
            </a:r>
            <a:r>
              <a:rPr lang="pt-B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theories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um efeito pré-verbal seria compatível com interpretações relacionadas a </a:t>
            </a:r>
            <a:r>
              <a:rPr lang="pt-B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gap-</a:t>
            </a:r>
            <a:r>
              <a:rPr lang="pt-BR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antecipating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quando comparadas a </a:t>
            </a:r>
            <a:r>
              <a:rPr lang="pt-B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gap-</a:t>
            </a:r>
            <a:r>
              <a:rPr lang="pt-BR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filling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Memory-based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theories</a:t>
            </a: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similarity-based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interference</a:t>
            </a:r>
            <a:r>
              <a:rPr lang="pt-B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comparada com interferência de recuperação (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retrieval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interferece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Apesar de os resultados não terem eliminado um efeito pré-verbal, o estudo demonstrou uma ativação do LIFG no verbo-alvo em torno dos 250~350  e, mais tardiamente, em torno dos 650ms, somente em estruturas </a:t>
            </a:r>
            <a:r>
              <a:rPr lang="pt-BR" sz="1800" i="1" dirty="0" err="1"/>
              <a:t>similarity-based</a:t>
            </a:r>
            <a:r>
              <a:rPr lang="pt-BR" sz="1800" dirty="0"/>
              <a:t>. O que sugere que </a:t>
            </a:r>
            <a:r>
              <a:rPr lang="pt-BR" sz="1800" b="1" dirty="0">
                <a:solidFill>
                  <a:srgbClr val="7030A0"/>
                </a:solidFill>
              </a:rPr>
              <a:t>a ativação é primariamente relacionada com a </a:t>
            </a:r>
            <a:r>
              <a:rPr lang="pt-BR" sz="1800" b="1" i="1" dirty="0" err="1">
                <a:solidFill>
                  <a:srgbClr val="7030A0"/>
                </a:solidFill>
              </a:rPr>
              <a:t>similarity-based</a:t>
            </a:r>
            <a:r>
              <a:rPr lang="pt-BR" sz="1800" b="1" i="1" dirty="0">
                <a:solidFill>
                  <a:srgbClr val="7030A0"/>
                </a:solidFill>
              </a:rPr>
              <a:t> </a:t>
            </a:r>
            <a:r>
              <a:rPr lang="pt-BR" sz="1800" b="1" i="1" dirty="0" err="1">
                <a:solidFill>
                  <a:srgbClr val="7030A0"/>
                </a:solidFill>
              </a:rPr>
              <a:t>retrieval</a:t>
            </a:r>
            <a:r>
              <a:rPr lang="pt-BR" sz="1800" b="1" i="1" dirty="0">
                <a:solidFill>
                  <a:srgbClr val="7030A0"/>
                </a:solidFill>
              </a:rPr>
              <a:t> </a:t>
            </a:r>
            <a:r>
              <a:rPr lang="pt-BR" sz="1800" b="1" i="1" dirty="0" err="1">
                <a:solidFill>
                  <a:srgbClr val="7030A0"/>
                </a:solidFill>
              </a:rPr>
              <a:t>interference</a:t>
            </a:r>
            <a:r>
              <a:rPr lang="pt-BR" sz="1800" b="1" i="1" dirty="0">
                <a:solidFill>
                  <a:srgbClr val="7030A0"/>
                </a:solidFill>
              </a:rPr>
              <a:t> </a:t>
            </a:r>
            <a:r>
              <a:rPr lang="pt-BR" sz="1800" b="1" dirty="0">
                <a:solidFill>
                  <a:srgbClr val="7030A0"/>
                </a:solidFill>
              </a:rPr>
              <a:t>(</a:t>
            </a:r>
            <a:r>
              <a:rPr lang="pt-BR" sz="1800" b="1" i="1" dirty="0" err="1">
                <a:solidFill>
                  <a:srgbClr val="7030A0"/>
                </a:solidFill>
              </a:rPr>
              <a:t>memory-based</a:t>
            </a:r>
            <a:r>
              <a:rPr lang="pt-BR" sz="1800" b="1" i="1" dirty="0">
                <a:solidFill>
                  <a:srgbClr val="7030A0"/>
                </a:solidFill>
              </a:rPr>
              <a:t> </a:t>
            </a:r>
            <a:r>
              <a:rPr lang="pt-BR" sz="1800" b="1" i="1" dirty="0" err="1">
                <a:solidFill>
                  <a:srgbClr val="7030A0"/>
                </a:solidFill>
              </a:rPr>
              <a:t>theories</a:t>
            </a:r>
            <a:r>
              <a:rPr lang="pt-BR" sz="1800" b="1" dirty="0">
                <a:solidFill>
                  <a:srgbClr val="7030A0"/>
                </a:solidFill>
              </a:rPr>
              <a:t>) e não com </a:t>
            </a:r>
            <a:r>
              <a:rPr lang="pt-BR" sz="1800" b="1" i="1" dirty="0">
                <a:solidFill>
                  <a:srgbClr val="7030A0"/>
                </a:solidFill>
              </a:rPr>
              <a:t>gap-</a:t>
            </a:r>
            <a:r>
              <a:rPr lang="pt-BR" sz="1800" b="1" i="1" dirty="0" err="1">
                <a:solidFill>
                  <a:srgbClr val="7030A0"/>
                </a:solidFill>
              </a:rPr>
              <a:t>filling</a:t>
            </a:r>
            <a:r>
              <a:rPr lang="pt-BR" sz="1800" b="1" dirty="0">
                <a:solidFill>
                  <a:srgbClr val="7030A0"/>
                </a:solidFill>
              </a:rPr>
              <a:t> (</a:t>
            </a:r>
            <a:r>
              <a:rPr lang="pt-BR" sz="1800" b="1" i="1" dirty="0" err="1">
                <a:solidFill>
                  <a:srgbClr val="7030A0"/>
                </a:solidFill>
              </a:rPr>
              <a:t>movement-based</a:t>
            </a:r>
            <a:r>
              <a:rPr lang="pt-BR" sz="1800" b="1" i="1" dirty="0">
                <a:solidFill>
                  <a:srgbClr val="7030A0"/>
                </a:solidFill>
              </a:rPr>
              <a:t> </a:t>
            </a:r>
            <a:r>
              <a:rPr lang="pt-BR" sz="1800" b="1" i="1" dirty="0" err="1">
                <a:solidFill>
                  <a:srgbClr val="7030A0"/>
                </a:solidFill>
              </a:rPr>
              <a:t>theories</a:t>
            </a:r>
            <a:r>
              <a:rPr lang="pt-BR" sz="1800" b="1" dirty="0">
                <a:solidFill>
                  <a:srgbClr val="7030A0"/>
                </a:solidFill>
              </a:rPr>
              <a:t>)</a:t>
            </a:r>
            <a:r>
              <a:rPr lang="pt-BR" sz="1800" dirty="0"/>
              <a:t>.</a:t>
            </a:r>
          </a:p>
          <a:p>
            <a:pPr marL="0" indent="0" algn="just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22983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5F244C-8183-4775-BED3-E541C95A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26626"/>
            <a:ext cx="8502689" cy="1306443"/>
          </a:xfrm>
        </p:spPr>
        <p:txBody>
          <a:bodyPr>
            <a:normAutofit/>
          </a:bodyPr>
          <a:lstStyle/>
          <a:p>
            <a:r>
              <a:rPr lang="en-US" sz="3000" b="1" i="0" u="none" strike="noStrike" baseline="0" dirty="0">
                <a:latin typeface="AdvTT2cba4af3.B"/>
              </a:rPr>
              <a:t>MEG evidence that the LIFG effect of object extraction requires similarity-based interference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653AB-B2D5-4FBD-BFA8-E601DB49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19" y="1759695"/>
            <a:ext cx="6385560" cy="4301281"/>
          </a:xfrm>
          <a:custGeom>
            <a:avLst/>
            <a:gdLst>
              <a:gd name="connsiteX0" fmla="*/ 0 w 6385560"/>
              <a:gd name="connsiteY0" fmla="*/ 0 h 4301281"/>
              <a:gd name="connsiteX1" fmla="*/ 708217 w 6385560"/>
              <a:gd name="connsiteY1" fmla="*/ 0 h 4301281"/>
              <a:gd name="connsiteX2" fmla="*/ 1224867 w 6385560"/>
              <a:gd name="connsiteY2" fmla="*/ 0 h 4301281"/>
              <a:gd name="connsiteX3" fmla="*/ 1869228 w 6385560"/>
              <a:gd name="connsiteY3" fmla="*/ 0 h 4301281"/>
              <a:gd name="connsiteX4" fmla="*/ 2449733 w 6385560"/>
              <a:gd name="connsiteY4" fmla="*/ 0 h 4301281"/>
              <a:gd name="connsiteX5" fmla="*/ 3030238 w 6385560"/>
              <a:gd name="connsiteY5" fmla="*/ 0 h 4301281"/>
              <a:gd name="connsiteX6" fmla="*/ 3546888 w 6385560"/>
              <a:gd name="connsiteY6" fmla="*/ 0 h 4301281"/>
              <a:gd name="connsiteX7" fmla="*/ 3999683 w 6385560"/>
              <a:gd name="connsiteY7" fmla="*/ 0 h 4301281"/>
              <a:gd name="connsiteX8" fmla="*/ 4388621 w 6385560"/>
              <a:gd name="connsiteY8" fmla="*/ 0 h 4301281"/>
              <a:gd name="connsiteX9" fmla="*/ 5096838 w 6385560"/>
              <a:gd name="connsiteY9" fmla="*/ 0 h 4301281"/>
              <a:gd name="connsiteX10" fmla="*/ 5549632 w 6385560"/>
              <a:gd name="connsiteY10" fmla="*/ 0 h 4301281"/>
              <a:gd name="connsiteX11" fmla="*/ 6385560 w 6385560"/>
              <a:gd name="connsiteY11" fmla="*/ 0 h 4301281"/>
              <a:gd name="connsiteX12" fmla="*/ 6385560 w 6385560"/>
              <a:gd name="connsiteY12" fmla="*/ 494647 h 4301281"/>
              <a:gd name="connsiteX13" fmla="*/ 6385560 w 6385560"/>
              <a:gd name="connsiteY13" fmla="*/ 903269 h 4301281"/>
              <a:gd name="connsiteX14" fmla="*/ 6385560 w 6385560"/>
              <a:gd name="connsiteY14" fmla="*/ 1354904 h 4301281"/>
              <a:gd name="connsiteX15" fmla="*/ 6385560 w 6385560"/>
              <a:gd name="connsiteY15" fmla="*/ 1935576 h 4301281"/>
              <a:gd name="connsiteX16" fmla="*/ 6385560 w 6385560"/>
              <a:gd name="connsiteY16" fmla="*/ 2473237 h 4301281"/>
              <a:gd name="connsiteX17" fmla="*/ 6385560 w 6385560"/>
              <a:gd name="connsiteY17" fmla="*/ 3053910 h 4301281"/>
              <a:gd name="connsiteX18" fmla="*/ 6385560 w 6385560"/>
              <a:gd name="connsiteY18" fmla="*/ 3634582 h 4301281"/>
              <a:gd name="connsiteX19" fmla="*/ 6385560 w 6385560"/>
              <a:gd name="connsiteY19" fmla="*/ 4301281 h 4301281"/>
              <a:gd name="connsiteX20" fmla="*/ 5868910 w 6385560"/>
              <a:gd name="connsiteY20" fmla="*/ 4301281 h 4301281"/>
              <a:gd name="connsiteX21" fmla="*/ 5479971 w 6385560"/>
              <a:gd name="connsiteY21" fmla="*/ 4301281 h 4301281"/>
              <a:gd name="connsiteX22" fmla="*/ 4899466 w 6385560"/>
              <a:gd name="connsiteY22" fmla="*/ 4301281 h 4301281"/>
              <a:gd name="connsiteX23" fmla="*/ 4510527 w 6385560"/>
              <a:gd name="connsiteY23" fmla="*/ 4301281 h 4301281"/>
              <a:gd name="connsiteX24" fmla="*/ 3993878 w 6385560"/>
              <a:gd name="connsiteY24" fmla="*/ 4301281 h 4301281"/>
              <a:gd name="connsiteX25" fmla="*/ 3349516 w 6385560"/>
              <a:gd name="connsiteY25" fmla="*/ 4301281 h 4301281"/>
              <a:gd name="connsiteX26" fmla="*/ 2769011 w 6385560"/>
              <a:gd name="connsiteY26" fmla="*/ 4301281 h 4301281"/>
              <a:gd name="connsiteX27" fmla="*/ 2252361 w 6385560"/>
              <a:gd name="connsiteY27" fmla="*/ 4301281 h 4301281"/>
              <a:gd name="connsiteX28" fmla="*/ 1735711 w 6385560"/>
              <a:gd name="connsiteY28" fmla="*/ 4301281 h 4301281"/>
              <a:gd name="connsiteX29" fmla="*/ 1091350 w 6385560"/>
              <a:gd name="connsiteY29" fmla="*/ 4301281 h 4301281"/>
              <a:gd name="connsiteX30" fmla="*/ 0 w 6385560"/>
              <a:gd name="connsiteY30" fmla="*/ 4301281 h 4301281"/>
              <a:gd name="connsiteX31" fmla="*/ 0 w 6385560"/>
              <a:gd name="connsiteY31" fmla="*/ 3677595 h 4301281"/>
              <a:gd name="connsiteX32" fmla="*/ 0 w 6385560"/>
              <a:gd name="connsiteY32" fmla="*/ 3182948 h 4301281"/>
              <a:gd name="connsiteX33" fmla="*/ 0 w 6385560"/>
              <a:gd name="connsiteY33" fmla="*/ 2731313 h 4301281"/>
              <a:gd name="connsiteX34" fmla="*/ 0 w 6385560"/>
              <a:gd name="connsiteY34" fmla="*/ 2107628 h 4301281"/>
              <a:gd name="connsiteX35" fmla="*/ 0 w 6385560"/>
              <a:gd name="connsiteY35" fmla="*/ 1483942 h 4301281"/>
              <a:gd name="connsiteX36" fmla="*/ 0 w 6385560"/>
              <a:gd name="connsiteY36" fmla="*/ 1075320 h 4301281"/>
              <a:gd name="connsiteX37" fmla="*/ 0 w 6385560"/>
              <a:gd name="connsiteY37" fmla="*/ 494647 h 4301281"/>
              <a:gd name="connsiteX38" fmla="*/ 0 w 6385560"/>
              <a:gd name="connsiteY38" fmla="*/ 0 h 43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85560" h="4301281" fill="none" extrusionOk="0">
                <a:moveTo>
                  <a:pt x="0" y="0"/>
                </a:moveTo>
                <a:cubicBezTo>
                  <a:pt x="222240" y="-57223"/>
                  <a:pt x="399228" y="74804"/>
                  <a:pt x="708217" y="0"/>
                </a:cubicBezTo>
                <a:cubicBezTo>
                  <a:pt x="1017206" y="-74804"/>
                  <a:pt x="1028452" y="53976"/>
                  <a:pt x="1224867" y="0"/>
                </a:cubicBezTo>
                <a:cubicBezTo>
                  <a:pt x="1421282" y="-53976"/>
                  <a:pt x="1695906" y="12983"/>
                  <a:pt x="1869228" y="0"/>
                </a:cubicBezTo>
                <a:cubicBezTo>
                  <a:pt x="2042550" y="-12983"/>
                  <a:pt x="2313270" y="45423"/>
                  <a:pt x="2449733" y="0"/>
                </a:cubicBezTo>
                <a:cubicBezTo>
                  <a:pt x="2586196" y="-45423"/>
                  <a:pt x="2783112" y="6908"/>
                  <a:pt x="3030238" y="0"/>
                </a:cubicBezTo>
                <a:cubicBezTo>
                  <a:pt x="3277365" y="-6908"/>
                  <a:pt x="3442291" y="26478"/>
                  <a:pt x="3546888" y="0"/>
                </a:cubicBezTo>
                <a:cubicBezTo>
                  <a:pt x="3651485" y="-26478"/>
                  <a:pt x="3862749" y="34663"/>
                  <a:pt x="3999683" y="0"/>
                </a:cubicBezTo>
                <a:cubicBezTo>
                  <a:pt x="4136618" y="-34663"/>
                  <a:pt x="4271114" y="15930"/>
                  <a:pt x="4388621" y="0"/>
                </a:cubicBezTo>
                <a:cubicBezTo>
                  <a:pt x="4506128" y="-15930"/>
                  <a:pt x="4867316" y="57780"/>
                  <a:pt x="5096838" y="0"/>
                </a:cubicBezTo>
                <a:cubicBezTo>
                  <a:pt x="5326360" y="-57780"/>
                  <a:pt x="5440694" y="8511"/>
                  <a:pt x="5549632" y="0"/>
                </a:cubicBezTo>
                <a:cubicBezTo>
                  <a:pt x="5658570" y="-8511"/>
                  <a:pt x="6129637" y="54355"/>
                  <a:pt x="6385560" y="0"/>
                </a:cubicBezTo>
                <a:cubicBezTo>
                  <a:pt x="6439907" y="228337"/>
                  <a:pt x="6376196" y="371172"/>
                  <a:pt x="6385560" y="494647"/>
                </a:cubicBezTo>
                <a:cubicBezTo>
                  <a:pt x="6394924" y="618122"/>
                  <a:pt x="6380907" y="735171"/>
                  <a:pt x="6385560" y="903269"/>
                </a:cubicBezTo>
                <a:cubicBezTo>
                  <a:pt x="6390213" y="1071367"/>
                  <a:pt x="6378161" y="1225974"/>
                  <a:pt x="6385560" y="1354904"/>
                </a:cubicBezTo>
                <a:cubicBezTo>
                  <a:pt x="6392959" y="1483835"/>
                  <a:pt x="6369437" y="1700894"/>
                  <a:pt x="6385560" y="1935576"/>
                </a:cubicBezTo>
                <a:cubicBezTo>
                  <a:pt x="6401683" y="2170258"/>
                  <a:pt x="6334980" y="2328774"/>
                  <a:pt x="6385560" y="2473237"/>
                </a:cubicBezTo>
                <a:cubicBezTo>
                  <a:pt x="6436140" y="2617700"/>
                  <a:pt x="6330550" y="2815315"/>
                  <a:pt x="6385560" y="3053910"/>
                </a:cubicBezTo>
                <a:cubicBezTo>
                  <a:pt x="6440570" y="3292505"/>
                  <a:pt x="6317630" y="3508841"/>
                  <a:pt x="6385560" y="3634582"/>
                </a:cubicBezTo>
                <a:cubicBezTo>
                  <a:pt x="6453490" y="3760323"/>
                  <a:pt x="6349787" y="3994365"/>
                  <a:pt x="6385560" y="4301281"/>
                </a:cubicBezTo>
                <a:cubicBezTo>
                  <a:pt x="6208606" y="4322189"/>
                  <a:pt x="6109007" y="4242104"/>
                  <a:pt x="5868910" y="4301281"/>
                </a:cubicBezTo>
                <a:cubicBezTo>
                  <a:pt x="5628813" y="4360458"/>
                  <a:pt x="5619085" y="4265121"/>
                  <a:pt x="5479971" y="4301281"/>
                </a:cubicBezTo>
                <a:cubicBezTo>
                  <a:pt x="5340857" y="4337441"/>
                  <a:pt x="5090517" y="4282029"/>
                  <a:pt x="4899466" y="4301281"/>
                </a:cubicBezTo>
                <a:cubicBezTo>
                  <a:pt x="4708415" y="4320533"/>
                  <a:pt x="4611401" y="4274628"/>
                  <a:pt x="4510527" y="4301281"/>
                </a:cubicBezTo>
                <a:cubicBezTo>
                  <a:pt x="4409653" y="4327934"/>
                  <a:pt x="4143193" y="4267210"/>
                  <a:pt x="3993878" y="4301281"/>
                </a:cubicBezTo>
                <a:cubicBezTo>
                  <a:pt x="3844563" y="4335352"/>
                  <a:pt x="3610845" y="4261138"/>
                  <a:pt x="3349516" y="4301281"/>
                </a:cubicBezTo>
                <a:cubicBezTo>
                  <a:pt x="3088187" y="4341424"/>
                  <a:pt x="3054167" y="4288750"/>
                  <a:pt x="2769011" y="4301281"/>
                </a:cubicBezTo>
                <a:cubicBezTo>
                  <a:pt x="2483856" y="4313812"/>
                  <a:pt x="2489848" y="4285816"/>
                  <a:pt x="2252361" y="4301281"/>
                </a:cubicBezTo>
                <a:cubicBezTo>
                  <a:pt x="2014874" y="4316746"/>
                  <a:pt x="1884568" y="4301253"/>
                  <a:pt x="1735711" y="4301281"/>
                </a:cubicBezTo>
                <a:cubicBezTo>
                  <a:pt x="1586854" y="4301309"/>
                  <a:pt x="1295489" y="4224578"/>
                  <a:pt x="1091350" y="4301281"/>
                </a:cubicBezTo>
                <a:cubicBezTo>
                  <a:pt x="887211" y="4377984"/>
                  <a:pt x="419735" y="4189373"/>
                  <a:pt x="0" y="4301281"/>
                </a:cubicBezTo>
                <a:cubicBezTo>
                  <a:pt x="-23392" y="4110700"/>
                  <a:pt x="15205" y="3976340"/>
                  <a:pt x="0" y="3677595"/>
                </a:cubicBezTo>
                <a:cubicBezTo>
                  <a:pt x="-15205" y="3378850"/>
                  <a:pt x="38755" y="3326167"/>
                  <a:pt x="0" y="3182948"/>
                </a:cubicBezTo>
                <a:cubicBezTo>
                  <a:pt x="-38755" y="3039729"/>
                  <a:pt x="39102" y="2927909"/>
                  <a:pt x="0" y="2731313"/>
                </a:cubicBezTo>
                <a:cubicBezTo>
                  <a:pt x="-39102" y="2534717"/>
                  <a:pt x="61539" y="2321780"/>
                  <a:pt x="0" y="2107628"/>
                </a:cubicBezTo>
                <a:cubicBezTo>
                  <a:pt x="-61539" y="1893476"/>
                  <a:pt x="22626" y="1666262"/>
                  <a:pt x="0" y="1483942"/>
                </a:cubicBezTo>
                <a:cubicBezTo>
                  <a:pt x="-22626" y="1301622"/>
                  <a:pt x="11563" y="1276096"/>
                  <a:pt x="0" y="1075320"/>
                </a:cubicBezTo>
                <a:cubicBezTo>
                  <a:pt x="-11563" y="874544"/>
                  <a:pt x="8851" y="743766"/>
                  <a:pt x="0" y="494647"/>
                </a:cubicBezTo>
                <a:cubicBezTo>
                  <a:pt x="-8851" y="245528"/>
                  <a:pt x="12881" y="178890"/>
                  <a:pt x="0" y="0"/>
                </a:cubicBezTo>
                <a:close/>
              </a:path>
              <a:path w="6385560" h="4301281" stroke="0" extrusionOk="0">
                <a:moveTo>
                  <a:pt x="0" y="0"/>
                </a:moveTo>
                <a:cubicBezTo>
                  <a:pt x="237178" y="-53886"/>
                  <a:pt x="454281" y="18410"/>
                  <a:pt x="580505" y="0"/>
                </a:cubicBezTo>
                <a:cubicBezTo>
                  <a:pt x="706730" y="-18410"/>
                  <a:pt x="1085893" y="20115"/>
                  <a:pt x="1288722" y="0"/>
                </a:cubicBezTo>
                <a:cubicBezTo>
                  <a:pt x="1491551" y="-20115"/>
                  <a:pt x="1641844" y="21087"/>
                  <a:pt x="1741516" y="0"/>
                </a:cubicBezTo>
                <a:cubicBezTo>
                  <a:pt x="1841188" y="-21087"/>
                  <a:pt x="2027815" y="20040"/>
                  <a:pt x="2130455" y="0"/>
                </a:cubicBezTo>
                <a:cubicBezTo>
                  <a:pt x="2233095" y="-20040"/>
                  <a:pt x="2502497" y="57776"/>
                  <a:pt x="2774816" y="0"/>
                </a:cubicBezTo>
                <a:cubicBezTo>
                  <a:pt x="3047135" y="-57776"/>
                  <a:pt x="3168534" y="16753"/>
                  <a:pt x="3355322" y="0"/>
                </a:cubicBezTo>
                <a:cubicBezTo>
                  <a:pt x="3542110" y="-16753"/>
                  <a:pt x="3783311" y="42201"/>
                  <a:pt x="4063538" y="0"/>
                </a:cubicBezTo>
                <a:cubicBezTo>
                  <a:pt x="4343765" y="-42201"/>
                  <a:pt x="4358063" y="34258"/>
                  <a:pt x="4452477" y="0"/>
                </a:cubicBezTo>
                <a:cubicBezTo>
                  <a:pt x="4546891" y="-34258"/>
                  <a:pt x="4697255" y="39146"/>
                  <a:pt x="4905271" y="0"/>
                </a:cubicBezTo>
                <a:cubicBezTo>
                  <a:pt x="5113287" y="-39146"/>
                  <a:pt x="5362283" y="58622"/>
                  <a:pt x="5549632" y="0"/>
                </a:cubicBezTo>
                <a:cubicBezTo>
                  <a:pt x="5736981" y="-58622"/>
                  <a:pt x="5983830" y="33516"/>
                  <a:pt x="6385560" y="0"/>
                </a:cubicBezTo>
                <a:cubicBezTo>
                  <a:pt x="6425261" y="151256"/>
                  <a:pt x="6337673" y="298592"/>
                  <a:pt x="6385560" y="451635"/>
                </a:cubicBezTo>
                <a:cubicBezTo>
                  <a:pt x="6433447" y="604679"/>
                  <a:pt x="6348892" y="745407"/>
                  <a:pt x="6385560" y="860256"/>
                </a:cubicBezTo>
                <a:cubicBezTo>
                  <a:pt x="6422228" y="975105"/>
                  <a:pt x="6339286" y="1127963"/>
                  <a:pt x="6385560" y="1311891"/>
                </a:cubicBezTo>
                <a:cubicBezTo>
                  <a:pt x="6431834" y="1495819"/>
                  <a:pt x="6355972" y="1577796"/>
                  <a:pt x="6385560" y="1806538"/>
                </a:cubicBezTo>
                <a:cubicBezTo>
                  <a:pt x="6415148" y="2035280"/>
                  <a:pt x="6349530" y="2118641"/>
                  <a:pt x="6385560" y="2430224"/>
                </a:cubicBezTo>
                <a:cubicBezTo>
                  <a:pt x="6421590" y="2741807"/>
                  <a:pt x="6384230" y="2720629"/>
                  <a:pt x="6385560" y="2967884"/>
                </a:cubicBezTo>
                <a:cubicBezTo>
                  <a:pt x="6386890" y="3215139"/>
                  <a:pt x="6376151" y="3234359"/>
                  <a:pt x="6385560" y="3376506"/>
                </a:cubicBezTo>
                <a:cubicBezTo>
                  <a:pt x="6394969" y="3518653"/>
                  <a:pt x="6329484" y="3972256"/>
                  <a:pt x="6385560" y="4301281"/>
                </a:cubicBezTo>
                <a:cubicBezTo>
                  <a:pt x="6137621" y="4313923"/>
                  <a:pt x="5946363" y="4241574"/>
                  <a:pt x="5741199" y="4301281"/>
                </a:cubicBezTo>
                <a:cubicBezTo>
                  <a:pt x="5536035" y="4360988"/>
                  <a:pt x="5544480" y="4255335"/>
                  <a:pt x="5352260" y="4301281"/>
                </a:cubicBezTo>
                <a:cubicBezTo>
                  <a:pt x="5160040" y="4347227"/>
                  <a:pt x="4970699" y="4279417"/>
                  <a:pt x="4835610" y="4301281"/>
                </a:cubicBezTo>
                <a:cubicBezTo>
                  <a:pt x="4700521" y="4323145"/>
                  <a:pt x="4585888" y="4276469"/>
                  <a:pt x="4382816" y="4301281"/>
                </a:cubicBezTo>
                <a:cubicBezTo>
                  <a:pt x="4179744" y="4326093"/>
                  <a:pt x="3893663" y="4265030"/>
                  <a:pt x="3738455" y="4301281"/>
                </a:cubicBezTo>
                <a:cubicBezTo>
                  <a:pt x="3583247" y="4337532"/>
                  <a:pt x="3372462" y="4250424"/>
                  <a:pt x="3157950" y="4301281"/>
                </a:cubicBezTo>
                <a:cubicBezTo>
                  <a:pt x="2943439" y="4352138"/>
                  <a:pt x="2711464" y="4259129"/>
                  <a:pt x="2513589" y="4301281"/>
                </a:cubicBezTo>
                <a:cubicBezTo>
                  <a:pt x="2315714" y="4343433"/>
                  <a:pt x="2195935" y="4259694"/>
                  <a:pt x="2060794" y="4301281"/>
                </a:cubicBezTo>
                <a:cubicBezTo>
                  <a:pt x="1925653" y="4342868"/>
                  <a:pt x="1615115" y="4290851"/>
                  <a:pt x="1480289" y="4301281"/>
                </a:cubicBezTo>
                <a:cubicBezTo>
                  <a:pt x="1345464" y="4311711"/>
                  <a:pt x="1202134" y="4259478"/>
                  <a:pt x="1027495" y="4301281"/>
                </a:cubicBezTo>
                <a:cubicBezTo>
                  <a:pt x="852856" y="4343084"/>
                  <a:pt x="281501" y="4206084"/>
                  <a:pt x="0" y="4301281"/>
                </a:cubicBezTo>
                <a:cubicBezTo>
                  <a:pt x="-2402" y="4073669"/>
                  <a:pt x="4860" y="3906311"/>
                  <a:pt x="0" y="3763621"/>
                </a:cubicBezTo>
                <a:cubicBezTo>
                  <a:pt x="-4860" y="3620931"/>
                  <a:pt x="41465" y="3450846"/>
                  <a:pt x="0" y="3268974"/>
                </a:cubicBezTo>
                <a:cubicBezTo>
                  <a:pt x="-41465" y="3087102"/>
                  <a:pt x="44443" y="3013560"/>
                  <a:pt x="0" y="2817339"/>
                </a:cubicBezTo>
                <a:cubicBezTo>
                  <a:pt x="-44443" y="2621119"/>
                  <a:pt x="43733" y="2538973"/>
                  <a:pt x="0" y="2279679"/>
                </a:cubicBezTo>
                <a:cubicBezTo>
                  <a:pt x="-43733" y="2020385"/>
                  <a:pt x="4008" y="1855458"/>
                  <a:pt x="0" y="1742019"/>
                </a:cubicBezTo>
                <a:cubicBezTo>
                  <a:pt x="-4008" y="1628580"/>
                  <a:pt x="45253" y="1476386"/>
                  <a:pt x="0" y="1290384"/>
                </a:cubicBezTo>
                <a:cubicBezTo>
                  <a:pt x="-45253" y="1104382"/>
                  <a:pt x="50140" y="961590"/>
                  <a:pt x="0" y="709711"/>
                </a:cubicBezTo>
                <a:cubicBezTo>
                  <a:pt x="-50140" y="457832"/>
                  <a:pt x="55014" y="324175"/>
                  <a:pt x="0" y="0"/>
                </a:cubicBezTo>
                <a:close/>
              </a:path>
            </a:pathLst>
          </a:custGeom>
          <a:ln w="28575" cmpd="sng">
            <a:prstDash val="solid"/>
            <a:extLst>
              <a:ext uri="{C807C97D-BFC1-408E-A445-0C87EB9F89A2}">
                <ask:lineSketchStyleProps xmlns:ask="http://schemas.microsoft.com/office/drawing/2018/sketchyshapes" sd="1088800187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b="1" dirty="0"/>
              <a:t>MEG: </a:t>
            </a:r>
          </a:p>
          <a:p>
            <a:pPr marL="0" indent="0">
              <a:buNone/>
            </a:pPr>
            <a:r>
              <a:rPr lang="pt-BR" sz="1400" dirty="0"/>
              <a:t>Mede a atividade elétrica produzida por uma população de neurônios;</a:t>
            </a:r>
          </a:p>
          <a:p>
            <a:pPr marL="0" indent="0">
              <a:buNone/>
            </a:pPr>
            <a:r>
              <a:rPr lang="pt-BR" sz="1400" dirty="0"/>
              <a:t>Observação das atividades mentais associadas a determinado evento.</a:t>
            </a:r>
          </a:p>
          <a:p>
            <a:r>
              <a:rPr lang="pt-BR" sz="2000" b="1" dirty="0"/>
              <a:t>LIFG </a:t>
            </a:r>
            <a:r>
              <a:rPr lang="pt-BR" sz="2000" b="1" dirty="0" err="1"/>
              <a:t>effect</a:t>
            </a:r>
            <a:r>
              <a:rPr lang="pt-BR" sz="2000" b="1" dirty="0"/>
              <a:t> of </a:t>
            </a:r>
            <a:r>
              <a:rPr lang="pt-BR" sz="2000" b="1" dirty="0" err="1"/>
              <a:t>object</a:t>
            </a:r>
            <a:r>
              <a:rPr lang="pt-BR" sz="2000" b="1" dirty="0"/>
              <a:t> </a:t>
            </a:r>
            <a:r>
              <a:rPr lang="pt-BR" sz="2000" b="1" dirty="0" err="1"/>
              <a:t>extraction</a:t>
            </a:r>
            <a:r>
              <a:rPr lang="pt-BR" sz="2000" b="1" dirty="0"/>
              <a:t>:</a:t>
            </a:r>
          </a:p>
          <a:p>
            <a:pPr marL="0" indent="0">
              <a:buNone/>
            </a:pPr>
            <a:r>
              <a:rPr lang="pt-BR" sz="1400" dirty="0"/>
              <a:t>A atividade mental do LIFG na extração de objetos de relativas</a:t>
            </a:r>
          </a:p>
          <a:p>
            <a:r>
              <a:rPr lang="pt-BR" sz="2000" b="1" dirty="0" err="1"/>
              <a:t>Similarity-based</a:t>
            </a:r>
            <a:r>
              <a:rPr lang="pt-BR" sz="2000" b="1" dirty="0"/>
              <a:t> </a:t>
            </a:r>
            <a:r>
              <a:rPr lang="pt-BR" sz="2000" b="1" dirty="0" err="1"/>
              <a:t>interference</a:t>
            </a:r>
            <a:r>
              <a:rPr lang="pt-BR" sz="2000" b="1" dirty="0"/>
              <a:t>: </a:t>
            </a:r>
          </a:p>
          <a:p>
            <a:pPr marL="0" indent="0" algn="just">
              <a:buNone/>
            </a:pPr>
            <a:r>
              <a:rPr lang="pt-BR" sz="1400" dirty="0"/>
              <a:t>Quando um elemento inacessível se relaciona, no que tange aos traços, com o seu antecedente acessível em um contexto de dependência linguística.</a:t>
            </a:r>
          </a:p>
          <a:p>
            <a:pPr marL="0" indent="0">
              <a:buNone/>
            </a:pPr>
            <a:r>
              <a:rPr lang="pt-BR" sz="1500" dirty="0">
                <a:solidFill>
                  <a:srgbClr val="00B050"/>
                </a:solidFill>
              </a:rPr>
              <a:t>1. [DP] </a:t>
            </a:r>
            <a:r>
              <a:rPr lang="pt-BR" sz="1500" u="sng" dirty="0"/>
              <a:t>the reporter </a:t>
            </a:r>
            <a:r>
              <a:rPr lang="pt-BR" sz="1500" dirty="0"/>
              <a:t>who </a:t>
            </a:r>
            <a:r>
              <a:rPr lang="pt-BR" sz="1500" dirty="0">
                <a:solidFill>
                  <a:srgbClr val="00B050"/>
                </a:solidFill>
              </a:rPr>
              <a:t>[DP] </a:t>
            </a:r>
            <a:r>
              <a:rPr lang="pt-BR" sz="1500" u="sng" dirty="0"/>
              <a:t>the senator </a:t>
            </a:r>
            <a:r>
              <a:rPr lang="pt-BR" sz="1500" dirty="0"/>
              <a:t>attacked___</a:t>
            </a:r>
          </a:p>
          <a:p>
            <a:pPr marL="0" indent="0">
              <a:buNone/>
            </a:pPr>
            <a:r>
              <a:rPr lang="pt-BR" sz="1500" dirty="0">
                <a:solidFill>
                  <a:srgbClr val="00B050"/>
                </a:solidFill>
              </a:rPr>
              <a:t>2. [DP] </a:t>
            </a:r>
            <a:r>
              <a:rPr lang="pt-BR" sz="1500" u="sng" dirty="0"/>
              <a:t>the reporter </a:t>
            </a:r>
            <a:r>
              <a:rPr lang="pt-BR" sz="1500" dirty="0"/>
              <a:t>who </a:t>
            </a:r>
            <a:r>
              <a:rPr lang="pt-BR" sz="1500" dirty="0">
                <a:solidFill>
                  <a:srgbClr val="00B050"/>
                </a:solidFill>
              </a:rPr>
              <a:t>[DP] </a:t>
            </a:r>
            <a:r>
              <a:rPr lang="pt-BR" sz="1500" u="sng" dirty="0"/>
              <a:t>Bill</a:t>
            </a:r>
            <a:r>
              <a:rPr lang="pt-BR" sz="1500" dirty="0"/>
              <a:t> attacked___</a:t>
            </a:r>
            <a:endParaRPr lang="pt-BR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/>
              <a:t>Sujeitos: the senator/ the reporter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/>
              <a:t>Objeto: the reporter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C49FB51-B7C8-49C2-8D6F-571323DB5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9"/>
          <a:stretch/>
        </p:blipFill>
        <p:spPr>
          <a:xfrm>
            <a:off x="8813879" y="3001414"/>
            <a:ext cx="2759812" cy="181784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EC9948-B96F-4201-A096-957CD285D9C6}"/>
              </a:ext>
            </a:extLst>
          </p:cNvPr>
          <p:cNvSpPr txBox="1"/>
          <p:nvPr/>
        </p:nvSpPr>
        <p:spPr>
          <a:xfrm>
            <a:off x="9066203" y="5147838"/>
            <a:ext cx="2507488" cy="2275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pt-BR" sz="800" dirty="0">
                <a:solidFill>
                  <a:schemeClr val="bg2">
                    <a:lumMod val="75000"/>
                  </a:schemeClr>
                </a:solidFill>
              </a:rPr>
              <a:t>Fonte:  Aula 1 – LEF 877,  UFRJ, Profa. Aniela I. França </a:t>
            </a:r>
          </a:p>
        </p:txBody>
      </p:sp>
    </p:spTree>
    <p:extLst>
      <p:ext uri="{BB962C8B-B14F-4D97-AF65-F5344CB8AC3E}">
        <p14:creationId xmlns:p14="http://schemas.microsoft.com/office/powerpoint/2010/main" val="16820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6A37A-08B4-4DDD-9A9F-7A3454C7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A783B6-4114-40CC-8C8D-AF6F948C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666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LIFG não parece ser sensível à presença de dependências de longa distância na ausência de </a:t>
            </a:r>
            <a:r>
              <a:rPr lang="pt-BR" sz="17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interference-inducing</a:t>
            </a:r>
            <a:r>
              <a:rPr lang="pt-BR" sz="17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7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parallel</a:t>
            </a:r>
            <a:r>
              <a:rPr lang="pt-BR" sz="17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7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noun</a:t>
            </a:r>
            <a:r>
              <a:rPr lang="pt-BR" sz="17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7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phrases</a:t>
            </a:r>
            <a:r>
              <a:rPr lang="pt-BR" sz="1700" i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17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17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A85125-2246-42C4-B595-8C347D89E28A}"/>
              </a:ext>
            </a:extLst>
          </p:cNvPr>
          <p:cNvSpPr txBox="1"/>
          <p:nvPr/>
        </p:nvSpPr>
        <p:spPr>
          <a:xfrm>
            <a:off x="838199" y="3958046"/>
            <a:ext cx="10515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 ativação do LIFG aumenta com objetos de relativas ~600ms depois do verbo </a:t>
            </a:r>
            <a:r>
              <a:rPr lang="pt-BR" sz="1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onset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somente quando os argumentos pré-verbais são sintaticamente paralelos. Isso é, o processamento é mais custoso na condição de </a:t>
            </a:r>
            <a:r>
              <a:rPr lang="pt-BR" sz="1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similarity-based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t-B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Esses resultados estão em consonância com as teorias que ligam operações de memória sensíveis à </a:t>
            </a:r>
            <a:r>
              <a:rPr lang="pt-BR" sz="1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similarity-based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interference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pt-BR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LIFG ou à resolução de conflitos de forma mais geral.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5850EF-769B-4BE2-9293-ACABB6C930AD}"/>
              </a:ext>
            </a:extLst>
          </p:cNvPr>
          <p:cNvSpPr txBox="1"/>
          <p:nvPr/>
        </p:nvSpPr>
        <p:spPr>
          <a:xfrm>
            <a:off x="838199" y="2627701"/>
            <a:ext cx="1039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Pergunta: </a:t>
            </a:r>
            <a:r>
              <a:rPr lang="pt-BR" sz="1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Quando a recuperação é mais difícil, há um aumento do LIFG. Isso poderia ser estendido também para questões de deslocamento? </a:t>
            </a:r>
            <a:r>
              <a:rPr lang="pt-BR" sz="1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Se o deslocamento tiver paralelismo sintático, provavelmente sim.</a:t>
            </a:r>
            <a:endParaRPr lang="pt-BR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2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D8E2B-5FB0-486E-853F-32D62F44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2984D1-EFC1-4271-9E2D-E3278097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sz="2200" i="0" u="none" strike="noStrike" baseline="0" dirty="0">
                <a:latin typeface="AdvTT5843c571"/>
              </a:rPr>
              <a:t>LEIKENA, Kimberly; PYLKKÄNENA, Liina. </a:t>
            </a:r>
            <a:r>
              <a:rPr lang="en-US" sz="2200" b="1" i="0" u="none" strike="noStrike" baseline="0" dirty="0">
                <a:latin typeface="AdvTT2cba4af3.B"/>
              </a:rPr>
              <a:t>MEG evidence that the LIFG effect of object extraction requires similarity-based interference</a:t>
            </a:r>
            <a:r>
              <a:rPr lang="en-US" sz="2200" i="0" u="none" strike="noStrike" baseline="0" dirty="0">
                <a:latin typeface="AdvTT2cba4af3.B"/>
              </a:rPr>
              <a:t>. </a:t>
            </a:r>
            <a:r>
              <a:rPr lang="en-US" sz="2200" b="0" i="0" u="none" strike="noStrike" baseline="0" dirty="0">
                <a:latin typeface="AdvTTf90d833a.I"/>
              </a:rPr>
              <a:t>Language, Cognition and Neuroscience, </a:t>
            </a:r>
            <a:r>
              <a:rPr lang="en-US" sz="2200" b="0" i="0" u="none" strike="noStrike" baseline="0" dirty="0">
                <a:latin typeface="AdvTT5843c571"/>
              </a:rPr>
              <a:t>2014. </a:t>
            </a:r>
            <a:r>
              <a:rPr lang="pt-BR" sz="2200" b="0" i="0" u="none" strike="noStrike" baseline="0" dirty="0">
                <a:latin typeface="AdvTT5843c571"/>
              </a:rPr>
              <a:t>Vol. 29, No. 3, 381</a:t>
            </a:r>
            <a:r>
              <a:rPr lang="pt-BR" sz="2200" b="0" i="0" u="none" strike="noStrike" baseline="0" dirty="0">
                <a:latin typeface="AdvTT5843c571+20"/>
              </a:rPr>
              <a:t>–</a:t>
            </a:r>
            <a:r>
              <a:rPr lang="pt-BR" sz="2200" b="0" i="0" u="none" strike="noStrike" baseline="0" dirty="0">
                <a:latin typeface="AdvTT5843c571"/>
              </a:rPr>
              <a:t>389, </a:t>
            </a:r>
            <a:r>
              <a:rPr lang="pt-BR" sz="2200" b="0" i="0" u="none" strike="noStrike" baseline="0" dirty="0">
                <a:latin typeface="AdvTT5843c571"/>
                <a:hlinkClick r:id="rId2"/>
              </a:rPr>
              <a:t>http://dx.doi.org/10.1080/01690965.2013.863369</a:t>
            </a:r>
            <a:r>
              <a:rPr lang="pt-BR" sz="2200" b="0" i="0" u="none" strike="noStrike" baseline="0" dirty="0">
                <a:latin typeface="AdvTT5843c571"/>
              </a:rPr>
              <a:t>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56009C4-6E5E-4CD2-96AE-89E6A5F8A42E}"/>
              </a:ext>
            </a:extLst>
          </p:cNvPr>
          <p:cNvSpPr txBox="1">
            <a:spLocks/>
          </p:cNvSpPr>
          <p:nvPr/>
        </p:nvSpPr>
        <p:spPr>
          <a:xfrm>
            <a:off x="9355187" y="5514181"/>
            <a:ext cx="3424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37072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4F13-EBA2-421E-98A8-FFA03AAA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04854-0183-4BDB-9D94-007F3031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827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Na página 382, o autor falar sobre refletir formação de dependência. </a:t>
            </a:r>
            <a:r>
              <a:rPr lang="pt-BR" sz="2000" b="1" dirty="0">
                <a:solidFill>
                  <a:srgbClr val="222222"/>
                </a:solidFill>
                <a:latin typeface="Times New Roman" panose="02020603050405020304" pitchFamily="18" charset="0"/>
              </a:rPr>
              <a:t>O </a:t>
            </a:r>
            <a:r>
              <a:rPr lang="pt-BR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que seria essa formação de dependência?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 Teria algo a ver com a sintaxe? Não ficou claro pra mim</a:t>
            </a:r>
            <a:r>
              <a:rPr lang="pt-BR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pt-BR" sz="2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9CC2E3-1045-43F4-82CE-93A434C1A459}"/>
              </a:ext>
            </a:extLst>
          </p:cNvPr>
          <p:cNvSpPr txBox="1"/>
          <p:nvPr/>
        </p:nvSpPr>
        <p:spPr>
          <a:xfrm>
            <a:off x="3048000" y="31058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1. [DP] </a:t>
            </a:r>
            <a:r>
              <a:rPr lang="pt-BR" u="sng" dirty="0"/>
              <a:t>the reporter </a:t>
            </a:r>
            <a:r>
              <a:rPr lang="pt-BR" dirty="0"/>
              <a:t>who </a:t>
            </a:r>
            <a:r>
              <a:rPr lang="pt-BR" dirty="0">
                <a:solidFill>
                  <a:srgbClr val="00B050"/>
                </a:solidFill>
              </a:rPr>
              <a:t>[DP] </a:t>
            </a:r>
            <a:r>
              <a:rPr lang="pt-BR" u="sng" dirty="0"/>
              <a:t>the senator </a:t>
            </a:r>
            <a:r>
              <a:rPr lang="pt-BR" dirty="0"/>
              <a:t>attacked___</a:t>
            </a:r>
          </a:p>
          <a:p>
            <a:r>
              <a:rPr lang="pt-BR" dirty="0">
                <a:solidFill>
                  <a:srgbClr val="00B050"/>
                </a:solidFill>
              </a:rPr>
              <a:t>2. [DP] </a:t>
            </a:r>
            <a:r>
              <a:rPr lang="pt-BR" u="sng" dirty="0"/>
              <a:t>the reporter </a:t>
            </a:r>
            <a:r>
              <a:rPr lang="pt-BR" dirty="0"/>
              <a:t>who </a:t>
            </a:r>
            <a:r>
              <a:rPr lang="pt-BR" dirty="0">
                <a:solidFill>
                  <a:srgbClr val="00B050"/>
                </a:solidFill>
              </a:rPr>
              <a:t>[DP] </a:t>
            </a:r>
            <a:r>
              <a:rPr lang="pt-BR" u="sng" dirty="0"/>
              <a:t>Bill</a:t>
            </a:r>
            <a:r>
              <a:rPr lang="pt-BR" dirty="0"/>
              <a:t> attacked___</a:t>
            </a:r>
            <a:endParaRPr lang="pt-BR" sz="2400" dirty="0"/>
          </a:p>
        </p:txBody>
      </p:sp>
      <p:pic>
        <p:nvPicPr>
          <p:cNvPr id="7" name="Imagem 6" descr="Desenho de personagens&#10;&#10;Descrição gerada automaticamente com confiança média">
            <a:extLst>
              <a:ext uri="{FF2B5EF4-FFF2-40B4-BE49-F238E27FC236}">
                <a16:creationId xmlns:a16="http://schemas.microsoft.com/office/drawing/2014/main" id="{0A1043CF-6EB2-4D81-80FD-299ED8DB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5100" y="4080907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4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5F244C-8183-4775-BED3-E541C95A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26626"/>
            <a:ext cx="8502689" cy="1306443"/>
          </a:xfrm>
        </p:spPr>
        <p:txBody>
          <a:bodyPr>
            <a:normAutofit/>
          </a:bodyPr>
          <a:lstStyle/>
          <a:p>
            <a:r>
              <a:rPr lang="en-US" sz="3000" b="1" i="0" u="none" strike="noStrike" baseline="0" dirty="0" err="1">
                <a:latin typeface="AdvTT2cba4af3.B"/>
              </a:rPr>
              <a:t>Organização</a:t>
            </a:r>
            <a:endParaRPr lang="pt-BR" sz="3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653AB-B2D5-4FBD-BFA8-E601DB49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19" y="1759695"/>
            <a:ext cx="6385560" cy="4301281"/>
          </a:xfrm>
          <a:custGeom>
            <a:avLst/>
            <a:gdLst>
              <a:gd name="connsiteX0" fmla="*/ 0 w 6385560"/>
              <a:gd name="connsiteY0" fmla="*/ 0 h 4301281"/>
              <a:gd name="connsiteX1" fmla="*/ 708217 w 6385560"/>
              <a:gd name="connsiteY1" fmla="*/ 0 h 4301281"/>
              <a:gd name="connsiteX2" fmla="*/ 1224867 w 6385560"/>
              <a:gd name="connsiteY2" fmla="*/ 0 h 4301281"/>
              <a:gd name="connsiteX3" fmla="*/ 1869228 w 6385560"/>
              <a:gd name="connsiteY3" fmla="*/ 0 h 4301281"/>
              <a:gd name="connsiteX4" fmla="*/ 2449733 w 6385560"/>
              <a:gd name="connsiteY4" fmla="*/ 0 h 4301281"/>
              <a:gd name="connsiteX5" fmla="*/ 3030238 w 6385560"/>
              <a:gd name="connsiteY5" fmla="*/ 0 h 4301281"/>
              <a:gd name="connsiteX6" fmla="*/ 3546888 w 6385560"/>
              <a:gd name="connsiteY6" fmla="*/ 0 h 4301281"/>
              <a:gd name="connsiteX7" fmla="*/ 3999683 w 6385560"/>
              <a:gd name="connsiteY7" fmla="*/ 0 h 4301281"/>
              <a:gd name="connsiteX8" fmla="*/ 4388621 w 6385560"/>
              <a:gd name="connsiteY8" fmla="*/ 0 h 4301281"/>
              <a:gd name="connsiteX9" fmla="*/ 5096838 w 6385560"/>
              <a:gd name="connsiteY9" fmla="*/ 0 h 4301281"/>
              <a:gd name="connsiteX10" fmla="*/ 5549632 w 6385560"/>
              <a:gd name="connsiteY10" fmla="*/ 0 h 4301281"/>
              <a:gd name="connsiteX11" fmla="*/ 6385560 w 6385560"/>
              <a:gd name="connsiteY11" fmla="*/ 0 h 4301281"/>
              <a:gd name="connsiteX12" fmla="*/ 6385560 w 6385560"/>
              <a:gd name="connsiteY12" fmla="*/ 494647 h 4301281"/>
              <a:gd name="connsiteX13" fmla="*/ 6385560 w 6385560"/>
              <a:gd name="connsiteY13" fmla="*/ 903269 h 4301281"/>
              <a:gd name="connsiteX14" fmla="*/ 6385560 w 6385560"/>
              <a:gd name="connsiteY14" fmla="*/ 1354904 h 4301281"/>
              <a:gd name="connsiteX15" fmla="*/ 6385560 w 6385560"/>
              <a:gd name="connsiteY15" fmla="*/ 1935576 h 4301281"/>
              <a:gd name="connsiteX16" fmla="*/ 6385560 w 6385560"/>
              <a:gd name="connsiteY16" fmla="*/ 2473237 h 4301281"/>
              <a:gd name="connsiteX17" fmla="*/ 6385560 w 6385560"/>
              <a:gd name="connsiteY17" fmla="*/ 3053910 h 4301281"/>
              <a:gd name="connsiteX18" fmla="*/ 6385560 w 6385560"/>
              <a:gd name="connsiteY18" fmla="*/ 3634582 h 4301281"/>
              <a:gd name="connsiteX19" fmla="*/ 6385560 w 6385560"/>
              <a:gd name="connsiteY19" fmla="*/ 4301281 h 4301281"/>
              <a:gd name="connsiteX20" fmla="*/ 5868910 w 6385560"/>
              <a:gd name="connsiteY20" fmla="*/ 4301281 h 4301281"/>
              <a:gd name="connsiteX21" fmla="*/ 5479971 w 6385560"/>
              <a:gd name="connsiteY21" fmla="*/ 4301281 h 4301281"/>
              <a:gd name="connsiteX22" fmla="*/ 4899466 w 6385560"/>
              <a:gd name="connsiteY22" fmla="*/ 4301281 h 4301281"/>
              <a:gd name="connsiteX23" fmla="*/ 4510527 w 6385560"/>
              <a:gd name="connsiteY23" fmla="*/ 4301281 h 4301281"/>
              <a:gd name="connsiteX24" fmla="*/ 3993878 w 6385560"/>
              <a:gd name="connsiteY24" fmla="*/ 4301281 h 4301281"/>
              <a:gd name="connsiteX25" fmla="*/ 3349516 w 6385560"/>
              <a:gd name="connsiteY25" fmla="*/ 4301281 h 4301281"/>
              <a:gd name="connsiteX26" fmla="*/ 2769011 w 6385560"/>
              <a:gd name="connsiteY26" fmla="*/ 4301281 h 4301281"/>
              <a:gd name="connsiteX27" fmla="*/ 2252361 w 6385560"/>
              <a:gd name="connsiteY27" fmla="*/ 4301281 h 4301281"/>
              <a:gd name="connsiteX28" fmla="*/ 1735711 w 6385560"/>
              <a:gd name="connsiteY28" fmla="*/ 4301281 h 4301281"/>
              <a:gd name="connsiteX29" fmla="*/ 1091350 w 6385560"/>
              <a:gd name="connsiteY29" fmla="*/ 4301281 h 4301281"/>
              <a:gd name="connsiteX30" fmla="*/ 0 w 6385560"/>
              <a:gd name="connsiteY30" fmla="*/ 4301281 h 4301281"/>
              <a:gd name="connsiteX31" fmla="*/ 0 w 6385560"/>
              <a:gd name="connsiteY31" fmla="*/ 3677595 h 4301281"/>
              <a:gd name="connsiteX32" fmla="*/ 0 w 6385560"/>
              <a:gd name="connsiteY32" fmla="*/ 3182948 h 4301281"/>
              <a:gd name="connsiteX33" fmla="*/ 0 w 6385560"/>
              <a:gd name="connsiteY33" fmla="*/ 2731313 h 4301281"/>
              <a:gd name="connsiteX34" fmla="*/ 0 w 6385560"/>
              <a:gd name="connsiteY34" fmla="*/ 2107628 h 4301281"/>
              <a:gd name="connsiteX35" fmla="*/ 0 w 6385560"/>
              <a:gd name="connsiteY35" fmla="*/ 1483942 h 4301281"/>
              <a:gd name="connsiteX36" fmla="*/ 0 w 6385560"/>
              <a:gd name="connsiteY36" fmla="*/ 1075320 h 4301281"/>
              <a:gd name="connsiteX37" fmla="*/ 0 w 6385560"/>
              <a:gd name="connsiteY37" fmla="*/ 494647 h 4301281"/>
              <a:gd name="connsiteX38" fmla="*/ 0 w 6385560"/>
              <a:gd name="connsiteY38" fmla="*/ 0 h 43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85560" h="4301281" fill="none" extrusionOk="0">
                <a:moveTo>
                  <a:pt x="0" y="0"/>
                </a:moveTo>
                <a:cubicBezTo>
                  <a:pt x="222240" y="-57223"/>
                  <a:pt x="399228" y="74804"/>
                  <a:pt x="708217" y="0"/>
                </a:cubicBezTo>
                <a:cubicBezTo>
                  <a:pt x="1017206" y="-74804"/>
                  <a:pt x="1028452" y="53976"/>
                  <a:pt x="1224867" y="0"/>
                </a:cubicBezTo>
                <a:cubicBezTo>
                  <a:pt x="1421282" y="-53976"/>
                  <a:pt x="1695906" y="12983"/>
                  <a:pt x="1869228" y="0"/>
                </a:cubicBezTo>
                <a:cubicBezTo>
                  <a:pt x="2042550" y="-12983"/>
                  <a:pt x="2313270" y="45423"/>
                  <a:pt x="2449733" y="0"/>
                </a:cubicBezTo>
                <a:cubicBezTo>
                  <a:pt x="2586196" y="-45423"/>
                  <a:pt x="2783112" y="6908"/>
                  <a:pt x="3030238" y="0"/>
                </a:cubicBezTo>
                <a:cubicBezTo>
                  <a:pt x="3277365" y="-6908"/>
                  <a:pt x="3442291" y="26478"/>
                  <a:pt x="3546888" y="0"/>
                </a:cubicBezTo>
                <a:cubicBezTo>
                  <a:pt x="3651485" y="-26478"/>
                  <a:pt x="3862749" y="34663"/>
                  <a:pt x="3999683" y="0"/>
                </a:cubicBezTo>
                <a:cubicBezTo>
                  <a:pt x="4136618" y="-34663"/>
                  <a:pt x="4271114" y="15930"/>
                  <a:pt x="4388621" y="0"/>
                </a:cubicBezTo>
                <a:cubicBezTo>
                  <a:pt x="4506128" y="-15930"/>
                  <a:pt x="4867316" y="57780"/>
                  <a:pt x="5096838" y="0"/>
                </a:cubicBezTo>
                <a:cubicBezTo>
                  <a:pt x="5326360" y="-57780"/>
                  <a:pt x="5440694" y="8511"/>
                  <a:pt x="5549632" y="0"/>
                </a:cubicBezTo>
                <a:cubicBezTo>
                  <a:pt x="5658570" y="-8511"/>
                  <a:pt x="6129637" y="54355"/>
                  <a:pt x="6385560" y="0"/>
                </a:cubicBezTo>
                <a:cubicBezTo>
                  <a:pt x="6439907" y="228337"/>
                  <a:pt x="6376196" y="371172"/>
                  <a:pt x="6385560" y="494647"/>
                </a:cubicBezTo>
                <a:cubicBezTo>
                  <a:pt x="6394924" y="618122"/>
                  <a:pt x="6380907" y="735171"/>
                  <a:pt x="6385560" y="903269"/>
                </a:cubicBezTo>
                <a:cubicBezTo>
                  <a:pt x="6390213" y="1071367"/>
                  <a:pt x="6378161" y="1225974"/>
                  <a:pt x="6385560" y="1354904"/>
                </a:cubicBezTo>
                <a:cubicBezTo>
                  <a:pt x="6392959" y="1483835"/>
                  <a:pt x="6369437" y="1700894"/>
                  <a:pt x="6385560" y="1935576"/>
                </a:cubicBezTo>
                <a:cubicBezTo>
                  <a:pt x="6401683" y="2170258"/>
                  <a:pt x="6334980" y="2328774"/>
                  <a:pt x="6385560" y="2473237"/>
                </a:cubicBezTo>
                <a:cubicBezTo>
                  <a:pt x="6436140" y="2617700"/>
                  <a:pt x="6330550" y="2815315"/>
                  <a:pt x="6385560" y="3053910"/>
                </a:cubicBezTo>
                <a:cubicBezTo>
                  <a:pt x="6440570" y="3292505"/>
                  <a:pt x="6317630" y="3508841"/>
                  <a:pt x="6385560" y="3634582"/>
                </a:cubicBezTo>
                <a:cubicBezTo>
                  <a:pt x="6453490" y="3760323"/>
                  <a:pt x="6349787" y="3994365"/>
                  <a:pt x="6385560" y="4301281"/>
                </a:cubicBezTo>
                <a:cubicBezTo>
                  <a:pt x="6208606" y="4322189"/>
                  <a:pt x="6109007" y="4242104"/>
                  <a:pt x="5868910" y="4301281"/>
                </a:cubicBezTo>
                <a:cubicBezTo>
                  <a:pt x="5628813" y="4360458"/>
                  <a:pt x="5619085" y="4265121"/>
                  <a:pt x="5479971" y="4301281"/>
                </a:cubicBezTo>
                <a:cubicBezTo>
                  <a:pt x="5340857" y="4337441"/>
                  <a:pt x="5090517" y="4282029"/>
                  <a:pt x="4899466" y="4301281"/>
                </a:cubicBezTo>
                <a:cubicBezTo>
                  <a:pt x="4708415" y="4320533"/>
                  <a:pt x="4611401" y="4274628"/>
                  <a:pt x="4510527" y="4301281"/>
                </a:cubicBezTo>
                <a:cubicBezTo>
                  <a:pt x="4409653" y="4327934"/>
                  <a:pt x="4143193" y="4267210"/>
                  <a:pt x="3993878" y="4301281"/>
                </a:cubicBezTo>
                <a:cubicBezTo>
                  <a:pt x="3844563" y="4335352"/>
                  <a:pt x="3610845" y="4261138"/>
                  <a:pt x="3349516" y="4301281"/>
                </a:cubicBezTo>
                <a:cubicBezTo>
                  <a:pt x="3088187" y="4341424"/>
                  <a:pt x="3054167" y="4288750"/>
                  <a:pt x="2769011" y="4301281"/>
                </a:cubicBezTo>
                <a:cubicBezTo>
                  <a:pt x="2483856" y="4313812"/>
                  <a:pt x="2489848" y="4285816"/>
                  <a:pt x="2252361" y="4301281"/>
                </a:cubicBezTo>
                <a:cubicBezTo>
                  <a:pt x="2014874" y="4316746"/>
                  <a:pt x="1884568" y="4301253"/>
                  <a:pt x="1735711" y="4301281"/>
                </a:cubicBezTo>
                <a:cubicBezTo>
                  <a:pt x="1586854" y="4301309"/>
                  <a:pt x="1295489" y="4224578"/>
                  <a:pt x="1091350" y="4301281"/>
                </a:cubicBezTo>
                <a:cubicBezTo>
                  <a:pt x="887211" y="4377984"/>
                  <a:pt x="419735" y="4189373"/>
                  <a:pt x="0" y="4301281"/>
                </a:cubicBezTo>
                <a:cubicBezTo>
                  <a:pt x="-23392" y="4110700"/>
                  <a:pt x="15205" y="3976340"/>
                  <a:pt x="0" y="3677595"/>
                </a:cubicBezTo>
                <a:cubicBezTo>
                  <a:pt x="-15205" y="3378850"/>
                  <a:pt x="38755" y="3326167"/>
                  <a:pt x="0" y="3182948"/>
                </a:cubicBezTo>
                <a:cubicBezTo>
                  <a:pt x="-38755" y="3039729"/>
                  <a:pt x="39102" y="2927909"/>
                  <a:pt x="0" y="2731313"/>
                </a:cubicBezTo>
                <a:cubicBezTo>
                  <a:pt x="-39102" y="2534717"/>
                  <a:pt x="61539" y="2321780"/>
                  <a:pt x="0" y="2107628"/>
                </a:cubicBezTo>
                <a:cubicBezTo>
                  <a:pt x="-61539" y="1893476"/>
                  <a:pt x="22626" y="1666262"/>
                  <a:pt x="0" y="1483942"/>
                </a:cubicBezTo>
                <a:cubicBezTo>
                  <a:pt x="-22626" y="1301622"/>
                  <a:pt x="11563" y="1276096"/>
                  <a:pt x="0" y="1075320"/>
                </a:cubicBezTo>
                <a:cubicBezTo>
                  <a:pt x="-11563" y="874544"/>
                  <a:pt x="8851" y="743766"/>
                  <a:pt x="0" y="494647"/>
                </a:cubicBezTo>
                <a:cubicBezTo>
                  <a:pt x="-8851" y="245528"/>
                  <a:pt x="12881" y="178890"/>
                  <a:pt x="0" y="0"/>
                </a:cubicBezTo>
                <a:close/>
              </a:path>
              <a:path w="6385560" h="4301281" stroke="0" extrusionOk="0">
                <a:moveTo>
                  <a:pt x="0" y="0"/>
                </a:moveTo>
                <a:cubicBezTo>
                  <a:pt x="237178" y="-53886"/>
                  <a:pt x="454281" y="18410"/>
                  <a:pt x="580505" y="0"/>
                </a:cubicBezTo>
                <a:cubicBezTo>
                  <a:pt x="706730" y="-18410"/>
                  <a:pt x="1085893" y="20115"/>
                  <a:pt x="1288722" y="0"/>
                </a:cubicBezTo>
                <a:cubicBezTo>
                  <a:pt x="1491551" y="-20115"/>
                  <a:pt x="1641844" y="21087"/>
                  <a:pt x="1741516" y="0"/>
                </a:cubicBezTo>
                <a:cubicBezTo>
                  <a:pt x="1841188" y="-21087"/>
                  <a:pt x="2027815" y="20040"/>
                  <a:pt x="2130455" y="0"/>
                </a:cubicBezTo>
                <a:cubicBezTo>
                  <a:pt x="2233095" y="-20040"/>
                  <a:pt x="2502497" y="57776"/>
                  <a:pt x="2774816" y="0"/>
                </a:cubicBezTo>
                <a:cubicBezTo>
                  <a:pt x="3047135" y="-57776"/>
                  <a:pt x="3168534" y="16753"/>
                  <a:pt x="3355322" y="0"/>
                </a:cubicBezTo>
                <a:cubicBezTo>
                  <a:pt x="3542110" y="-16753"/>
                  <a:pt x="3783311" y="42201"/>
                  <a:pt x="4063538" y="0"/>
                </a:cubicBezTo>
                <a:cubicBezTo>
                  <a:pt x="4343765" y="-42201"/>
                  <a:pt x="4358063" y="34258"/>
                  <a:pt x="4452477" y="0"/>
                </a:cubicBezTo>
                <a:cubicBezTo>
                  <a:pt x="4546891" y="-34258"/>
                  <a:pt x="4697255" y="39146"/>
                  <a:pt x="4905271" y="0"/>
                </a:cubicBezTo>
                <a:cubicBezTo>
                  <a:pt x="5113287" y="-39146"/>
                  <a:pt x="5362283" y="58622"/>
                  <a:pt x="5549632" y="0"/>
                </a:cubicBezTo>
                <a:cubicBezTo>
                  <a:pt x="5736981" y="-58622"/>
                  <a:pt x="5983830" y="33516"/>
                  <a:pt x="6385560" y="0"/>
                </a:cubicBezTo>
                <a:cubicBezTo>
                  <a:pt x="6425261" y="151256"/>
                  <a:pt x="6337673" y="298592"/>
                  <a:pt x="6385560" y="451635"/>
                </a:cubicBezTo>
                <a:cubicBezTo>
                  <a:pt x="6433447" y="604679"/>
                  <a:pt x="6348892" y="745407"/>
                  <a:pt x="6385560" y="860256"/>
                </a:cubicBezTo>
                <a:cubicBezTo>
                  <a:pt x="6422228" y="975105"/>
                  <a:pt x="6339286" y="1127963"/>
                  <a:pt x="6385560" y="1311891"/>
                </a:cubicBezTo>
                <a:cubicBezTo>
                  <a:pt x="6431834" y="1495819"/>
                  <a:pt x="6355972" y="1577796"/>
                  <a:pt x="6385560" y="1806538"/>
                </a:cubicBezTo>
                <a:cubicBezTo>
                  <a:pt x="6415148" y="2035280"/>
                  <a:pt x="6349530" y="2118641"/>
                  <a:pt x="6385560" y="2430224"/>
                </a:cubicBezTo>
                <a:cubicBezTo>
                  <a:pt x="6421590" y="2741807"/>
                  <a:pt x="6384230" y="2720629"/>
                  <a:pt x="6385560" y="2967884"/>
                </a:cubicBezTo>
                <a:cubicBezTo>
                  <a:pt x="6386890" y="3215139"/>
                  <a:pt x="6376151" y="3234359"/>
                  <a:pt x="6385560" y="3376506"/>
                </a:cubicBezTo>
                <a:cubicBezTo>
                  <a:pt x="6394969" y="3518653"/>
                  <a:pt x="6329484" y="3972256"/>
                  <a:pt x="6385560" y="4301281"/>
                </a:cubicBezTo>
                <a:cubicBezTo>
                  <a:pt x="6137621" y="4313923"/>
                  <a:pt x="5946363" y="4241574"/>
                  <a:pt x="5741199" y="4301281"/>
                </a:cubicBezTo>
                <a:cubicBezTo>
                  <a:pt x="5536035" y="4360988"/>
                  <a:pt x="5544480" y="4255335"/>
                  <a:pt x="5352260" y="4301281"/>
                </a:cubicBezTo>
                <a:cubicBezTo>
                  <a:pt x="5160040" y="4347227"/>
                  <a:pt x="4970699" y="4279417"/>
                  <a:pt x="4835610" y="4301281"/>
                </a:cubicBezTo>
                <a:cubicBezTo>
                  <a:pt x="4700521" y="4323145"/>
                  <a:pt x="4585888" y="4276469"/>
                  <a:pt x="4382816" y="4301281"/>
                </a:cubicBezTo>
                <a:cubicBezTo>
                  <a:pt x="4179744" y="4326093"/>
                  <a:pt x="3893663" y="4265030"/>
                  <a:pt x="3738455" y="4301281"/>
                </a:cubicBezTo>
                <a:cubicBezTo>
                  <a:pt x="3583247" y="4337532"/>
                  <a:pt x="3372462" y="4250424"/>
                  <a:pt x="3157950" y="4301281"/>
                </a:cubicBezTo>
                <a:cubicBezTo>
                  <a:pt x="2943439" y="4352138"/>
                  <a:pt x="2711464" y="4259129"/>
                  <a:pt x="2513589" y="4301281"/>
                </a:cubicBezTo>
                <a:cubicBezTo>
                  <a:pt x="2315714" y="4343433"/>
                  <a:pt x="2195935" y="4259694"/>
                  <a:pt x="2060794" y="4301281"/>
                </a:cubicBezTo>
                <a:cubicBezTo>
                  <a:pt x="1925653" y="4342868"/>
                  <a:pt x="1615115" y="4290851"/>
                  <a:pt x="1480289" y="4301281"/>
                </a:cubicBezTo>
                <a:cubicBezTo>
                  <a:pt x="1345464" y="4311711"/>
                  <a:pt x="1202134" y="4259478"/>
                  <a:pt x="1027495" y="4301281"/>
                </a:cubicBezTo>
                <a:cubicBezTo>
                  <a:pt x="852856" y="4343084"/>
                  <a:pt x="281501" y="4206084"/>
                  <a:pt x="0" y="4301281"/>
                </a:cubicBezTo>
                <a:cubicBezTo>
                  <a:pt x="-2402" y="4073669"/>
                  <a:pt x="4860" y="3906311"/>
                  <a:pt x="0" y="3763621"/>
                </a:cubicBezTo>
                <a:cubicBezTo>
                  <a:pt x="-4860" y="3620931"/>
                  <a:pt x="41465" y="3450846"/>
                  <a:pt x="0" y="3268974"/>
                </a:cubicBezTo>
                <a:cubicBezTo>
                  <a:pt x="-41465" y="3087102"/>
                  <a:pt x="44443" y="3013560"/>
                  <a:pt x="0" y="2817339"/>
                </a:cubicBezTo>
                <a:cubicBezTo>
                  <a:pt x="-44443" y="2621119"/>
                  <a:pt x="43733" y="2538973"/>
                  <a:pt x="0" y="2279679"/>
                </a:cubicBezTo>
                <a:cubicBezTo>
                  <a:pt x="-43733" y="2020385"/>
                  <a:pt x="4008" y="1855458"/>
                  <a:pt x="0" y="1742019"/>
                </a:cubicBezTo>
                <a:cubicBezTo>
                  <a:pt x="-4008" y="1628580"/>
                  <a:pt x="45253" y="1476386"/>
                  <a:pt x="0" y="1290384"/>
                </a:cubicBezTo>
                <a:cubicBezTo>
                  <a:pt x="-45253" y="1104382"/>
                  <a:pt x="50140" y="961590"/>
                  <a:pt x="0" y="709711"/>
                </a:cubicBezTo>
                <a:cubicBezTo>
                  <a:pt x="-50140" y="457832"/>
                  <a:pt x="55014" y="324175"/>
                  <a:pt x="0" y="0"/>
                </a:cubicBezTo>
                <a:close/>
              </a:path>
            </a:pathLst>
          </a:custGeom>
          <a:ln w="28575" cmpd="sng">
            <a:prstDash val="solid"/>
            <a:extLst>
              <a:ext uri="{C807C97D-BFC1-408E-A445-0C87EB9F89A2}">
                <ask:lineSketchStyleProps xmlns:ask="http://schemas.microsoft.com/office/drawing/2018/sketchyshapes" sd="1088800187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/>
              <a:t>Estudos hemodinâmicos;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/>
              <a:t>Estudos comportamentais;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/>
              <a:t>Estudos “atuais”;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/>
              <a:t>Um experimento;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200" dirty="0"/>
              <a:t>O experimento: efeitos do LIFG na extração de objetos de relativas [+similaridade].</a:t>
            </a:r>
          </a:p>
        </p:txBody>
      </p:sp>
    </p:spTree>
    <p:extLst>
      <p:ext uri="{BB962C8B-B14F-4D97-AF65-F5344CB8AC3E}">
        <p14:creationId xmlns:p14="http://schemas.microsoft.com/office/powerpoint/2010/main" val="40502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9A6FA-D773-410E-9432-26CFD63B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29" y="5672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Estudos Hemodinâmicos</a:t>
            </a:r>
            <a:br>
              <a:rPr lang="pt-BR" b="1" dirty="0"/>
            </a:br>
            <a:r>
              <a:rPr lang="pt-BR" sz="3300" b="1" dirty="0"/>
              <a:t>(Ben-</a:t>
            </a:r>
            <a:r>
              <a:rPr lang="pt-BR" sz="3300" b="1" dirty="0" err="1"/>
              <a:t>Shachar</a:t>
            </a:r>
            <a:r>
              <a:rPr lang="pt-BR" sz="3300" b="1" dirty="0"/>
              <a:t> et al. 2003, dentre outros)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659CE-8853-47BD-BCD9-F70E1124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29" y="2010488"/>
            <a:ext cx="10515600" cy="4683501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pt-BR" sz="2500" dirty="0"/>
              <a:t>[</a:t>
            </a:r>
            <a:r>
              <a:rPr lang="pt-BR" sz="2500" b="1" i="1" dirty="0"/>
              <a:t>The </a:t>
            </a:r>
            <a:r>
              <a:rPr lang="pt-BR" sz="2500" b="1" i="1" dirty="0" err="1"/>
              <a:t>fireman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pt-BR" sz="2500" dirty="0"/>
              <a:t>]</a:t>
            </a:r>
            <a:r>
              <a:rPr lang="pt-BR" sz="2500" b="1" i="1" dirty="0"/>
              <a:t> </a:t>
            </a:r>
            <a:r>
              <a:rPr lang="pt-BR" sz="2500" dirty="0"/>
              <a:t>[</a:t>
            </a:r>
            <a:r>
              <a:rPr lang="pt-BR" sz="2500" i="1" dirty="0" err="1"/>
              <a:t>who</a:t>
            </a:r>
            <a:r>
              <a:rPr lang="pt-BR" sz="18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pt-BR" sz="2500" i="1" dirty="0"/>
              <a:t> the </a:t>
            </a:r>
            <a:r>
              <a:rPr lang="pt-BR" sz="2500" i="1" dirty="0" err="1"/>
              <a:t>deputy</a:t>
            </a:r>
            <a:r>
              <a:rPr lang="pt-BR" sz="2500" i="1" dirty="0"/>
              <a:t> </a:t>
            </a:r>
            <a:r>
              <a:rPr lang="pt-BR" sz="2500" i="1" dirty="0" err="1">
                <a:solidFill>
                  <a:srgbClr val="00B050"/>
                </a:solidFill>
              </a:rPr>
              <a:t>called</a:t>
            </a:r>
            <a:r>
              <a:rPr lang="pt-BR" sz="2500" i="1" dirty="0"/>
              <a:t>__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pt-BR" sz="2500" dirty="0"/>
              <a:t>]</a:t>
            </a:r>
            <a:r>
              <a:rPr lang="pt-BR" sz="2500" i="1" dirty="0"/>
              <a:t> </a:t>
            </a:r>
            <a:r>
              <a:rPr lang="pt-BR" sz="2500" b="1" i="1" dirty="0" err="1"/>
              <a:t>saved</a:t>
            </a:r>
            <a:r>
              <a:rPr lang="pt-BR" sz="2500" b="1" i="1" dirty="0"/>
              <a:t> the </a:t>
            </a:r>
            <a:r>
              <a:rPr lang="pt-BR" sz="2500" b="1" i="1" dirty="0" err="1"/>
              <a:t>sailor</a:t>
            </a:r>
            <a:r>
              <a:rPr lang="pt-BR" sz="2500" b="1" i="1" dirty="0"/>
              <a:t> </a:t>
            </a:r>
            <a:r>
              <a:rPr lang="pt-BR" sz="2500" dirty="0"/>
              <a:t>(</a:t>
            </a:r>
            <a:r>
              <a:rPr lang="pt-BR" sz="2500" dirty="0" err="1"/>
              <a:t>object-extracted</a:t>
            </a:r>
            <a:r>
              <a:rPr lang="pt-BR" sz="2500" dirty="0"/>
              <a:t>)</a:t>
            </a:r>
          </a:p>
          <a:p>
            <a:pPr marL="0" indent="0" algn="just">
              <a:buNone/>
            </a:pPr>
            <a:r>
              <a:rPr lang="pt-BR" sz="2500" dirty="0"/>
              <a:t> </a:t>
            </a:r>
          </a:p>
          <a:p>
            <a:pPr marL="0" indent="0" algn="just">
              <a:buNone/>
            </a:pPr>
            <a:endParaRPr lang="pt-BR" sz="2500" dirty="0"/>
          </a:p>
          <a:p>
            <a:pPr marL="0" indent="0" algn="just">
              <a:buNone/>
            </a:pPr>
            <a:endParaRPr lang="pt-BR" sz="2500" dirty="0"/>
          </a:p>
          <a:p>
            <a:pPr marL="0" indent="0" algn="just">
              <a:buNone/>
            </a:pPr>
            <a:r>
              <a:rPr lang="pt-BR" sz="2500" i="1" dirty="0"/>
              <a:t>2.    </a:t>
            </a:r>
            <a:r>
              <a:rPr lang="pt-BR" sz="2500" dirty="0"/>
              <a:t>[</a:t>
            </a:r>
            <a:r>
              <a:rPr lang="pt-BR" sz="2500" b="1" i="1" dirty="0"/>
              <a:t>The </a:t>
            </a:r>
            <a:r>
              <a:rPr lang="pt-BR" sz="2500" b="1" i="1" dirty="0" err="1"/>
              <a:t>fireman</a:t>
            </a:r>
            <a:r>
              <a:rPr lang="pt-BR" sz="2500" dirty="0"/>
              <a:t>]</a:t>
            </a:r>
            <a:r>
              <a:rPr lang="pt-BR" sz="2500" b="1" i="1" dirty="0"/>
              <a:t> </a:t>
            </a:r>
            <a:r>
              <a:rPr lang="pt-BR" sz="2500" dirty="0"/>
              <a:t>[</a:t>
            </a:r>
            <a:r>
              <a:rPr lang="pt-BR" sz="2500" i="1" dirty="0"/>
              <a:t>who __ </a:t>
            </a:r>
            <a:r>
              <a:rPr lang="pt-BR" sz="2500" i="1" dirty="0" err="1"/>
              <a:t>called</a:t>
            </a:r>
            <a:r>
              <a:rPr lang="pt-BR" sz="2500" i="1" dirty="0"/>
              <a:t> the </a:t>
            </a:r>
            <a:r>
              <a:rPr lang="pt-BR" sz="2500" i="1" dirty="0" err="1"/>
              <a:t>deputy</a:t>
            </a:r>
            <a:r>
              <a:rPr lang="pt-BR" sz="2500" dirty="0"/>
              <a:t>]</a:t>
            </a:r>
            <a:r>
              <a:rPr lang="pt-BR" sz="2500" i="1" dirty="0"/>
              <a:t> </a:t>
            </a:r>
            <a:r>
              <a:rPr lang="pt-BR" sz="2500" b="1" i="1" dirty="0" err="1"/>
              <a:t>saved</a:t>
            </a:r>
            <a:r>
              <a:rPr lang="pt-BR" sz="2500" b="1" i="1" dirty="0"/>
              <a:t> the </a:t>
            </a:r>
            <a:r>
              <a:rPr lang="pt-BR" sz="2500" b="1" i="1" dirty="0" err="1"/>
              <a:t>sailor</a:t>
            </a:r>
            <a:r>
              <a:rPr lang="pt-BR" sz="2500" b="1" i="1" dirty="0"/>
              <a:t> </a:t>
            </a:r>
            <a:r>
              <a:rPr lang="pt-BR" sz="2500" dirty="0"/>
              <a:t>(</a:t>
            </a:r>
            <a:r>
              <a:rPr lang="pt-BR" sz="2500" dirty="0" err="1"/>
              <a:t>subject-extracted</a:t>
            </a:r>
            <a:r>
              <a:rPr lang="pt-BR" sz="2500" dirty="0"/>
              <a:t>)</a:t>
            </a:r>
          </a:p>
          <a:p>
            <a:pPr marL="0" indent="0" algn="just">
              <a:buNone/>
            </a:pPr>
            <a:endParaRPr lang="pt-BR" sz="2500" dirty="0"/>
          </a:p>
          <a:p>
            <a:pPr marL="0" indent="0" algn="just">
              <a:buNone/>
            </a:pPr>
            <a:endParaRPr lang="pt-BR" sz="2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rgbClr val="00B050"/>
                </a:solidFill>
              </a:rPr>
              <a:t>Ativação sanguínea em 1 (</a:t>
            </a:r>
            <a:r>
              <a:rPr lang="pt-BR" sz="2500" dirty="0" err="1">
                <a:solidFill>
                  <a:srgbClr val="00B050"/>
                </a:solidFill>
              </a:rPr>
              <a:t>object-extracted</a:t>
            </a:r>
            <a:r>
              <a:rPr lang="pt-BR" sz="2500" dirty="0">
                <a:solidFill>
                  <a:srgbClr val="00B050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500" dirty="0">
                <a:solidFill>
                  <a:srgbClr val="00B050"/>
                </a:solidFill>
              </a:rPr>
              <a:t>Extração de objetos de relativas + custosa</a:t>
            </a:r>
          </a:p>
          <a:p>
            <a:pPr marL="0" indent="0" algn="just">
              <a:buNone/>
            </a:pPr>
            <a:endParaRPr lang="pt-BR" sz="2500" dirty="0"/>
          </a:p>
          <a:p>
            <a:pPr marL="0" indent="0" algn="just">
              <a:buNone/>
            </a:pPr>
            <a:endParaRPr lang="pt-BR" sz="2500" dirty="0"/>
          </a:p>
          <a:p>
            <a:pPr marL="0" indent="0" algn="just">
              <a:buNone/>
            </a:pPr>
            <a:r>
              <a:rPr lang="pt-BR" sz="2500" dirty="0"/>
              <a:t>Esses estudos hemodinâmicos relacionados com resultados de </a:t>
            </a:r>
            <a:r>
              <a:rPr lang="pt-BR" sz="2500" i="1" dirty="0" err="1"/>
              <a:t>clefts</a:t>
            </a:r>
            <a:r>
              <a:rPr lang="pt-BR" sz="2500" i="1" dirty="0"/>
              <a:t> </a:t>
            </a:r>
            <a:r>
              <a:rPr lang="pt-BR" sz="2500" dirty="0"/>
              <a:t>(oração principal + subordinada ou vice-versa), </a:t>
            </a:r>
            <a:r>
              <a:rPr lang="pt-BR" sz="2500" i="1" dirty="0" err="1"/>
              <a:t>scrabled</a:t>
            </a:r>
            <a:r>
              <a:rPr lang="pt-BR" sz="2500" dirty="0"/>
              <a:t> </a:t>
            </a:r>
            <a:r>
              <a:rPr lang="pt-BR" sz="2500" i="1" dirty="0" err="1"/>
              <a:t>expressions</a:t>
            </a:r>
            <a:r>
              <a:rPr lang="pt-BR" sz="2500" dirty="0"/>
              <a:t> (non-canonical word-</a:t>
            </a:r>
            <a:r>
              <a:rPr lang="pt-BR" sz="2500" dirty="0" err="1"/>
              <a:t>order</a:t>
            </a:r>
            <a:r>
              <a:rPr lang="pt-BR" sz="2500" dirty="0"/>
              <a:t>) e </a:t>
            </a:r>
            <a:r>
              <a:rPr lang="pt-BR" sz="2500" i="1" dirty="0"/>
              <a:t>wh-</a:t>
            </a:r>
            <a:r>
              <a:rPr lang="pt-BR" sz="2500" i="1" dirty="0" err="1"/>
              <a:t>movement</a:t>
            </a:r>
            <a:r>
              <a:rPr lang="pt-BR" sz="2500" dirty="0"/>
              <a:t> reforçaram a hipótese da </a:t>
            </a:r>
            <a:r>
              <a:rPr lang="pt-BR" sz="2500" b="1" dirty="0"/>
              <a:t>relação</a:t>
            </a:r>
            <a:r>
              <a:rPr lang="pt-BR" sz="2500" dirty="0"/>
              <a:t> entre o córtex frontal inferior esquerdo e o </a:t>
            </a:r>
            <a:r>
              <a:rPr lang="pt-BR" sz="2500" b="1" dirty="0"/>
              <a:t>processamento sintático</a:t>
            </a:r>
            <a:r>
              <a:rPr lang="pt-BR" sz="2500" dirty="0"/>
              <a:t>.</a:t>
            </a:r>
          </a:p>
        </p:txBody>
      </p:sp>
      <p:sp>
        <p:nvSpPr>
          <p:cNvPr id="9" name="Seta: Curva para a Esquerda 8">
            <a:extLst>
              <a:ext uri="{FF2B5EF4-FFF2-40B4-BE49-F238E27FC236}">
                <a16:creationId xmlns:a16="http://schemas.microsoft.com/office/drawing/2014/main" id="{E76512F3-D72C-4526-88BB-A532F9144F8D}"/>
              </a:ext>
            </a:extLst>
          </p:cNvPr>
          <p:cNvSpPr/>
          <p:nvPr/>
        </p:nvSpPr>
        <p:spPr>
          <a:xfrm rot="5572493">
            <a:off x="4250088" y="2084973"/>
            <a:ext cx="207356" cy="829011"/>
          </a:xfrm>
          <a:prstGeom prst="curvedLeftArrow">
            <a:avLst/>
          </a:prstGeom>
          <a:solidFill>
            <a:srgbClr val="AFEB7D"/>
          </a:solidFill>
          <a:ln>
            <a:solidFill>
              <a:srgbClr val="AFEB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Curva para a Esquerda 9">
            <a:extLst>
              <a:ext uri="{FF2B5EF4-FFF2-40B4-BE49-F238E27FC236}">
                <a16:creationId xmlns:a16="http://schemas.microsoft.com/office/drawing/2014/main" id="{19BA7A16-0255-44C0-81F6-540B8231B518}"/>
              </a:ext>
            </a:extLst>
          </p:cNvPr>
          <p:cNvSpPr/>
          <p:nvPr/>
        </p:nvSpPr>
        <p:spPr>
          <a:xfrm rot="5400000">
            <a:off x="3832635" y="1619009"/>
            <a:ext cx="393242" cy="2024013"/>
          </a:xfrm>
          <a:prstGeom prst="curvedLeftArrow">
            <a:avLst/>
          </a:prstGeom>
          <a:solidFill>
            <a:srgbClr val="85E44A"/>
          </a:solidFill>
          <a:ln>
            <a:solidFill>
              <a:srgbClr val="85E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: Curva para a Esquerda 10">
            <a:extLst>
              <a:ext uri="{FF2B5EF4-FFF2-40B4-BE49-F238E27FC236}">
                <a16:creationId xmlns:a16="http://schemas.microsoft.com/office/drawing/2014/main" id="{DF9B65AC-CCA8-4EA4-8A53-E6C423BD571A}"/>
              </a:ext>
            </a:extLst>
          </p:cNvPr>
          <p:cNvSpPr/>
          <p:nvPr/>
        </p:nvSpPr>
        <p:spPr>
          <a:xfrm rot="5400000">
            <a:off x="3346082" y="1200142"/>
            <a:ext cx="460927" cy="3234234"/>
          </a:xfrm>
          <a:prstGeom prst="curvedLeftArrow">
            <a:avLst/>
          </a:prstGeom>
          <a:solidFill>
            <a:srgbClr val="78D749"/>
          </a:solidFill>
          <a:ln>
            <a:solidFill>
              <a:srgbClr val="78D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: Curva para a Esquerda 11">
            <a:extLst>
              <a:ext uri="{FF2B5EF4-FFF2-40B4-BE49-F238E27FC236}">
                <a16:creationId xmlns:a16="http://schemas.microsoft.com/office/drawing/2014/main" id="{6A1C426A-4106-4F83-8049-FD22ECD0528E}"/>
              </a:ext>
            </a:extLst>
          </p:cNvPr>
          <p:cNvSpPr/>
          <p:nvPr/>
        </p:nvSpPr>
        <p:spPr>
          <a:xfrm rot="5400000">
            <a:off x="3785341" y="3441238"/>
            <a:ext cx="227120" cy="965203"/>
          </a:xfrm>
          <a:prstGeom prst="curved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3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9A6FA-D773-410E-9432-26CFD63B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96058"/>
            <a:ext cx="10515600" cy="1325563"/>
          </a:xfrm>
        </p:spPr>
        <p:txBody>
          <a:bodyPr/>
          <a:lstStyle/>
          <a:p>
            <a:r>
              <a:rPr lang="pt-BR" b="1" dirty="0"/>
              <a:t>Estudos Comportamentais</a:t>
            </a:r>
            <a:br>
              <a:rPr lang="pt-BR" b="1" dirty="0"/>
            </a:br>
            <a:r>
              <a:rPr lang="pt-BR" sz="3000" b="1" dirty="0"/>
              <a:t>(FORD, 1983; KING &amp; JUST, 1991 dentre outros)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659CE-8853-47BD-BCD9-F70E1124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62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/>
              <a:t>Apesar de as duas frases terem o mesmo custo sintático de movimento de constituinte,  o processamento de </a:t>
            </a:r>
            <a:r>
              <a:rPr lang="pt-BR" sz="2000" b="1" dirty="0"/>
              <a:t>objetos de relativas </a:t>
            </a:r>
            <a:r>
              <a:rPr lang="pt-BR" sz="2000" dirty="0"/>
              <a:t>se torna  mais custoso </a:t>
            </a:r>
            <a:r>
              <a:rPr lang="pt-BR" sz="2000" b="1" dirty="0"/>
              <a:t>somente</a:t>
            </a:r>
            <a:r>
              <a:rPr lang="pt-BR" sz="2000" dirty="0"/>
              <a:t> quando as 2 </a:t>
            </a:r>
            <a:r>
              <a:rPr lang="pt-BR" sz="2000" dirty="0">
                <a:solidFill>
                  <a:srgbClr val="7030A0"/>
                </a:solidFill>
              </a:rPr>
              <a:t>frases nominais pré-verbais</a:t>
            </a:r>
            <a:r>
              <a:rPr lang="pt-BR" sz="2000" dirty="0"/>
              <a:t> são </a:t>
            </a:r>
            <a:r>
              <a:rPr lang="pt-BR" sz="2000" b="1" dirty="0"/>
              <a:t>paralelas</a:t>
            </a:r>
            <a:r>
              <a:rPr lang="pt-BR" sz="2000" dirty="0"/>
              <a:t> na superfície sintática, como em 1. </a:t>
            </a:r>
          </a:p>
          <a:p>
            <a:pPr marL="0" indent="0">
              <a:buNone/>
            </a:pPr>
            <a:r>
              <a:rPr lang="pt-BR" sz="2000" dirty="0"/>
              <a:t>Exemplos: </a:t>
            </a:r>
          </a:p>
          <a:p>
            <a:pPr marL="0" indent="0">
              <a:buNone/>
            </a:pPr>
            <a:r>
              <a:rPr lang="pt-BR" sz="2000" dirty="0">
                <a:solidFill>
                  <a:srgbClr val="00B050"/>
                </a:solidFill>
              </a:rPr>
              <a:t>     [DP [NP de conteúdo]]            [DP [NP de conteúdo]]                 [DP] </a:t>
            </a:r>
            <a:endParaRPr lang="pt-BR" sz="2000" dirty="0"/>
          </a:p>
          <a:p>
            <a:pPr marL="457200" indent="-457200">
              <a:buAutoNum type="arabicPeriod"/>
            </a:pPr>
            <a:r>
              <a:rPr lang="pt-BR" sz="2000" u="sng" dirty="0" err="1">
                <a:solidFill>
                  <a:srgbClr val="00B050"/>
                </a:solidFill>
              </a:rPr>
              <a:t>the</a:t>
            </a:r>
            <a:r>
              <a:rPr lang="pt-BR" sz="2000" u="sng" dirty="0">
                <a:solidFill>
                  <a:srgbClr val="00B050"/>
                </a:solidFill>
              </a:rPr>
              <a:t> </a:t>
            </a:r>
            <a:r>
              <a:rPr lang="pt-BR" sz="2000" u="sng" dirty="0" err="1">
                <a:solidFill>
                  <a:srgbClr val="00B050"/>
                </a:solidFill>
              </a:rPr>
              <a:t>reporter</a:t>
            </a:r>
            <a:r>
              <a:rPr lang="pt-BR" sz="2000" baseline="-25000" dirty="0" err="1"/>
              <a:t>i</a:t>
            </a:r>
            <a:r>
              <a:rPr lang="pt-BR" sz="2000" baseline="-25000" dirty="0"/>
              <a:t>                            </a:t>
            </a:r>
            <a:r>
              <a:rPr lang="pt-BR" sz="2000" dirty="0" err="1"/>
              <a:t>who</a:t>
            </a:r>
            <a:r>
              <a:rPr lang="pt-BR" sz="2000" dirty="0"/>
              <a:t>  </a:t>
            </a:r>
            <a:r>
              <a:rPr lang="pt-BR" sz="2000" dirty="0" err="1">
                <a:solidFill>
                  <a:srgbClr val="00B050"/>
                </a:solidFill>
              </a:rPr>
              <a:t>the</a:t>
            </a:r>
            <a:r>
              <a:rPr lang="pt-BR" sz="2000" dirty="0">
                <a:solidFill>
                  <a:srgbClr val="00B050"/>
                </a:solidFill>
              </a:rPr>
              <a:t> </a:t>
            </a:r>
            <a:r>
              <a:rPr lang="pt-BR" sz="2000" dirty="0" err="1">
                <a:solidFill>
                  <a:srgbClr val="00B050"/>
                </a:solidFill>
              </a:rPr>
              <a:t>senator</a:t>
            </a:r>
            <a:r>
              <a:rPr lang="pt-BR" sz="2000" dirty="0">
                <a:solidFill>
                  <a:srgbClr val="00B050"/>
                </a:solidFill>
              </a:rPr>
              <a:t>                      </a:t>
            </a:r>
            <a:r>
              <a:rPr lang="pt-BR" sz="2000" dirty="0" err="1"/>
              <a:t>attacked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00B050"/>
                </a:solidFill>
              </a:rPr>
              <a:t>t</a:t>
            </a:r>
            <a:r>
              <a:rPr lang="pt-BR" sz="2000" baseline="-25000" dirty="0">
                <a:solidFill>
                  <a:srgbClr val="00B050"/>
                </a:solidFill>
              </a:rPr>
              <a:t>i</a:t>
            </a:r>
            <a:r>
              <a:rPr lang="pt-BR" sz="2000" dirty="0"/>
              <a:t>       (</a:t>
            </a:r>
            <a:r>
              <a:rPr lang="pt-BR" sz="2000" dirty="0" err="1"/>
              <a:t>similarity-based</a:t>
            </a:r>
            <a:r>
              <a:rPr lang="pt-BR" sz="2000" dirty="0"/>
              <a:t> </a:t>
            </a:r>
            <a:r>
              <a:rPr lang="pt-BR" sz="2000" dirty="0" err="1"/>
              <a:t>interference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2000" dirty="0">
                <a:solidFill>
                  <a:srgbClr val="00B050"/>
                </a:solidFill>
              </a:rPr>
              <a:t>    [DP +NP de conteúdo]              [</a:t>
            </a:r>
            <a:r>
              <a:rPr lang="pt-BR" sz="2000" dirty="0" err="1">
                <a:solidFill>
                  <a:srgbClr val="00B050"/>
                </a:solidFill>
              </a:rPr>
              <a:t>DP</a:t>
            </a:r>
            <a:r>
              <a:rPr lang="pt-BR" sz="2000" dirty="0" err="1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IrisUPC" panose="020B0604020202020204" pitchFamily="34" charset="-34"/>
              </a:rPr>
              <a:t>ø</a:t>
            </a:r>
            <a:r>
              <a:rPr lang="pt-BR" sz="2000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IrisUPC" panose="020B0604020202020204" pitchFamily="34" charset="-34"/>
              </a:rPr>
              <a:t> </a:t>
            </a:r>
            <a:r>
              <a:rPr lang="pt-BR" sz="2000" dirty="0">
                <a:solidFill>
                  <a:srgbClr val="00B050"/>
                </a:solidFill>
              </a:rPr>
              <a:t>+ NP expressão de referência]                 [DP] </a:t>
            </a:r>
            <a:endParaRPr lang="pt-BR" sz="2000" dirty="0"/>
          </a:p>
          <a:p>
            <a:pPr marL="0" indent="0">
              <a:buNone/>
            </a:pPr>
            <a:r>
              <a:rPr lang="pt-BR" sz="2000" dirty="0"/>
              <a:t>2.</a:t>
            </a:r>
            <a:r>
              <a:rPr lang="pt-BR" sz="2000" dirty="0">
                <a:solidFill>
                  <a:srgbClr val="00B050"/>
                </a:solidFill>
              </a:rPr>
              <a:t> </a:t>
            </a:r>
            <a:r>
              <a:rPr lang="pt-BR" sz="2000" u="sng" dirty="0" err="1">
                <a:solidFill>
                  <a:srgbClr val="00B050"/>
                </a:solidFill>
              </a:rPr>
              <a:t>the</a:t>
            </a:r>
            <a:r>
              <a:rPr lang="pt-BR" sz="2000" u="sng" dirty="0">
                <a:solidFill>
                  <a:srgbClr val="00B050"/>
                </a:solidFill>
              </a:rPr>
              <a:t> </a:t>
            </a:r>
            <a:r>
              <a:rPr lang="pt-BR" sz="2000" u="sng" dirty="0" err="1">
                <a:solidFill>
                  <a:srgbClr val="00B050"/>
                </a:solidFill>
              </a:rPr>
              <a:t>reporter</a:t>
            </a:r>
            <a:r>
              <a:rPr lang="pt-BR" sz="2000" baseline="-25000" dirty="0" err="1">
                <a:solidFill>
                  <a:srgbClr val="00B050"/>
                </a:solidFill>
              </a:rPr>
              <a:t>i</a:t>
            </a:r>
            <a:r>
              <a:rPr lang="pt-BR" sz="2000" baseline="-25000" dirty="0">
                <a:solidFill>
                  <a:srgbClr val="00B050"/>
                </a:solidFill>
              </a:rPr>
              <a:t>                        </a:t>
            </a:r>
            <a:r>
              <a:rPr lang="pt-BR" sz="2000" dirty="0" err="1"/>
              <a:t>who</a:t>
            </a:r>
            <a:r>
              <a:rPr lang="pt-BR" sz="2000" dirty="0"/>
              <a:t>        </a:t>
            </a:r>
            <a:r>
              <a:rPr lang="pt-BR" sz="2000" u="sng" dirty="0">
                <a:solidFill>
                  <a:srgbClr val="00B050"/>
                </a:solidFill>
              </a:rPr>
              <a:t>Bill</a:t>
            </a:r>
            <a:r>
              <a:rPr lang="pt-BR" sz="2000" dirty="0"/>
              <a:t>                                                           </a:t>
            </a:r>
            <a:r>
              <a:rPr lang="pt-BR" sz="2000" dirty="0" err="1"/>
              <a:t>attacked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00B050"/>
                </a:solidFill>
              </a:rPr>
              <a:t>t</a:t>
            </a:r>
            <a:r>
              <a:rPr lang="pt-BR" sz="2000" baseline="-25000" dirty="0">
                <a:solidFill>
                  <a:srgbClr val="00B050"/>
                </a:solidFill>
              </a:rPr>
              <a:t>i</a:t>
            </a:r>
            <a:r>
              <a:rPr lang="pt-BR" sz="2000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147FA5-9C56-4EB7-A832-447BE958374C}"/>
              </a:ext>
            </a:extLst>
          </p:cNvPr>
          <p:cNvSpPr txBox="1">
            <a:spLocks/>
          </p:cNvSpPr>
          <p:nvPr/>
        </p:nvSpPr>
        <p:spPr>
          <a:xfrm>
            <a:off x="838200" y="50539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 desses estudos</a:t>
            </a: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1B5B99E-BAFD-4905-BBEC-E3C6BC04258B}"/>
              </a:ext>
            </a:extLst>
          </p:cNvPr>
          <p:cNvSpPr txBox="1">
            <a:spLocks/>
          </p:cNvSpPr>
          <p:nvPr/>
        </p:nvSpPr>
        <p:spPr>
          <a:xfrm>
            <a:off x="838200" y="59661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>
                <a:solidFill>
                  <a:srgbClr val="00B050"/>
                </a:solidFill>
              </a:rPr>
              <a:t>A dificuldade de extração do objeto de relativas não está associada à sintaxe, mas à </a:t>
            </a:r>
            <a:r>
              <a:rPr lang="pt-BR" sz="2000" b="1" dirty="0">
                <a:solidFill>
                  <a:srgbClr val="00B050"/>
                </a:solidFill>
              </a:rPr>
              <a:t>interferência do paralelismo (</a:t>
            </a:r>
            <a:r>
              <a:rPr lang="pt-BR" sz="2000" b="1" dirty="0" err="1">
                <a:solidFill>
                  <a:srgbClr val="00B050"/>
                </a:solidFill>
              </a:rPr>
              <a:t>similarity-based</a:t>
            </a:r>
            <a:r>
              <a:rPr lang="pt-BR" sz="2000" b="1" dirty="0">
                <a:solidFill>
                  <a:srgbClr val="00B050"/>
                </a:solidFill>
              </a:rPr>
              <a:t> </a:t>
            </a:r>
            <a:r>
              <a:rPr lang="pt-BR" sz="2000" b="1" dirty="0" err="1">
                <a:solidFill>
                  <a:srgbClr val="00B050"/>
                </a:solidFill>
              </a:rPr>
              <a:t>interference</a:t>
            </a:r>
            <a:r>
              <a:rPr lang="pt-BR" sz="2000" b="1" dirty="0">
                <a:solidFill>
                  <a:srgbClr val="00B050"/>
                </a:solidFill>
              </a:rPr>
              <a:t>), afetando a memória de trabalho</a:t>
            </a:r>
            <a:r>
              <a:rPr lang="pt-BR" sz="2000" dirty="0">
                <a:solidFill>
                  <a:srgbClr val="00B050"/>
                </a:solidFill>
              </a:rPr>
              <a:t>. </a:t>
            </a:r>
            <a:endParaRPr lang="pt-BR" sz="2000" dirty="0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8B737B9-ABA0-43D4-898E-179E9D7CA500}"/>
              </a:ext>
            </a:extLst>
          </p:cNvPr>
          <p:cNvCxnSpPr/>
          <p:nvPr/>
        </p:nvCxnSpPr>
        <p:spPr>
          <a:xfrm>
            <a:off x="7495822" y="4075290"/>
            <a:ext cx="4741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A99C02C-48D4-402A-B3D7-E3618766509B}"/>
              </a:ext>
            </a:extLst>
          </p:cNvPr>
          <p:cNvCxnSpPr/>
          <p:nvPr/>
        </p:nvCxnSpPr>
        <p:spPr>
          <a:xfrm>
            <a:off x="8833556" y="4859814"/>
            <a:ext cx="4741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4F13-EBA2-421E-98A8-FFA03AAA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04854-0183-4BDB-9D94-007F3031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47184"/>
          </a:xfrm>
        </p:spPr>
        <p:txBody>
          <a:bodyPr/>
          <a:lstStyle/>
          <a:p>
            <a:pPr indent="0" algn="just">
              <a:buNone/>
            </a:pP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Se o aumento [do LIFG] tem a ver com memória de trabalho e não com sintaxe, caso fizéssemos um MEG com uma repetição alta de </a:t>
            </a:r>
            <a:r>
              <a:rPr lang="pt-BR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NPs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pt-BR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teríamos a ativação da mesma área? 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Por exemplo: “</a:t>
            </a:r>
            <a:r>
              <a:rPr lang="pt-BR" sz="20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João, o menino bonito, educado, inteligente, alto, e..., trabalha na sala ao lado</a:t>
            </a: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.” Isto é, </a:t>
            </a:r>
            <a:r>
              <a:rPr lang="pt-BR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a recursividade não apresenta problemas de esforço sintático, apenas de memória?</a:t>
            </a:r>
            <a:endParaRPr lang="pt-BR" sz="20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7" name="Imagem 6" descr="Desenho de personagens&#10;&#10;Descrição gerada automaticamente com confiança média">
            <a:extLst>
              <a:ext uri="{FF2B5EF4-FFF2-40B4-BE49-F238E27FC236}">
                <a16:creationId xmlns:a16="http://schemas.microsoft.com/office/drawing/2014/main" id="{0A1043CF-6EB2-4D81-80FD-299ED8DB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5100" y="4080907"/>
            <a:ext cx="2641600" cy="26416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6C7C649-F7FA-4F4A-B791-77AB45AAB2A1}"/>
              </a:ext>
            </a:extLst>
          </p:cNvPr>
          <p:cNvSpPr txBox="1"/>
          <p:nvPr/>
        </p:nvSpPr>
        <p:spPr>
          <a:xfrm>
            <a:off x="1137684" y="3785192"/>
            <a:ext cx="103667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O ponto é o </a:t>
            </a:r>
            <a:r>
              <a:rPr lang="pt-BR" sz="2000" b="1" dirty="0">
                <a:solidFill>
                  <a:srgbClr val="00B050"/>
                </a:solidFill>
              </a:rPr>
              <a:t>paralelismo </a:t>
            </a:r>
            <a:r>
              <a:rPr lang="pt-BR" sz="2000" dirty="0">
                <a:solidFill>
                  <a:srgbClr val="00B050"/>
                </a:solidFill>
              </a:rPr>
              <a:t>sintático, não a sintaxe: DP, DP x DP, </a:t>
            </a:r>
            <a:r>
              <a:rPr lang="pt-BR" sz="2000" dirty="0">
                <a:solidFill>
                  <a:srgbClr val="FF0000"/>
                </a:solidFill>
              </a:rPr>
              <a:t>DP</a:t>
            </a:r>
          </a:p>
          <a:p>
            <a:pPr algn="ctr"/>
            <a:r>
              <a:rPr lang="pt-BR" sz="2000" dirty="0">
                <a:solidFill>
                  <a:srgbClr val="00B050"/>
                </a:solidFill>
              </a:rPr>
              <a:t>[the dog] [the </a:t>
            </a:r>
            <a:r>
              <a:rPr lang="pt-BR" sz="2000" dirty="0" err="1">
                <a:solidFill>
                  <a:srgbClr val="00B050"/>
                </a:solidFill>
              </a:rPr>
              <a:t>woman</a:t>
            </a:r>
            <a:r>
              <a:rPr lang="pt-BR" sz="2000" dirty="0">
                <a:solidFill>
                  <a:srgbClr val="00B050"/>
                </a:solidFill>
              </a:rPr>
              <a:t>] </a:t>
            </a:r>
            <a:r>
              <a:rPr lang="pt-BR" sz="2000" dirty="0" err="1">
                <a:solidFill>
                  <a:srgbClr val="00B050"/>
                </a:solidFill>
              </a:rPr>
              <a:t>walked</a:t>
            </a:r>
            <a:r>
              <a:rPr lang="pt-BR" sz="2000" dirty="0">
                <a:solidFill>
                  <a:srgbClr val="00B050"/>
                </a:solidFill>
              </a:rPr>
              <a:t> </a:t>
            </a:r>
            <a:r>
              <a:rPr lang="pt-BR" sz="2000" b="1" dirty="0">
                <a:solidFill>
                  <a:srgbClr val="00B050"/>
                </a:solidFill>
              </a:rPr>
              <a:t>x</a:t>
            </a:r>
            <a:r>
              <a:rPr lang="pt-BR" sz="2000" dirty="0">
                <a:solidFill>
                  <a:srgbClr val="00B050"/>
                </a:solidFill>
              </a:rPr>
              <a:t> [the dog] [</a:t>
            </a:r>
            <a:r>
              <a:rPr lang="pt-BR" sz="2000" dirty="0">
                <a:solidFill>
                  <a:srgbClr val="FF0000"/>
                </a:solidFill>
              </a:rPr>
              <a:t>Sally</a:t>
            </a:r>
            <a:r>
              <a:rPr lang="pt-BR" sz="2000" dirty="0">
                <a:solidFill>
                  <a:srgbClr val="00B050"/>
                </a:solidFill>
              </a:rPr>
              <a:t>] </a:t>
            </a:r>
            <a:r>
              <a:rPr lang="pt-BR" sz="2000" dirty="0" err="1">
                <a:solidFill>
                  <a:srgbClr val="00B050"/>
                </a:solidFill>
              </a:rPr>
              <a:t>walked</a:t>
            </a:r>
            <a:endParaRPr lang="pt-BR" sz="2000" dirty="0">
              <a:solidFill>
                <a:srgbClr val="00B050"/>
              </a:solidFill>
            </a:endParaRPr>
          </a:p>
          <a:p>
            <a:pPr algn="ctr"/>
            <a:endParaRPr lang="pt-BR" sz="2000" dirty="0">
              <a:solidFill>
                <a:srgbClr val="00B050"/>
              </a:solidFill>
            </a:endParaRPr>
          </a:p>
          <a:p>
            <a:pPr algn="ctr"/>
            <a:r>
              <a:rPr lang="pt-BR" sz="2000" dirty="0">
                <a:solidFill>
                  <a:srgbClr val="00B050"/>
                </a:solidFill>
              </a:rPr>
              <a:t>Por isso, o argumento da </a:t>
            </a:r>
            <a:r>
              <a:rPr lang="pt-BR" sz="2000" b="1" dirty="0">
                <a:solidFill>
                  <a:srgbClr val="00B050"/>
                </a:solidFill>
              </a:rPr>
              <a:t>memória de trabalho </a:t>
            </a:r>
            <a:r>
              <a:rPr lang="pt-BR" sz="2000" dirty="0">
                <a:solidFill>
                  <a:srgbClr val="00B050"/>
                </a:solidFill>
              </a:rPr>
              <a:t>e não da sintaxe.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6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4F13-EBA2-421E-98A8-FFA03AAA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04854-0183-4BDB-9D94-007F3031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" y="1825624"/>
            <a:ext cx="10515600" cy="1247184"/>
          </a:xfrm>
        </p:spPr>
        <p:txBody>
          <a:bodyPr/>
          <a:lstStyle/>
          <a:p>
            <a:pPr indent="0" algn="just">
              <a:buNone/>
            </a:pPr>
            <a:r>
              <a:rPr lang="pt-BR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</a:rPr>
              <a:t>Quando a recuperação é mais difícil, há um aumento do LIFG. Isso poderia ser estendido também para questões de deslocamento?</a:t>
            </a:r>
            <a:endParaRPr lang="pt-BR" sz="20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7" name="Imagem 6" descr="Desenho de personagens&#10;&#10;Descrição gerada automaticamente com confiança média">
            <a:extLst>
              <a:ext uri="{FF2B5EF4-FFF2-40B4-BE49-F238E27FC236}">
                <a16:creationId xmlns:a16="http://schemas.microsoft.com/office/drawing/2014/main" id="{0A1043CF-6EB2-4D81-80FD-299ED8DB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55100" y="4080907"/>
            <a:ext cx="2641600" cy="26416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9F2E30-784F-4496-9911-1BE445706216}"/>
              </a:ext>
            </a:extLst>
          </p:cNvPr>
          <p:cNvSpPr txBox="1"/>
          <p:nvPr/>
        </p:nvSpPr>
        <p:spPr>
          <a:xfrm>
            <a:off x="5111932" y="3207525"/>
            <a:ext cx="4924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Provavelmente.</a:t>
            </a:r>
          </a:p>
        </p:txBody>
      </p:sp>
    </p:spTree>
    <p:extLst>
      <p:ext uri="{BB962C8B-B14F-4D97-AF65-F5344CB8AC3E}">
        <p14:creationId xmlns:p14="http://schemas.microsoft.com/office/powerpoint/2010/main" val="18153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FA5F9FF-7C9F-4DEE-BC65-6162C628C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Estudos Atuais</a:t>
            </a:r>
            <a:br>
              <a:rPr lang="pt-BR" b="1" dirty="0"/>
            </a:br>
            <a:r>
              <a:rPr lang="pt-BR" sz="3000" b="1" dirty="0"/>
              <a:t>(Bem-</a:t>
            </a:r>
            <a:r>
              <a:rPr lang="pt-BR" sz="3000" b="1" dirty="0" err="1"/>
              <a:t>Shachar</a:t>
            </a:r>
            <a:r>
              <a:rPr lang="pt-BR" sz="3000" b="1" dirty="0"/>
              <a:t> et. Al, 2003; dentre outros)</a:t>
            </a:r>
            <a:endParaRPr lang="pt-BR" sz="30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40044F6-3584-498D-BF67-E87AA78A20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995444"/>
            <a:ext cx="10515600" cy="2184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pt-BR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7030A0"/>
                </a:solidFill>
              </a:rPr>
              <a:t>As contribuições do LIFG para a sintaxe se aproximam mais de teorias da memória de trabalho e de controle cognitivo que de teorias de domínio geral.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C481E9B6-E61D-48C3-AD59-2AC15F6F6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3638"/>
              </p:ext>
            </p:extLst>
          </p:nvPr>
        </p:nvGraphicFramePr>
        <p:xfrm>
          <a:off x="2032000" y="4484872"/>
          <a:ext cx="812799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616750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076412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04108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Estudos hemodinâmicos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Estudos comportamentais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Estudos atuais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55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relação entre o córtex frontal inferior esquerdo e o processamento sintático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relação entre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</a:rPr>
                        <a:t>similarity-based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dirty="0" err="1">
                          <a:solidFill>
                            <a:schemeClr val="tx1"/>
                          </a:solidFill>
                        </a:rPr>
                        <a:t>interference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 e memória de trabalho</a:t>
                      </a:r>
                      <a:endParaRPr lang="pt-B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/>
                        <a:t>Relação entre LIFG, memória de trabalho e controle cognitivo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094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8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2062</Words>
  <Application>Microsoft Office PowerPoint</Application>
  <PresentationFormat>Widescreen</PresentationFormat>
  <Paragraphs>195</Paragraphs>
  <Slides>21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3" baseType="lpstr">
      <vt:lpstr>Microsoft JhengHei UI</vt:lpstr>
      <vt:lpstr>AdvTT2cba4af3.B</vt:lpstr>
      <vt:lpstr>AdvTT5843c571</vt:lpstr>
      <vt:lpstr>AdvTT5843c571+20</vt:lpstr>
      <vt:lpstr>AdvTTf90d833a.I</vt:lpstr>
      <vt:lpstr>Arial</vt:lpstr>
      <vt:lpstr>Calibri</vt:lpstr>
      <vt:lpstr>Calibri Light</vt:lpstr>
      <vt:lpstr>Segoe UI</vt:lpstr>
      <vt:lpstr>Times New Roman</vt:lpstr>
      <vt:lpstr>Wingdings</vt:lpstr>
      <vt:lpstr>Tema do Office</vt:lpstr>
      <vt:lpstr>PPGL - LEF 877  Neurociência da Linguagem (D) - Profa. Aniela I. França Stefanie Martin</vt:lpstr>
      <vt:lpstr>MEG evidence that the LIFG effect of object extraction requires similarity-based interference</vt:lpstr>
      <vt:lpstr>Perguntas</vt:lpstr>
      <vt:lpstr>Organização</vt:lpstr>
      <vt:lpstr>Estudos Hemodinâmicos (Ben-Shachar et al. 2003, dentre outros) </vt:lpstr>
      <vt:lpstr>Estudos Comportamentais (FORD, 1983; KING &amp; JUST, 1991 dentre outros)</vt:lpstr>
      <vt:lpstr>Perguntas</vt:lpstr>
      <vt:lpstr>Perguntas</vt:lpstr>
      <vt:lpstr>Estudos Atuais (Bem-Shachar et. Al, 2003; dentre outros)</vt:lpstr>
      <vt:lpstr>Gordon et al., 2001</vt:lpstr>
      <vt:lpstr>Apresentação do PowerPoint</vt:lpstr>
      <vt:lpstr>Condições e estímulos</vt:lpstr>
      <vt:lpstr>Procedimento</vt:lpstr>
      <vt:lpstr>Estímulos</vt:lpstr>
      <vt:lpstr>Hipótese e Resultados</vt:lpstr>
      <vt:lpstr>Resultados: tarefa comportamental</vt:lpstr>
      <vt:lpstr>LIFG ROI Results</vt:lpstr>
      <vt:lpstr>Perguntas</vt:lpstr>
      <vt:lpstr>Resultados</vt:lpstr>
      <vt:lpstr>Resumo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PPGL - LEF 877  Neurociência da Linguagem (D) - Profa. Dra. Aniela França Stefanie Martin</dc:title>
  <dc:creator>Stefanie</dc:creator>
  <cp:lastModifiedBy>Aniela Franca</cp:lastModifiedBy>
  <cp:revision>6</cp:revision>
  <dcterms:created xsi:type="dcterms:W3CDTF">2021-01-26T22:04:56Z</dcterms:created>
  <dcterms:modified xsi:type="dcterms:W3CDTF">2021-04-01T14:49:13Z</dcterms:modified>
</cp:coreProperties>
</file>