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bold r:id="rId28"/>
      <p:italic r:id="rId29"/>
      <p:boldItalic r:id="rId30"/>
    </p:embeddedFont>
    <p:embeddedFont>
      <p:font typeface="Montserrat SemiBold" panose="000007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EFD0D2-F2FE-40A9-AEBF-232CD4AFA467}">
  <a:tblStyle styleId="{ABEFD0D2-F2FE-40A9-AEBF-232CD4AFA4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9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6789265d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36789265d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be8d68bc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3be8d68b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6789265d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6789265d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6789265d2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6789265d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b8d31e09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b8d31e09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b8d31e09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b8d31e09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3b8d31e09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3b8d31e09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b8d31e09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b8d31e09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b8d31e09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b8d31e09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b8d31e092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b8d31e09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6789265d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36789265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b8d31e092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b8d31e09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c06730e6d_3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c06730e6d_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b8d2fe64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b8d2fe64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c06730e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c06730e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6789265d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6789265d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bf94ba3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bf94ba3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c06730e6d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c06730e6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6789265d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6789265d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habit.ucdavis.ed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19350" y="743850"/>
            <a:ext cx="6943200" cy="711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443850" y="879325"/>
            <a:ext cx="8520600" cy="460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500" b="1">
                <a:latin typeface="Montserrat"/>
                <a:ea typeface="Montserrat"/>
                <a:cs typeface="Montserrat"/>
                <a:sym typeface="Montserrat"/>
              </a:rPr>
              <a:t>Aquisição de palavras funcionais por bebês</a:t>
            </a:r>
            <a:endParaRPr sz="2500" b="1">
              <a:latin typeface="Montserrat"/>
              <a:ea typeface="Montserrat"/>
              <a:cs typeface="Montserrat"/>
              <a:sym typeface="Montserrat"/>
            </a:endParaRPr>
          </a:p>
        </p:txBody>
      </p:sp>
      <p:sp>
        <p:nvSpPr>
          <p:cNvPr id="56" name="Google Shape;56;p13"/>
          <p:cNvSpPr txBox="1">
            <a:spLocks noGrp="1"/>
          </p:cNvSpPr>
          <p:nvPr>
            <p:ph type="subTitle" idx="1"/>
          </p:nvPr>
        </p:nvSpPr>
        <p:spPr>
          <a:xfrm>
            <a:off x="661800" y="2175438"/>
            <a:ext cx="3910200" cy="792600"/>
          </a:xfrm>
          <a:prstGeom prst="rect">
            <a:avLst/>
          </a:prstGeom>
        </p:spPr>
        <p:txBody>
          <a:bodyPr spcFirstLastPara="1" wrap="square" lIns="91425" tIns="91425" rIns="91425" bIns="91425" anchor="t" anchorCtr="0">
            <a:normAutofit fontScale="92500"/>
          </a:bodyPr>
          <a:lstStyle/>
          <a:p>
            <a:pPr marL="0" lvl="0" indent="0" algn="l" rtl="0">
              <a:lnSpc>
                <a:spcPct val="150000"/>
              </a:lnSpc>
              <a:spcBef>
                <a:spcPts val="0"/>
              </a:spcBef>
              <a:spcAft>
                <a:spcPts val="0"/>
              </a:spcAft>
              <a:buSzPct val="55810"/>
              <a:buNone/>
            </a:pPr>
            <a:r>
              <a:rPr lang="pt-BR" sz="1527" b="1">
                <a:solidFill>
                  <a:srgbClr val="000000"/>
                </a:solidFill>
                <a:latin typeface="Montserrat"/>
                <a:ea typeface="Montserrat"/>
                <a:cs typeface="Montserrat"/>
                <a:sym typeface="Montserrat"/>
              </a:rPr>
              <a:t>Disciplina</a:t>
            </a:r>
            <a:r>
              <a:rPr lang="pt-BR" sz="1527">
                <a:solidFill>
                  <a:srgbClr val="000000"/>
                </a:solidFill>
                <a:latin typeface="Montserrat"/>
                <a:ea typeface="Montserrat"/>
                <a:cs typeface="Montserrat"/>
                <a:sym typeface="Montserrat"/>
              </a:rPr>
              <a:t>:</a:t>
            </a:r>
            <a:r>
              <a:rPr lang="pt-BR" sz="1527">
                <a:solidFill>
                  <a:srgbClr val="000000"/>
                </a:solidFill>
                <a:latin typeface="Montserrat Medium"/>
                <a:ea typeface="Montserrat Medium"/>
                <a:cs typeface="Montserrat Medium"/>
                <a:sym typeface="Montserrat Medium"/>
              </a:rPr>
              <a:t> Prática de Análise de Dados</a:t>
            </a:r>
            <a:endParaRPr sz="1527">
              <a:solidFill>
                <a:srgbClr val="000000"/>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SzPct val="55810"/>
              <a:buNone/>
            </a:pPr>
            <a:r>
              <a:rPr lang="pt-BR" sz="1527">
                <a:solidFill>
                  <a:schemeClr val="accent1"/>
                </a:solidFill>
                <a:latin typeface="Montserrat Medium"/>
                <a:ea typeface="Montserrat Medium"/>
                <a:cs typeface="Montserrat Medium"/>
                <a:sym typeface="Montserrat Medium"/>
              </a:rPr>
              <a:t>Prof.ª. Aniela França </a:t>
            </a:r>
            <a:r>
              <a:rPr lang="pt-BR" sz="1527">
                <a:solidFill>
                  <a:srgbClr val="000000"/>
                </a:solidFill>
                <a:latin typeface="Montserrat Medium"/>
                <a:ea typeface="Montserrat Medium"/>
                <a:cs typeface="Montserrat Medium"/>
                <a:sym typeface="Montserrat Medium"/>
              </a:rPr>
              <a:t>   </a:t>
            </a:r>
            <a:endParaRPr sz="1527">
              <a:solidFill>
                <a:srgbClr val="000000"/>
              </a:solidFill>
              <a:latin typeface="Montserrat Medium"/>
              <a:ea typeface="Montserrat Medium"/>
              <a:cs typeface="Montserrat Medium"/>
              <a:sym typeface="Montserrat Medium"/>
            </a:endParaRPr>
          </a:p>
        </p:txBody>
      </p:sp>
      <p:sp>
        <p:nvSpPr>
          <p:cNvPr id="57" name="Google Shape;57;p13"/>
          <p:cNvSpPr txBox="1">
            <a:spLocks noGrp="1"/>
          </p:cNvSpPr>
          <p:nvPr>
            <p:ph type="subTitle" idx="1"/>
          </p:nvPr>
        </p:nvSpPr>
        <p:spPr>
          <a:xfrm>
            <a:off x="661800" y="3425963"/>
            <a:ext cx="4068600" cy="105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400" b="1">
                <a:latin typeface="Montserrat"/>
                <a:ea typeface="Montserrat"/>
                <a:cs typeface="Montserrat"/>
                <a:sym typeface="Montserrat"/>
              </a:rPr>
              <a:t>Integrantes</a:t>
            </a:r>
            <a:r>
              <a:rPr lang="pt-BR" sz="1400">
                <a:latin typeface="Montserrat"/>
                <a:ea typeface="Montserrat"/>
                <a:cs typeface="Montserrat"/>
                <a:sym typeface="Montserrat"/>
              </a:rPr>
              <a:t>: </a:t>
            </a:r>
            <a:endParaRPr sz="1400">
              <a:latin typeface="Montserrat"/>
              <a:ea typeface="Montserrat"/>
              <a:cs typeface="Montserrat"/>
              <a:sym typeface="Montserrat"/>
            </a:endParaRPr>
          </a:p>
          <a:p>
            <a:pPr marL="0" lvl="0" indent="0" algn="l" rtl="0">
              <a:spcBef>
                <a:spcPts val="0"/>
              </a:spcBef>
              <a:spcAft>
                <a:spcPts val="0"/>
              </a:spcAft>
              <a:buNone/>
            </a:pPr>
            <a:r>
              <a:rPr lang="pt-BR" sz="1400">
                <a:latin typeface="Montserrat"/>
                <a:ea typeface="Montserrat"/>
                <a:cs typeface="Montserrat"/>
                <a:sym typeface="Montserrat"/>
              </a:rPr>
              <a:t>                   </a:t>
            </a:r>
            <a:r>
              <a:rPr lang="pt-BR" sz="1400">
                <a:latin typeface="Montserrat Medium"/>
                <a:ea typeface="Montserrat Medium"/>
                <a:cs typeface="Montserrat Medium"/>
                <a:sym typeface="Montserrat Medium"/>
              </a:rPr>
              <a:t> Juliana Barboza (UFRJ)</a:t>
            </a:r>
            <a:endParaRPr sz="1400">
              <a:latin typeface="Montserrat Medium"/>
              <a:ea typeface="Montserrat Medium"/>
              <a:cs typeface="Montserrat Medium"/>
              <a:sym typeface="Montserrat Medium"/>
            </a:endParaRPr>
          </a:p>
          <a:p>
            <a:pPr marL="0" lvl="0" indent="0" algn="l" rtl="0">
              <a:spcBef>
                <a:spcPts val="0"/>
              </a:spcBef>
              <a:spcAft>
                <a:spcPts val="0"/>
              </a:spcAft>
              <a:buNone/>
            </a:pPr>
            <a:r>
              <a:rPr lang="pt-BR" sz="1400">
                <a:latin typeface="Montserrat Medium"/>
                <a:ea typeface="Montserrat Medium"/>
                <a:cs typeface="Montserrat Medium"/>
                <a:sym typeface="Montserrat Medium"/>
              </a:rPr>
              <a:t>                    Larissa da Silva Cury (UFRGS)</a:t>
            </a:r>
            <a:endParaRPr sz="1400">
              <a:latin typeface="Montserrat Medium"/>
              <a:ea typeface="Montserrat Medium"/>
              <a:cs typeface="Montserrat Medium"/>
              <a:sym typeface="Montserrat Medium"/>
            </a:endParaRPr>
          </a:p>
          <a:p>
            <a:pPr marL="0" lvl="0" indent="0" algn="l" rtl="0">
              <a:spcBef>
                <a:spcPts val="0"/>
              </a:spcBef>
              <a:spcAft>
                <a:spcPts val="0"/>
              </a:spcAft>
              <a:buNone/>
            </a:pPr>
            <a:r>
              <a:rPr lang="pt-BR" sz="1400">
                <a:latin typeface="Montserrat Medium"/>
                <a:ea typeface="Montserrat Medium"/>
                <a:cs typeface="Montserrat Medium"/>
                <a:sym typeface="Montserrat Medium"/>
              </a:rPr>
              <a:t>                    Simone Menezes (UFRJ)</a:t>
            </a:r>
            <a:endParaRPr sz="1400">
              <a:latin typeface="Montserrat Medium"/>
              <a:ea typeface="Montserrat Medium"/>
              <a:cs typeface="Montserrat Medium"/>
              <a:sym typeface="Montserrat Medium"/>
            </a:endParaRPr>
          </a:p>
        </p:txBody>
      </p:sp>
      <p:pic>
        <p:nvPicPr>
          <p:cNvPr id="58" name="Google Shape;58;p13"/>
          <p:cNvPicPr preferRelativeResize="0"/>
          <p:nvPr/>
        </p:nvPicPr>
        <p:blipFill>
          <a:blip r:embed="rId3">
            <a:alphaModFix/>
          </a:blip>
          <a:stretch>
            <a:fillRect/>
          </a:stretch>
        </p:blipFill>
        <p:spPr>
          <a:xfrm>
            <a:off x="5917525" y="3071137"/>
            <a:ext cx="2708525" cy="1768075"/>
          </a:xfrm>
          <a:prstGeom prst="rect">
            <a:avLst/>
          </a:prstGeom>
          <a:noFill/>
          <a:ln>
            <a:noFill/>
          </a:ln>
        </p:spPr>
      </p:pic>
      <p:pic>
        <p:nvPicPr>
          <p:cNvPr id="59" name="Google Shape;59;p13"/>
          <p:cNvPicPr preferRelativeResize="0"/>
          <p:nvPr/>
        </p:nvPicPr>
        <p:blipFill>
          <a:blip r:embed="rId4">
            <a:alphaModFix/>
          </a:blip>
          <a:stretch>
            <a:fillRect/>
          </a:stretch>
        </p:blipFill>
        <p:spPr>
          <a:xfrm>
            <a:off x="4940613" y="1633250"/>
            <a:ext cx="2224100" cy="166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(2006a)</a:t>
            </a:r>
            <a:endParaRPr sz="2500" b="1">
              <a:latin typeface="Montserrat"/>
              <a:ea typeface="Montserrat"/>
              <a:cs typeface="Montserrat"/>
              <a:sym typeface="Montserrat"/>
            </a:endParaRPr>
          </a:p>
        </p:txBody>
      </p:sp>
      <p:sp>
        <p:nvSpPr>
          <p:cNvPr id="141" name="Google Shape;141;p22"/>
          <p:cNvSpPr txBox="1">
            <a:spLocks noGrp="1"/>
          </p:cNvSpPr>
          <p:nvPr>
            <p:ph type="subTitle" idx="1"/>
          </p:nvPr>
        </p:nvSpPr>
        <p:spPr>
          <a:xfrm>
            <a:off x="50825" y="955300"/>
            <a:ext cx="8628000" cy="1391700"/>
          </a:xfrm>
          <a:prstGeom prst="rect">
            <a:avLst/>
          </a:prstGeom>
        </p:spPr>
        <p:txBody>
          <a:bodyPr spcFirstLastPara="1" wrap="square" lIns="91425" tIns="91425" rIns="91425" bIns="91425" anchor="t" anchorCtr="0">
            <a:normAutofit fontScale="70000" lnSpcReduction="20000"/>
          </a:bodyPr>
          <a:lstStyle/>
          <a:p>
            <a:pPr marL="457200" lvl="0" indent="0" algn="l" rtl="0">
              <a:lnSpc>
                <a:spcPct val="150000"/>
              </a:lnSpc>
              <a:spcBef>
                <a:spcPts val="0"/>
              </a:spcBef>
              <a:spcAft>
                <a:spcPts val="0"/>
              </a:spcAft>
              <a:buNone/>
            </a:pPr>
            <a:r>
              <a:rPr lang="pt-BR" sz="1500" b="1">
                <a:latin typeface="Montserrat"/>
                <a:ea typeface="Montserrat"/>
                <a:cs typeface="Montserrat"/>
                <a:sym typeface="Montserrat"/>
              </a:rPr>
              <a:t>Objetivo</a:t>
            </a:r>
            <a:r>
              <a:rPr lang="pt-BR" sz="1500">
                <a:latin typeface="Montserrat"/>
                <a:ea typeface="Montserrat"/>
                <a:cs typeface="Montserrat"/>
                <a:sym typeface="Montserrat"/>
              </a:rPr>
              <a:t>:</a:t>
            </a:r>
            <a:r>
              <a:rPr lang="pt-BR" sz="1500">
                <a:latin typeface="Montserrat Medium"/>
                <a:ea typeface="Montserrat Medium"/>
                <a:cs typeface="Montserrat Medium"/>
                <a:sym typeface="Montserrat Medium"/>
              </a:rPr>
              <a:t> Investigar com qual idade os bebês começam a reconhecer e como eles processam a estrutura sonora das palavras funcionais;</a:t>
            </a:r>
            <a:endParaRPr sz="1500">
              <a:latin typeface="Montserrat Medium"/>
              <a:ea typeface="Montserrat Medium"/>
              <a:cs typeface="Montserrat Medium"/>
              <a:sym typeface="Montserrat Medium"/>
            </a:endParaRPr>
          </a:p>
          <a:p>
            <a:pPr marL="457200" lvl="0" indent="0" algn="l" rtl="0">
              <a:lnSpc>
                <a:spcPct val="150000"/>
              </a:lnSpc>
              <a:spcBef>
                <a:spcPts val="0"/>
              </a:spcBef>
              <a:spcAft>
                <a:spcPts val="0"/>
              </a:spcAft>
              <a:buNone/>
            </a:pPr>
            <a:r>
              <a:rPr lang="pt-BR" sz="1500" b="1">
                <a:latin typeface="Montserrat"/>
                <a:ea typeface="Montserrat"/>
                <a:cs typeface="Montserrat"/>
                <a:sym typeface="Montserrat"/>
              </a:rPr>
              <a:t>Participantes</a:t>
            </a:r>
            <a:r>
              <a:rPr lang="pt-BR" sz="1500">
                <a:latin typeface="Montserrat"/>
                <a:ea typeface="Montserrat"/>
                <a:cs typeface="Montserrat"/>
                <a:sym typeface="Montserrat"/>
              </a:rPr>
              <a:t>: </a:t>
            </a:r>
            <a:r>
              <a:rPr lang="pt-BR" sz="1500">
                <a:latin typeface="Montserrat Medium"/>
                <a:ea typeface="Montserrat Medium"/>
                <a:cs typeface="Montserrat Medium"/>
                <a:sym typeface="Montserrat Medium"/>
              </a:rPr>
              <a:t>60 bebês, sendo: 16 (13 meses), 28 (11 meses) e 16 (8 meses); </a:t>
            </a:r>
            <a:endParaRPr sz="1500">
              <a:latin typeface="Montserrat Medium"/>
              <a:ea typeface="Montserrat Medium"/>
              <a:cs typeface="Montserrat Medium"/>
              <a:sym typeface="Montserrat Medium"/>
            </a:endParaRPr>
          </a:p>
          <a:p>
            <a:pPr marL="457200" lvl="0" indent="0" algn="l" rtl="0">
              <a:lnSpc>
                <a:spcPct val="150000"/>
              </a:lnSpc>
              <a:spcBef>
                <a:spcPts val="0"/>
              </a:spcBef>
              <a:spcAft>
                <a:spcPts val="0"/>
              </a:spcAft>
              <a:buNone/>
            </a:pPr>
            <a:r>
              <a:rPr lang="pt-BR" sz="1500" b="1">
                <a:latin typeface="Montserrat"/>
                <a:ea typeface="Montserrat"/>
                <a:cs typeface="Montserrat"/>
                <a:sym typeface="Montserrat"/>
              </a:rPr>
              <a:t>Tarefa</a:t>
            </a:r>
            <a:r>
              <a:rPr lang="pt-BR" sz="1500">
                <a:latin typeface="Montserrat"/>
                <a:ea typeface="Montserrat"/>
                <a:cs typeface="Montserrat"/>
                <a:sym typeface="Montserrat"/>
              </a:rPr>
              <a:t>: </a:t>
            </a:r>
            <a:r>
              <a:rPr lang="pt-BR" sz="1500">
                <a:latin typeface="Montserrat Medium"/>
                <a:ea typeface="Montserrat Medium"/>
                <a:cs typeface="Montserrat Medium"/>
                <a:sym typeface="Montserrat Medium"/>
              </a:rPr>
              <a:t>bebês escutavam os estímulos sonoros e o tempo de fixação (VI) deles era medido comparando os diferentes estímulos na fase de testagem; </a:t>
            </a:r>
            <a:endParaRPr sz="1500">
              <a:latin typeface="Montserrat Medium"/>
              <a:ea typeface="Montserrat Medium"/>
              <a:cs typeface="Montserrat Medium"/>
              <a:sym typeface="Montserrat Medium"/>
            </a:endParaRPr>
          </a:p>
          <a:p>
            <a:pPr marL="457200" lvl="0" indent="0" algn="l" rtl="0">
              <a:lnSpc>
                <a:spcPct val="150000"/>
              </a:lnSpc>
              <a:spcBef>
                <a:spcPts val="0"/>
              </a:spcBef>
              <a:spcAft>
                <a:spcPts val="0"/>
              </a:spcAft>
              <a:buNone/>
            </a:pPr>
            <a:r>
              <a:rPr lang="pt-BR" sz="1500" b="1">
                <a:latin typeface="Montserrat"/>
                <a:ea typeface="Montserrat"/>
                <a:cs typeface="Montserrat"/>
                <a:sym typeface="Montserrat"/>
              </a:rPr>
              <a:t>Procedimento</a:t>
            </a:r>
            <a:r>
              <a:rPr lang="pt-BR" sz="1500">
                <a:latin typeface="Montserrat Medium"/>
                <a:ea typeface="Montserrat Medium"/>
                <a:cs typeface="Montserrat Medium"/>
                <a:sym typeface="Montserrat Medium"/>
              </a:rPr>
              <a:t>: Cohen’s HABIT 2000 software (Cohen et al, 2000)</a:t>
            </a:r>
            <a:endParaRPr sz="1500">
              <a:latin typeface="Montserrat Medium"/>
              <a:ea typeface="Montserrat Medium"/>
              <a:cs typeface="Montserrat Medium"/>
              <a:sym typeface="Montserrat Medium"/>
            </a:endParaRPr>
          </a:p>
        </p:txBody>
      </p:sp>
      <p:pic>
        <p:nvPicPr>
          <p:cNvPr id="142" name="Google Shape;142;p22"/>
          <p:cNvPicPr preferRelativeResize="0"/>
          <p:nvPr/>
        </p:nvPicPr>
        <p:blipFill>
          <a:blip r:embed="rId3">
            <a:alphaModFix/>
          </a:blip>
          <a:stretch>
            <a:fillRect/>
          </a:stretch>
        </p:blipFill>
        <p:spPr>
          <a:xfrm>
            <a:off x="5796175" y="2219200"/>
            <a:ext cx="2795925" cy="1957000"/>
          </a:xfrm>
          <a:prstGeom prst="rect">
            <a:avLst/>
          </a:prstGeom>
          <a:noFill/>
          <a:ln>
            <a:noFill/>
          </a:ln>
        </p:spPr>
      </p:pic>
      <p:sp>
        <p:nvSpPr>
          <p:cNvPr id="143" name="Google Shape;143;p22"/>
          <p:cNvSpPr txBox="1">
            <a:spLocks noGrp="1"/>
          </p:cNvSpPr>
          <p:nvPr>
            <p:ph type="subTitle" idx="1"/>
          </p:nvPr>
        </p:nvSpPr>
        <p:spPr>
          <a:xfrm>
            <a:off x="877525" y="2347050"/>
            <a:ext cx="4465800" cy="4287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pt-BR" sz="1250" b="1">
                <a:latin typeface="Montserrat"/>
                <a:ea typeface="Montserrat"/>
                <a:cs typeface="Montserrat"/>
                <a:sym typeface="Montserrat"/>
              </a:rPr>
              <a:t>Estímulos</a:t>
            </a:r>
            <a:r>
              <a:rPr lang="pt-BR" sz="1250">
                <a:latin typeface="Montserrat"/>
                <a:ea typeface="Montserrat"/>
                <a:cs typeface="Montserrat"/>
                <a:sym typeface="Montserrat"/>
              </a:rPr>
              <a:t> </a:t>
            </a:r>
            <a:r>
              <a:rPr lang="pt-BR" sz="1250">
                <a:latin typeface="Montserrat Medium"/>
                <a:ea typeface="Montserrat Medium"/>
                <a:cs typeface="Montserrat Medium"/>
                <a:sym typeface="Montserrat Medium"/>
              </a:rPr>
              <a:t>(reais e com mudança mínima):</a:t>
            </a:r>
            <a:endParaRPr sz="1250">
              <a:latin typeface="Montserrat Medium"/>
              <a:ea typeface="Montserrat Medium"/>
              <a:cs typeface="Montserrat Medium"/>
              <a:sym typeface="Montserrat Medium"/>
            </a:endParaRPr>
          </a:p>
        </p:txBody>
      </p:sp>
      <p:graphicFrame>
        <p:nvGraphicFramePr>
          <p:cNvPr id="144" name="Google Shape;144;p22"/>
          <p:cNvGraphicFramePr/>
          <p:nvPr/>
        </p:nvGraphicFramePr>
        <p:xfrm>
          <a:off x="570525" y="2772025"/>
          <a:ext cx="3000000" cy="3000000"/>
        </p:xfrm>
        <a:graphic>
          <a:graphicData uri="http://schemas.openxmlformats.org/drawingml/2006/table">
            <a:tbl>
              <a:tblPr>
                <a:noFill/>
                <a:tableStyleId>{ABEFD0D2-F2FE-40A9-AEBF-232CD4AFA467}</a:tableStyleId>
              </a:tblPr>
              <a:tblGrid>
                <a:gridCol w="2539900">
                  <a:extLst>
                    <a:ext uri="{9D8B030D-6E8A-4147-A177-3AD203B41FA5}">
                      <a16:colId xmlns:a16="http://schemas.microsoft.com/office/drawing/2014/main" val="20000"/>
                    </a:ext>
                  </a:extLst>
                </a:gridCol>
                <a:gridCol w="2539900">
                  <a:extLst>
                    <a:ext uri="{9D8B030D-6E8A-4147-A177-3AD203B41FA5}">
                      <a16:colId xmlns:a16="http://schemas.microsoft.com/office/drawing/2014/main" val="20001"/>
                    </a:ext>
                  </a:extLst>
                </a:gridCol>
              </a:tblGrid>
              <a:tr h="331400">
                <a:tc>
                  <a:txBody>
                    <a:bodyPr/>
                    <a:lstStyle/>
                    <a:p>
                      <a:pPr marL="0" lvl="0" indent="0" algn="ctr" rtl="0">
                        <a:spcBef>
                          <a:spcPts val="0"/>
                        </a:spcBef>
                        <a:spcAft>
                          <a:spcPts val="0"/>
                        </a:spcAft>
                        <a:buNone/>
                      </a:pPr>
                      <a:r>
                        <a:rPr lang="pt-BR" sz="1200" b="1">
                          <a:latin typeface="Montserrat"/>
                          <a:ea typeface="Montserrat"/>
                          <a:cs typeface="Montserrat"/>
                          <a:sym typeface="Montserrat"/>
                        </a:rPr>
                        <a:t>“real” functors + nonword</a:t>
                      </a:r>
                      <a:endParaRPr sz="1200" b="1">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sz="1200" b="1">
                          <a:latin typeface="Montserrat"/>
                          <a:ea typeface="Montserrat"/>
                          <a:cs typeface="Montserrat"/>
                          <a:sym typeface="Montserrat"/>
                        </a:rPr>
                        <a:t>pseudofunctors + nonword</a:t>
                      </a:r>
                      <a:endParaRPr sz="1200" b="1">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960825">
                <a:tc>
                  <a:txBody>
                    <a:bodyPr/>
                    <a:lstStyle/>
                    <a:p>
                      <a:pPr marL="0" lvl="0" indent="0" algn="ctr" rtl="0">
                        <a:spcBef>
                          <a:spcPts val="0"/>
                        </a:spcBef>
                        <a:spcAft>
                          <a:spcPts val="0"/>
                        </a:spcAft>
                        <a:buNone/>
                      </a:pPr>
                      <a:r>
                        <a:rPr lang="pt-BR" sz="1200">
                          <a:latin typeface="Montserrat"/>
                          <a:ea typeface="Montserrat"/>
                          <a:cs typeface="Montserrat"/>
                          <a:sym typeface="Montserrat"/>
                        </a:rPr>
                        <a:t>the, his, her, their, its</a:t>
                      </a:r>
                      <a:endParaRPr sz="1200">
                        <a:latin typeface="Montserrat"/>
                        <a:ea typeface="Montserrat"/>
                        <a:cs typeface="Montserrat"/>
                        <a:sym typeface="Montserrat"/>
                      </a:endParaRPr>
                    </a:p>
                    <a:p>
                      <a:pPr marL="457200" lvl="0" indent="-304800" algn="ctr" rtl="0">
                        <a:spcBef>
                          <a:spcPts val="0"/>
                        </a:spcBef>
                        <a:spcAft>
                          <a:spcPts val="0"/>
                        </a:spcAft>
                        <a:buSzPts val="1200"/>
                        <a:buFont typeface="Montserrat"/>
                        <a:buChar char="+"/>
                      </a:pPr>
                      <a:endParaRPr sz="1200">
                        <a:latin typeface="Montserrat"/>
                        <a:ea typeface="Montserrat"/>
                        <a:cs typeface="Montserrat"/>
                        <a:sym typeface="Montserrat"/>
                      </a:endParaRPr>
                    </a:p>
                    <a:p>
                      <a:pPr marL="457200" lvl="0" indent="0" algn="l" rtl="0">
                        <a:spcBef>
                          <a:spcPts val="0"/>
                        </a:spcBef>
                        <a:spcAft>
                          <a:spcPts val="0"/>
                        </a:spcAft>
                        <a:buNone/>
                      </a:pPr>
                      <a:r>
                        <a:rPr lang="pt-BR" sz="1200">
                          <a:latin typeface="Montserrat"/>
                          <a:ea typeface="Montserrat"/>
                          <a:cs typeface="Montserrat"/>
                          <a:sym typeface="Montserrat"/>
                        </a:rPr>
                        <a:t>     breek/tink</a:t>
                      </a:r>
                      <a:endParaRPr sz="1200">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sz="1200">
                          <a:latin typeface="Montserrat"/>
                          <a:ea typeface="Montserrat"/>
                          <a:cs typeface="Montserrat"/>
                          <a:sym typeface="Montserrat"/>
                        </a:rPr>
                        <a:t>kuh, ris, ler, lier, ots</a:t>
                      </a:r>
                      <a:endParaRPr sz="1200">
                        <a:latin typeface="Montserrat"/>
                        <a:ea typeface="Montserrat"/>
                        <a:cs typeface="Montserrat"/>
                        <a:sym typeface="Montserrat"/>
                      </a:endParaRPr>
                    </a:p>
                    <a:p>
                      <a:pPr marL="457200" lvl="0" indent="-304800" algn="ctr" rtl="0">
                        <a:spcBef>
                          <a:spcPts val="0"/>
                        </a:spcBef>
                        <a:spcAft>
                          <a:spcPts val="0"/>
                        </a:spcAft>
                        <a:buClr>
                          <a:schemeClr val="dk1"/>
                        </a:buClr>
                        <a:buSzPts val="1200"/>
                        <a:buFont typeface="Montserrat"/>
                        <a:buChar char="+"/>
                      </a:pPr>
                      <a:endParaRPr sz="1200">
                        <a:solidFill>
                          <a:schemeClr val="dk1"/>
                        </a:solidFill>
                        <a:latin typeface="Montserrat"/>
                        <a:ea typeface="Montserrat"/>
                        <a:cs typeface="Montserrat"/>
                        <a:sym typeface="Montserrat"/>
                      </a:endParaRPr>
                    </a:p>
                    <a:p>
                      <a:pPr marL="457200" lvl="0" indent="0" algn="l" rtl="0">
                        <a:spcBef>
                          <a:spcPts val="0"/>
                        </a:spcBef>
                        <a:spcAft>
                          <a:spcPts val="0"/>
                        </a:spcAft>
                        <a:buClr>
                          <a:schemeClr val="dk1"/>
                        </a:buClr>
                        <a:buSzPts val="1100"/>
                        <a:buFont typeface="Arial"/>
                        <a:buNone/>
                      </a:pPr>
                      <a:r>
                        <a:rPr lang="pt-BR" sz="1200">
                          <a:solidFill>
                            <a:schemeClr val="dk1"/>
                          </a:solidFill>
                          <a:latin typeface="Montserrat"/>
                          <a:ea typeface="Montserrat"/>
                          <a:cs typeface="Montserrat"/>
                          <a:sym typeface="Montserrat"/>
                        </a:rPr>
                        <a:t>     breek/tink</a:t>
                      </a:r>
                      <a:endParaRPr sz="12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sp>
        <p:nvSpPr>
          <p:cNvPr id="145" name="Google Shape;145;p22"/>
          <p:cNvSpPr txBox="1">
            <a:spLocks noGrp="1"/>
          </p:cNvSpPr>
          <p:nvPr>
            <p:ph type="subTitle" idx="1"/>
          </p:nvPr>
        </p:nvSpPr>
        <p:spPr>
          <a:xfrm>
            <a:off x="465150" y="4176200"/>
            <a:ext cx="8213700" cy="5361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pt-BR" sz="1250" b="1">
                <a:latin typeface="Montserrat"/>
                <a:ea typeface="Montserrat"/>
                <a:cs typeface="Montserrat"/>
                <a:sym typeface="Montserrat"/>
              </a:rPr>
              <a:t>Hipótese: </a:t>
            </a:r>
            <a:r>
              <a:rPr lang="pt-BR" sz="1250">
                <a:latin typeface="Montserrat Medium"/>
                <a:ea typeface="Montserrat Medium"/>
                <a:cs typeface="Montserrat Medium"/>
                <a:sym typeface="Montserrat Medium"/>
              </a:rPr>
              <a:t>se os bebês conseguissem identificar as palavras funcionais </a:t>
            </a:r>
            <a:r>
              <a:rPr lang="pt-BR" sz="1250" b="1">
                <a:latin typeface="Montserrat"/>
                <a:ea typeface="Montserrat"/>
                <a:cs typeface="Montserrat"/>
                <a:sym typeface="Montserrat"/>
              </a:rPr>
              <a:t>REAIS,</a:t>
            </a:r>
            <a:r>
              <a:rPr lang="pt-BR" sz="1250">
                <a:latin typeface="Montserrat Medium"/>
                <a:ea typeface="Montserrat Medium"/>
                <a:cs typeface="Montserrat Medium"/>
                <a:sym typeface="Montserrat Medium"/>
              </a:rPr>
              <a:t> então o tempo de fixação deles seria maior nas frases contendo as palavras funcionais reais do que nas inventadas.</a:t>
            </a:r>
            <a:endParaRPr sz="1250">
              <a:latin typeface="Montserrat Medium"/>
              <a:ea typeface="Montserrat Medium"/>
              <a:cs typeface="Montserrat Medium"/>
              <a:sym typeface="Montserrat Medium"/>
            </a:endParaRPr>
          </a:p>
        </p:txBody>
      </p:sp>
      <p:pic>
        <p:nvPicPr>
          <p:cNvPr id="146" name="Google Shape;146;p22"/>
          <p:cNvPicPr preferRelativeResize="0"/>
          <p:nvPr/>
        </p:nvPicPr>
        <p:blipFill rotWithShape="1">
          <a:blip r:embed="rId4">
            <a:alphaModFix/>
          </a:blip>
          <a:srcRect l="5627" t="4625" r="4767" b="5040"/>
          <a:stretch/>
        </p:blipFill>
        <p:spPr>
          <a:xfrm>
            <a:off x="6118625" y="2601650"/>
            <a:ext cx="531815" cy="536100"/>
          </a:xfrm>
          <a:prstGeom prst="rect">
            <a:avLst/>
          </a:prstGeom>
          <a:noFill/>
          <a:ln>
            <a:noFill/>
          </a:ln>
        </p:spPr>
      </p:pic>
      <p:pic>
        <p:nvPicPr>
          <p:cNvPr id="147" name="Google Shape;147;p22"/>
          <p:cNvPicPr preferRelativeResize="0"/>
          <p:nvPr/>
        </p:nvPicPr>
        <p:blipFill>
          <a:blip r:embed="rId5">
            <a:alphaModFix/>
          </a:blip>
          <a:stretch>
            <a:fillRect/>
          </a:stretch>
        </p:blipFill>
        <p:spPr>
          <a:xfrm>
            <a:off x="7886697" y="2455250"/>
            <a:ext cx="467501" cy="5911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p:nvPr/>
        </p:nvSpPr>
        <p:spPr>
          <a:xfrm>
            <a:off x="1993100" y="30557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3" name="Google Shape;153;p23"/>
          <p:cNvSpPr txBox="1">
            <a:spLocks noGrp="1"/>
          </p:cNvSpPr>
          <p:nvPr>
            <p:ph type="ctrTitle"/>
          </p:nvPr>
        </p:nvSpPr>
        <p:spPr>
          <a:xfrm>
            <a:off x="1993100" y="428875"/>
            <a:ext cx="5529300" cy="353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r>
              <a:rPr lang="pt-BR" sz="2100" b="1">
                <a:latin typeface="Montserrat"/>
                <a:ea typeface="Montserrat"/>
                <a:cs typeface="Montserrat"/>
                <a:sym typeface="Montserrat"/>
              </a:rPr>
              <a:t>Cohen’s HABIT </a:t>
            </a:r>
            <a:endParaRPr sz="2500" b="1">
              <a:latin typeface="Montserrat"/>
              <a:ea typeface="Montserrat"/>
              <a:cs typeface="Montserrat"/>
              <a:sym typeface="Montserrat"/>
            </a:endParaRPr>
          </a:p>
        </p:txBody>
      </p:sp>
      <p:pic>
        <p:nvPicPr>
          <p:cNvPr id="154" name="Google Shape;154;p23"/>
          <p:cNvPicPr preferRelativeResize="0"/>
          <p:nvPr/>
        </p:nvPicPr>
        <p:blipFill rotWithShape="1">
          <a:blip r:embed="rId3">
            <a:alphaModFix/>
          </a:blip>
          <a:srcRect t="11993" b="4603"/>
          <a:stretch/>
        </p:blipFill>
        <p:spPr>
          <a:xfrm>
            <a:off x="482200" y="867975"/>
            <a:ext cx="8272474" cy="3879049"/>
          </a:xfrm>
          <a:prstGeom prst="rect">
            <a:avLst/>
          </a:prstGeom>
          <a:noFill/>
          <a:ln>
            <a:noFill/>
          </a:ln>
        </p:spPr>
      </p:pic>
      <p:sp>
        <p:nvSpPr>
          <p:cNvPr id="155" name="Google Shape;155;p23"/>
          <p:cNvSpPr/>
          <p:nvPr/>
        </p:nvSpPr>
        <p:spPr>
          <a:xfrm>
            <a:off x="5923375" y="1350175"/>
            <a:ext cx="1675200" cy="492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(2006a)</a:t>
            </a:r>
            <a:endParaRPr sz="2500" b="1">
              <a:latin typeface="Montserrat"/>
              <a:ea typeface="Montserrat"/>
              <a:cs typeface="Montserrat"/>
              <a:sym typeface="Montserrat"/>
            </a:endParaRPr>
          </a:p>
        </p:txBody>
      </p:sp>
      <p:sp>
        <p:nvSpPr>
          <p:cNvPr id="162" name="Google Shape;162;p24"/>
          <p:cNvSpPr txBox="1">
            <a:spLocks noGrp="1"/>
          </p:cNvSpPr>
          <p:nvPr>
            <p:ph type="subTitle" idx="1"/>
          </p:nvPr>
        </p:nvSpPr>
        <p:spPr>
          <a:xfrm>
            <a:off x="776750" y="1027325"/>
            <a:ext cx="4027800" cy="12636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accent1"/>
              </a:buClr>
              <a:buSzPts val="1500"/>
              <a:buFont typeface="Montserrat"/>
              <a:buChar char="➔"/>
            </a:pPr>
            <a:r>
              <a:rPr lang="pt-BR" sz="1500" b="1">
                <a:latin typeface="Montserrat"/>
                <a:ea typeface="Montserrat"/>
                <a:cs typeface="Montserrat"/>
                <a:sym typeface="Montserrat"/>
              </a:rPr>
              <a:t>Resultados mais relevantes: </a:t>
            </a:r>
            <a:endParaRPr sz="1500" b="1">
              <a:latin typeface="Montserrat"/>
              <a:ea typeface="Montserrat"/>
              <a:cs typeface="Montserrat"/>
              <a:sym typeface="Montserrat"/>
            </a:endParaRPr>
          </a:p>
          <a:p>
            <a:pPr marL="457200" lvl="0" indent="0" algn="l" rtl="0">
              <a:lnSpc>
                <a:spcPct val="90000"/>
              </a:lnSpc>
              <a:spcBef>
                <a:spcPts val="0"/>
              </a:spcBef>
              <a:spcAft>
                <a:spcPts val="0"/>
              </a:spcAft>
              <a:buNone/>
            </a:pPr>
            <a:endParaRPr sz="1500" b="1"/>
          </a:p>
          <a:p>
            <a:pPr marL="0" lvl="0" indent="0" algn="just" rtl="0">
              <a:lnSpc>
                <a:spcPct val="90000"/>
              </a:lnSpc>
              <a:spcBef>
                <a:spcPts val="0"/>
              </a:spcBef>
              <a:spcAft>
                <a:spcPts val="0"/>
              </a:spcAft>
              <a:buSzPts val="1018"/>
              <a:buNone/>
            </a:pPr>
            <a:r>
              <a:rPr lang="pt-BR" sz="1200" b="1">
                <a:latin typeface="Montserrat"/>
                <a:ea typeface="Montserrat"/>
                <a:cs typeface="Montserrat"/>
                <a:sym typeface="Montserrat"/>
              </a:rPr>
              <a:t>ANOVA: </a:t>
            </a:r>
            <a:r>
              <a:rPr lang="pt-BR" sz="1200">
                <a:latin typeface="Montserrat Medium"/>
                <a:ea typeface="Montserrat Medium"/>
                <a:cs typeface="Montserrat Medium"/>
                <a:sym typeface="Montserrat Medium"/>
              </a:rPr>
              <a:t>idade e tipo (NS) - idade* tipo (interação): significante</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b="1">
              <a:latin typeface="Montserrat"/>
              <a:ea typeface="Montserrat"/>
              <a:cs typeface="Montserrat"/>
              <a:sym typeface="Montserrat"/>
            </a:endParaRPr>
          </a:p>
          <a:p>
            <a:pPr marL="0" lvl="0" indent="0" algn="just" rtl="0">
              <a:lnSpc>
                <a:spcPct val="90000"/>
              </a:lnSpc>
              <a:spcBef>
                <a:spcPts val="0"/>
              </a:spcBef>
              <a:spcAft>
                <a:spcPts val="0"/>
              </a:spcAft>
              <a:buSzPts val="1018"/>
              <a:buNone/>
            </a:pPr>
            <a:r>
              <a:rPr lang="pt-BR" sz="1200" b="1">
                <a:latin typeface="Montserrat"/>
                <a:ea typeface="Montserrat"/>
                <a:cs typeface="Montserrat"/>
                <a:sym typeface="Montserrat"/>
              </a:rPr>
              <a:t>Post-hoc:</a:t>
            </a:r>
            <a:endParaRPr sz="1200" b="1">
              <a:latin typeface="Montserrat"/>
              <a:ea typeface="Montserrat"/>
              <a:cs typeface="Montserrat"/>
              <a:sym typeface="Montserrat"/>
            </a:endParaRPr>
          </a:p>
        </p:txBody>
      </p:sp>
      <p:pic>
        <p:nvPicPr>
          <p:cNvPr id="163" name="Google Shape;163;p24"/>
          <p:cNvPicPr preferRelativeResize="0"/>
          <p:nvPr/>
        </p:nvPicPr>
        <p:blipFill>
          <a:blip r:embed="rId3">
            <a:alphaModFix/>
          </a:blip>
          <a:stretch>
            <a:fillRect/>
          </a:stretch>
        </p:blipFill>
        <p:spPr>
          <a:xfrm>
            <a:off x="849125" y="2286525"/>
            <a:ext cx="3331951" cy="2557350"/>
          </a:xfrm>
          <a:prstGeom prst="rect">
            <a:avLst/>
          </a:prstGeom>
          <a:noFill/>
          <a:ln>
            <a:noFill/>
          </a:ln>
        </p:spPr>
      </p:pic>
      <p:sp>
        <p:nvSpPr>
          <p:cNvPr id="164" name="Google Shape;164;p24"/>
          <p:cNvSpPr txBox="1"/>
          <p:nvPr/>
        </p:nvSpPr>
        <p:spPr>
          <a:xfrm>
            <a:off x="1630050" y="3243000"/>
            <a:ext cx="5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
        <p:nvSpPr>
          <p:cNvPr id="165" name="Google Shape;165;p24"/>
          <p:cNvSpPr txBox="1"/>
          <p:nvPr/>
        </p:nvSpPr>
        <p:spPr>
          <a:xfrm>
            <a:off x="2536250" y="2796775"/>
            <a:ext cx="5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
        <p:nvSpPr>
          <p:cNvPr id="166" name="Google Shape;166;p24"/>
          <p:cNvSpPr txBox="1"/>
          <p:nvPr/>
        </p:nvSpPr>
        <p:spPr>
          <a:xfrm>
            <a:off x="3442900" y="2371650"/>
            <a:ext cx="5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t>
            </a:r>
            <a:endParaRPr/>
          </a:p>
        </p:txBody>
      </p:sp>
      <p:sp>
        <p:nvSpPr>
          <p:cNvPr id="167" name="Google Shape;167;p24"/>
          <p:cNvSpPr txBox="1">
            <a:spLocks noGrp="1"/>
          </p:cNvSpPr>
          <p:nvPr>
            <p:ph type="subTitle" idx="1"/>
          </p:nvPr>
        </p:nvSpPr>
        <p:spPr>
          <a:xfrm>
            <a:off x="4910700" y="1027325"/>
            <a:ext cx="3623400" cy="3816600"/>
          </a:xfrm>
          <a:prstGeom prst="rect">
            <a:avLst/>
          </a:prstGeom>
        </p:spPr>
        <p:txBody>
          <a:bodyPr spcFirstLastPara="1" wrap="square" lIns="91425" tIns="91425" rIns="91425" bIns="91425" anchor="t" anchorCtr="0">
            <a:noAutofit/>
          </a:bodyPr>
          <a:lstStyle/>
          <a:p>
            <a:pPr marL="457200" lvl="0" indent="-304800" algn="just" rtl="0">
              <a:lnSpc>
                <a:spcPct val="90000"/>
              </a:lnSpc>
              <a:spcBef>
                <a:spcPts val="0"/>
              </a:spcBef>
              <a:spcAft>
                <a:spcPts val="0"/>
              </a:spcAft>
              <a:buClr>
                <a:srgbClr val="4A86E8"/>
              </a:buClr>
              <a:buSzPts val="1200"/>
              <a:buFont typeface="Montserrat"/>
              <a:buChar char="➔"/>
            </a:pPr>
            <a:r>
              <a:rPr lang="pt-BR" sz="1200" b="1">
                <a:latin typeface="Montserrat"/>
                <a:ea typeface="Montserrat"/>
                <a:cs typeface="Montserrat"/>
                <a:sym typeface="Montserrat"/>
              </a:rPr>
              <a:t>Dividindo a análise e usando todos os trials: </a:t>
            </a:r>
            <a:endParaRPr sz="1200" b="1">
              <a:latin typeface="Montserrat"/>
              <a:ea typeface="Montserrat"/>
              <a:cs typeface="Montserrat"/>
              <a:sym typeface="Montserrat"/>
            </a:endParaRPr>
          </a:p>
          <a:p>
            <a:pPr marL="457200" lvl="0" indent="-304800" algn="just" rtl="0">
              <a:lnSpc>
                <a:spcPct val="90000"/>
              </a:lnSpc>
              <a:spcBef>
                <a:spcPts val="0"/>
              </a:spcBef>
              <a:spcAft>
                <a:spcPts val="0"/>
              </a:spcAft>
              <a:buSzPts val="1200"/>
              <a:buFont typeface="Montserrat Medium"/>
              <a:buChar char="●"/>
            </a:pPr>
            <a:r>
              <a:rPr lang="pt-BR" sz="1200">
                <a:latin typeface="Montserrat Medium"/>
                <a:ea typeface="Montserrat Medium"/>
                <a:cs typeface="Montserrat Medium"/>
                <a:sym typeface="Montserrat Medium"/>
              </a:rPr>
              <a:t>13 meses olharam signitivamente para os reais nas duas partes;</a:t>
            </a: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SzPts val="1200"/>
              <a:buFont typeface="Montserrat Medium"/>
              <a:buChar char="●"/>
            </a:pPr>
            <a:r>
              <a:rPr lang="pt-BR" sz="1200">
                <a:latin typeface="Montserrat Medium"/>
                <a:ea typeface="Montserrat Medium"/>
                <a:cs typeface="Montserrat Medium"/>
                <a:sym typeface="Montserrat Medium"/>
              </a:rPr>
              <a:t>11 meses olharam significantemente mais na 2ª parte;</a:t>
            </a: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SzPts val="1200"/>
              <a:buFont typeface="Montserrat Medium"/>
              <a:buChar char="●"/>
            </a:pPr>
            <a:r>
              <a:rPr lang="pt-BR" sz="1200">
                <a:latin typeface="Montserrat Medium"/>
                <a:ea typeface="Montserrat Medium"/>
                <a:cs typeface="Montserrat Medium"/>
                <a:sym typeface="Montserrat Medium"/>
              </a:rPr>
              <a:t>8 meses não tiveram diferença significativa em nenhuma das partes.</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Clr>
                <a:srgbClr val="4A86E8"/>
              </a:buClr>
              <a:buSzPts val="1200"/>
              <a:buFont typeface="Montserrat"/>
              <a:buChar char="➔"/>
            </a:pPr>
            <a:r>
              <a:rPr lang="pt-BR" sz="1200" b="1">
                <a:latin typeface="Montserrat"/>
                <a:ea typeface="Montserrat"/>
                <a:cs typeface="Montserrat"/>
                <a:sym typeface="Montserrat"/>
              </a:rPr>
              <a:t>Representações abstratas em formação</a:t>
            </a:r>
            <a:endParaRPr sz="1200" b="1">
              <a:latin typeface="Montserrat"/>
              <a:ea typeface="Montserrat"/>
              <a:cs typeface="Montserrat"/>
              <a:sym typeface="Montserrat"/>
            </a:endParaRPr>
          </a:p>
          <a:p>
            <a:pPr marL="0" lvl="0" indent="0" algn="just" rtl="0">
              <a:lnSpc>
                <a:spcPct val="90000"/>
              </a:lnSpc>
              <a:spcBef>
                <a:spcPts val="0"/>
              </a:spcBef>
              <a:spcAft>
                <a:spcPts val="0"/>
              </a:spcAft>
              <a:buClr>
                <a:schemeClr val="dk1"/>
              </a:buClr>
              <a:buSzPts val="1100"/>
              <a:buFont typeface="Arial"/>
              <a:buNone/>
            </a:pP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r>
              <a:rPr lang="pt-BR" sz="1200">
                <a:latin typeface="Montserrat Medium"/>
                <a:ea typeface="Montserrat Medium"/>
                <a:cs typeface="Montserrat Medium"/>
                <a:sym typeface="Montserrat Medium"/>
              </a:rPr>
              <a:t>Thus the preference was for the typical pattern of English, and we argue that infants </a:t>
            </a:r>
            <a:r>
              <a:rPr lang="pt-BR" sz="1200" b="1">
                <a:latin typeface="Montserrat"/>
                <a:ea typeface="Montserrat"/>
                <a:cs typeface="Montserrat"/>
                <a:sym typeface="Montserrat"/>
              </a:rPr>
              <a:t>are developing an abstract representation of what functors are like-prototypically</a:t>
            </a:r>
            <a:r>
              <a:rPr lang="pt-BR" sz="1200">
                <a:latin typeface="Montserrat"/>
                <a:ea typeface="Montserrat"/>
                <a:cs typeface="Montserrat"/>
                <a:sym typeface="Montserrat"/>
              </a:rPr>
              <a:t>, </a:t>
            </a:r>
            <a:r>
              <a:rPr lang="pt-BR" sz="1200">
                <a:latin typeface="Montserrat Medium"/>
                <a:ea typeface="Montserrat Medium"/>
                <a:cs typeface="Montserrat Medium"/>
                <a:sym typeface="Montserrat Medium"/>
              </a:rPr>
              <a:t>a weak monosyllable. </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Clr>
                <a:schemeClr val="dk1"/>
              </a:buClr>
              <a:buSzPts val="1100"/>
              <a:buFont typeface="Arial"/>
              <a:buNone/>
            </a:pPr>
            <a:r>
              <a:rPr lang="pt-BR" sz="1200">
                <a:latin typeface="Montserrat Medium"/>
                <a:ea typeface="Montserrat Medium"/>
                <a:cs typeface="Montserrat Medium"/>
                <a:sym typeface="Montserrat Medium"/>
              </a:rPr>
              <a:t>The functors in our set match this prototype, but so do the prosodically analogous nonsense functors; (p. 195)</a:t>
            </a:r>
            <a:endParaRPr sz="1200">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txBox="1">
            <a:spLocks noGrp="1"/>
          </p:cNvSpPr>
          <p:nvPr>
            <p:ph type="ctrTitle"/>
          </p:nvPr>
        </p:nvSpPr>
        <p:spPr>
          <a:xfrm>
            <a:off x="3384900" y="351700"/>
            <a:ext cx="23742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(2006b)</a:t>
            </a:r>
            <a:endParaRPr sz="2500" b="1">
              <a:latin typeface="Montserrat"/>
              <a:ea typeface="Montserrat"/>
              <a:cs typeface="Montserrat"/>
              <a:sym typeface="Montserrat"/>
            </a:endParaRPr>
          </a:p>
        </p:txBody>
      </p:sp>
      <p:sp>
        <p:nvSpPr>
          <p:cNvPr id="174" name="Google Shape;174;p25"/>
          <p:cNvSpPr txBox="1">
            <a:spLocks noGrp="1"/>
          </p:cNvSpPr>
          <p:nvPr>
            <p:ph type="subTitle" idx="1"/>
          </p:nvPr>
        </p:nvSpPr>
        <p:spPr>
          <a:xfrm>
            <a:off x="414450" y="890250"/>
            <a:ext cx="8415300" cy="1837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Objetivo</a:t>
            </a:r>
            <a:r>
              <a:rPr lang="pt-BR" sz="1100">
                <a:solidFill>
                  <a:srgbClr val="666666"/>
                </a:solidFill>
                <a:latin typeface="Montserrat"/>
                <a:ea typeface="Montserrat"/>
                <a:cs typeface="Montserrat"/>
                <a:sym typeface="Montserrat"/>
              </a:rPr>
              <a:t>: </a:t>
            </a:r>
            <a:r>
              <a:rPr lang="pt-BR" sz="1100">
                <a:solidFill>
                  <a:srgbClr val="666666"/>
                </a:solidFill>
                <a:latin typeface="Montserrat Medium"/>
                <a:ea typeface="Montserrat Medium"/>
                <a:cs typeface="Montserrat Medium"/>
                <a:sym typeface="Montserrat Medium"/>
              </a:rPr>
              <a:t>Investigar se a familiaridade com palavras funcionais de alta frequência têm um efeito na percepção e segmentação de palavras;</a:t>
            </a:r>
            <a:endParaRPr sz="1100">
              <a:solidFill>
                <a:srgbClr val="666666"/>
              </a:solidFill>
              <a:latin typeface="Montserrat Medium"/>
              <a:ea typeface="Montserrat Medium"/>
              <a:cs typeface="Montserrat Medium"/>
              <a:sym typeface="Montserrat Medium"/>
            </a:endParaRPr>
          </a:p>
          <a:p>
            <a:pPr marL="0" lvl="0" indent="0" algn="just" rtl="0">
              <a:lnSpc>
                <a:spcPct val="150000"/>
              </a:lnSpc>
              <a:spcBef>
                <a:spcPts val="0"/>
              </a:spcBef>
              <a:spcAft>
                <a:spcPts val="0"/>
              </a:spcAft>
              <a:buClr>
                <a:schemeClr val="dk1"/>
              </a:buClr>
              <a:buSzPts val="1100"/>
              <a:buFont typeface="Arial"/>
              <a:buNone/>
            </a:pPr>
            <a:r>
              <a:rPr lang="pt-BR" sz="1100" b="1">
                <a:solidFill>
                  <a:srgbClr val="666666"/>
                </a:solidFill>
                <a:latin typeface="Montserrat"/>
                <a:ea typeface="Montserrat"/>
                <a:cs typeface="Montserrat"/>
                <a:sym typeface="Montserrat"/>
              </a:rPr>
              <a:t>Participantes</a:t>
            </a:r>
            <a:r>
              <a:rPr lang="pt-BR" sz="1100">
                <a:solidFill>
                  <a:srgbClr val="666666"/>
                </a:solidFill>
                <a:latin typeface="Montserrat"/>
                <a:ea typeface="Montserrat"/>
                <a:cs typeface="Montserrat"/>
                <a:sym typeface="Montserrat"/>
              </a:rPr>
              <a:t>: </a:t>
            </a:r>
            <a:r>
              <a:rPr lang="pt-BR" sz="1100">
                <a:solidFill>
                  <a:srgbClr val="666666"/>
                </a:solidFill>
                <a:latin typeface="Montserrat Medium"/>
                <a:ea typeface="Montserrat Medium"/>
                <a:cs typeface="Montserrat Medium"/>
                <a:sym typeface="Montserrat Medium"/>
              </a:rPr>
              <a:t>24 bebês (11 meses) (experimento 1) e 24 bebês (8 meses) (experimento 2);</a:t>
            </a:r>
            <a:endParaRPr sz="1100">
              <a:solidFill>
                <a:srgbClr val="666666"/>
              </a:solidFill>
              <a:latin typeface="Montserrat Medium"/>
              <a:ea typeface="Montserrat Medium"/>
              <a:cs typeface="Montserrat Medium"/>
              <a:sym typeface="Montserrat Medium"/>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Condições: </a:t>
            </a:r>
            <a:r>
              <a:rPr lang="pt-BR" sz="1100">
                <a:solidFill>
                  <a:srgbClr val="666666"/>
                </a:solidFill>
                <a:latin typeface="Montserrat"/>
                <a:ea typeface="Montserrat"/>
                <a:cs typeface="Montserrat"/>
                <a:sym typeface="Montserrat"/>
              </a:rPr>
              <a:t>low (16 bebês) and high frequency (8 bebês);</a:t>
            </a:r>
            <a:endParaRPr sz="1100">
              <a:solidFill>
                <a:srgbClr val="666666"/>
              </a:solidFill>
              <a:latin typeface="Montserrat"/>
              <a:ea typeface="Montserrat"/>
              <a:cs typeface="Montserrat"/>
              <a:sym typeface="Montserrat"/>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Tarefa: </a:t>
            </a:r>
            <a:r>
              <a:rPr lang="pt-BR" sz="1100">
                <a:solidFill>
                  <a:srgbClr val="666666"/>
                </a:solidFill>
                <a:latin typeface="Montserrat"/>
                <a:ea typeface="Montserrat"/>
                <a:cs typeface="Montserrat"/>
                <a:sym typeface="Montserrat"/>
              </a:rPr>
              <a:t>Os </a:t>
            </a:r>
            <a:r>
              <a:rPr lang="pt-BR" sz="1100">
                <a:latin typeface="Montserrat Medium"/>
                <a:ea typeface="Montserrat Medium"/>
                <a:cs typeface="Montserrat Medium"/>
                <a:sym typeface="Montserrat Medium"/>
              </a:rPr>
              <a:t>bebês escutavam os estímulos sonoros e o tempo de fixação (VI) deles era medido comparando as fases de </a:t>
            </a:r>
            <a:r>
              <a:rPr lang="pt-BR" sz="1100" u="sng">
                <a:latin typeface="Montserrat Medium"/>
                <a:ea typeface="Montserrat Medium"/>
                <a:cs typeface="Montserrat Medium"/>
                <a:sym typeface="Montserrat Medium"/>
              </a:rPr>
              <a:t>familiarização</a:t>
            </a:r>
            <a:r>
              <a:rPr lang="pt-BR" sz="1100">
                <a:latin typeface="Montserrat Medium"/>
                <a:ea typeface="Montserrat Medium"/>
                <a:cs typeface="Montserrat Medium"/>
                <a:sym typeface="Montserrat Medium"/>
              </a:rPr>
              <a:t> e t</a:t>
            </a:r>
            <a:r>
              <a:rPr lang="pt-BR" sz="1100" u="sng">
                <a:latin typeface="Montserrat Medium"/>
                <a:ea typeface="Montserrat Medium"/>
                <a:cs typeface="Montserrat Medium"/>
                <a:sym typeface="Montserrat Medium"/>
              </a:rPr>
              <a:t>este</a:t>
            </a:r>
            <a:r>
              <a:rPr lang="pt-BR" sz="1100">
                <a:latin typeface="Montserrat Medium"/>
                <a:ea typeface="Montserrat Medium"/>
                <a:cs typeface="Montserrat Medium"/>
                <a:sym typeface="Montserrat Medium"/>
              </a:rPr>
              <a:t>;</a:t>
            </a:r>
            <a:r>
              <a:rPr lang="pt-BR" sz="1100" b="1">
                <a:solidFill>
                  <a:srgbClr val="666666"/>
                </a:solidFill>
                <a:latin typeface="Montserrat"/>
                <a:ea typeface="Montserrat"/>
                <a:cs typeface="Montserrat"/>
                <a:sym typeface="Montserrat"/>
              </a:rPr>
              <a:t>  </a:t>
            </a:r>
            <a:r>
              <a:rPr lang="pt-BR" sz="1100"/>
              <a:t> </a:t>
            </a:r>
            <a:endParaRPr sz="1100"/>
          </a:p>
          <a:p>
            <a:pPr marL="0" lvl="0" indent="0" algn="l" rtl="0">
              <a:lnSpc>
                <a:spcPct val="150000"/>
              </a:lnSpc>
              <a:spcBef>
                <a:spcPts val="0"/>
              </a:spcBef>
              <a:spcAft>
                <a:spcPts val="0"/>
              </a:spcAft>
              <a:buClr>
                <a:schemeClr val="dk1"/>
              </a:buClr>
              <a:buSzPts val="1100"/>
              <a:buFont typeface="Arial"/>
              <a:buNone/>
            </a:pPr>
            <a:r>
              <a:rPr lang="pt-BR" sz="1100" b="1">
                <a:latin typeface="Montserrat"/>
                <a:ea typeface="Montserrat"/>
                <a:cs typeface="Montserrat"/>
                <a:sym typeface="Montserrat"/>
              </a:rPr>
              <a:t>Procedimento</a:t>
            </a:r>
            <a:r>
              <a:rPr lang="pt-BR" sz="1100">
                <a:latin typeface="Montserrat Medium"/>
                <a:ea typeface="Montserrat Medium"/>
                <a:cs typeface="Montserrat Medium"/>
                <a:sym typeface="Montserrat Medium"/>
              </a:rPr>
              <a:t>: Cohen’s HABIT 2000 software (Cohen et al, 2000)</a:t>
            </a:r>
            <a:endParaRPr sz="1100">
              <a:latin typeface="Montserrat Medium"/>
              <a:ea typeface="Montserrat Medium"/>
              <a:cs typeface="Montserrat Medium"/>
              <a:sym typeface="Montserrat Medium"/>
            </a:endParaRPr>
          </a:p>
          <a:p>
            <a:pPr marL="0" lvl="0" indent="0" algn="just" rtl="0">
              <a:lnSpc>
                <a:spcPct val="150000"/>
              </a:lnSpc>
              <a:spcBef>
                <a:spcPts val="0"/>
              </a:spcBef>
              <a:spcAft>
                <a:spcPts val="0"/>
              </a:spcAft>
              <a:buNone/>
            </a:pPr>
            <a:endParaRPr sz="1100"/>
          </a:p>
          <a:p>
            <a:pPr marL="0" lvl="0" indent="0" algn="just" rtl="0">
              <a:lnSpc>
                <a:spcPct val="150000"/>
              </a:lnSpc>
              <a:spcBef>
                <a:spcPts val="0"/>
              </a:spcBef>
              <a:spcAft>
                <a:spcPts val="0"/>
              </a:spcAft>
              <a:buNone/>
            </a:pPr>
            <a:endParaRPr sz="1100"/>
          </a:p>
        </p:txBody>
      </p:sp>
      <p:graphicFrame>
        <p:nvGraphicFramePr>
          <p:cNvPr id="175" name="Google Shape;175;p25"/>
          <p:cNvGraphicFramePr/>
          <p:nvPr/>
        </p:nvGraphicFramePr>
        <p:xfrm>
          <a:off x="570525" y="2963700"/>
          <a:ext cx="3000000" cy="3000000"/>
        </p:xfrm>
        <a:graphic>
          <a:graphicData uri="http://schemas.openxmlformats.org/drawingml/2006/table">
            <a:tbl>
              <a:tblPr>
                <a:noFill/>
                <a:tableStyleId>{ABEFD0D2-F2FE-40A9-AEBF-232CD4AFA467}</a:tableStyleId>
              </a:tblPr>
              <a:tblGrid>
                <a:gridCol w="2539900">
                  <a:extLst>
                    <a:ext uri="{9D8B030D-6E8A-4147-A177-3AD203B41FA5}">
                      <a16:colId xmlns:a16="http://schemas.microsoft.com/office/drawing/2014/main" val="20000"/>
                    </a:ext>
                  </a:extLst>
                </a:gridCol>
                <a:gridCol w="2539900">
                  <a:extLst>
                    <a:ext uri="{9D8B030D-6E8A-4147-A177-3AD203B41FA5}">
                      <a16:colId xmlns:a16="http://schemas.microsoft.com/office/drawing/2014/main" val="20001"/>
                    </a:ext>
                  </a:extLst>
                </a:gridCol>
              </a:tblGrid>
              <a:tr h="342350">
                <a:tc>
                  <a:txBody>
                    <a:bodyPr/>
                    <a:lstStyle/>
                    <a:p>
                      <a:pPr marL="0" lvl="0" indent="0" algn="ctr" rtl="0">
                        <a:spcBef>
                          <a:spcPts val="0"/>
                        </a:spcBef>
                        <a:spcAft>
                          <a:spcPts val="0"/>
                        </a:spcAft>
                        <a:buNone/>
                      </a:pPr>
                      <a:r>
                        <a:rPr lang="pt-BR" sz="1200" b="1">
                          <a:latin typeface="Montserrat"/>
                          <a:ea typeface="Montserrat"/>
                          <a:cs typeface="Montserrat"/>
                          <a:sym typeface="Montserrat"/>
                        </a:rPr>
                        <a:t>“real” functors + nonword</a:t>
                      </a:r>
                      <a:endParaRPr sz="1200" b="1">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sz="1200" b="1">
                          <a:latin typeface="Montserrat"/>
                          <a:ea typeface="Montserrat"/>
                          <a:cs typeface="Montserrat"/>
                          <a:sym typeface="Montserrat"/>
                        </a:rPr>
                        <a:t>pseudofunctors + nonword</a:t>
                      </a:r>
                      <a:endParaRPr sz="1200" b="1">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364250">
                <a:tc>
                  <a:txBody>
                    <a:bodyPr/>
                    <a:lstStyle/>
                    <a:p>
                      <a:pPr marL="0" lvl="0" indent="0" algn="ctr" rtl="0">
                        <a:spcBef>
                          <a:spcPts val="0"/>
                        </a:spcBef>
                        <a:spcAft>
                          <a:spcPts val="0"/>
                        </a:spcAft>
                        <a:buNone/>
                      </a:pPr>
                      <a:r>
                        <a:rPr lang="pt-BR" sz="1200">
                          <a:latin typeface="Montserrat"/>
                          <a:ea typeface="Montserrat"/>
                          <a:cs typeface="Montserrat"/>
                          <a:sym typeface="Montserrat"/>
                        </a:rPr>
                        <a:t>the +  breek/tink</a:t>
                      </a:r>
                      <a:endParaRPr sz="1200">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sz="1200">
                          <a:latin typeface="Montserrat"/>
                          <a:ea typeface="Montserrat"/>
                          <a:cs typeface="Montserrat"/>
                          <a:sym typeface="Montserrat"/>
                        </a:rPr>
                        <a:t>kuh + </a:t>
                      </a:r>
                      <a:r>
                        <a:rPr lang="pt-BR" sz="1200">
                          <a:solidFill>
                            <a:schemeClr val="dk1"/>
                          </a:solidFill>
                          <a:latin typeface="Montserrat"/>
                          <a:ea typeface="Montserrat"/>
                          <a:cs typeface="Montserrat"/>
                          <a:sym typeface="Montserrat"/>
                        </a:rPr>
                        <a:t>breek/tink</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64250">
                <a:tc>
                  <a:txBody>
                    <a:bodyPr/>
                    <a:lstStyle/>
                    <a:p>
                      <a:pPr marL="0" lvl="0" indent="0" algn="ctr" rtl="0">
                        <a:spcBef>
                          <a:spcPts val="0"/>
                        </a:spcBef>
                        <a:spcAft>
                          <a:spcPts val="0"/>
                        </a:spcAft>
                        <a:buNone/>
                      </a:pPr>
                      <a:r>
                        <a:rPr lang="pt-BR" sz="1200">
                          <a:latin typeface="Montserrat"/>
                          <a:ea typeface="Montserrat"/>
                          <a:cs typeface="Montserrat"/>
                          <a:sym typeface="Montserrat"/>
                        </a:rPr>
                        <a:t>her + breek/tink</a:t>
                      </a:r>
                      <a:endParaRPr sz="1200">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sz="1200">
                          <a:latin typeface="Montserrat"/>
                          <a:ea typeface="Montserrat"/>
                          <a:cs typeface="Montserrat"/>
                          <a:sym typeface="Montserrat"/>
                        </a:rPr>
                        <a:t>ler + breek/tink</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bl>
          </a:graphicData>
        </a:graphic>
      </p:graphicFrame>
      <p:sp>
        <p:nvSpPr>
          <p:cNvPr id="176" name="Google Shape;176;p25"/>
          <p:cNvSpPr txBox="1">
            <a:spLocks noGrp="1"/>
          </p:cNvSpPr>
          <p:nvPr>
            <p:ph type="subTitle" idx="1"/>
          </p:nvPr>
        </p:nvSpPr>
        <p:spPr>
          <a:xfrm>
            <a:off x="2574025" y="2646750"/>
            <a:ext cx="1072800" cy="4287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pt-BR" sz="1250" b="1">
                <a:latin typeface="Montserrat"/>
                <a:ea typeface="Montserrat"/>
                <a:cs typeface="Montserrat"/>
                <a:sym typeface="Montserrat"/>
              </a:rPr>
              <a:t>Estímulos</a:t>
            </a:r>
            <a:r>
              <a:rPr lang="pt-BR" sz="1250">
                <a:latin typeface="Montserrat Medium"/>
                <a:ea typeface="Montserrat Medium"/>
                <a:cs typeface="Montserrat Medium"/>
                <a:sym typeface="Montserrat Medium"/>
              </a:rPr>
              <a:t>:</a:t>
            </a:r>
            <a:endParaRPr sz="1250">
              <a:latin typeface="Montserrat Medium"/>
              <a:ea typeface="Montserrat Medium"/>
              <a:cs typeface="Montserrat Medium"/>
              <a:sym typeface="Montserrat Medium"/>
            </a:endParaRPr>
          </a:p>
        </p:txBody>
      </p:sp>
      <p:sp>
        <p:nvSpPr>
          <p:cNvPr id="177" name="Google Shape;177;p25"/>
          <p:cNvSpPr txBox="1">
            <a:spLocks noGrp="1"/>
          </p:cNvSpPr>
          <p:nvPr>
            <p:ph type="subTitle" idx="1"/>
          </p:nvPr>
        </p:nvSpPr>
        <p:spPr>
          <a:xfrm>
            <a:off x="414450" y="4256475"/>
            <a:ext cx="8265300" cy="5871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pt-BR" sz="1050" b="1">
                <a:latin typeface="Montserrat"/>
                <a:ea typeface="Montserrat"/>
                <a:cs typeface="Montserrat"/>
                <a:sym typeface="Montserrat"/>
              </a:rPr>
              <a:t>Hipótese: </a:t>
            </a:r>
            <a:r>
              <a:rPr lang="pt-BR" sz="1150">
                <a:latin typeface="Montserrat"/>
                <a:ea typeface="Montserrat"/>
                <a:cs typeface="Montserrat"/>
                <a:sym typeface="Montserrat"/>
              </a:rPr>
              <a:t>Se os bebês forem capazes de perceber a segmentação (durante a familiarização), o tempo de fixação na fase de teste será maior para as nonwords que foram exibidas após as palavras funcionais reais</a:t>
            </a:r>
            <a:endParaRPr sz="1150">
              <a:latin typeface="Montserrat Medium"/>
              <a:ea typeface="Montserrat Medium"/>
              <a:cs typeface="Montserrat Medium"/>
              <a:sym typeface="Montserrat Medium"/>
            </a:endParaRPr>
          </a:p>
        </p:txBody>
      </p:sp>
      <p:pic>
        <p:nvPicPr>
          <p:cNvPr id="178" name="Google Shape;178;p25"/>
          <p:cNvPicPr preferRelativeResize="0"/>
          <p:nvPr/>
        </p:nvPicPr>
        <p:blipFill>
          <a:blip r:embed="rId3">
            <a:alphaModFix/>
          </a:blip>
          <a:stretch>
            <a:fillRect/>
          </a:stretch>
        </p:blipFill>
        <p:spPr>
          <a:xfrm>
            <a:off x="5970350" y="2501975"/>
            <a:ext cx="2374201" cy="1678692"/>
          </a:xfrm>
          <a:prstGeom prst="rect">
            <a:avLst/>
          </a:prstGeom>
          <a:noFill/>
          <a:ln>
            <a:noFill/>
          </a:ln>
        </p:spPr>
      </p:pic>
      <p:pic>
        <p:nvPicPr>
          <p:cNvPr id="179" name="Google Shape;179;p25"/>
          <p:cNvPicPr preferRelativeResize="0"/>
          <p:nvPr/>
        </p:nvPicPr>
        <p:blipFill rotWithShape="1">
          <a:blip r:embed="rId4">
            <a:alphaModFix/>
          </a:blip>
          <a:srcRect l="5627" t="4625" r="4767" b="5040"/>
          <a:stretch/>
        </p:blipFill>
        <p:spPr>
          <a:xfrm>
            <a:off x="6696075" y="2739750"/>
            <a:ext cx="531815" cy="53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(2006b)</a:t>
            </a:r>
            <a:endParaRPr sz="2500" b="1">
              <a:latin typeface="Montserrat"/>
              <a:ea typeface="Montserrat"/>
              <a:cs typeface="Montserrat"/>
              <a:sym typeface="Montserrat"/>
            </a:endParaRPr>
          </a:p>
        </p:txBody>
      </p:sp>
      <p:sp>
        <p:nvSpPr>
          <p:cNvPr id="186" name="Google Shape;186;p26"/>
          <p:cNvSpPr txBox="1">
            <a:spLocks noGrp="1"/>
          </p:cNvSpPr>
          <p:nvPr>
            <p:ph type="subTitle" idx="1"/>
          </p:nvPr>
        </p:nvSpPr>
        <p:spPr>
          <a:xfrm>
            <a:off x="776750" y="951125"/>
            <a:ext cx="4027800" cy="19527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accent1"/>
              </a:buClr>
              <a:buSzPts val="1500"/>
              <a:buFont typeface="Montserrat"/>
              <a:buChar char="➔"/>
            </a:pPr>
            <a:r>
              <a:rPr lang="pt-BR" sz="1500" b="1">
                <a:latin typeface="Montserrat"/>
                <a:ea typeface="Montserrat"/>
                <a:cs typeface="Montserrat"/>
                <a:sym typeface="Montserrat"/>
              </a:rPr>
              <a:t>Resultados mais relevantes: </a:t>
            </a:r>
            <a:endParaRPr sz="1500" b="1">
              <a:latin typeface="Montserrat"/>
              <a:ea typeface="Montserrat"/>
              <a:cs typeface="Montserrat"/>
              <a:sym typeface="Montserrat"/>
            </a:endParaRPr>
          </a:p>
          <a:p>
            <a:pPr marL="457200" lvl="0" indent="0" algn="l" rtl="0">
              <a:lnSpc>
                <a:spcPct val="90000"/>
              </a:lnSpc>
              <a:spcBef>
                <a:spcPts val="0"/>
              </a:spcBef>
              <a:spcAft>
                <a:spcPts val="0"/>
              </a:spcAft>
              <a:buNone/>
            </a:pPr>
            <a:endParaRPr sz="1500" b="1"/>
          </a:p>
          <a:p>
            <a:pPr marL="0" lvl="0" indent="0" algn="just" rtl="0">
              <a:lnSpc>
                <a:spcPct val="90000"/>
              </a:lnSpc>
              <a:spcBef>
                <a:spcPts val="0"/>
              </a:spcBef>
              <a:spcAft>
                <a:spcPts val="0"/>
              </a:spcAft>
              <a:buSzPts val="1018"/>
              <a:buNone/>
            </a:pPr>
            <a:r>
              <a:rPr lang="pt-BR" sz="1200" b="1">
                <a:latin typeface="Montserrat"/>
                <a:ea typeface="Montserrat"/>
                <a:cs typeface="Montserrat"/>
                <a:sym typeface="Montserrat"/>
              </a:rPr>
              <a:t>ANOVA: </a:t>
            </a:r>
            <a:r>
              <a:rPr lang="pt-BR" sz="1200">
                <a:latin typeface="Montserrat Medium"/>
                <a:ea typeface="Montserrat Medium"/>
                <a:cs typeface="Montserrat Medium"/>
                <a:sym typeface="Montserrat Medium"/>
              </a:rPr>
              <a:t>familiarization freq (high x low) entre sujeitos; tipo de palavra funcional (real x inventado) dentre sujeitos</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b="1">
              <a:latin typeface="Montserrat"/>
              <a:ea typeface="Montserrat"/>
              <a:cs typeface="Montserrat"/>
              <a:sym typeface="Montserrat"/>
            </a:endParaRPr>
          </a:p>
          <a:p>
            <a:pPr marL="0" lvl="0" indent="0" algn="just" rtl="0">
              <a:lnSpc>
                <a:spcPct val="90000"/>
              </a:lnSpc>
              <a:spcBef>
                <a:spcPts val="0"/>
              </a:spcBef>
              <a:spcAft>
                <a:spcPts val="0"/>
              </a:spcAft>
              <a:buSzPts val="1018"/>
              <a:buNone/>
            </a:pPr>
            <a:r>
              <a:rPr lang="pt-BR" sz="1200">
                <a:latin typeface="Montserrat"/>
                <a:ea typeface="Montserrat"/>
                <a:cs typeface="Montserrat"/>
                <a:sym typeface="Montserrat"/>
              </a:rPr>
              <a:t>frequency: NS; main effect of type and of the interaction frequency*type</a:t>
            </a: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r>
              <a:rPr lang="pt-BR" sz="1200">
                <a:latin typeface="Montserrat"/>
                <a:ea typeface="Montserrat"/>
                <a:cs typeface="Montserrat"/>
                <a:sym typeface="Montserrat"/>
              </a:rPr>
              <a:t>post-hoc: testes-t pareados =&gt;</a:t>
            </a: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p:txBody>
      </p:sp>
      <p:pic>
        <p:nvPicPr>
          <p:cNvPr id="187" name="Google Shape;187;p26"/>
          <p:cNvPicPr preferRelativeResize="0"/>
          <p:nvPr/>
        </p:nvPicPr>
        <p:blipFill rotWithShape="1">
          <a:blip r:embed="rId3">
            <a:alphaModFix/>
          </a:blip>
          <a:srcRect l="7261" r="15404"/>
          <a:stretch/>
        </p:blipFill>
        <p:spPr>
          <a:xfrm>
            <a:off x="5411325" y="1017875"/>
            <a:ext cx="2936075" cy="1995675"/>
          </a:xfrm>
          <a:prstGeom prst="rect">
            <a:avLst/>
          </a:prstGeom>
          <a:noFill/>
          <a:ln>
            <a:noFill/>
          </a:ln>
        </p:spPr>
      </p:pic>
      <p:sp>
        <p:nvSpPr>
          <p:cNvPr id="188" name="Google Shape;188;p26"/>
          <p:cNvSpPr txBox="1"/>
          <p:nvPr/>
        </p:nvSpPr>
        <p:spPr>
          <a:xfrm>
            <a:off x="7389275" y="1425150"/>
            <a:ext cx="5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
        <p:nvSpPr>
          <p:cNvPr id="189" name="Google Shape;189;p26"/>
          <p:cNvSpPr txBox="1"/>
          <p:nvPr/>
        </p:nvSpPr>
        <p:spPr>
          <a:xfrm rot="10800000" flipH="1">
            <a:off x="6365100" y="1236000"/>
            <a:ext cx="25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t>
            </a:r>
            <a:endParaRPr/>
          </a:p>
        </p:txBody>
      </p:sp>
      <p:sp>
        <p:nvSpPr>
          <p:cNvPr id="190" name="Google Shape;190;p26"/>
          <p:cNvSpPr txBox="1">
            <a:spLocks noGrp="1"/>
          </p:cNvSpPr>
          <p:nvPr>
            <p:ph type="subTitle" idx="1"/>
          </p:nvPr>
        </p:nvSpPr>
        <p:spPr>
          <a:xfrm>
            <a:off x="2760300" y="3321844"/>
            <a:ext cx="3623400" cy="1221600"/>
          </a:xfrm>
          <a:prstGeom prst="rect">
            <a:avLst/>
          </a:prstGeom>
        </p:spPr>
        <p:txBody>
          <a:bodyPr spcFirstLastPara="1" wrap="square" lIns="91425" tIns="91425" rIns="91425" bIns="91425" anchor="t" anchorCtr="0">
            <a:noAutofit/>
          </a:bodyPr>
          <a:lstStyle/>
          <a:p>
            <a:pPr marL="457200" lvl="0" indent="-304800" algn="just" rtl="0">
              <a:lnSpc>
                <a:spcPct val="90000"/>
              </a:lnSpc>
              <a:spcBef>
                <a:spcPts val="0"/>
              </a:spcBef>
              <a:spcAft>
                <a:spcPts val="0"/>
              </a:spcAft>
              <a:buClr>
                <a:srgbClr val="4A86E8"/>
              </a:buClr>
              <a:buSzPts val="1200"/>
              <a:buFont typeface="Montserrat"/>
              <a:buChar char="➔"/>
            </a:pPr>
            <a:r>
              <a:rPr lang="pt-BR" sz="1200" b="1">
                <a:latin typeface="Montserrat"/>
                <a:ea typeface="Montserrat"/>
                <a:cs typeface="Montserrat"/>
                <a:sym typeface="Montserrat"/>
              </a:rPr>
              <a:t>Resultado: </a:t>
            </a:r>
            <a:r>
              <a:rPr lang="pt-BR" sz="1200">
                <a:latin typeface="Montserrat Medium"/>
                <a:ea typeface="Montserrat Medium"/>
                <a:cs typeface="Montserrat Medium"/>
                <a:sym typeface="Montserrat Medium"/>
              </a:rPr>
              <a:t>“the test phase results clearly indicate that the high-frequency real factor (</a:t>
            </a:r>
            <a:r>
              <a:rPr lang="pt-BR" sz="1200" b="1">
                <a:latin typeface="Montserrat"/>
                <a:ea typeface="Montserrat"/>
                <a:cs typeface="Montserrat"/>
                <a:sym typeface="Montserrat"/>
              </a:rPr>
              <a:t>the</a:t>
            </a:r>
            <a:r>
              <a:rPr lang="pt-BR" sz="1200">
                <a:latin typeface="Montserrat Medium"/>
                <a:ea typeface="Montserrat Medium"/>
                <a:cs typeface="Montserrat Medium"/>
                <a:sym typeface="Montserrat Medium"/>
              </a:rPr>
              <a:t>) allows 11-months-English-acquiring infants to segment adjacent word forms from it (p.63)</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p:txBody>
      </p:sp>
      <p:sp>
        <p:nvSpPr>
          <p:cNvPr id="191" name="Google Shape;191;p26"/>
          <p:cNvSpPr/>
          <p:nvPr/>
        </p:nvSpPr>
        <p:spPr>
          <a:xfrm>
            <a:off x="6043625" y="966725"/>
            <a:ext cx="857400" cy="400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(2006b)</a:t>
            </a:r>
            <a:endParaRPr sz="2500" b="1">
              <a:latin typeface="Montserrat"/>
              <a:ea typeface="Montserrat"/>
              <a:cs typeface="Montserrat"/>
              <a:sym typeface="Montserrat"/>
            </a:endParaRPr>
          </a:p>
        </p:txBody>
      </p:sp>
      <p:sp>
        <p:nvSpPr>
          <p:cNvPr id="198" name="Google Shape;198;p27"/>
          <p:cNvSpPr txBox="1">
            <a:spLocks noGrp="1"/>
          </p:cNvSpPr>
          <p:nvPr>
            <p:ph type="subTitle" idx="1"/>
          </p:nvPr>
        </p:nvSpPr>
        <p:spPr>
          <a:xfrm>
            <a:off x="776750" y="951125"/>
            <a:ext cx="4216800" cy="19527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accent1"/>
              </a:buClr>
              <a:buSzPts val="1500"/>
              <a:buFont typeface="Montserrat"/>
              <a:buChar char="➔"/>
            </a:pPr>
            <a:r>
              <a:rPr lang="pt-BR" sz="1500" b="1">
                <a:latin typeface="Montserrat"/>
                <a:ea typeface="Montserrat"/>
                <a:cs typeface="Montserrat"/>
                <a:sym typeface="Montserrat"/>
              </a:rPr>
              <a:t>Resultados mais relevantes (Exp2): </a:t>
            </a:r>
            <a:endParaRPr sz="1500" b="1">
              <a:latin typeface="Montserrat"/>
              <a:ea typeface="Montserrat"/>
              <a:cs typeface="Montserrat"/>
              <a:sym typeface="Montserrat"/>
            </a:endParaRPr>
          </a:p>
          <a:p>
            <a:pPr marL="457200" lvl="0" indent="0" algn="l" rtl="0">
              <a:lnSpc>
                <a:spcPct val="90000"/>
              </a:lnSpc>
              <a:spcBef>
                <a:spcPts val="0"/>
              </a:spcBef>
              <a:spcAft>
                <a:spcPts val="0"/>
              </a:spcAft>
              <a:buNone/>
            </a:pPr>
            <a:endParaRPr sz="1500" b="1"/>
          </a:p>
          <a:p>
            <a:pPr marL="0" lvl="0" indent="0" algn="just" rtl="0">
              <a:lnSpc>
                <a:spcPct val="90000"/>
              </a:lnSpc>
              <a:spcBef>
                <a:spcPts val="0"/>
              </a:spcBef>
              <a:spcAft>
                <a:spcPts val="0"/>
              </a:spcAft>
              <a:buClr>
                <a:schemeClr val="dk1"/>
              </a:buClr>
              <a:buSzPts val="1018"/>
              <a:buFont typeface="Arial"/>
              <a:buNone/>
            </a:pPr>
            <a:r>
              <a:rPr lang="pt-BR" sz="1200" b="1">
                <a:latin typeface="Montserrat"/>
                <a:ea typeface="Montserrat"/>
                <a:cs typeface="Montserrat"/>
                <a:sym typeface="Montserrat"/>
              </a:rPr>
              <a:t>ANOVA: </a:t>
            </a:r>
            <a:r>
              <a:rPr lang="pt-BR" sz="1200">
                <a:latin typeface="Montserrat Medium"/>
                <a:ea typeface="Montserrat Medium"/>
                <a:cs typeface="Montserrat Medium"/>
                <a:sym typeface="Montserrat Medium"/>
              </a:rPr>
              <a:t>familiarization freq (high x low) entre sujeitos; tipo de palavra funcional (real x inventado) dentre sujeitos</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Clr>
                <a:schemeClr val="dk1"/>
              </a:buClr>
              <a:buSzPts val="1018"/>
              <a:buFont typeface="Arial"/>
              <a:buNone/>
            </a:pPr>
            <a:endParaRPr sz="1200" b="1">
              <a:latin typeface="Montserrat"/>
              <a:ea typeface="Montserrat"/>
              <a:cs typeface="Montserrat"/>
              <a:sym typeface="Montserrat"/>
            </a:endParaRPr>
          </a:p>
          <a:p>
            <a:pPr marL="0" lvl="0" indent="0" algn="just" rtl="0">
              <a:lnSpc>
                <a:spcPct val="90000"/>
              </a:lnSpc>
              <a:spcBef>
                <a:spcPts val="0"/>
              </a:spcBef>
              <a:spcAft>
                <a:spcPts val="0"/>
              </a:spcAft>
              <a:buClr>
                <a:schemeClr val="dk1"/>
              </a:buClr>
              <a:buSzPts val="1018"/>
              <a:buFont typeface="Arial"/>
              <a:buNone/>
            </a:pPr>
            <a:r>
              <a:rPr lang="pt-BR" sz="1200">
                <a:latin typeface="Montserrat"/>
                <a:ea typeface="Montserrat"/>
                <a:cs typeface="Montserrat"/>
                <a:sym typeface="Montserrat"/>
              </a:rPr>
              <a:t>type and type*freq = NS; frequency: SIG main effect;</a:t>
            </a:r>
            <a:endParaRPr sz="1200" b="1">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p:txBody>
      </p:sp>
      <p:sp>
        <p:nvSpPr>
          <p:cNvPr id="199" name="Google Shape;199;p27"/>
          <p:cNvSpPr txBox="1"/>
          <p:nvPr/>
        </p:nvSpPr>
        <p:spPr>
          <a:xfrm>
            <a:off x="3136350" y="3300400"/>
            <a:ext cx="5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
        <p:nvSpPr>
          <p:cNvPr id="200" name="Google Shape;200;p27"/>
          <p:cNvSpPr txBox="1"/>
          <p:nvPr/>
        </p:nvSpPr>
        <p:spPr>
          <a:xfrm rot="10800000" flipH="1">
            <a:off x="2111000" y="3069575"/>
            <a:ext cx="25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t>
            </a:r>
            <a:endParaRPr/>
          </a:p>
        </p:txBody>
      </p:sp>
      <p:sp>
        <p:nvSpPr>
          <p:cNvPr id="201" name="Google Shape;201;p27"/>
          <p:cNvSpPr txBox="1">
            <a:spLocks noGrp="1"/>
          </p:cNvSpPr>
          <p:nvPr>
            <p:ph type="subTitle" idx="1"/>
          </p:nvPr>
        </p:nvSpPr>
        <p:spPr>
          <a:xfrm>
            <a:off x="4993550" y="1656013"/>
            <a:ext cx="3623400" cy="2694600"/>
          </a:xfrm>
          <a:prstGeom prst="rect">
            <a:avLst/>
          </a:prstGeom>
        </p:spPr>
        <p:txBody>
          <a:bodyPr spcFirstLastPara="1" wrap="square" lIns="91425" tIns="91425" rIns="91425" bIns="91425" anchor="t" anchorCtr="0">
            <a:noAutofit/>
          </a:bodyPr>
          <a:lstStyle/>
          <a:p>
            <a:pPr marL="457200" lvl="0" indent="-304800" algn="just" rtl="0">
              <a:lnSpc>
                <a:spcPct val="90000"/>
              </a:lnSpc>
              <a:spcBef>
                <a:spcPts val="0"/>
              </a:spcBef>
              <a:spcAft>
                <a:spcPts val="0"/>
              </a:spcAft>
              <a:buClr>
                <a:srgbClr val="4A86E8"/>
              </a:buClr>
              <a:buSzPts val="1200"/>
              <a:buFont typeface="Montserrat"/>
              <a:buChar char="➔"/>
            </a:pPr>
            <a:r>
              <a:rPr lang="pt-BR" sz="1200" b="1">
                <a:latin typeface="Montserrat"/>
                <a:ea typeface="Montserrat"/>
                <a:cs typeface="Montserrat"/>
                <a:sym typeface="Montserrat"/>
              </a:rPr>
              <a:t>Resultado: </a:t>
            </a:r>
            <a:r>
              <a:rPr lang="pt-BR" sz="1200">
                <a:latin typeface="Montserrat Medium"/>
                <a:ea typeface="Montserrat Medium"/>
                <a:cs typeface="Montserrat Medium"/>
                <a:sym typeface="Montserrat Medium"/>
              </a:rPr>
              <a:t>“Looking time for pseudo-nouns was longer after familizaritation with high-frequency than with low frequency pairs” (p. x);</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Clr>
                <a:srgbClr val="4A86E8"/>
              </a:buClr>
              <a:buSzPts val="1200"/>
              <a:buFont typeface="Montserrat Medium"/>
              <a:buChar char="➔"/>
            </a:pPr>
            <a:r>
              <a:rPr lang="pt-BR" sz="1200">
                <a:latin typeface="Montserrat Medium"/>
                <a:ea typeface="Montserrat Medium"/>
                <a:cs typeface="Montserrat Medium"/>
                <a:sym typeface="Montserrat Medium"/>
              </a:rPr>
              <a:t>“when data were collapsed across “the” and “kuh”, there was evidence of facilitation in their segmentation of the strings. No such effect was found by the lower frequency pair;</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Clr>
                <a:srgbClr val="4A86E8"/>
              </a:buClr>
              <a:buSzPts val="1200"/>
              <a:buFont typeface="Montserrat Medium"/>
              <a:buChar char="➔"/>
            </a:pPr>
            <a:r>
              <a:rPr lang="pt-BR" sz="1200">
                <a:latin typeface="Montserrat Medium"/>
                <a:ea typeface="Montserrat Medium"/>
                <a:cs typeface="Montserrat Medium"/>
                <a:sym typeface="Montserrat Medium"/>
              </a:rPr>
              <a:t>Diferente dos bebês de 11 meses, aqui não teve diferença entre palavra funcional real e inventada, apenas de frequência.</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p:txBody>
      </p:sp>
      <p:pic>
        <p:nvPicPr>
          <p:cNvPr id="202" name="Google Shape;202;p27"/>
          <p:cNvPicPr preferRelativeResize="0"/>
          <p:nvPr/>
        </p:nvPicPr>
        <p:blipFill>
          <a:blip r:embed="rId3">
            <a:alphaModFix/>
          </a:blip>
          <a:stretch>
            <a:fillRect/>
          </a:stretch>
        </p:blipFill>
        <p:spPr>
          <a:xfrm>
            <a:off x="1180475" y="2475306"/>
            <a:ext cx="3252225" cy="2286547"/>
          </a:xfrm>
          <a:prstGeom prst="rect">
            <a:avLst/>
          </a:prstGeom>
          <a:noFill/>
          <a:ln>
            <a:noFill/>
          </a:ln>
        </p:spPr>
      </p:pic>
      <p:sp>
        <p:nvSpPr>
          <p:cNvPr id="203" name="Google Shape;203;p27"/>
          <p:cNvSpPr/>
          <p:nvPr/>
        </p:nvSpPr>
        <p:spPr>
          <a:xfrm>
            <a:off x="1928825" y="2414525"/>
            <a:ext cx="857400" cy="400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txBox="1">
            <a:spLocks noGrp="1"/>
          </p:cNvSpPr>
          <p:nvPr>
            <p:ph type="ctrTitle"/>
          </p:nvPr>
        </p:nvSpPr>
        <p:spPr>
          <a:xfrm>
            <a:off x="3384900" y="351700"/>
            <a:ext cx="23742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(1999)</a:t>
            </a:r>
            <a:endParaRPr sz="2500" b="1">
              <a:latin typeface="Montserrat"/>
              <a:ea typeface="Montserrat"/>
              <a:cs typeface="Montserrat"/>
              <a:sym typeface="Montserrat"/>
            </a:endParaRPr>
          </a:p>
        </p:txBody>
      </p:sp>
      <p:sp>
        <p:nvSpPr>
          <p:cNvPr id="210" name="Google Shape;210;p28"/>
          <p:cNvSpPr txBox="1">
            <a:spLocks noGrp="1"/>
          </p:cNvSpPr>
          <p:nvPr>
            <p:ph type="subTitle" idx="1"/>
          </p:nvPr>
        </p:nvSpPr>
        <p:spPr>
          <a:xfrm>
            <a:off x="414450" y="1042650"/>
            <a:ext cx="8415300" cy="1604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Objetivo</a:t>
            </a:r>
            <a:r>
              <a:rPr lang="pt-BR" sz="1100">
                <a:solidFill>
                  <a:srgbClr val="666666"/>
                </a:solidFill>
                <a:latin typeface="Montserrat"/>
                <a:ea typeface="Montserrat"/>
                <a:cs typeface="Montserrat"/>
                <a:sym typeface="Montserrat"/>
              </a:rPr>
              <a:t>: </a:t>
            </a:r>
            <a:r>
              <a:rPr lang="pt-BR" sz="1100">
                <a:solidFill>
                  <a:srgbClr val="666666"/>
                </a:solidFill>
                <a:latin typeface="Montserrat Medium"/>
                <a:ea typeface="Montserrat Medium"/>
                <a:cs typeface="Montserrat Medium"/>
                <a:sym typeface="Montserrat Medium"/>
              </a:rPr>
              <a:t>Investigar se recém-nascidos conseguem detectar pistas perceptuais no input e distinguir entre palavras funcionais e lexicais;</a:t>
            </a:r>
            <a:endParaRPr sz="1100">
              <a:solidFill>
                <a:srgbClr val="666666"/>
              </a:solidFill>
              <a:latin typeface="Montserrat Medium"/>
              <a:ea typeface="Montserrat Medium"/>
              <a:cs typeface="Montserrat Medium"/>
              <a:sym typeface="Montserrat Medium"/>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Participantes</a:t>
            </a:r>
            <a:r>
              <a:rPr lang="pt-BR" sz="1100">
                <a:solidFill>
                  <a:srgbClr val="666666"/>
                </a:solidFill>
                <a:latin typeface="Montserrat"/>
                <a:ea typeface="Montserrat"/>
                <a:cs typeface="Montserrat"/>
                <a:sym typeface="Montserrat"/>
              </a:rPr>
              <a:t>: </a:t>
            </a:r>
            <a:r>
              <a:rPr lang="pt-BR" sz="1100">
                <a:solidFill>
                  <a:srgbClr val="666666"/>
                </a:solidFill>
                <a:latin typeface="Montserrat Medium"/>
                <a:ea typeface="Montserrat Medium"/>
                <a:cs typeface="Montserrat Medium"/>
                <a:sym typeface="Montserrat Medium"/>
              </a:rPr>
              <a:t>32 bebês recém nascidos (1 a 3 dias) (exp 1) e 37 bebês recém nascidos (1 a 3 dias) (exp 2);</a:t>
            </a:r>
            <a:endParaRPr sz="1100">
              <a:solidFill>
                <a:srgbClr val="666666"/>
              </a:solidFill>
              <a:latin typeface="Montserrat Medium"/>
              <a:ea typeface="Montserrat Medium"/>
              <a:cs typeface="Montserrat Medium"/>
              <a:sym typeface="Montserrat Medium"/>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17</a:t>
            </a:r>
            <a:r>
              <a:rPr lang="pt-BR" sz="1100">
                <a:solidFill>
                  <a:srgbClr val="666666"/>
                </a:solidFill>
                <a:latin typeface="Montserrat"/>
                <a:ea typeface="Montserrat"/>
                <a:cs typeface="Montserrat"/>
                <a:sym typeface="Montserrat"/>
              </a:rPr>
              <a:t> filhos de mães falantes de inglês e </a:t>
            </a:r>
            <a:r>
              <a:rPr lang="pt-BR" sz="1100" b="1">
                <a:solidFill>
                  <a:srgbClr val="666666"/>
                </a:solidFill>
                <a:latin typeface="Montserrat"/>
                <a:ea typeface="Montserrat"/>
                <a:cs typeface="Montserrat"/>
                <a:sym typeface="Montserrat"/>
              </a:rPr>
              <a:t>15 </a:t>
            </a:r>
            <a:r>
              <a:rPr lang="pt-BR" sz="1100">
                <a:solidFill>
                  <a:srgbClr val="666666"/>
                </a:solidFill>
                <a:latin typeface="Montserrat"/>
                <a:ea typeface="Montserrat"/>
                <a:cs typeface="Montserrat"/>
                <a:sym typeface="Montserrat"/>
              </a:rPr>
              <a:t>filhos de mães falantes de outra língua. </a:t>
            </a:r>
            <a:r>
              <a:rPr lang="pt-BR" sz="1100" b="1">
                <a:solidFill>
                  <a:srgbClr val="666666"/>
                </a:solidFill>
                <a:latin typeface="Montserrat"/>
                <a:ea typeface="Montserrat"/>
                <a:cs typeface="Montserrat"/>
                <a:sym typeface="Montserrat"/>
              </a:rPr>
              <a:t>Língua de testagem</a:t>
            </a:r>
            <a:r>
              <a:rPr lang="pt-BR" sz="1100">
                <a:solidFill>
                  <a:srgbClr val="666666"/>
                </a:solidFill>
                <a:latin typeface="Montserrat"/>
                <a:ea typeface="Montserrat"/>
                <a:cs typeface="Montserrat"/>
                <a:sym typeface="Montserrat"/>
              </a:rPr>
              <a:t>: inglês;</a:t>
            </a:r>
            <a:endParaRPr sz="1100">
              <a:solidFill>
                <a:srgbClr val="666666"/>
              </a:solidFill>
              <a:latin typeface="Montserrat"/>
              <a:ea typeface="Montserrat"/>
              <a:cs typeface="Montserrat"/>
              <a:sym typeface="Montserrat"/>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Tarefa: </a:t>
            </a:r>
            <a:r>
              <a:rPr lang="pt-BR" sz="1100">
                <a:solidFill>
                  <a:srgbClr val="666666"/>
                </a:solidFill>
                <a:latin typeface="Montserrat"/>
                <a:ea typeface="Montserrat"/>
                <a:cs typeface="Montserrat"/>
                <a:sym typeface="Montserrat"/>
              </a:rPr>
              <a:t>Os bebês são medidos pela intensidade de sucção comparando as fases de </a:t>
            </a:r>
            <a:r>
              <a:rPr lang="pt-BR" sz="1100" u="sng">
                <a:solidFill>
                  <a:srgbClr val="666666"/>
                </a:solidFill>
                <a:latin typeface="Montserrat"/>
                <a:ea typeface="Montserrat"/>
                <a:cs typeface="Montserrat"/>
                <a:sym typeface="Montserrat"/>
              </a:rPr>
              <a:t>familiarização</a:t>
            </a:r>
            <a:r>
              <a:rPr lang="pt-BR" sz="1100">
                <a:solidFill>
                  <a:srgbClr val="666666"/>
                </a:solidFill>
                <a:latin typeface="Montserrat"/>
                <a:ea typeface="Montserrat"/>
                <a:cs typeface="Montserrat"/>
                <a:sym typeface="Montserrat"/>
              </a:rPr>
              <a:t> e </a:t>
            </a:r>
            <a:r>
              <a:rPr lang="pt-BR" sz="1100" u="sng">
                <a:solidFill>
                  <a:srgbClr val="666666"/>
                </a:solidFill>
                <a:latin typeface="Montserrat"/>
                <a:ea typeface="Montserrat"/>
                <a:cs typeface="Montserrat"/>
                <a:sym typeface="Montserrat"/>
              </a:rPr>
              <a:t>teste</a:t>
            </a:r>
            <a:r>
              <a:rPr lang="pt-BR" sz="1100">
                <a:solidFill>
                  <a:srgbClr val="666666"/>
                </a:solidFill>
                <a:latin typeface="Montserrat"/>
                <a:ea typeface="Montserrat"/>
                <a:cs typeface="Montserrat"/>
                <a:sym typeface="Montserrat"/>
              </a:rPr>
              <a:t>;</a:t>
            </a:r>
            <a:endParaRPr sz="1100">
              <a:solidFill>
                <a:srgbClr val="666666"/>
              </a:solidFill>
              <a:latin typeface="Montserrat"/>
              <a:ea typeface="Montserrat"/>
              <a:cs typeface="Montserrat"/>
              <a:sym typeface="Montserrat"/>
            </a:endParaRPr>
          </a:p>
          <a:p>
            <a:pPr marL="0" lvl="0" indent="0" algn="just" rtl="0">
              <a:lnSpc>
                <a:spcPct val="150000"/>
              </a:lnSpc>
              <a:spcBef>
                <a:spcPts val="0"/>
              </a:spcBef>
              <a:spcAft>
                <a:spcPts val="0"/>
              </a:spcAft>
              <a:buNone/>
            </a:pPr>
            <a:r>
              <a:rPr lang="pt-BR" sz="1100" b="1">
                <a:solidFill>
                  <a:srgbClr val="666666"/>
                </a:solidFill>
                <a:latin typeface="Montserrat"/>
                <a:ea typeface="Montserrat"/>
                <a:cs typeface="Montserrat"/>
                <a:sym typeface="Montserrat"/>
              </a:rPr>
              <a:t>Measure:</a:t>
            </a:r>
            <a:r>
              <a:rPr lang="pt-BR" sz="1100">
                <a:solidFill>
                  <a:srgbClr val="666666"/>
                </a:solidFill>
                <a:latin typeface="Montserrat"/>
                <a:ea typeface="Montserrat"/>
                <a:cs typeface="Montserrat"/>
                <a:sym typeface="Montserrat"/>
              </a:rPr>
              <a:t> high-amplitude sucking procedure (Siqueland &amp; DeLucia, 1969)</a:t>
            </a:r>
            <a:endParaRPr sz="1100">
              <a:solidFill>
                <a:srgbClr val="666666"/>
              </a:solidFill>
              <a:latin typeface="Montserrat"/>
              <a:ea typeface="Montserrat"/>
              <a:cs typeface="Montserrat"/>
              <a:sym typeface="Montserrat"/>
            </a:endParaRPr>
          </a:p>
        </p:txBody>
      </p:sp>
      <p:sp>
        <p:nvSpPr>
          <p:cNvPr id="211" name="Google Shape;211;p28"/>
          <p:cNvSpPr txBox="1">
            <a:spLocks noGrp="1"/>
          </p:cNvSpPr>
          <p:nvPr>
            <p:ph type="subTitle" idx="1"/>
          </p:nvPr>
        </p:nvSpPr>
        <p:spPr>
          <a:xfrm>
            <a:off x="491250" y="2911122"/>
            <a:ext cx="5393400" cy="9012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None/>
            </a:pPr>
            <a:r>
              <a:rPr lang="pt-BR" sz="1250" b="1">
                <a:latin typeface="Montserrat"/>
                <a:ea typeface="Montserrat"/>
                <a:cs typeface="Montserrat"/>
                <a:sym typeface="Montserrat"/>
              </a:rPr>
              <a:t>Grupo Exp: </a:t>
            </a:r>
            <a:r>
              <a:rPr lang="pt-BR" sz="1250">
                <a:latin typeface="Montserrat"/>
                <a:ea typeface="Montserrat"/>
                <a:cs typeface="Montserrat"/>
                <a:sym typeface="Montserrat"/>
              </a:rPr>
              <a:t>ouviu estímulos de categorias </a:t>
            </a:r>
            <a:r>
              <a:rPr lang="pt-BR" sz="1250" b="1">
                <a:latin typeface="Montserrat"/>
                <a:ea typeface="Montserrat"/>
                <a:cs typeface="Montserrat"/>
                <a:sym typeface="Montserrat"/>
              </a:rPr>
              <a:t>DIFERENTES</a:t>
            </a:r>
            <a:r>
              <a:rPr lang="pt-BR" sz="1250">
                <a:latin typeface="Montserrat"/>
                <a:ea typeface="Montserrat"/>
                <a:cs typeface="Montserrat"/>
                <a:sym typeface="Montserrat"/>
              </a:rPr>
              <a:t> na fase de testagem.</a:t>
            </a:r>
            <a:endParaRPr sz="1250">
              <a:latin typeface="Montserrat"/>
              <a:ea typeface="Montserrat"/>
              <a:cs typeface="Montserrat"/>
              <a:sym typeface="Montserrat"/>
            </a:endParaRPr>
          </a:p>
          <a:p>
            <a:pPr marL="0" lvl="0" indent="0" algn="just" rtl="0">
              <a:lnSpc>
                <a:spcPct val="90000"/>
              </a:lnSpc>
              <a:spcBef>
                <a:spcPts val="0"/>
              </a:spcBef>
              <a:spcAft>
                <a:spcPts val="0"/>
              </a:spcAft>
              <a:buNone/>
            </a:pPr>
            <a:r>
              <a:rPr lang="pt-BR" sz="1250" b="1">
                <a:latin typeface="Montserrat"/>
                <a:ea typeface="Montserrat"/>
                <a:cs typeface="Montserrat"/>
                <a:sym typeface="Montserrat"/>
              </a:rPr>
              <a:t>Grupo controle: </a:t>
            </a:r>
            <a:r>
              <a:rPr lang="pt-BR" sz="1250">
                <a:latin typeface="Montserrat"/>
                <a:ea typeface="Montserrat"/>
                <a:cs typeface="Montserrat"/>
                <a:sym typeface="Montserrat"/>
              </a:rPr>
              <a:t>ouviu estímulos do </a:t>
            </a:r>
            <a:r>
              <a:rPr lang="pt-BR" sz="1250" b="1">
                <a:latin typeface="Montserrat"/>
                <a:ea typeface="Montserrat"/>
                <a:cs typeface="Montserrat"/>
                <a:sym typeface="Montserrat"/>
              </a:rPr>
              <a:t>MESMO</a:t>
            </a:r>
            <a:r>
              <a:rPr lang="pt-BR" sz="1250">
                <a:latin typeface="Montserrat"/>
                <a:ea typeface="Montserrat"/>
                <a:cs typeface="Montserrat"/>
                <a:sym typeface="Montserrat"/>
              </a:rPr>
              <a:t> tipo na fase de testagem.</a:t>
            </a:r>
            <a:endParaRPr sz="1250">
              <a:latin typeface="Montserrat"/>
              <a:ea typeface="Montserrat"/>
              <a:cs typeface="Montserrat"/>
              <a:sym typeface="Montserrat"/>
            </a:endParaRPr>
          </a:p>
        </p:txBody>
      </p:sp>
      <p:sp>
        <p:nvSpPr>
          <p:cNvPr id="212" name="Google Shape;212;p28"/>
          <p:cNvSpPr txBox="1">
            <a:spLocks noGrp="1"/>
          </p:cNvSpPr>
          <p:nvPr>
            <p:ph type="subTitle" idx="1"/>
          </p:nvPr>
        </p:nvSpPr>
        <p:spPr>
          <a:xfrm>
            <a:off x="225025" y="4249325"/>
            <a:ext cx="8740500" cy="7014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pt-BR" sz="1150" b="1">
                <a:latin typeface="Montserrat"/>
                <a:ea typeface="Montserrat"/>
                <a:cs typeface="Montserrat"/>
                <a:sym typeface="Montserrat"/>
              </a:rPr>
              <a:t>Hipótese: </a:t>
            </a:r>
            <a:r>
              <a:rPr lang="pt-BR" sz="1150">
                <a:latin typeface="Montserrat"/>
                <a:ea typeface="Montserrat"/>
                <a:cs typeface="Montserrat"/>
                <a:sym typeface="Montserrat"/>
              </a:rPr>
              <a:t>depois da familiarização, se os novos estímulos forem percebidos como discrimináveis, então haverá uma “recovery” da sucção. </a:t>
            </a:r>
            <a:endParaRPr sz="1150">
              <a:latin typeface="Montserrat"/>
              <a:ea typeface="Montserrat"/>
              <a:cs typeface="Montserrat"/>
              <a:sym typeface="Montserrat"/>
            </a:endParaRPr>
          </a:p>
          <a:p>
            <a:pPr marL="0" lvl="0" indent="0" algn="ctr" rtl="0">
              <a:lnSpc>
                <a:spcPct val="90000"/>
              </a:lnSpc>
              <a:spcBef>
                <a:spcPts val="0"/>
              </a:spcBef>
              <a:spcAft>
                <a:spcPts val="0"/>
              </a:spcAft>
              <a:buNone/>
            </a:pPr>
            <a:r>
              <a:rPr lang="pt-BR" sz="1150">
                <a:latin typeface="Montserrat"/>
                <a:ea typeface="Montserrat"/>
                <a:cs typeface="Montserrat"/>
                <a:sym typeface="Montserrat"/>
              </a:rPr>
              <a:t>Falantes de inglês e de outra língua deverão ter o mesmo padrão (já que é uma propriedade universal)</a:t>
            </a:r>
            <a:endParaRPr sz="1150">
              <a:latin typeface="Montserrat Medium"/>
              <a:ea typeface="Montserrat Medium"/>
              <a:cs typeface="Montserrat Medium"/>
              <a:sym typeface="Montserrat Medium"/>
            </a:endParaRPr>
          </a:p>
        </p:txBody>
      </p:sp>
      <p:pic>
        <p:nvPicPr>
          <p:cNvPr id="213" name="Google Shape;213;p28"/>
          <p:cNvPicPr preferRelativeResize="0"/>
          <p:nvPr/>
        </p:nvPicPr>
        <p:blipFill>
          <a:blip r:embed="rId3">
            <a:alphaModFix/>
          </a:blip>
          <a:stretch>
            <a:fillRect/>
          </a:stretch>
        </p:blipFill>
        <p:spPr>
          <a:xfrm>
            <a:off x="6130063" y="2527675"/>
            <a:ext cx="2224100" cy="1668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(1999)</a:t>
            </a:r>
            <a:endParaRPr sz="2500" b="1">
              <a:latin typeface="Montserrat"/>
              <a:ea typeface="Montserrat"/>
              <a:cs typeface="Montserrat"/>
              <a:sym typeface="Montserrat"/>
            </a:endParaRPr>
          </a:p>
        </p:txBody>
      </p:sp>
      <p:sp>
        <p:nvSpPr>
          <p:cNvPr id="220" name="Google Shape;220;p29"/>
          <p:cNvSpPr txBox="1">
            <a:spLocks noGrp="1"/>
          </p:cNvSpPr>
          <p:nvPr>
            <p:ph type="subTitle" idx="1"/>
          </p:nvPr>
        </p:nvSpPr>
        <p:spPr>
          <a:xfrm>
            <a:off x="776750" y="1079700"/>
            <a:ext cx="4216800" cy="31473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accent1"/>
              </a:buClr>
              <a:buSzPts val="1500"/>
              <a:buFont typeface="Montserrat"/>
              <a:buChar char="➔"/>
            </a:pPr>
            <a:r>
              <a:rPr lang="pt-BR" sz="1500" b="1">
                <a:latin typeface="Montserrat"/>
                <a:ea typeface="Montserrat"/>
                <a:cs typeface="Montserrat"/>
                <a:sym typeface="Montserrat"/>
              </a:rPr>
              <a:t>Resultados mais relevantes (Exp 1): </a:t>
            </a:r>
            <a:endParaRPr sz="1500" b="1">
              <a:latin typeface="Montserrat"/>
              <a:ea typeface="Montserrat"/>
              <a:cs typeface="Montserrat"/>
              <a:sym typeface="Montserrat"/>
            </a:endParaRPr>
          </a:p>
          <a:p>
            <a:pPr marL="457200" lvl="0" indent="0" algn="l" rtl="0">
              <a:lnSpc>
                <a:spcPct val="90000"/>
              </a:lnSpc>
              <a:spcBef>
                <a:spcPts val="0"/>
              </a:spcBef>
              <a:spcAft>
                <a:spcPts val="0"/>
              </a:spcAft>
              <a:buNone/>
            </a:pPr>
            <a:endParaRPr sz="1500"/>
          </a:p>
          <a:p>
            <a:pPr marL="0" lvl="0" indent="0" algn="just" rtl="0">
              <a:lnSpc>
                <a:spcPct val="90000"/>
              </a:lnSpc>
              <a:spcBef>
                <a:spcPts val="0"/>
              </a:spcBef>
              <a:spcAft>
                <a:spcPts val="0"/>
              </a:spcAft>
              <a:buSzPts val="1018"/>
              <a:buNone/>
            </a:pPr>
            <a:r>
              <a:rPr lang="pt-BR" sz="1200">
                <a:latin typeface="Montserrat Medium"/>
                <a:ea typeface="Montserrat Medium"/>
                <a:cs typeface="Montserrat Medium"/>
                <a:sym typeface="Montserrat Medium"/>
              </a:rPr>
              <a:t>Paired t-tests foram aplicados em cada grupo. </a:t>
            </a:r>
            <a:r>
              <a:rPr lang="pt-BR" sz="1200" b="1">
                <a:latin typeface="Montserrat"/>
                <a:ea typeface="Montserrat"/>
                <a:cs typeface="Montserrat"/>
                <a:sym typeface="Montserrat"/>
              </a:rPr>
              <a:t>No grupo experimental, houve diferença entre fase de familiarização e testagem,</a:t>
            </a:r>
            <a:r>
              <a:rPr lang="pt-BR" sz="1200">
                <a:latin typeface="Montserrat Medium"/>
                <a:ea typeface="Montserrat Medium"/>
                <a:cs typeface="Montserrat Medium"/>
                <a:sym typeface="Montserrat Medium"/>
              </a:rPr>
              <a:t> já no grupo controle não houve diferença significativa;</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r>
              <a:rPr lang="pt-BR" sz="1200">
                <a:latin typeface="Montserrat Medium"/>
                <a:ea typeface="Montserrat Medium"/>
                <a:cs typeface="Montserrat Medium"/>
                <a:sym typeface="Montserrat Medium"/>
              </a:rPr>
              <a:t>Testes-t não pareados unicaudais mostram que os recovery scores do </a:t>
            </a:r>
            <a:r>
              <a:rPr lang="pt-BR" sz="1200" b="1">
                <a:latin typeface="Montserrat"/>
                <a:ea typeface="Montserrat"/>
                <a:cs typeface="Montserrat"/>
                <a:sym typeface="Montserrat"/>
              </a:rPr>
              <a:t>grupo experimental foram maiores do que o grupo controle</a:t>
            </a:r>
            <a:r>
              <a:rPr lang="pt-BR" sz="1200">
                <a:latin typeface="Montserrat Medium"/>
                <a:ea typeface="Montserrat Medium"/>
                <a:cs typeface="Montserrat Medium"/>
                <a:sym typeface="Montserrat Medium"/>
              </a:rPr>
              <a:t>;</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r>
              <a:rPr lang="pt-BR" sz="1200">
                <a:latin typeface="Montserrat Medium"/>
                <a:ea typeface="Montserrat Medium"/>
                <a:cs typeface="Montserrat Medium"/>
                <a:sym typeface="Montserrat Medium"/>
              </a:rPr>
              <a:t>Em relação à fase de familiarização, as duas direções foram diferentes estatisticamente na fase de teste (palavra funcional </a:t>
            </a:r>
            <a:r>
              <a:rPr lang="pt-BR" sz="1200" b="1">
                <a:latin typeface="Montserrat"/>
                <a:ea typeface="Montserrat"/>
                <a:cs typeface="Montserrat"/>
                <a:sym typeface="Montserrat"/>
              </a:rPr>
              <a:t>&lt;-&gt; </a:t>
            </a:r>
            <a:r>
              <a:rPr lang="pt-BR" sz="1200">
                <a:latin typeface="Montserrat Medium"/>
                <a:ea typeface="Montserrat Medium"/>
                <a:cs typeface="Montserrat Medium"/>
                <a:sym typeface="Montserrat Medium"/>
              </a:rPr>
              <a:t>palavra lexical);</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r>
              <a:rPr lang="pt-BR" sz="1200">
                <a:latin typeface="Montserrat Medium"/>
                <a:ea typeface="Montserrat Medium"/>
                <a:cs typeface="Montserrat Medium"/>
                <a:sym typeface="Montserrat Medium"/>
              </a:rPr>
              <a:t>Esse padrão se</a:t>
            </a:r>
            <a:r>
              <a:rPr lang="pt-BR" sz="1200" b="1">
                <a:latin typeface="Montserrat"/>
                <a:ea typeface="Montserrat"/>
                <a:cs typeface="Montserrat"/>
                <a:sym typeface="Montserrat"/>
              </a:rPr>
              <a:t> repetiu</a:t>
            </a:r>
            <a:r>
              <a:rPr lang="pt-BR" sz="1200">
                <a:latin typeface="Montserrat Medium"/>
                <a:ea typeface="Montserrat Medium"/>
                <a:cs typeface="Montserrat Medium"/>
                <a:sym typeface="Montserrat Medium"/>
              </a:rPr>
              <a:t> para os bebês filhos de mães que não falavam inglês.</a:t>
            </a:r>
            <a:endParaRPr sz="1200">
              <a:latin typeface="Montserrat"/>
              <a:ea typeface="Montserrat"/>
              <a:cs typeface="Montserrat"/>
              <a:sym typeface="Montserrat"/>
            </a:endParaRPr>
          </a:p>
        </p:txBody>
      </p:sp>
      <p:sp>
        <p:nvSpPr>
          <p:cNvPr id="221" name="Google Shape;221;p29"/>
          <p:cNvSpPr txBox="1">
            <a:spLocks noGrp="1"/>
          </p:cNvSpPr>
          <p:nvPr>
            <p:ph type="subTitle" idx="1"/>
          </p:nvPr>
        </p:nvSpPr>
        <p:spPr>
          <a:xfrm>
            <a:off x="5100700" y="1143975"/>
            <a:ext cx="3623400" cy="3281700"/>
          </a:xfrm>
          <a:prstGeom prst="rect">
            <a:avLst/>
          </a:prstGeom>
        </p:spPr>
        <p:txBody>
          <a:bodyPr spcFirstLastPara="1" wrap="square" lIns="91425" tIns="91425" rIns="91425" bIns="91425" anchor="t" anchorCtr="0">
            <a:noAutofit/>
          </a:bodyPr>
          <a:lstStyle/>
          <a:p>
            <a:pPr marL="457200" lvl="0" indent="-304800" algn="just" rtl="0">
              <a:lnSpc>
                <a:spcPct val="90000"/>
              </a:lnSpc>
              <a:spcBef>
                <a:spcPts val="0"/>
              </a:spcBef>
              <a:spcAft>
                <a:spcPts val="0"/>
              </a:spcAft>
              <a:buClr>
                <a:srgbClr val="4A86E8"/>
              </a:buClr>
              <a:buSzPts val="1200"/>
              <a:buFont typeface="Montserrat Medium"/>
              <a:buChar char="➔"/>
            </a:pPr>
            <a:r>
              <a:rPr lang="pt-BR" sz="1200" b="1">
                <a:latin typeface="Montserrat"/>
                <a:ea typeface="Montserrat"/>
                <a:cs typeface="Montserrat"/>
                <a:sym typeface="Montserrat"/>
              </a:rPr>
              <a:t>Score: </a:t>
            </a:r>
            <a:r>
              <a:rPr lang="pt-BR" sz="1200">
                <a:latin typeface="Montserrat Medium"/>
                <a:ea typeface="Montserrat Medium"/>
                <a:cs typeface="Montserrat Medium"/>
                <a:sym typeface="Montserrat Medium"/>
              </a:rPr>
              <a:t>primeiros 2 minutos da fase de teste - os dois últimos minutos da fase de familiarização;</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b="1">
              <a:latin typeface="Montserrat"/>
              <a:ea typeface="Montserrat"/>
              <a:cs typeface="Montserrat"/>
              <a:sym typeface="Montserrat"/>
            </a:endParaRPr>
          </a:p>
          <a:p>
            <a:pPr marL="457200" lvl="0" indent="-304800" algn="just" rtl="0">
              <a:lnSpc>
                <a:spcPct val="90000"/>
              </a:lnSpc>
              <a:spcBef>
                <a:spcPts val="0"/>
              </a:spcBef>
              <a:spcAft>
                <a:spcPts val="0"/>
              </a:spcAft>
              <a:buClr>
                <a:srgbClr val="4A86E8"/>
              </a:buClr>
              <a:buSzPts val="1200"/>
              <a:buFont typeface="Montserrat Medium"/>
              <a:buChar char="➔"/>
            </a:pPr>
            <a:r>
              <a:rPr lang="pt-BR" sz="1200" b="1">
                <a:latin typeface="Montserrat"/>
                <a:ea typeface="Montserrat"/>
                <a:cs typeface="Montserrat"/>
                <a:sym typeface="Montserrat"/>
              </a:rPr>
              <a:t>Resultado</a:t>
            </a:r>
            <a:r>
              <a:rPr lang="pt-BR" sz="1200">
                <a:latin typeface="Montserrat Medium"/>
                <a:ea typeface="Montserrat Medium"/>
                <a:cs typeface="Montserrat Medium"/>
                <a:sym typeface="Montserrat Medium"/>
              </a:rPr>
              <a:t>: “these results indicate that the difference between </a:t>
            </a:r>
            <a:r>
              <a:rPr lang="pt-BR" sz="1200" b="1">
                <a:latin typeface="Montserrat"/>
                <a:ea typeface="Montserrat"/>
                <a:cs typeface="Montserrat"/>
                <a:sym typeface="Montserrat"/>
              </a:rPr>
              <a:t>lists of lexical and grammatical words is more perceptually salient</a:t>
            </a:r>
            <a:r>
              <a:rPr lang="pt-BR" sz="1200">
                <a:latin typeface="Montserrat Medium"/>
                <a:ea typeface="Montserrat Medium"/>
                <a:cs typeface="Montserrat Medium"/>
                <a:sym typeface="Montserrat Medium"/>
              </a:rPr>
              <a:t> to newborn infants than is the difference between two different lists of words from the same syntactic category” (p. 9);</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a:p>
            <a:pPr marL="457200" lvl="0" indent="-304800" algn="just" rtl="0">
              <a:lnSpc>
                <a:spcPct val="90000"/>
              </a:lnSpc>
              <a:spcBef>
                <a:spcPts val="0"/>
              </a:spcBef>
              <a:spcAft>
                <a:spcPts val="0"/>
              </a:spcAft>
              <a:buClr>
                <a:srgbClr val="4A86E8"/>
              </a:buClr>
              <a:buSzPts val="1200"/>
              <a:buFont typeface="Montserrat Medium"/>
              <a:buChar char="➔"/>
            </a:pPr>
            <a:r>
              <a:rPr lang="pt-BR" sz="1200">
                <a:latin typeface="Montserrat Medium"/>
                <a:ea typeface="Montserrat Medium"/>
                <a:cs typeface="Montserrat Medium"/>
                <a:sym typeface="Montserrat Medium"/>
              </a:rPr>
              <a:t>“neonates’ ability to distinguish these two categories of English words is robust across </a:t>
            </a:r>
            <a:r>
              <a:rPr lang="pt-BR" sz="1200" b="1">
                <a:latin typeface="Montserrat"/>
                <a:ea typeface="Montserrat"/>
                <a:cs typeface="Montserrat"/>
                <a:sym typeface="Montserrat"/>
              </a:rPr>
              <a:t>different pre-natal experiences</a:t>
            </a:r>
            <a:r>
              <a:rPr lang="pt-BR" sz="1200">
                <a:latin typeface="Montserrat Medium"/>
                <a:ea typeface="Montserrat Medium"/>
                <a:cs typeface="Montserrat Medium"/>
                <a:sym typeface="Montserrat Medium"/>
              </a:rPr>
              <a:t>” (p. 9).</a:t>
            </a:r>
            <a:endParaRPr sz="1200">
              <a:latin typeface="Montserrat Medium"/>
              <a:ea typeface="Montserrat Medium"/>
              <a:cs typeface="Montserrat Medium"/>
              <a:sym typeface="Montserrat Medium"/>
            </a:endParaRPr>
          </a:p>
          <a:p>
            <a:pPr marL="457200" lvl="0" indent="0" algn="just" rtl="0">
              <a:lnSpc>
                <a:spcPct val="90000"/>
              </a:lnSpc>
              <a:spcBef>
                <a:spcPts val="0"/>
              </a:spcBef>
              <a:spcAft>
                <a:spcPts val="0"/>
              </a:spcAft>
              <a:buNone/>
            </a:pPr>
            <a:endParaRPr sz="1200">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p:nvPr/>
        </p:nvSpPr>
        <p:spPr>
          <a:xfrm>
            <a:off x="3430800" y="292900"/>
            <a:ext cx="22824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txBox="1">
            <a:spLocks noGrp="1"/>
          </p:cNvSpPr>
          <p:nvPr>
            <p:ph type="ctrTitle"/>
          </p:nvPr>
        </p:nvSpPr>
        <p:spPr>
          <a:xfrm>
            <a:off x="3430800" y="351700"/>
            <a:ext cx="2282400" cy="53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t-BR" sz="2100" b="1">
                <a:solidFill>
                  <a:schemeClr val="dk2"/>
                </a:solidFill>
                <a:latin typeface="Montserrat"/>
                <a:ea typeface="Montserrat"/>
                <a:cs typeface="Montserrat"/>
                <a:sym typeface="Montserrat"/>
              </a:rPr>
              <a:t>Shi et al (1999)</a:t>
            </a:r>
            <a:endParaRPr sz="2500" b="1">
              <a:latin typeface="Montserrat"/>
              <a:ea typeface="Montserrat"/>
              <a:cs typeface="Montserrat"/>
              <a:sym typeface="Montserrat"/>
            </a:endParaRPr>
          </a:p>
        </p:txBody>
      </p:sp>
      <p:sp>
        <p:nvSpPr>
          <p:cNvPr id="228" name="Google Shape;228;p30"/>
          <p:cNvSpPr txBox="1">
            <a:spLocks noGrp="1"/>
          </p:cNvSpPr>
          <p:nvPr>
            <p:ph type="subTitle" idx="1"/>
          </p:nvPr>
        </p:nvSpPr>
        <p:spPr>
          <a:xfrm>
            <a:off x="776750" y="1079700"/>
            <a:ext cx="4216800" cy="35817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accent1"/>
              </a:buClr>
              <a:buSzPts val="1500"/>
              <a:buFont typeface="Montserrat"/>
              <a:buChar char="➔"/>
            </a:pPr>
            <a:r>
              <a:rPr lang="pt-BR" sz="1500" b="1">
                <a:latin typeface="Montserrat"/>
                <a:ea typeface="Montserrat"/>
                <a:cs typeface="Montserrat"/>
                <a:sym typeface="Montserrat"/>
              </a:rPr>
              <a:t>Resultados mais relevantes (Exp 2): </a:t>
            </a:r>
            <a:endParaRPr sz="1500" b="1">
              <a:latin typeface="Montserrat"/>
              <a:ea typeface="Montserrat"/>
              <a:cs typeface="Montserrat"/>
              <a:sym typeface="Montserrat"/>
            </a:endParaRPr>
          </a:p>
          <a:p>
            <a:pPr marL="457200" lvl="0" indent="0" algn="l" rtl="0">
              <a:lnSpc>
                <a:spcPct val="90000"/>
              </a:lnSpc>
              <a:spcBef>
                <a:spcPts val="0"/>
              </a:spcBef>
              <a:spcAft>
                <a:spcPts val="0"/>
              </a:spcAft>
              <a:buNone/>
            </a:pPr>
            <a:endParaRPr sz="1500"/>
          </a:p>
          <a:p>
            <a:pPr marL="0" lvl="0" indent="0" algn="just" rtl="0">
              <a:lnSpc>
                <a:spcPct val="90000"/>
              </a:lnSpc>
              <a:spcBef>
                <a:spcPts val="0"/>
              </a:spcBef>
              <a:spcAft>
                <a:spcPts val="0"/>
              </a:spcAft>
              <a:buSzPts val="1018"/>
              <a:buNone/>
            </a:pPr>
            <a:r>
              <a:rPr lang="pt-BR" sz="1200">
                <a:latin typeface="Montserrat Medium"/>
                <a:ea typeface="Montserrat Medium"/>
                <a:cs typeface="Montserrat Medium"/>
                <a:sym typeface="Montserrat Medium"/>
              </a:rPr>
              <a:t>No experimento 2, os autores controlaram e balanceararam o número de tipos de palavras funcionais e de sílabas. Além disso, também garantiram que as palavras na fase de testagem do grupo de controle seriam completamente novas em relação à fase de familiarização;</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r>
              <a:rPr lang="pt-BR" sz="1200" b="1">
                <a:latin typeface="Montserrat"/>
                <a:ea typeface="Montserrat"/>
                <a:cs typeface="Montserrat"/>
                <a:sym typeface="Montserrat"/>
              </a:rPr>
              <a:t>Hipótese</a:t>
            </a:r>
            <a:r>
              <a:rPr lang="pt-BR" sz="1200">
                <a:latin typeface="Montserrat"/>
                <a:ea typeface="Montserrat"/>
                <a:cs typeface="Montserrat"/>
                <a:sym typeface="Montserrat"/>
              </a:rPr>
              <a:t>: </a:t>
            </a:r>
            <a:r>
              <a:rPr lang="pt-BR" sz="1200">
                <a:latin typeface="Montserrat Medium"/>
                <a:ea typeface="Montserrat Medium"/>
                <a:cs typeface="Montserrat Medium"/>
                <a:sym typeface="Montserrat Medium"/>
              </a:rPr>
              <a:t>se as conclusões do Exp1 estavam corretas, então o grupo experimental no Exp2 ainda deveria apresentar discriminação das palavras, ainda que com os estímulos mais controlados. Garantir que as palavras são novas no grupo controle abriu margem para que os bebês reconhecerem que a palavra era nova por um efeito de </a:t>
            </a:r>
            <a:r>
              <a:rPr lang="pt-BR" sz="1200" i="1">
                <a:latin typeface="Montserrat Medium"/>
                <a:ea typeface="Montserrat Medium"/>
                <a:cs typeface="Montserrat Medium"/>
                <a:sym typeface="Montserrat Medium"/>
              </a:rPr>
              <a:t>novelty</a:t>
            </a:r>
            <a:r>
              <a:rPr lang="pt-BR" sz="1200">
                <a:latin typeface="Montserrat Medium"/>
                <a:ea typeface="Montserrat Medium"/>
                <a:cs typeface="Montserrat Medium"/>
                <a:sym typeface="Montserrat Medium"/>
              </a:rPr>
              <a:t>.</a:t>
            </a:r>
            <a:endParaRPr sz="1200">
              <a:latin typeface="Montserrat Medium"/>
              <a:ea typeface="Montserrat Medium"/>
              <a:cs typeface="Montserrat Medium"/>
              <a:sym typeface="Montserrat Medium"/>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457200" lvl="0" indent="-304800" algn="just" rtl="0">
              <a:lnSpc>
                <a:spcPct val="90000"/>
              </a:lnSpc>
              <a:spcBef>
                <a:spcPts val="0"/>
              </a:spcBef>
              <a:spcAft>
                <a:spcPts val="0"/>
              </a:spcAft>
              <a:buClr>
                <a:schemeClr val="accent1"/>
              </a:buClr>
              <a:buSzPts val="1200"/>
              <a:buChar char="➔"/>
            </a:pPr>
            <a:r>
              <a:rPr lang="pt-BR" sz="1200" b="1">
                <a:latin typeface="Montserrat"/>
                <a:ea typeface="Montserrat"/>
                <a:cs typeface="Montserrat"/>
                <a:sym typeface="Montserrat"/>
              </a:rPr>
              <a:t>Resultado</a:t>
            </a:r>
            <a:r>
              <a:rPr lang="pt-BR" sz="1200">
                <a:latin typeface="Montserrat Medium"/>
                <a:ea typeface="Montserrat Medium"/>
                <a:cs typeface="Montserrat Medium"/>
                <a:sym typeface="Montserrat Medium"/>
              </a:rPr>
              <a:t>: repetiu o padrão do experimento 1.</a:t>
            </a: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a:p>
            <a:pPr marL="0" lvl="0" indent="0" algn="just" rtl="0">
              <a:lnSpc>
                <a:spcPct val="90000"/>
              </a:lnSpc>
              <a:spcBef>
                <a:spcPts val="0"/>
              </a:spcBef>
              <a:spcAft>
                <a:spcPts val="0"/>
              </a:spcAft>
              <a:buSzPts val="1018"/>
              <a:buNone/>
            </a:pPr>
            <a:endParaRPr sz="1200">
              <a:latin typeface="Montserrat"/>
              <a:ea typeface="Montserrat"/>
              <a:cs typeface="Montserrat"/>
              <a:sym typeface="Montserrat"/>
            </a:endParaRPr>
          </a:p>
        </p:txBody>
      </p:sp>
      <p:pic>
        <p:nvPicPr>
          <p:cNvPr id="229" name="Google Shape;229;p30"/>
          <p:cNvPicPr preferRelativeResize="0"/>
          <p:nvPr/>
        </p:nvPicPr>
        <p:blipFill>
          <a:blip r:embed="rId3">
            <a:alphaModFix/>
          </a:blip>
          <a:stretch>
            <a:fillRect/>
          </a:stretch>
        </p:blipFill>
        <p:spPr>
          <a:xfrm>
            <a:off x="5899550" y="416525"/>
            <a:ext cx="3069150" cy="2155775"/>
          </a:xfrm>
          <a:prstGeom prst="rect">
            <a:avLst/>
          </a:prstGeom>
          <a:noFill/>
          <a:ln>
            <a:noFill/>
          </a:ln>
        </p:spPr>
      </p:pic>
      <p:pic>
        <p:nvPicPr>
          <p:cNvPr id="230" name="Google Shape;230;p30"/>
          <p:cNvPicPr preferRelativeResize="0"/>
          <p:nvPr/>
        </p:nvPicPr>
        <p:blipFill>
          <a:blip r:embed="rId4">
            <a:alphaModFix/>
          </a:blip>
          <a:stretch>
            <a:fillRect/>
          </a:stretch>
        </p:blipFill>
        <p:spPr>
          <a:xfrm>
            <a:off x="5882875" y="2572300"/>
            <a:ext cx="3009625" cy="2336650"/>
          </a:xfrm>
          <a:prstGeom prst="rect">
            <a:avLst/>
          </a:prstGeom>
          <a:noFill/>
          <a:ln>
            <a:noFill/>
          </a:ln>
        </p:spPr>
      </p:pic>
      <p:sp>
        <p:nvSpPr>
          <p:cNvPr id="231" name="Google Shape;231;p30"/>
          <p:cNvSpPr txBox="1"/>
          <p:nvPr/>
        </p:nvSpPr>
        <p:spPr>
          <a:xfrm rot="10800000" flipH="1">
            <a:off x="6482975" y="764550"/>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t>
            </a:r>
            <a:endParaRPr/>
          </a:p>
        </p:txBody>
      </p:sp>
      <p:sp>
        <p:nvSpPr>
          <p:cNvPr id="232" name="Google Shape;232;p30"/>
          <p:cNvSpPr txBox="1"/>
          <p:nvPr/>
        </p:nvSpPr>
        <p:spPr>
          <a:xfrm rot="10800000" flipH="1">
            <a:off x="6528225" y="3049350"/>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t>
            </a:r>
            <a:endParaRPr/>
          </a:p>
        </p:txBody>
      </p:sp>
      <p:sp>
        <p:nvSpPr>
          <p:cNvPr id="233" name="Google Shape;233;p30"/>
          <p:cNvSpPr txBox="1"/>
          <p:nvPr/>
        </p:nvSpPr>
        <p:spPr>
          <a:xfrm rot="167761" flipH="1">
            <a:off x="7795270" y="3245446"/>
            <a:ext cx="504300" cy="400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
        <p:nvSpPr>
          <p:cNvPr id="234" name="Google Shape;234;p30"/>
          <p:cNvSpPr txBox="1"/>
          <p:nvPr/>
        </p:nvSpPr>
        <p:spPr>
          <a:xfrm rot="167761" flipH="1">
            <a:off x="7795270" y="1176821"/>
            <a:ext cx="504300" cy="400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a:off x="2078825" y="46512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0" name="Google Shape;240;p31"/>
          <p:cNvSpPr txBox="1">
            <a:spLocks noGrp="1"/>
          </p:cNvSpPr>
          <p:nvPr>
            <p:ph type="ctrTitle"/>
          </p:nvPr>
        </p:nvSpPr>
        <p:spPr>
          <a:xfrm>
            <a:off x="2078825" y="559325"/>
            <a:ext cx="5529300" cy="353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r>
              <a:rPr lang="pt-BR" sz="2100" b="1">
                <a:latin typeface="Montserrat"/>
                <a:ea typeface="Montserrat"/>
                <a:cs typeface="Montserrat"/>
                <a:sym typeface="Montserrat"/>
              </a:rPr>
              <a:t>Referências</a:t>
            </a:r>
            <a:endParaRPr sz="2500" b="1">
              <a:latin typeface="Montserrat"/>
              <a:ea typeface="Montserrat"/>
              <a:cs typeface="Montserrat"/>
              <a:sym typeface="Montserrat"/>
            </a:endParaRPr>
          </a:p>
        </p:txBody>
      </p:sp>
      <p:sp>
        <p:nvSpPr>
          <p:cNvPr id="241" name="Google Shape;241;p31"/>
          <p:cNvSpPr txBox="1"/>
          <p:nvPr/>
        </p:nvSpPr>
        <p:spPr>
          <a:xfrm>
            <a:off x="327450" y="2035338"/>
            <a:ext cx="8336700" cy="33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a:p>
        </p:txBody>
      </p:sp>
      <p:sp>
        <p:nvSpPr>
          <p:cNvPr id="242" name="Google Shape;242;p31"/>
          <p:cNvSpPr txBox="1"/>
          <p:nvPr/>
        </p:nvSpPr>
        <p:spPr>
          <a:xfrm>
            <a:off x="327450" y="1557025"/>
            <a:ext cx="8336700" cy="33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000"/>
          </a:p>
        </p:txBody>
      </p:sp>
      <p:sp>
        <p:nvSpPr>
          <p:cNvPr id="243" name="Google Shape;243;p31"/>
          <p:cNvSpPr txBox="1"/>
          <p:nvPr/>
        </p:nvSpPr>
        <p:spPr>
          <a:xfrm>
            <a:off x="394625" y="912213"/>
            <a:ext cx="8336700" cy="4374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000"/>
              </a:spcBef>
              <a:spcAft>
                <a:spcPts val="0"/>
              </a:spcAft>
              <a:buNone/>
            </a:pPr>
            <a:r>
              <a:rPr lang="pt-BR" sz="1000">
                <a:latin typeface="Montserrat Medium"/>
                <a:ea typeface="Montserrat Medium"/>
                <a:cs typeface="Montserrat Medium"/>
                <a:sym typeface="Montserrat Medium"/>
              </a:rPr>
              <a:t>BROWN UNIVERSITY. </a:t>
            </a:r>
            <a:r>
              <a:rPr lang="pt-BR" sz="1000" i="1">
                <a:latin typeface="Montserrat Medium"/>
                <a:ea typeface="Montserrat Medium"/>
                <a:cs typeface="Montserrat Medium"/>
                <a:sym typeface="Montserrat Medium"/>
              </a:rPr>
              <a:t>Professor James L Morgan Homepage</a:t>
            </a:r>
            <a:r>
              <a:rPr lang="pt-BR" sz="1000">
                <a:solidFill>
                  <a:srgbClr val="000000"/>
                </a:solidFill>
                <a:latin typeface="Montserrat Medium"/>
                <a:ea typeface="Montserrat Medium"/>
                <a:cs typeface="Montserrat Medium"/>
                <a:sym typeface="Montserrat Medium"/>
              </a:rPr>
              <a:t>.</a:t>
            </a:r>
            <a:r>
              <a:rPr lang="pt-BR" sz="1000">
                <a:latin typeface="Montserrat Medium"/>
                <a:ea typeface="Montserrat Medium"/>
                <a:cs typeface="Montserrat Medium"/>
                <a:sym typeface="Montserrat Medium"/>
              </a:rPr>
              <a:t> Avaiable at: &lt;</a:t>
            </a:r>
            <a:r>
              <a:rPr lang="pt-BR" sz="1000">
                <a:solidFill>
                  <a:schemeClr val="dk1"/>
                </a:solidFill>
                <a:latin typeface="Montserrat Medium"/>
                <a:ea typeface="Montserrat Medium"/>
                <a:cs typeface="Montserrat Medium"/>
                <a:sym typeface="Montserrat Medium"/>
              </a:rPr>
              <a:t>https://www.brown.edu/academics/cognitive-linguistic-psychological-sciences/people/faculty/james-morgan</a:t>
            </a:r>
            <a:r>
              <a:rPr lang="pt-BR" sz="1000">
                <a:latin typeface="Montserrat Medium"/>
                <a:ea typeface="Montserrat Medium"/>
                <a:cs typeface="Montserrat Medium"/>
                <a:sym typeface="Montserrat Medium"/>
              </a:rPr>
              <a:t>&gt; Accessed on July, 2022.</a:t>
            </a:r>
            <a:endParaRPr sz="1000">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pt-BR" sz="1000">
                <a:solidFill>
                  <a:schemeClr val="dk1"/>
                </a:solidFill>
                <a:latin typeface="Montserrat Medium"/>
                <a:ea typeface="Montserrat Medium"/>
                <a:cs typeface="Montserrat Medium"/>
                <a:sym typeface="Montserrat Medium"/>
              </a:rPr>
              <a:t>INTERNATIONAL LABORATORY FOR BRAIN, MUSIC AND SOUND RESEARCH. </a:t>
            </a:r>
            <a:r>
              <a:rPr lang="pt-BR" sz="1000" i="1">
                <a:solidFill>
                  <a:schemeClr val="dk1"/>
                </a:solidFill>
                <a:latin typeface="Montserrat Medium"/>
                <a:ea typeface="Montserrat Medium"/>
                <a:cs typeface="Montserrat Medium"/>
                <a:sym typeface="Montserrat Medium"/>
              </a:rPr>
              <a:t>Professor Rushen Shi Homepage</a:t>
            </a:r>
            <a:r>
              <a:rPr lang="pt-BR" sz="1000">
                <a:solidFill>
                  <a:schemeClr val="dk1"/>
                </a:solidFill>
                <a:latin typeface="Montserrat Medium"/>
                <a:ea typeface="Montserrat Medium"/>
                <a:cs typeface="Montserrat Medium"/>
                <a:sym typeface="Montserrat Medium"/>
              </a:rPr>
              <a:t>. Avaiable at: &lt;https://brams.org/members/rushen-shi-phd/&gt; Accessed on July, 2022.</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pt-BR" sz="1000">
                <a:solidFill>
                  <a:schemeClr val="dk1"/>
                </a:solidFill>
                <a:latin typeface="Montserrat Medium"/>
                <a:ea typeface="Montserrat Medium"/>
                <a:cs typeface="Montserrat Medium"/>
                <a:sym typeface="Montserrat Medium"/>
              </a:rPr>
              <a:t>MAX PLANCK INSTITUTE FOR LINGUISTICS. </a:t>
            </a:r>
            <a:r>
              <a:rPr lang="pt-BR" sz="1000" i="1">
                <a:solidFill>
                  <a:schemeClr val="dk1"/>
                </a:solidFill>
                <a:latin typeface="Montserrat Medium"/>
                <a:ea typeface="Montserrat Medium"/>
                <a:cs typeface="Montserrat Medium"/>
                <a:sym typeface="Montserrat Medium"/>
              </a:rPr>
              <a:t>Professor Anne Cutler Homepage</a:t>
            </a:r>
            <a:r>
              <a:rPr lang="pt-BR" sz="1000">
                <a:solidFill>
                  <a:schemeClr val="dk1"/>
                </a:solidFill>
                <a:latin typeface="Montserrat Medium"/>
                <a:ea typeface="Montserrat Medium"/>
                <a:cs typeface="Montserrat Medium"/>
                <a:sym typeface="Montserrat Medium"/>
              </a:rPr>
              <a:t>. Avaiable at: &lt;https://brams.org/members/rushen-shi-phd/&gt; Accessed on July, 2022.</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pt-BR" sz="1000">
                <a:solidFill>
                  <a:schemeClr val="dk1"/>
                </a:solidFill>
                <a:latin typeface="Montserrat Medium"/>
                <a:ea typeface="Montserrat Medium"/>
                <a:cs typeface="Montserrat Medium"/>
                <a:sym typeface="Montserrat Medium"/>
              </a:rPr>
              <a:t>SHI, R.; WERKER, J. F.; MORGAN, J. L. Newborn infants’ sensitivity to perceptual cues to lexical and grammatical words. In: Cognition, vol. 72, n. 2, 1999</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pt-BR" sz="1000">
                <a:solidFill>
                  <a:schemeClr val="dk1"/>
                </a:solidFill>
                <a:latin typeface="Montserrat Medium"/>
                <a:ea typeface="Montserrat Medium"/>
                <a:cs typeface="Montserrat Medium"/>
                <a:sym typeface="Montserrat Medium"/>
              </a:rPr>
              <a:t>SHI, R.; WERKER, J. F.; CUTLER, A. Recognition and Representation of Function Words in English-Learning Infants. In: </a:t>
            </a:r>
            <a:r>
              <a:rPr lang="pt-BR" sz="1000" i="1">
                <a:solidFill>
                  <a:schemeClr val="dk1"/>
                </a:solidFill>
                <a:latin typeface="Montserrat Medium"/>
                <a:ea typeface="Montserrat Medium"/>
                <a:cs typeface="Montserrat Medium"/>
                <a:sym typeface="Montserrat Medium"/>
              </a:rPr>
              <a:t>Infancy</a:t>
            </a:r>
            <a:r>
              <a:rPr lang="pt-BR" sz="1000">
                <a:solidFill>
                  <a:schemeClr val="dk1"/>
                </a:solidFill>
                <a:latin typeface="Montserrat Medium"/>
                <a:ea typeface="Montserrat Medium"/>
                <a:cs typeface="Montserrat Medium"/>
                <a:sym typeface="Montserrat Medium"/>
              </a:rPr>
              <a:t>, vol. 10, n. 5, p. 187-198, 2006a</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pt-BR" sz="1000">
                <a:solidFill>
                  <a:schemeClr val="dk1"/>
                </a:solidFill>
                <a:latin typeface="Montserrat Medium"/>
                <a:ea typeface="Montserrat Medium"/>
                <a:cs typeface="Montserrat Medium"/>
                <a:sym typeface="Montserrat Medium"/>
              </a:rPr>
              <a:t>SHI, R.; WERKER, J. F.; CUTLER, A.; CRUICKSHANK, M. Frequency and form as determinants of functor sensitivity in English-acquiring infants. In: </a:t>
            </a:r>
            <a:r>
              <a:rPr lang="pt-BR" sz="1000" i="1">
                <a:solidFill>
                  <a:schemeClr val="dk1"/>
                </a:solidFill>
                <a:latin typeface="Montserrat Medium"/>
                <a:ea typeface="Montserrat Medium"/>
                <a:cs typeface="Montserrat Medium"/>
                <a:sym typeface="Montserrat Medium"/>
              </a:rPr>
              <a:t>The Journal of the Acoustical Society of America</a:t>
            </a:r>
            <a:r>
              <a:rPr lang="pt-BR" sz="1000">
                <a:solidFill>
                  <a:schemeClr val="dk1"/>
                </a:solidFill>
                <a:latin typeface="Montserrat Medium"/>
                <a:ea typeface="Montserrat Medium"/>
                <a:cs typeface="Montserrat Medium"/>
                <a:sym typeface="Montserrat Medium"/>
              </a:rPr>
              <a:t>, vol. 119, n. 6, p. 61-67, 2006b</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Clr>
                <a:schemeClr val="dk1"/>
              </a:buClr>
              <a:buSzPts val="1100"/>
              <a:buFont typeface="Arial"/>
              <a:buNone/>
            </a:pPr>
            <a:r>
              <a:rPr lang="pt-BR" sz="1000">
                <a:solidFill>
                  <a:schemeClr val="dk1"/>
                </a:solidFill>
                <a:latin typeface="Montserrat Medium"/>
                <a:ea typeface="Montserrat Medium"/>
                <a:cs typeface="Montserrat Medium"/>
                <a:sym typeface="Montserrat Medium"/>
              </a:rPr>
              <a:t>UC DAVIS. Habit Stimulus presentation and data acquisition software for infant looking-time studies. Homepage. Avaiable at: &lt;</a:t>
            </a:r>
            <a:r>
              <a:rPr lang="pt-BR" sz="1000">
                <a:solidFill>
                  <a:schemeClr val="dk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https://habit.ucdavis.edu/</a:t>
            </a:r>
            <a:r>
              <a:rPr lang="pt-BR" sz="1000">
                <a:solidFill>
                  <a:schemeClr val="dk1"/>
                </a:solidFill>
                <a:latin typeface="Montserrat Medium"/>
                <a:ea typeface="Montserrat Medium"/>
                <a:cs typeface="Montserrat Medium"/>
                <a:sym typeface="Montserrat Medium"/>
              </a:rPr>
              <a:t>&gt;. Accessed in: July, 2022.</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Clr>
                <a:schemeClr val="dk1"/>
              </a:buClr>
              <a:buSzPts val="1100"/>
              <a:buFont typeface="Arial"/>
              <a:buNone/>
            </a:pPr>
            <a:r>
              <a:rPr lang="pt-BR" sz="1000">
                <a:solidFill>
                  <a:schemeClr val="dk1"/>
                </a:solidFill>
                <a:latin typeface="Montserrat Medium"/>
                <a:ea typeface="Montserrat Medium"/>
                <a:cs typeface="Montserrat Medium"/>
                <a:sym typeface="Montserrat Medium"/>
              </a:rPr>
              <a:t>UNIVERSITY OF BRITISH COLUMBIA. </a:t>
            </a:r>
            <a:r>
              <a:rPr lang="pt-BR" sz="1000" i="1">
                <a:solidFill>
                  <a:schemeClr val="dk1"/>
                </a:solidFill>
                <a:latin typeface="Montserrat Medium"/>
                <a:ea typeface="Montserrat Medium"/>
                <a:cs typeface="Montserrat Medium"/>
                <a:sym typeface="Montserrat Medium"/>
              </a:rPr>
              <a:t>Professor Janet F Werker Homepage</a:t>
            </a:r>
            <a:r>
              <a:rPr lang="pt-BR" sz="1000">
                <a:solidFill>
                  <a:schemeClr val="dk1"/>
                </a:solidFill>
                <a:latin typeface="Montserrat Medium"/>
                <a:ea typeface="Montserrat Medium"/>
                <a:cs typeface="Montserrat Medium"/>
                <a:sym typeface="Montserrat Medium"/>
              </a:rPr>
              <a:t>. Avaiable at: &lt;https://psych.ubc.ca/profile/janet-werker/&gt; Accessed on July, 2022.</a:t>
            </a:r>
            <a:endParaRPr sz="10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Clr>
                <a:schemeClr val="dk1"/>
              </a:buClr>
              <a:buSzPts val="1100"/>
              <a:buFont typeface="Arial"/>
              <a:buNone/>
            </a:pPr>
            <a:endParaRPr sz="1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2162850" y="444600"/>
            <a:ext cx="4818300" cy="653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a:spLocks noGrp="1"/>
          </p:cNvSpPr>
          <p:nvPr>
            <p:ph type="subTitle" idx="1"/>
          </p:nvPr>
        </p:nvSpPr>
        <p:spPr>
          <a:xfrm>
            <a:off x="450100" y="1478875"/>
            <a:ext cx="5831400" cy="2899200"/>
          </a:xfrm>
          <a:prstGeom prst="rect">
            <a:avLst/>
          </a:prstGeom>
        </p:spPr>
        <p:txBody>
          <a:bodyPr spcFirstLastPara="1" wrap="square" lIns="91425" tIns="91425" rIns="91425" bIns="91425" anchor="t" anchorCtr="0">
            <a:normAutofit fontScale="62500" lnSpcReduction="20000"/>
          </a:bodyPr>
          <a:lstStyle/>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Os pesquisadores;</a:t>
            </a:r>
            <a:endParaRPr sz="3038">
              <a:solidFill>
                <a:schemeClr val="dk1"/>
              </a:solidFill>
              <a:latin typeface="Montserrat"/>
              <a:ea typeface="Montserrat"/>
              <a:cs typeface="Montserrat"/>
              <a:sym typeface="Montserrat"/>
            </a:endParaRPr>
          </a:p>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Mas o quê são palavras funcionais?;</a:t>
            </a:r>
            <a:endParaRPr sz="3038">
              <a:solidFill>
                <a:schemeClr val="dk1"/>
              </a:solidFill>
              <a:latin typeface="Montserrat"/>
              <a:ea typeface="Montserrat"/>
              <a:cs typeface="Montserrat"/>
              <a:sym typeface="Montserrat"/>
            </a:endParaRPr>
          </a:p>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Sobre a aquisição de palavras funcionais por bebês; </a:t>
            </a:r>
            <a:endParaRPr sz="3038">
              <a:solidFill>
                <a:schemeClr val="dk1"/>
              </a:solidFill>
              <a:latin typeface="Montserrat"/>
              <a:ea typeface="Montserrat"/>
              <a:cs typeface="Montserrat"/>
              <a:sym typeface="Montserrat"/>
            </a:endParaRPr>
          </a:p>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Comentários e resultados Shi et al (2006a);</a:t>
            </a:r>
            <a:endParaRPr sz="3038">
              <a:solidFill>
                <a:schemeClr val="dk1"/>
              </a:solidFill>
              <a:latin typeface="Montserrat"/>
              <a:ea typeface="Montserrat"/>
              <a:cs typeface="Montserrat"/>
              <a:sym typeface="Montserrat"/>
            </a:endParaRPr>
          </a:p>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Comentários e resultados Shi et al (2006b);</a:t>
            </a:r>
            <a:endParaRPr sz="3038">
              <a:solidFill>
                <a:schemeClr val="dk1"/>
              </a:solidFill>
              <a:latin typeface="Montserrat"/>
              <a:ea typeface="Montserrat"/>
              <a:cs typeface="Montserrat"/>
              <a:sym typeface="Montserrat"/>
            </a:endParaRPr>
          </a:p>
          <a:p>
            <a:pPr marL="457200" lvl="0" indent="-349185" algn="just" rtl="0">
              <a:lnSpc>
                <a:spcPct val="150000"/>
              </a:lnSpc>
              <a:spcBef>
                <a:spcPts val="0"/>
              </a:spcBef>
              <a:spcAft>
                <a:spcPts val="0"/>
              </a:spcAft>
              <a:buClr>
                <a:srgbClr val="4A86E8"/>
              </a:buClr>
              <a:buSzPct val="100000"/>
              <a:buFont typeface="Montserrat"/>
              <a:buChar char="➔"/>
            </a:pPr>
            <a:r>
              <a:rPr lang="pt-BR" sz="3038">
                <a:solidFill>
                  <a:schemeClr val="dk1"/>
                </a:solidFill>
                <a:latin typeface="Montserrat"/>
                <a:ea typeface="Montserrat"/>
                <a:cs typeface="Montserrat"/>
                <a:sym typeface="Montserrat"/>
              </a:rPr>
              <a:t>Comentários e resultados Shi et al (1999).</a:t>
            </a:r>
            <a:endParaRPr sz="2100">
              <a:latin typeface="Montserrat"/>
              <a:ea typeface="Montserrat"/>
              <a:cs typeface="Montserrat"/>
              <a:sym typeface="Montserrat"/>
            </a:endParaRPr>
          </a:p>
        </p:txBody>
      </p:sp>
      <p:pic>
        <p:nvPicPr>
          <p:cNvPr id="66" name="Google Shape;66;p14"/>
          <p:cNvPicPr preferRelativeResize="0"/>
          <p:nvPr/>
        </p:nvPicPr>
        <p:blipFill>
          <a:blip r:embed="rId3">
            <a:alphaModFix/>
          </a:blip>
          <a:stretch>
            <a:fillRect/>
          </a:stretch>
        </p:blipFill>
        <p:spPr>
          <a:xfrm>
            <a:off x="6450740" y="1808075"/>
            <a:ext cx="2175158" cy="2240800"/>
          </a:xfrm>
          <a:prstGeom prst="rect">
            <a:avLst/>
          </a:prstGeom>
          <a:noFill/>
          <a:ln>
            <a:noFill/>
          </a:ln>
        </p:spPr>
      </p:pic>
      <p:sp>
        <p:nvSpPr>
          <p:cNvPr id="67" name="Google Shape;67;p14"/>
          <p:cNvSpPr txBox="1">
            <a:spLocks noGrp="1"/>
          </p:cNvSpPr>
          <p:nvPr>
            <p:ph type="ctrTitle"/>
          </p:nvPr>
        </p:nvSpPr>
        <p:spPr>
          <a:xfrm>
            <a:off x="2374500" y="503400"/>
            <a:ext cx="4395000" cy="53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2500" b="1">
                <a:latin typeface="Montserrat"/>
                <a:ea typeface="Montserrat"/>
                <a:cs typeface="Montserrat"/>
                <a:sym typeface="Montserrat"/>
              </a:rPr>
              <a:t>Estrutura da apresentação</a:t>
            </a:r>
            <a:endParaRPr sz="2500" b="1">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p:nvPr/>
        </p:nvSpPr>
        <p:spPr>
          <a:xfrm>
            <a:off x="1993100" y="228677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9" name="Google Shape;249;p32"/>
          <p:cNvSpPr txBox="1">
            <a:spLocks noGrp="1"/>
          </p:cNvSpPr>
          <p:nvPr>
            <p:ph type="ctrTitle"/>
          </p:nvPr>
        </p:nvSpPr>
        <p:spPr>
          <a:xfrm>
            <a:off x="1939525" y="2395200"/>
            <a:ext cx="5529300" cy="353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r>
              <a:rPr lang="pt-BR" sz="2100" b="1">
                <a:latin typeface="Montserrat"/>
                <a:ea typeface="Montserrat"/>
                <a:cs typeface="Montserrat"/>
                <a:sym typeface="Montserrat"/>
              </a:rPr>
              <a:t>Muito obrigada!</a:t>
            </a:r>
            <a:endParaRPr sz="2500" b="1">
              <a:latin typeface="Montserrat"/>
              <a:ea typeface="Montserrat"/>
              <a:cs typeface="Montserrat"/>
              <a:sym typeface="Montserrat"/>
            </a:endParaRPr>
          </a:p>
        </p:txBody>
      </p:sp>
      <p:pic>
        <p:nvPicPr>
          <p:cNvPr id="250" name="Google Shape;250;p32"/>
          <p:cNvPicPr preferRelativeResize="0"/>
          <p:nvPr/>
        </p:nvPicPr>
        <p:blipFill>
          <a:blip r:embed="rId3">
            <a:alphaModFix/>
          </a:blip>
          <a:stretch>
            <a:fillRect/>
          </a:stretch>
        </p:blipFill>
        <p:spPr>
          <a:xfrm>
            <a:off x="5791550" y="2193900"/>
            <a:ext cx="1506626" cy="1340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402950" y="1041000"/>
            <a:ext cx="18762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 name="Google Shape;73;p15"/>
          <p:cNvSpPr/>
          <p:nvPr/>
        </p:nvSpPr>
        <p:spPr>
          <a:xfrm>
            <a:off x="2078825" y="46512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4" name="Google Shape;74;p15"/>
          <p:cNvSpPr txBox="1">
            <a:spLocks noGrp="1"/>
          </p:cNvSpPr>
          <p:nvPr>
            <p:ph type="ctrTitle"/>
          </p:nvPr>
        </p:nvSpPr>
        <p:spPr>
          <a:xfrm>
            <a:off x="3208525" y="559325"/>
            <a:ext cx="3242100" cy="353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r>
              <a:rPr lang="pt-BR" sz="2100" b="1">
                <a:latin typeface="Montserrat"/>
                <a:ea typeface="Montserrat"/>
                <a:cs typeface="Montserrat"/>
                <a:sym typeface="Montserrat"/>
              </a:rPr>
              <a:t>Os pesquisadores</a:t>
            </a:r>
            <a:endParaRPr sz="2500" b="1">
              <a:latin typeface="Montserrat"/>
              <a:ea typeface="Montserrat"/>
              <a:cs typeface="Montserrat"/>
              <a:sym typeface="Montserrat"/>
            </a:endParaRPr>
          </a:p>
        </p:txBody>
      </p:sp>
      <p:sp>
        <p:nvSpPr>
          <p:cNvPr id="75" name="Google Shape;75;p15"/>
          <p:cNvSpPr txBox="1">
            <a:spLocks noGrp="1"/>
          </p:cNvSpPr>
          <p:nvPr>
            <p:ph type="ctrTitle"/>
          </p:nvPr>
        </p:nvSpPr>
        <p:spPr>
          <a:xfrm>
            <a:off x="232250" y="1088100"/>
            <a:ext cx="2217600" cy="35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pt-BR" sz="1200" b="1">
                <a:solidFill>
                  <a:schemeClr val="dk2"/>
                </a:solidFill>
                <a:latin typeface="Montserrat"/>
                <a:ea typeface="Montserrat"/>
                <a:cs typeface="Montserrat"/>
                <a:sym typeface="Montserrat"/>
              </a:rPr>
              <a:t>Shi et al (2006a)</a:t>
            </a:r>
            <a:endParaRPr sz="1200" b="1">
              <a:latin typeface="Montserrat"/>
              <a:ea typeface="Montserrat"/>
              <a:cs typeface="Montserrat"/>
              <a:sym typeface="Montserrat"/>
            </a:endParaRPr>
          </a:p>
        </p:txBody>
      </p:sp>
      <p:pic>
        <p:nvPicPr>
          <p:cNvPr id="76" name="Google Shape;76;p15"/>
          <p:cNvPicPr preferRelativeResize="0"/>
          <p:nvPr/>
        </p:nvPicPr>
        <p:blipFill>
          <a:blip r:embed="rId3">
            <a:alphaModFix/>
          </a:blip>
          <a:stretch>
            <a:fillRect/>
          </a:stretch>
        </p:blipFill>
        <p:spPr>
          <a:xfrm>
            <a:off x="323025" y="1695050"/>
            <a:ext cx="1261450" cy="1510500"/>
          </a:xfrm>
          <a:prstGeom prst="rect">
            <a:avLst/>
          </a:prstGeom>
          <a:noFill/>
          <a:ln>
            <a:noFill/>
          </a:ln>
        </p:spPr>
      </p:pic>
      <p:sp>
        <p:nvSpPr>
          <p:cNvPr id="77" name="Google Shape;77;p15"/>
          <p:cNvSpPr/>
          <p:nvPr/>
        </p:nvSpPr>
        <p:spPr>
          <a:xfrm>
            <a:off x="3797450" y="1041000"/>
            <a:ext cx="18762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8" name="Google Shape;78;p15"/>
          <p:cNvSpPr/>
          <p:nvPr/>
        </p:nvSpPr>
        <p:spPr>
          <a:xfrm>
            <a:off x="6460675" y="1041000"/>
            <a:ext cx="18762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9" name="Google Shape;79;p15"/>
          <p:cNvSpPr txBox="1">
            <a:spLocks noGrp="1"/>
          </p:cNvSpPr>
          <p:nvPr>
            <p:ph type="ctrTitle"/>
          </p:nvPr>
        </p:nvSpPr>
        <p:spPr>
          <a:xfrm>
            <a:off x="3626750" y="1088100"/>
            <a:ext cx="2217600" cy="35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pt-BR" sz="1200" b="1">
                <a:solidFill>
                  <a:schemeClr val="dk2"/>
                </a:solidFill>
                <a:latin typeface="Montserrat"/>
                <a:ea typeface="Montserrat"/>
                <a:cs typeface="Montserrat"/>
                <a:sym typeface="Montserrat"/>
              </a:rPr>
              <a:t>Shi et al (2006a)</a:t>
            </a:r>
            <a:endParaRPr sz="1200" b="1">
              <a:latin typeface="Montserrat"/>
              <a:ea typeface="Montserrat"/>
              <a:cs typeface="Montserrat"/>
              <a:sym typeface="Montserrat"/>
            </a:endParaRPr>
          </a:p>
        </p:txBody>
      </p:sp>
      <p:sp>
        <p:nvSpPr>
          <p:cNvPr id="80" name="Google Shape;80;p15"/>
          <p:cNvSpPr txBox="1">
            <a:spLocks noGrp="1"/>
          </p:cNvSpPr>
          <p:nvPr>
            <p:ph type="ctrTitle"/>
          </p:nvPr>
        </p:nvSpPr>
        <p:spPr>
          <a:xfrm>
            <a:off x="6289975" y="1088100"/>
            <a:ext cx="2217600" cy="35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pt-BR" sz="1200" b="1">
                <a:solidFill>
                  <a:schemeClr val="dk2"/>
                </a:solidFill>
                <a:latin typeface="Montserrat"/>
                <a:ea typeface="Montserrat"/>
                <a:cs typeface="Montserrat"/>
                <a:sym typeface="Montserrat"/>
              </a:rPr>
              <a:t>Shi et al (1999)</a:t>
            </a:r>
            <a:endParaRPr sz="1200" b="1">
              <a:latin typeface="Montserrat"/>
              <a:ea typeface="Montserrat"/>
              <a:cs typeface="Montserrat"/>
              <a:sym typeface="Montserrat"/>
            </a:endParaRPr>
          </a:p>
        </p:txBody>
      </p:sp>
      <p:sp>
        <p:nvSpPr>
          <p:cNvPr id="81" name="Google Shape;81;p15"/>
          <p:cNvSpPr txBox="1"/>
          <p:nvPr/>
        </p:nvSpPr>
        <p:spPr>
          <a:xfrm>
            <a:off x="1861425" y="1695050"/>
            <a:ext cx="2115300" cy="446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800"/>
              </a:spcBef>
              <a:spcAft>
                <a:spcPts val="1300"/>
              </a:spcAft>
              <a:buNone/>
            </a:pPr>
            <a:r>
              <a:rPr lang="pt-BR" sz="1600" b="1">
                <a:solidFill>
                  <a:schemeClr val="dk1"/>
                </a:solidFill>
                <a:latin typeface="Montserrat"/>
                <a:ea typeface="Montserrat"/>
                <a:cs typeface="Montserrat"/>
                <a:sym typeface="Montserrat"/>
              </a:rPr>
              <a:t>Rushen Shi, Ph.D.</a:t>
            </a:r>
            <a:endParaRPr sz="1600" b="1">
              <a:solidFill>
                <a:schemeClr val="dk1"/>
              </a:solidFill>
              <a:latin typeface="Montserrat"/>
              <a:ea typeface="Montserrat"/>
              <a:cs typeface="Montserrat"/>
              <a:sym typeface="Montserrat"/>
            </a:endParaRPr>
          </a:p>
        </p:txBody>
      </p:sp>
      <p:pic>
        <p:nvPicPr>
          <p:cNvPr id="82" name="Google Shape;82;p15"/>
          <p:cNvPicPr preferRelativeResize="0"/>
          <p:nvPr/>
        </p:nvPicPr>
        <p:blipFill>
          <a:blip r:embed="rId4">
            <a:alphaModFix/>
          </a:blip>
          <a:stretch>
            <a:fillRect/>
          </a:stretch>
        </p:blipFill>
        <p:spPr>
          <a:xfrm>
            <a:off x="323025" y="3205550"/>
            <a:ext cx="1261450" cy="1601400"/>
          </a:xfrm>
          <a:prstGeom prst="rect">
            <a:avLst/>
          </a:prstGeom>
          <a:noFill/>
          <a:ln>
            <a:noFill/>
          </a:ln>
        </p:spPr>
      </p:pic>
      <p:sp>
        <p:nvSpPr>
          <p:cNvPr id="83" name="Google Shape;83;p15"/>
          <p:cNvSpPr txBox="1"/>
          <p:nvPr/>
        </p:nvSpPr>
        <p:spPr>
          <a:xfrm>
            <a:off x="2690550" y="3380200"/>
            <a:ext cx="2394900" cy="7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b="1">
                <a:solidFill>
                  <a:schemeClr val="dk1"/>
                </a:solidFill>
                <a:latin typeface="Montserrat"/>
                <a:ea typeface="Montserrat"/>
                <a:cs typeface="Montserrat"/>
                <a:sym typeface="Montserrat"/>
              </a:rPr>
              <a:t>Janet Werker, Ph.D &amp;</a:t>
            </a:r>
            <a:endParaRPr b="1">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None/>
            </a:pPr>
            <a:r>
              <a:rPr lang="pt-BR" b="1">
                <a:solidFill>
                  <a:schemeClr val="dk1"/>
                </a:solidFill>
                <a:latin typeface="Montserrat"/>
                <a:ea typeface="Montserrat"/>
                <a:cs typeface="Montserrat"/>
                <a:sym typeface="Montserrat"/>
              </a:rPr>
              <a:t>Marisa Cruickshank</a:t>
            </a:r>
            <a:endParaRPr b="1">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None/>
            </a:pPr>
            <a:endParaRPr b="1">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None/>
            </a:pPr>
            <a:endParaRPr b="1">
              <a:solidFill>
                <a:schemeClr val="dk1"/>
              </a:solidFill>
              <a:latin typeface="Montserrat"/>
              <a:ea typeface="Montserrat"/>
              <a:cs typeface="Montserrat"/>
              <a:sym typeface="Montserrat"/>
            </a:endParaRPr>
          </a:p>
        </p:txBody>
      </p:sp>
      <p:pic>
        <p:nvPicPr>
          <p:cNvPr id="84" name="Google Shape;84;p15"/>
          <p:cNvPicPr preferRelativeResize="0"/>
          <p:nvPr/>
        </p:nvPicPr>
        <p:blipFill rotWithShape="1">
          <a:blip r:embed="rId5">
            <a:alphaModFix/>
          </a:blip>
          <a:srcRect r="48725"/>
          <a:stretch/>
        </p:blipFill>
        <p:spPr>
          <a:xfrm>
            <a:off x="4681901" y="1654025"/>
            <a:ext cx="1261450" cy="1326271"/>
          </a:xfrm>
          <a:prstGeom prst="rect">
            <a:avLst/>
          </a:prstGeom>
          <a:noFill/>
          <a:ln>
            <a:noFill/>
          </a:ln>
        </p:spPr>
      </p:pic>
      <p:sp>
        <p:nvSpPr>
          <p:cNvPr id="85" name="Google Shape;85;p15"/>
          <p:cNvSpPr txBox="1"/>
          <p:nvPr/>
        </p:nvSpPr>
        <p:spPr>
          <a:xfrm>
            <a:off x="6201325" y="1616875"/>
            <a:ext cx="2394900" cy="446400"/>
          </a:xfrm>
          <a:prstGeom prst="rect">
            <a:avLst/>
          </a:prstGeom>
          <a:noFill/>
          <a:ln>
            <a:noFill/>
          </a:ln>
        </p:spPr>
        <p:txBody>
          <a:bodyPr spcFirstLastPara="1" wrap="square" lIns="91425" tIns="91425" rIns="91425" bIns="91425" anchor="t" anchorCtr="0">
            <a:noAutofit/>
          </a:bodyPr>
          <a:lstStyle/>
          <a:p>
            <a:pPr marL="0" lvl="0" indent="0" algn="ctr" rtl="0">
              <a:lnSpc>
                <a:spcPct val="140000"/>
              </a:lnSpc>
              <a:spcBef>
                <a:spcPts val="1800"/>
              </a:spcBef>
              <a:spcAft>
                <a:spcPts val="1300"/>
              </a:spcAft>
              <a:buNone/>
            </a:pPr>
            <a:r>
              <a:rPr lang="pt-BR" sz="1600" b="1">
                <a:solidFill>
                  <a:schemeClr val="dk1"/>
                </a:solidFill>
                <a:latin typeface="Montserrat"/>
                <a:ea typeface="Montserrat"/>
                <a:cs typeface="Montserrat"/>
                <a:sym typeface="Montserrat"/>
              </a:rPr>
              <a:t>Anne Cutler, Ph.D.</a:t>
            </a:r>
            <a:endParaRPr sz="1600" b="1">
              <a:solidFill>
                <a:schemeClr val="dk1"/>
              </a:solidFill>
              <a:latin typeface="Montserrat"/>
              <a:ea typeface="Montserrat"/>
              <a:cs typeface="Montserrat"/>
              <a:sym typeface="Montserrat"/>
            </a:endParaRPr>
          </a:p>
        </p:txBody>
      </p:sp>
      <p:sp>
        <p:nvSpPr>
          <p:cNvPr id="86" name="Google Shape;86;p15"/>
          <p:cNvSpPr txBox="1"/>
          <p:nvPr/>
        </p:nvSpPr>
        <p:spPr>
          <a:xfrm>
            <a:off x="6104725" y="2077950"/>
            <a:ext cx="2588100" cy="987600"/>
          </a:xfrm>
          <a:prstGeom prst="rect">
            <a:avLst/>
          </a:prstGeom>
          <a:noFill/>
          <a:ln>
            <a:noFill/>
          </a:ln>
        </p:spPr>
        <p:txBody>
          <a:bodyPr spcFirstLastPara="1" wrap="square" lIns="91425" tIns="91425" rIns="91425" bIns="91425" anchor="t" anchorCtr="0">
            <a:noAutofit/>
          </a:bodyPr>
          <a:lstStyle/>
          <a:p>
            <a:pPr marL="0" lvl="0" indent="0" algn="ctr" rtl="0">
              <a:lnSpc>
                <a:spcPct val="140000"/>
              </a:lnSpc>
              <a:spcBef>
                <a:spcPts val="1800"/>
              </a:spcBef>
              <a:spcAft>
                <a:spcPts val="1300"/>
              </a:spcAft>
              <a:buNone/>
            </a:pPr>
            <a:r>
              <a:rPr lang="pt-BR" sz="1000">
                <a:solidFill>
                  <a:schemeClr val="dk1"/>
                </a:solidFill>
                <a:latin typeface="Montserrat Medium"/>
                <a:ea typeface="Montserrat Medium"/>
                <a:cs typeface="Montserrat Medium"/>
                <a:sym typeface="Montserrat Medium"/>
              </a:rPr>
              <a:t>Era professora emérita do Departamento de Compreensão de Língua, do Max Planck Institute for Psycholinguistics, na Holanda.</a:t>
            </a:r>
            <a:endParaRPr sz="1000">
              <a:solidFill>
                <a:schemeClr val="dk1"/>
              </a:solidFill>
              <a:latin typeface="Montserrat Medium"/>
              <a:ea typeface="Montserrat Medium"/>
              <a:cs typeface="Montserrat Medium"/>
              <a:sym typeface="Montserrat Medium"/>
            </a:endParaRPr>
          </a:p>
        </p:txBody>
      </p:sp>
      <p:pic>
        <p:nvPicPr>
          <p:cNvPr id="87" name="Google Shape;87;p15"/>
          <p:cNvPicPr preferRelativeResize="0"/>
          <p:nvPr/>
        </p:nvPicPr>
        <p:blipFill>
          <a:blip r:embed="rId6">
            <a:alphaModFix/>
          </a:blip>
          <a:stretch>
            <a:fillRect/>
          </a:stretch>
        </p:blipFill>
        <p:spPr>
          <a:xfrm>
            <a:off x="1584475" y="3296450"/>
            <a:ext cx="1084774" cy="1510499"/>
          </a:xfrm>
          <a:prstGeom prst="rect">
            <a:avLst/>
          </a:prstGeom>
          <a:noFill/>
          <a:ln>
            <a:noFill/>
          </a:ln>
        </p:spPr>
      </p:pic>
      <p:sp>
        <p:nvSpPr>
          <p:cNvPr id="88" name="Google Shape;88;p15"/>
          <p:cNvSpPr txBox="1"/>
          <p:nvPr/>
        </p:nvSpPr>
        <p:spPr>
          <a:xfrm>
            <a:off x="2632650" y="3935150"/>
            <a:ext cx="2510700" cy="599700"/>
          </a:xfrm>
          <a:prstGeom prst="rect">
            <a:avLst/>
          </a:prstGeom>
          <a:noFill/>
          <a:ln>
            <a:noFill/>
          </a:ln>
        </p:spPr>
        <p:txBody>
          <a:bodyPr spcFirstLastPara="1" wrap="square" lIns="91425" tIns="91425" rIns="91425" bIns="91425" anchor="t" anchorCtr="0">
            <a:noAutofit/>
          </a:bodyPr>
          <a:lstStyle/>
          <a:p>
            <a:pPr marL="0" lvl="0" indent="0" algn="ctr" rtl="0">
              <a:lnSpc>
                <a:spcPct val="140000"/>
              </a:lnSpc>
              <a:spcBef>
                <a:spcPts val="1800"/>
              </a:spcBef>
              <a:spcAft>
                <a:spcPts val="1300"/>
              </a:spcAft>
              <a:buNone/>
            </a:pPr>
            <a:r>
              <a:rPr lang="pt-BR" sz="1000">
                <a:solidFill>
                  <a:schemeClr val="dk1"/>
                </a:solidFill>
                <a:latin typeface="Montserrat Medium"/>
                <a:ea typeface="Montserrat Medium"/>
                <a:cs typeface="Montserrat Medium"/>
                <a:sym typeface="Montserrat Medium"/>
              </a:rPr>
              <a:t>Departamento de Psicologia, Universidade de British Columbia.</a:t>
            </a:r>
            <a:endParaRPr sz="1000">
              <a:solidFill>
                <a:schemeClr val="dk1"/>
              </a:solidFill>
              <a:latin typeface="Montserrat Medium"/>
              <a:ea typeface="Montserrat Medium"/>
              <a:cs typeface="Montserrat Medium"/>
              <a:sym typeface="Montserrat Medium"/>
            </a:endParaRPr>
          </a:p>
        </p:txBody>
      </p:sp>
      <p:sp>
        <p:nvSpPr>
          <p:cNvPr id="89" name="Google Shape;89;p15"/>
          <p:cNvSpPr txBox="1"/>
          <p:nvPr/>
        </p:nvSpPr>
        <p:spPr>
          <a:xfrm>
            <a:off x="1814975" y="2145175"/>
            <a:ext cx="2350500" cy="44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sz="1000">
                <a:solidFill>
                  <a:schemeClr val="dk1"/>
                </a:solidFill>
                <a:latin typeface="Montserrat Medium"/>
                <a:ea typeface="Montserrat Medium"/>
                <a:cs typeface="Montserrat Medium"/>
                <a:sym typeface="Montserrat Medium"/>
              </a:rPr>
              <a:t>Departamento de Psicologia,</a:t>
            </a:r>
            <a:endParaRPr sz="1000">
              <a:solidFill>
                <a:schemeClr val="dk1"/>
              </a:solidFill>
              <a:latin typeface="Montserrat Medium"/>
              <a:ea typeface="Montserrat Medium"/>
              <a:cs typeface="Montserrat Medium"/>
              <a:sym typeface="Montserrat Medium"/>
            </a:endParaRPr>
          </a:p>
          <a:p>
            <a:pPr marL="0" lvl="0" indent="0" algn="ctr" rtl="0">
              <a:lnSpc>
                <a:spcPct val="100000"/>
              </a:lnSpc>
              <a:spcBef>
                <a:spcPts val="0"/>
              </a:spcBef>
              <a:spcAft>
                <a:spcPts val="0"/>
              </a:spcAft>
              <a:buNone/>
            </a:pPr>
            <a:r>
              <a:rPr lang="pt-BR" sz="1000">
                <a:solidFill>
                  <a:schemeClr val="dk1"/>
                </a:solidFill>
                <a:latin typeface="Montserrat Medium"/>
                <a:ea typeface="Montserrat Medium"/>
                <a:cs typeface="Montserrat Medium"/>
                <a:sym typeface="Montserrat Medium"/>
              </a:rPr>
              <a:t>Universidade do Quebec.</a:t>
            </a:r>
            <a:endParaRPr sz="1000">
              <a:solidFill>
                <a:schemeClr val="dk1"/>
              </a:solidFill>
              <a:latin typeface="Montserrat Medium"/>
              <a:ea typeface="Montserrat Medium"/>
              <a:cs typeface="Montserrat Medium"/>
              <a:sym typeface="Montserrat Medium"/>
            </a:endParaRPr>
          </a:p>
        </p:txBody>
      </p:sp>
      <p:pic>
        <p:nvPicPr>
          <p:cNvPr id="90" name="Google Shape;90;p15"/>
          <p:cNvPicPr preferRelativeResize="0"/>
          <p:nvPr/>
        </p:nvPicPr>
        <p:blipFill>
          <a:blip r:embed="rId7">
            <a:alphaModFix/>
          </a:blip>
          <a:stretch>
            <a:fillRect/>
          </a:stretch>
        </p:blipFill>
        <p:spPr>
          <a:xfrm>
            <a:off x="5106750" y="3343113"/>
            <a:ext cx="1420075" cy="1326275"/>
          </a:xfrm>
          <a:prstGeom prst="rect">
            <a:avLst/>
          </a:prstGeom>
          <a:noFill/>
          <a:ln>
            <a:noFill/>
          </a:ln>
        </p:spPr>
      </p:pic>
      <p:sp>
        <p:nvSpPr>
          <p:cNvPr id="91" name="Google Shape;91;p15"/>
          <p:cNvSpPr txBox="1"/>
          <p:nvPr/>
        </p:nvSpPr>
        <p:spPr>
          <a:xfrm>
            <a:off x="6622225" y="3380200"/>
            <a:ext cx="2115300" cy="446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800"/>
              </a:spcBef>
              <a:spcAft>
                <a:spcPts val="1300"/>
              </a:spcAft>
              <a:buNone/>
            </a:pPr>
            <a:r>
              <a:rPr lang="pt-BR" b="1">
                <a:solidFill>
                  <a:schemeClr val="dk1"/>
                </a:solidFill>
                <a:latin typeface="Montserrat"/>
                <a:ea typeface="Montserrat"/>
                <a:cs typeface="Montserrat"/>
                <a:sym typeface="Montserrat"/>
              </a:rPr>
              <a:t>James Morgan, Ph.D</a:t>
            </a:r>
            <a:endParaRPr b="1">
              <a:solidFill>
                <a:schemeClr val="dk1"/>
              </a:solidFill>
              <a:latin typeface="Montserrat"/>
              <a:ea typeface="Montserrat"/>
              <a:cs typeface="Montserrat"/>
              <a:sym typeface="Montserrat"/>
            </a:endParaRPr>
          </a:p>
        </p:txBody>
      </p:sp>
      <p:sp>
        <p:nvSpPr>
          <p:cNvPr id="92" name="Google Shape;92;p15"/>
          <p:cNvSpPr txBox="1"/>
          <p:nvPr/>
        </p:nvSpPr>
        <p:spPr>
          <a:xfrm>
            <a:off x="6504625" y="3828050"/>
            <a:ext cx="2350500" cy="7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sz="1000">
                <a:solidFill>
                  <a:schemeClr val="dk1"/>
                </a:solidFill>
                <a:latin typeface="Montserrat Medium"/>
                <a:ea typeface="Montserrat Medium"/>
                <a:cs typeface="Montserrat Medium"/>
                <a:sym typeface="Montserrat Medium"/>
              </a:rPr>
              <a:t>Departamento de Cognitive, Linguistic and Psychology Science, Brown University.</a:t>
            </a:r>
            <a:endParaRPr sz="1000">
              <a:solidFill>
                <a:schemeClr val="dk1"/>
              </a:solidFill>
              <a:latin typeface="Montserrat Medium"/>
              <a:ea typeface="Montserrat Medium"/>
              <a:cs typeface="Montserrat Medium"/>
              <a:sym typeface="Montserrat Medium"/>
            </a:endParaRPr>
          </a:p>
        </p:txBody>
      </p:sp>
      <p:sp>
        <p:nvSpPr>
          <p:cNvPr id="93" name="Google Shape;93;p15"/>
          <p:cNvSpPr txBox="1"/>
          <p:nvPr/>
        </p:nvSpPr>
        <p:spPr>
          <a:xfrm>
            <a:off x="6371900" y="4662025"/>
            <a:ext cx="2510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800"/>
              <a:t>Fonte: sites oficiais de suas respectivas instituições</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p:nvPr/>
        </p:nvSpPr>
        <p:spPr>
          <a:xfrm>
            <a:off x="2078825" y="46512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9" name="Google Shape;99;p16"/>
          <p:cNvSpPr txBox="1">
            <a:spLocks noGrp="1"/>
          </p:cNvSpPr>
          <p:nvPr>
            <p:ph type="ctrTitle"/>
          </p:nvPr>
        </p:nvSpPr>
        <p:spPr>
          <a:xfrm>
            <a:off x="2129900" y="465050"/>
            <a:ext cx="5478300" cy="447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endParaRPr sz="2100" b="1">
              <a:latin typeface="Montserrat"/>
              <a:ea typeface="Montserrat"/>
              <a:cs typeface="Montserrat"/>
              <a:sym typeface="Montserrat"/>
            </a:endParaRPr>
          </a:p>
          <a:p>
            <a:pPr marL="0" lvl="0" indent="0" algn="ctr" rtl="0">
              <a:spcBef>
                <a:spcPts val="0"/>
              </a:spcBef>
              <a:spcAft>
                <a:spcPts val="0"/>
              </a:spcAft>
              <a:buClr>
                <a:schemeClr val="dk1"/>
              </a:buClr>
              <a:buSzPct val="62264"/>
              <a:buFont typeface="Arial"/>
              <a:buNone/>
            </a:pPr>
            <a:r>
              <a:rPr lang="pt-BR" sz="1766" b="1">
                <a:latin typeface="Montserrat"/>
                <a:ea typeface="Montserrat"/>
                <a:cs typeface="Montserrat"/>
                <a:sym typeface="Montserrat"/>
              </a:rPr>
              <a:t>Mas o quê são palavras funcionais ou functores?</a:t>
            </a:r>
            <a:endParaRPr sz="2166" b="1">
              <a:latin typeface="Montserrat"/>
              <a:ea typeface="Montserrat"/>
              <a:cs typeface="Montserrat"/>
              <a:sym typeface="Montserrat"/>
            </a:endParaRPr>
          </a:p>
        </p:txBody>
      </p:sp>
      <p:sp>
        <p:nvSpPr>
          <p:cNvPr id="100" name="Google Shape;100;p16"/>
          <p:cNvSpPr txBox="1"/>
          <p:nvPr/>
        </p:nvSpPr>
        <p:spPr>
          <a:xfrm>
            <a:off x="404700" y="1229900"/>
            <a:ext cx="8231400" cy="3463200"/>
          </a:xfrm>
          <a:prstGeom prst="rect">
            <a:avLst/>
          </a:prstGeom>
          <a:noFill/>
          <a:ln>
            <a:noFill/>
          </a:ln>
        </p:spPr>
        <p:txBody>
          <a:bodyPr spcFirstLastPara="1" wrap="square" lIns="91425" tIns="91425" rIns="91425" bIns="91425" anchor="t" anchorCtr="0">
            <a:spAutoFit/>
          </a:bodyPr>
          <a:lstStyle/>
          <a:p>
            <a:pPr marL="457200" lvl="0" indent="-317500" algn="just" rtl="0">
              <a:lnSpc>
                <a:spcPct val="150000"/>
              </a:lnSpc>
              <a:spcBef>
                <a:spcPts val="1200"/>
              </a:spcBef>
              <a:spcAft>
                <a:spcPts val="0"/>
              </a:spcAft>
              <a:buClr>
                <a:srgbClr val="4A86E8"/>
              </a:buClr>
              <a:buSzPts val="1400"/>
              <a:buFont typeface="Montserrat Medium"/>
              <a:buChar char="➔"/>
            </a:pPr>
            <a:r>
              <a:rPr lang="pt-BR">
                <a:latin typeface="Montserrat Medium"/>
                <a:ea typeface="Montserrat Medium"/>
                <a:cs typeface="Montserrat Medium"/>
                <a:sym typeface="Montserrat Medium"/>
              </a:rPr>
              <a:t>Mapeamento entre categorias que preservam as estruturas;</a:t>
            </a:r>
            <a:endParaRPr>
              <a:latin typeface="Montserrat Medium"/>
              <a:ea typeface="Montserrat Medium"/>
              <a:cs typeface="Montserrat Medium"/>
              <a:sym typeface="Montserrat Medium"/>
            </a:endParaRPr>
          </a:p>
          <a:p>
            <a:pPr marL="457200" lvl="0" indent="-317500" algn="just" rtl="0">
              <a:lnSpc>
                <a:spcPct val="150000"/>
              </a:lnSpc>
              <a:spcBef>
                <a:spcPts val="0"/>
              </a:spcBef>
              <a:spcAft>
                <a:spcPts val="0"/>
              </a:spcAft>
              <a:buClr>
                <a:srgbClr val="4A86E8"/>
              </a:buClr>
              <a:buSzPts val="1400"/>
              <a:buFont typeface="Montserrat Medium"/>
              <a:buChar char="➔"/>
            </a:pPr>
            <a:r>
              <a:rPr lang="pt-BR">
                <a:latin typeface="Montserrat Medium"/>
                <a:ea typeface="Montserrat Medium"/>
                <a:cs typeface="Montserrat Medium"/>
                <a:sym typeface="Montserrat Medium"/>
              </a:rPr>
              <a:t>São palavras morfológicas que se realizam em pequenos fragmentos significativos de registros;</a:t>
            </a:r>
            <a:endParaRPr>
              <a:latin typeface="Montserrat Medium"/>
              <a:ea typeface="Montserrat Medium"/>
              <a:cs typeface="Montserrat Medium"/>
              <a:sym typeface="Montserrat Medium"/>
            </a:endParaRPr>
          </a:p>
          <a:p>
            <a:pPr marL="457200" lvl="0" indent="-317500" algn="just" rtl="0">
              <a:lnSpc>
                <a:spcPct val="150000"/>
              </a:lnSpc>
              <a:spcBef>
                <a:spcPts val="0"/>
              </a:spcBef>
              <a:spcAft>
                <a:spcPts val="0"/>
              </a:spcAft>
              <a:buClr>
                <a:srgbClr val="4A86E8"/>
              </a:buClr>
              <a:buSzPts val="1400"/>
              <a:buFont typeface="Montserrat Medium"/>
              <a:buChar char="➔"/>
            </a:pPr>
            <a:r>
              <a:rPr lang="pt-BR">
                <a:latin typeface="Montserrat Medium"/>
                <a:ea typeface="Montserrat Medium"/>
                <a:cs typeface="Montserrat Medium"/>
                <a:sym typeface="Montserrat Medium"/>
              </a:rPr>
              <a:t>Palavras funcionais, de certo modo, ultrapassam o conceito de arbitrariedade do signo de Saussure;</a:t>
            </a:r>
            <a:endParaRPr>
              <a:latin typeface="Montserrat Medium"/>
              <a:ea typeface="Montserrat Medium"/>
              <a:cs typeface="Montserrat Medium"/>
              <a:sym typeface="Montserrat Medium"/>
            </a:endParaRPr>
          </a:p>
          <a:p>
            <a:pPr marL="457200" lvl="0" indent="-317500" algn="just" rtl="0">
              <a:lnSpc>
                <a:spcPct val="150000"/>
              </a:lnSpc>
              <a:spcBef>
                <a:spcPts val="0"/>
              </a:spcBef>
              <a:spcAft>
                <a:spcPts val="0"/>
              </a:spcAft>
              <a:buClr>
                <a:srgbClr val="4A86E8"/>
              </a:buClr>
              <a:buSzPts val="1400"/>
              <a:buFont typeface="Montserrat Medium"/>
              <a:buChar char="➔"/>
            </a:pPr>
            <a:r>
              <a:rPr lang="pt-BR">
                <a:latin typeface="Montserrat Medium"/>
                <a:ea typeface="Montserrat Medium"/>
                <a:cs typeface="Montserrat Medium"/>
                <a:sym typeface="Montserrat Medium"/>
              </a:rPr>
              <a:t>“QUEM” é uma palavra computacional → aciona um modo de resposta para quem ouve;</a:t>
            </a:r>
            <a:endParaRPr>
              <a:latin typeface="Montserrat Medium"/>
              <a:ea typeface="Montserrat Medium"/>
              <a:cs typeface="Montserrat Medium"/>
              <a:sym typeface="Montserrat Medium"/>
            </a:endParaRPr>
          </a:p>
          <a:p>
            <a:pPr marL="457200" lvl="0" indent="-317500" algn="just" rtl="0">
              <a:lnSpc>
                <a:spcPct val="150000"/>
              </a:lnSpc>
              <a:spcBef>
                <a:spcPts val="0"/>
              </a:spcBef>
              <a:spcAft>
                <a:spcPts val="0"/>
              </a:spcAft>
              <a:buClr>
                <a:srgbClr val="4A86E8"/>
              </a:buClr>
              <a:buSzPts val="1400"/>
              <a:buFont typeface="Montserrat Medium"/>
              <a:buChar char="➔"/>
            </a:pPr>
            <a:r>
              <a:rPr lang="pt-BR">
                <a:latin typeface="Montserrat Medium"/>
                <a:ea typeface="Montserrat Medium"/>
                <a:cs typeface="Montserrat Medium"/>
                <a:sym typeface="Montserrat Medium"/>
              </a:rPr>
              <a:t>“QUEM” diz respeito ou ao sujeito ou ao objeto </a:t>
            </a:r>
            <a:r>
              <a:rPr lang="pt-BR">
                <a:solidFill>
                  <a:schemeClr val="dk1"/>
                </a:solidFill>
                <a:latin typeface="Montserrat Medium"/>
                <a:ea typeface="Montserrat Medium"/>
                <a:cs typeface="Montserrat Medium"/>
                <a:sym typeface="Montserrat Medium"/>
              </a:rPr>
              <a:t>→ </a:t>
            </a:r>
            <a:r>
              <a:rPr lang="pt-BR">
                <a:latin typeface="Montserrat Medium"/>
                <a:ea typeface="Montserrat Medium"/>
                <a:cs typeface="Montserrat Medium"/>
                <a:sym typeface="Montserrat Medium"/>
              </a:rPr>
              <a:t>muitas vezes, com muito mais frequência que o signo.</a:t>
            </a:r>
            <a:endParaRPr>
              <a:latin typeface="Montserrat Medium"/>
              <a:ea typeface="Montserrat Medium"/>
              <a:cs typeface="Montserrat Medium"/>
              <a:sym typeface="Montserrat Medium"/>
            </a:endParaRPr>
          </a:p>
          <a:p>
            <a:pPr marL="0" lvl="0" indent="0" algn="just" rtl="0">
              <a:lnSpc>
                <a:spcPct val="150000"/>
              </a:lnSpc>
              <a:spcBef>
                <a:spcPts val="1200"/>
              </a:spcBef>
              <a:spcAft>
                <a:spcPts val="1200"/>
              </a:spcAft>
              <a:buNone/>
            </a:pPr>
            <a:r>
              <a:rPr lang="pt-BR">
                <a:latin typeface="Montserrat Medium"/>
                <a:ea typeface="Montserrat Medium"/>
                <a:cs typeface="Montserrat Medium"/>
                <a:sym typeface="Montserrat Medium"/>
              </a:rPr>
              <a:t>  </a:t>
            </a:r>
            <a:endParaRPr>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p:nvPr/>
        </p:nvSpPr>
        <p:spPr>
          <a:xfrm>
            <a:off x="2078825" y="465125"/>
            <a:ext cx="5529300" cy="4473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 name="Google Shape;106;p17"/>
          <p:cNvSpPr txBox="1">
            <a:spLocks noGrp="1"/>
          </p:cNvSpPr>
          <p:nvPr>
            <p:ph type="ctrTitle"/>
          </p:nvPr>
        </p:nvSpPr>
        <p:spPr>
          <a:xfrm>
            <a:off x="2129900" y="465050"/>
            <a:ext cx="5478300" cy="447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52380"/>
              <a:buFont typeface="Arial"/>
              <a:buNone/>
            </a:pPr>
            <a:endParaRPr sz="2100" b="1">
              <a:latin typeface="Montserrat"/>
              <a:ea typeface="Montserrat"/>
              <a:cs typeface="Montserrat"/>
              <a:sym typeface="Montserrat"/>
            </a:endParaRPr>
          </a:p>
          <a:p>
            <a:pPr marL="0" lvl="0" indent="0" algn="ctr" rtl="0">
              <a:spcBef>
                <a:spcPts val="0"/>
              </a:spcBef>
              <a:spcAft>
                <a:spcPts val="0"/>
              </a:spcAft>
              <a:buClr>
                <a:schemeClr val="dk1"/>
              </a:buClr>
              <a:buSzPct val="62264"/>
              <a:buFont typeface="Arial"/>
              <a:buNone/>
            </a:pPr>
            <a:r>
              <a:rPr lang="pt-BR" sz="1766" b="1">
                <a:latin typeface="Montserrat"/>
                <a:ea typeface="Montserrat"/>
                <a:cs typeface="Montserrat"/>
                <a:sym typeface="Montserrat"/>
              </a:rPr>
              <a:t>Mas o quê são palavras funcionais ou functores?</a:t>
            </a:r>
            <a:endParaRPr sz="2166" b="1">
              <a:latin typeface="Montserrat"/>
              <a:ea typeface="Montserrat"/>
              <a:cs typeface="Montserrat"/>
              <a:sym typeface="Montserrat"/>
            </a:endParaRPr>
          </a:p>
        </p:txBody>
      </p:sp>
      <p:graphicFrame>
        <p:nvGraphicFramePr>
          <p:cNvPr id="107" name="Google Shape;107;p17"/>
          <p:cNvGraphicFramePr/>
          <p:nvPr/>
        </p:nvGraphicFramePr>
        <p:xfrm>
          <a:off x="404650" y="1326565"/>
          <a:ext cx="3000000" cy="3000000"/>
        </p:xfrm>
        <a:graphic>
          <a:graphicData uri="http://schemas.openxmlformats.org/drawingml/2006/table">
            <a:tbl>
              <a:tblPr>
                <a:noFill/>
                <a:tableStyleId>{ABEFD0D2-F2FE-40A9-AEBF-232CD4AFA467}</a:tableStyleId>
              </a:tblPr>
              <a:tblGrid>
                <a:gridCol w="4167350">
                  <a:extLst>
                    <a:ext uri="{9D8B030D-6E8A-4147-A177-3AD203B41FA5}">
                      <a16:colId xmlns:a16="http://schemas.microsoft.com/office/drawing/2014/main" val="20000"/>
                    </a:ext>
                  </a:extLst>
                </a:gridCol>
                <a:gridCol w="4167350">
                  <a:extLst>
                    <a:ext uri="{9D8B030D-6E8A-4147-A177-3AD203B41FA5}">
                      <a16:colId xmlns:a16="http://schemas.microsoft.com/office/drawing/2014/main" val="20001"/>
                    </a:ext>
                  </a:extLst>
                </a:gridCol>
              </a:tblGrid>
              <a:tr h="354475">
                <a:tc>
                  <a:txBody>
                    <a:bodyPr/>
                    <a:lstStyle/>
                    <a:p>
                      <a:pPr marL="0" lvl="0" indent="0" algn="ctr" rtl="0">
                        <a:spcBef>
                          <a:spcPts val="0"/>
                        </a:spcBef>
                        <a:spcAft>
                          <a:spcPts val="0"/>
                        </a:spcAft>
                        <a:buNone/>
                      </a:pPr>
                      <a:r>
                        <a:rPr lang="pt-BR" b="1">
                          <a:latin typeface="Montserrat"/>
                          <a:ea typeface="Montserrat"/>
                          <a:cs typeface="Montserrat"/>
                          <a:sym typeface="Montserrat"/>
                        </a:rPr>
                        <a:t>Palavras funcionais / gramaticais</a:t>
                      </a:r>
                      <a:endParaRPr b="1">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pt-BR" b="1">
                          <a:latin typeface="Montserrat"/>
                          <a:ea typeface="Montserrat"/>
                          <a:cs typeface="Montserrat"/>
                          <a:sym typeface="Montserrat"/>
                        </a:rPr>
                        <a:t>Palavras de conteúdo / lexicais</a:t>
                      </a:r>
                      <a:endParaRPr b="1">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736250">
                <a:tc>
                  <a:txBody>
                    <a:bodyPr/>
                    <a:lstStyle/>
                    <a:p>
                      <a:pPr marL="0" lvl="0" indent="0" algn="ctr" rtl="0">
                        <a:spcBef>
                          <a:spcPts val="0"/>
                        </a:spcBef>
                        <a:spcAft>
                          <a:spcPts val="0"/>
                        </a:spcAft>
                        <a:buClr>
                          <a:schemeClr val="dk1"/>
                        </a:buClr>
                        <a:buSzPts val="1100"/>
                        <a:buFont typeface="Arial"/>
                        <a:buNone/>
                      </a:pPr>
                      <a:r>
                        <a:rPr lang="pt-BR">
                          <a:solidFill>
                            <a:srgbClr val="666666"/>
                          </a:solidFill>
                          <a:latin typeface="Montserrat Medium"/>
                          <a:ea typeface="Montserrat Medium"/>
                          <a:cs typeface="Montserrat Medium"/>
                          <a:sym typeface="Montserrat Medium"/>
                        </a:rPr>
                        <a:t>auxiliares, determinantes, complementizadores, preposições, conjunções</a:t>
                      </a:r>
                      <a:endParaRPr>
                        <a:solidFill>
                          <a:srgbClr val="666666"/>
                        </a:solidFill>
                        <a:latin typeface="Montserrat Medium"/>
                        <a:ea typeface="Montserrat Medium"/>
                        <a:cs typeface="Montserrat Medium"/>
                        <a:sym typeface="Montserrat Medium"/>
                      </a:endParaRPr>
                    </a:p>
                  </a:txBody>
                  <a:tcPr marL="91425" marR="91425" marT="91425" marB="91425"/>
                </a:tc>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substantivos, verbos, adjetivos, advérbios </a:t>
                      </a:r>
                      <a:endParaRPr>
                        <a:solidFill>
                          <a:srgbClr val="666666"/>
                        </a:solidFill>
                        <a:latin typeface="Montserrat Medium"/>
                        <a:ea typeface="Montserrat Medium"/>
                        <a:cs typeface="Montserrat Medium"/>
                        <a:sym typeface="Montserrat Medium"/>
                      </a:endParaRPr>
                    </a:p>
                  </a:txBody>
                  <a:tcPr marL="91425" marR="91425" marT="91425" marB="91425"/>
                </a:tc>
                <a:extLst>
                  <a:ext uri="{0D108BD9-81ED-4DB2-BD59-A6C34878D82A}">
                    <a16:rowId xmlns:a16="http://schemas.microsoft.com/office/drawing/2014/main" val="10001"/>
                  </a:ext>
                </a:extLst>
              </a:tr>
              <a:tr h="545375">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existem em menor quantidade, mas ocorrem com mais frequência</a:t>
                      </a:r>
                      <a:endParaRPr>
                        <a:solidFill>
                          <a:srgbClr val="666666"/>
                        </a:solidFill>
                        <a:latin typeface="Montserrat Medium"/>
                        <a:ea typeface="Montserrat Medium"/>
                        <a:cs typeface="Montserrat Medium"/>
                        <a:sym typeface="Montserrat Medium"/>
                      </a:endParaRPr>
                    </a:p>
                  </a:txBody>
                  <a:tcPr marL="91425" marR="91425" marT="91425" marB="91425"/>
                </a:tc>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existem em maior quantidade, mas ocorrem com menor frequência</a:t>
                      </a:r>
                      <a:endParaRPr>
                        <a:solidFill>
                          <a:srgbClr val="666666"/>
                        </a:solidFill>
                        <a:latin typeface="Montserrat Medium"/>
                        <a:ea typeface="Montserrat Medium"/>
                        <a:cs typeface="Montserrat Medium"/>
                        <a:sym typeface="Montserrat Medium"/>
                      </a:endParaRPr>
                    </a:p>
                  </a:txBody>
                  <a:tcPr marL="91425" marR="91425" marT="91425" marB="91425"/>
                </a:tc>
                <a:extLst>
                  <a:ext uri="{0D108BD9-81ED-4DB2-BD59-A6C34878D82A}">
                    <a16:rowId xmlns:a16="http://schemas.microsoft.com/office/drawing/2014/main" val="10002"/>
                  </a:ext>
                </a:extLst>
              </a:tr>
              <a:tr h="757575">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são de classe fechada - porque as línguas resistem a alterações no conjunto de tais termos.</a:t>
                      </a:r>
                      <a:endParaRPr>
                        <a:solidFill>
                          <a:srgbClr val="666666"/>
                        </a:solidFill>
                        <a:latin typeface="Montserrat Medium"/>
                        <a:ea typeface="Montserrat Medium"/>
                        <a:cs typeface="Montserrat Medium"/>
                        <a:sym typeface="Montserrat Medium"/>
                      </a:endParaRPr>
                    </a:p>
                  </a:txBody>
                  <a:tcPr marL="91425" marR="91425" marT="91425" marB="91425"/>
                </a:tc>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são de classe aberta - conjunto de palavras potencialmente ilimitado, podendo sempre adicionar novos vocábulos</a:t>
                      </a:r>
                      <a:endParaRPr>
                        <a:solidFill>
                          <a:srgbClr val="666666"/>
                        </a:solidFill>
                        <a:latin typeface="Montserrat Medium"/>
                        <a:ea typeface="Montserrat Medium"/>
                        <a:cs typeface="Montserrat Medium"/>
                        <a:sym typeface="Montserrat Medium"/>
                      </a:endParaRPr>
                    </a:p>
                  </a:txBody>
                  <a:tcPr marL="91425" marR="91425" marT="91425" marB="91425"/>
                </a:tc>
                <a:extLst>
                  <a:ext uri="{0D108BD9-81ED-4DB2-BD59-A6C34878D82A}">
                    <a16:rowId xmlns:a16="http://schemas.microsoft.com/office/drawing/2014/main" val="10003"/>
                  </a:ext>
                </a:extLst>
              </a:tr>
              <a:tr h="445625">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tendem a ser reduzidas</a:t>
                      </a:r>
                      <a:endParaRPr>
                        <a:solidFill>
                          <a:srgbClr val="666666"/>
                        </a:solidFill>
                        <a:latin typeface="Montserrat Medium"/>
                        <a:ea typeface="Montserrat Medium"/>
                        <a:cs typeface="Montserrat Medium"/>
                        <a:sym typeface="Montserrat Medium"/>
                      </a:endParaRPr>
                    </a:p>
                  </a:txBody>
                  <a:tcPr marL="91425" marR="91425" marT="91425" marB="91425"/>
                </a:tc>
                <a:tc>
                  <a:txBody>
                    <a:bodyPr/>
                    <a:lstStyle/>
                    <a:p>
                      <a:pPr marL="0" lvl="0" indent="0" algn="ctr" rtl="0">
                        <a:spcBef>
                          <a:spcPts val="0"/>
                        </a:spcBef>
                        <a:spcAft>
                          <a:spcPts val="0"/>
                        </a:spcAft>
                        <a:buNone/>
                      </a:pPr>
                      <a:r>
                        <a:rPr lang="pt-BR">
                          <a:solidFill>
                            <a:srgbClr val="666666"/>
                          </a:solidFill>
                          <a:latin typeface="Montserrat Medium"/>
                          <a:ea typeface="Montserrat Medium"/>
                          <a:cs typeface="Montserrat Medium"/>
                          <a:sym typeface="Montserrat Medium"/>
                        </a:rPr>
                        <a:t>mais salientes e perceptíveis acusticamente </a:t>
                      </a:r>
                      <a:endParaRPr>
                        <a:solidFill>
                          <a:srgbClr val="666666"/>
                        </a:solidFill>
                        <a:latin typeface="Montserrat Medium"/>
                        <a:ea typeface="Montserrat Medium"/>
                        <a:cs typeface="Montserrat Medium"/>
                        <a:sym typeface="Montserrat Medium"/>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p:nvPr/>
        </p:nvSpPr>
        <p:spPr>
          <a:xfrm>
            <a:off x="1233625" y="410700"/>
            <a:ext cx="6548100" cy="4329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ctrTitle"/>
          </p:nvPr>
        </p:nvSpPr>
        <p:spPr>
          <a:xfrm>
            <a:off x="1233625" y="488400"/>
            <a:ext cx="6548100" cy="35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1800" b="1">
                <a:latin typeface="Montserrat"/>
                <a:ea typeface="Montserrat"/>
                <a:cs typeface="Montserrat"/>
                <a:sym typeface="Montserrat"/>
              </a:rPr>
              <a:t>Sobre a aquisição de palavras funcionais por bebês</a:t>
            </a:r>
            <a:endParaRPr sz="1800" b="1">
              <a:latin typeface="Montserrat"/>
              <a:ea typeface="Montserrat"/>
              <a:cs typeface="Montserrat"/>
              <a:sym typeface="Montserrat"/>
            </a:endParaRPr>
          </a:p>
        </p:txBody>
      </p:sp>
      <p:sp>
        <p:nvSpPr>
          <p:cNvPr id="114" name="Google Shape;114;p18"/>
          <p:cNvSpPr txBox="1"/>
          <p:nvPr/>
        </p:nvSpPr>
        <p:spPr>
          <a:xfrm>
            <a:off x="371425" y="855200"/>
            <a:ext cx="8272500" cy="3859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a:solidFill>
                  <a:srgbClr val="666666"/>
                </a:solidFill>
                <a:latin typeface="Montserrat Medium"/>
                <a:ea typeface="Montserrat Medium"/>
                <a:cs typeface="Montserrat Medium"/>
                <a:sym typeface="Montserrat Medium"/>
              </a:rPr>
              <a:t>Em todos os textos, os autores comentam sobre a aquisição de palavras funcionais e lexicais, selecionamos os seguintes pontos: </a:t>
            </a:r>
            <a:endParaRPr>
              <a:solidFill>
                <a:srgbClr val="666666"/>
              </a:solidFill>
              <a:latin typeface="Montserrat Medium"/>
              <a:ea typeface="Montserrat Medium"/>
              <a:cs typeface="Montserrat Medium"/>
              <a:sym typeface="Montserrat Medium"/>
            </a:endParaRPr>
          </a:p>
          <a:p>
            <a:pPr marL="0" lvl="0" indent="0" algn="just" rtl="0">
              <a:spcBef>
                <a:spcPts val="0"/>
              </a:spcBef>
              <a:spcAft>
                <a:spcPts val="0"/>
              </a:spcAft>
              <a:buNone/>
            </a:pPr>
            <a:endParaRPr>
              <a:solidFill>
                <a:srgbClr val="666666"/>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accent1"/>
              </a:buClr>
              <a:buSzPts val="1400"/>
              <a:buFont typeface="Montserrat Medium"/>
              <a:buChar char="➔"/>
            </a:pPr>
            <a:r>
              <a:rPr lang="pt-BR">
                <a:solidFill>
                  <a:srgbClr val="666666"/>
                </a:solidFill>
                <a:latin typeface="Montserrat Medium"/>
                <a:ea typeface="Montserrat Medium"/>
                <a:cs typeface="Montserrat Medium"/>
                <a:sym typeface="Montserrat Medium"/>
              </a:rPr>
              <a:t>Estudos mostram que para adultos é praticamente impossível aprender uma gramática falsa sem marcas funcionais (Green 1979 apud Shi et al 2006a);</a:t>
            </a:r>
            <a:endParaRPr>
              <a:solidFill>
                <a:srgbClr val="666666"/>
              </a:solidFill>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Clr>
                <a:schemeClr val="accent1"/>
              </a:buClr>
              <a:buSzPts val="1400"/>
              <a:buChar char="➔"/>
            </a:pPr>
            <a:r>
              <a:rPr lang="pt-BR">
                <a:solidFill>
                  <a:srgbClr val="666666"/>
                </a:solidFill>
                <a:latin typeface="Montserrat Medium"/>
                <a:ea typeface="Montserrat Medium"/>
                <a:cs typeface="Montserrat Medium"/>
                <a:sym typeface="Montserrat Medium"/>
              </a:rPr>
              <a:t>A distinção entre palavras funcionais e de conteúdo é tida como</a:t>
            </a:r>
            <a:r>
              <a:rPr lang="pt-BR" b="1">
                <a:solidFill>
                  <a:srgbClr val="666666"/>
                </a:solidFill>
                <a:latin typeface="Montserrat"/>
                <a:ea typeface="Montserrat"/>
                <a:cs typeface="Montserrat"/>
                <a:sym typeface="Montserrat"/>
              </a:rPr>
              <a:t> universal </a:t>
            </a:r>
            <a:r>
              <a:rPr lang="pt-BR">
                <a:solidFill>
                  <a:srgbClr val="666666"/>
                </a:solidFill>
                <a:latin typeface="Montserrat Medium"/>
                <a:ea typeface="Montserrat Medium"/>
                <a:cs typeface="Montserrat Medium"/>
                <a:sym typeface="Montserrat Medium"/>
              </a:rPr>
              <a:t>(Shi et al, 1999);</a:t>
            </a:r>
            <a:endParaRPr>
              <a:solidFill>
                <a:srgbClr val="666666"/>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accent1"/>
              </a:buClr>
              <a:buSzPts val="1400"/>
              <a:buFont typeface="Montserrat Medium"/>
              <a:buChar char="➔"/>
            </a:pPr>
            <a:r>
              <a:rPr lang="pt-BR">
                <a:solidFill>
                  <a:srgbClr val="666666"/>
                </a:solidFill>
                <a:latin typeface="Montserrat Medium"/>
                <a:ea typeface="Montserrat Medium"/>
                <a:cs typeface="Montserrat Medium"/>
                <a:sym typeface="Montserrat Medium"/>
              </a:rPr>
              <a:t>Entender como crianças adquirem propriedades sintáticas de línguas humanas é uma das mais </a:t>
            </a:r>
            <a:r>
              <a:rPr lang="pt-BR" b="1">
                <a:solidFill>
                  <a:srgbClr val="666666"/>
                </a:solidFill>
                <a:latin typeface="Montserrat"/>
                <a:ea typeface="Montserrat"/>
                <a:cs typeface="Montserrat"/>
                <a:sym typeface="Montserrat"/>
              </a:rPr>
              <a:t>impactantes</a:t>
            </a:r>
            <a:r>
              <a:rPr lang="pt-BR">
                <a:solidFill>
                  <a:srgbClr val="666666"/>
                </a:solidFill>
                <a:latin typeface="Montserrat Medium"/>
                <a:ea typeface="Montserrat Medium"/>
                <a:cs typeface="Montserrat Medium"/>
                <a:sym typeface="Montserrat Medium"/>
              </a:rPr>
              <a:t> e </a:t>
            </a:r>
            <a:r>
              <a:rPr lang="pt-BR" b="1">
                <a:solidFill>
                  <a:srgbClr val="666666"/>
                </a:solidFill>
                <a:latin typeface="Montserrat"/>
                <a:ea typeface="Montserrat"/>
                <a:cs typeface="Montserrat"/>
                <a:sym typeface="Montserrat"/>
              </a:rPr>
              <a:t>importantes</a:t>
            </a:r>
            <a:r>
              <a:rPr lang="pt-BR">
                <a:solidFill>
                  <a:srgbClr val="666666"/>
                </a:solidFill>
                <a:latin typeface="Montserrat Medium"/>
                <a:ea typeface="Montserrat Medium"/>
                <a:cs typeface="Montserrat Medium"/>
                <a:sym typeface="Montserrat Medium"/>
              </a:rPr>
              <a:t> questões para o ramo da aquisição de língua; </a:t>
            </a:r>
            <a:endParaRPr>
              <a:solidFill>
                <a:srgbClr val="666666"/>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accent1"/>
              </a:buClr>
              <a:buSzPts val="1400"/>
              <a:buFont typeface="Montserrat Medium"/>
              <a:buChar char="➔"/>
            </a:pPr>
            <a:r>
              <a:rPr lang="pt-BR">
                <a:solidFill>
                  <a:srgbClr val="666666"/>
                </a:solidFill>
                <a:latin typeface="Montserrat Medium"/>
                <a:ea typeface="Montserrat Medium"/>
                <a:cs typeface="Montserrat Medium"/>
                <a:sym typeface="Montserrat Medium"/>
              </a:rPr>
              <a:t>Crianças tendem a prestar </a:t>
            </a:r>
            <a:r>
              <a:rPr lang="pt-BR" b="1">
                <a:solidFill>
                  <a:srgbClr val="666666"/>
                </a:solidFill>
                <a:latin typeface="Montserrat"/>
                <a:ea typeface="Montserrat"/>
                <a:cs typeface="Montserrat"/>
                <a:sym typeface="Montserrat"/>
              </a:rPr>
              <a:t>mais atenção em palavras de conteúdo (lexicais)</a:t>
            </a:r>
            <a:r>
              <a:rPr lang="pt-BR">
                <a:solidFill>
                  <a:srgbClr val="666666"/>
                </a:solidFill>
                <a:latin typeface="Montserrat Medium"/>
                <a:ea typeface="Montserrat Medium"/>
                <a:cs typeface="Montserrat Medium"/>
                <a:sym typeface="Montserrat Medium"/>
              </a:rPr>
              <a:t> e as </a:t>
            </a:r>
            <a:r>
              <a:rPr lang="pt-BR" b="1">
                <a:solidFill>
                  <a:srgbClr val="666666"/>
                </a:solidFill>
                <a:latin typeface="Montserrat"/>
                <a:ea typeface="Montserrat"/>
                <a:cs typeface="Montserrat"/>
                <a:sym typeface="Montserrat"/>
              </a:rPr>
              <a:t>reconhecem primeiro</a:t>
            </a:r>
            <a:r>
              <a:rPr lang="pt-BR">
                <a:solidFill>
                  <a:srgbClr val="666666"/>
                </a:solidFill>
                <a:latin typeface="Montserrat Medium"/>
                <a:ea typeface="Montserrat Medium"/>
                <a:cs typeface="Montserrat Medium"/>
                <a:sym typeface="Montserrat Medium"/>
              </a:rPr>
              <a:t>; </a:t>
            </a:r>
            <a:endParaRPr>
              <a:solidFill>
                <a:srgbClr val="666666"/>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accent1"/>
              </a:buClr>
              <a:buSzPts val="1400"/>
              <a:buFont typeface="Montserrat Medium"/>
              <a:buChar char="➔"/>
            </a:pPr>
            <a:r>
              <a:rPr lang="pt-BR">
                <a:solidFill>
                  <a:srgbClr val="666666"/>
                </a:solidFill>
                <a:latin typeface="Montserrat Medium"/>
                <a:ea typeface="Montserrat Medium"/>
                <a:cs typeface="Montserrat Medium"/>
                <a:sym typeface="Montserrat Medium"/>
              </a:rPr>
              <a:t>Crianças tendem a se expressar “</a:t>
            </a:r>
            <a:r>
              <a:rPr lang="pt-BR" b="1">
                <a:solidFill>
                  <a:srgbClr val="666666"/>
                </a:solidFill>
                <a:latin typeface="Montserrat"/>
                <a:ea typeface="Montserrat"/>
                <a:cs typeface="Montserrat"/>
                <a:sym typeface="Montserrat"/>
              </a:rPr>
              <a:t>telegraficamente</a:t>
            </a:r>
            <a:r>
              <a:rPr lang="pt-BR">
                <a:solidFill>
                  <a:srgbClr val="666666"/>
                </a:solidFill>
                <a:latin typeface="Montserrat Medium"/>
                <a:ea typeface="Montserrat Medium"/>
                <a:cs typeface="Montserrat Medium"/>
                <a:sym typeface="Montserrat Medium"/>
              </a:rPr>
              <a:t>”, omitindo palavras funcionais, mas isso não significa que elas negligenciam essa categoria;</a:t>
            </a:r>
            <a:endParaRPr>
              <a:solidFill>
                <a:srgbClr val="666666"/>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accent1"/>
              </a:buClr>
              <a:buSzPts val="1400"/>
              <a:buFont typeface="Montserrat Medium"/>
              <a:buChar char="➔"/>
            </a:pPr>
            <a:r>
              <a:rPr lang="pt-BR">
                <a:solidFill>
                  <a:srgbClr val="666666"/>
                </a:solidFill>
                <a:latin typeface="Montserrat Medium"/>
                <a:ea typeface="Montserrat Medium"/>
                <a:cs typeface="Montserrat Medium"/>
                <a:sym typeface="Montserrat Medium"/>
              </a:rPr>
              <a:t>Palavras funcionais normalmente são </a:t>
            </a:r>
            <a:r>
              <a:rPr lang="pt-BR" b="1">
                <a:solidFill>
                  <a:srgbClr val="666666"/>
                </a:solidFill>
                <a:latin typeface="Montserrat"/>
                <a:ea typeface="Montserrat"/>
                <a:cs typeface="Montserrat"/>
                <a:sym typeface="Montserrat"/>
              </a:rPr>
              <a:t>monossílabos fracos</a:t>
            </a:r>
            <a:r>
              <a:rPr lang="pt-BR">
                <a:solidFill>
                  <a:srgbClr val="666666"/>
                </a:solidFill>
                <a:latin typeface="Montserrat Medium"/>
                <a:ea typeface="Montserrat Medium"/>
                <a:cs typeface="Montserrat Medium"/>
                <a:sym typeface="Montserrat Medium"/>
              </a:rPr>
              <a:t>.</a:t>
            </a:r>
            <a:endParaRPr>
              <a:solidFill>
                <a:srgbClr val="666666"/>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p:nvPr/>
        </p:nvSpPr>
        <p:spPr>
          <a:xfrm>
            <a:off x="371425" y="963900"/>
            <a:ext cx="8272500" cy="3750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500">
              <a:solidFill>
                <a:srgbClr val="666666"/>
              </a:solidFill>
              <a:latin typeface="Montserrat Medium"/>
              <a:ea typeface="Montserrat Medium"/>
              <a:cs typeface="Montserrat Medium"/>
              <a:sym typeface="Montserrat Medium"/>
            </a:endParaRPr>
          </a:p>
          <a:p>
            <a:pPr marL="0" lvl="0" indent="0" algn="just" rtl="0">
              <a:lnSpc>
                <a:spcPct val="115000"/>
              </a:lnSpc>
              <a:spcBef>
                <a:spcPts val="0"/>
              </a:spcBef>
              <a:spcAft>
                <a:spcPts val="0"/>
              </a:spcAft>
              <a:buNone/>
            </a:pPr>
            <a:r>
              <a:rPr lang="pt-BR" sz="1500">
                <a:solidFill>
                  <a:srgbClr val="666666"/>
                </a:solidFill>
                <a:latin typeface="Montserrat Medium"/>
                <a:ea typeface="Montserrat Medium"/>
                <a:cs typeface="Montserrat Medium"/>
                <a:sym typeface="Montserrat Medium"/>
              </a:rPr>
              <a:t>Alguns estudos demonstram que:</a:t>
            </a:r>
            <a:endParaRPr sz="1500">
              <a:solidFill>
                <a:srgbClr val="666666"/>
              </a:solidFill>
              <a:latin typeface="Montserrat Medium"/>
              <a:ea typeface="Montserrat Medium"/>
              <a:cs typeface="Montserrat Medium"/>
              <a:sym typeface="Montserrat Medium"/>
            </a:endParaRPr>
          </a:p>
          <a:p>
            <a:pPr marL="0" lvl="0" indent="0" algn="just" rtl="0">
              <a:lnSpc>
                <a:spcPct val="115000"/>
              </a:lnSpc>
              <a:spcBef>
                <a:spcPts val="0"/>
              </a:spcBef>
              <a:spcAft>
                <a:spcPts val="0"/>
              </a:spcAft>
              <a:buNone/>
            </a:pPr>
            <a:endParaRPr sz="1500">
              <a:solidFill>
                <a:srgbClr val="666666"/>
              </a:solidFill>
              <a:latin typeface="Montserrat Medium"/>
              <a:ea typeface="Montserrat Medium"/>
              <a:cs typeface="Montserrat Medium"/>
              <a:sym typeface="Montserrat Medium"/>
            </a:endParaRPr>
          </a:p>
          <a:p>
            <a:pPr marL="457200" lvl="0" indent="-323850" algn="just" rtl="0">
              <a:lnSpc>
                <a:spcPct val="115000"/>
              </a:lnSpc>
              <a:spcBef>
                <a:spcPts val="0"/>
              </a:spcBef>
              <a:spcAft>
                <a:spcPts val="0"/>
              </a:spcAft>
              <a:buClr>
                <a:srgbClr val="9900FF"/>
              </a:buClr>
              <a:buSzPts val="1500"/>
              <a:buFont typeface="Montserrat Medium"/>
              <a:buChar char="➔"/>
            </a:pPr>
            <a:r>
              <a:rPr lang="pt-BR" sz="1500">
                <a:solidFill>
                  <a:srgbClr val="666666"/>
                </a:solidFill>
                <a:latin typeface="Montserrat Medium"/>
                <a:ea typeface="Montserrat Medium"/>
                <a:cs typeface="Montserrat Medium"/>
                <a:sym typeface="Montserrat Medium"/>
              </a:rPr>
              <a:t>Crianças de 2 anos têm facilitação de performance devido à presença de palavras funcionais em tarefa de imitação de frases e nomeação de figuras; </a:t>
            </a:r>
            <a:endParaRPr sz="1500">
              <a:solidFill>
                <a:srgbClr val="666666"/>
              </a:solidFill>
              <a:latin typeface="Montserrat Medium"/>
              <a:ea typeface="Montserrat Medium"/>
              <a:cs typeface="Montserrat Medium"/>
              <a:sym typeface="Montserrat Medium"/>
            </a:endParaRPr>
          </a:p>
          <a:p>
            <a:pPr marL="457200" lvl="0" indent="-323850" algn="just" rtl="0">
              <a:lnSpc>
                <a:spcPct val="115000"/>
              </a:lnSpc>
              <a:spcBef>
                <a:spcPts val="0"/>
              </a:spcBef>
              <a:spcAft>
                <a:spcPts val="0"/>
              </a:spcAft>
              <a:buClr>
                <a:srgbClr val="9900FF"/>
              </a:buClr>
              <a:buSzPts val="1500"/>
              <a:buFont typeface="Montserrat Medium"/>
              <a:buChar char="➔"/>
            </a:pPr>
            <a:r>
              <a:rPr lang="pt-BR" sz="1500">
                <a:solidFill>
                  <a:srgbClr val="666666"/>
                </a:solidFill>
                <a:latin typeface="Montserrat Medium"/>
                <a:ea typeface="Montserrat Medium"/>
                <a:cs typeface="Montserrat Medium"/>
                <a:sym typeface="Montserrat Medium"/>
              </a:rPr>
              <a:t>Bebês de 10.5 - 11 meses já têm percepção de mudança de segmentação de palavras que tornam itens funcionais em não-palavras (evidências de estudos comportamentais e ERP);</a:t>
            </a:r>
            <a:endParaRPr sz="1500">
              <a:solidFill>
                <a:srgbClr val="666666"/>
              </a:solidFill>
              <a:latin typeface="Montserrat Medium"/>
              <a:ea typeface="Montserrat Medium"/>
              <a:cs typeface="Montserrat Medium"/>
              <a:sym typeface="Montserrat Medium"/>
            </a:endParaRPr>
          </a:p>
          <a:p>
            <a:pPr marL="457200" lvl="0" indent="-323850" algn="just" rtl="0">
              <a:lnSpc>
                <a:spcPct val="115000"/>
              </a:lnSpc>
              <a:spcBef>
                <a:spcPts val="0"/>
              </a:spcBef>
              <a:spcAft>
                <a:spcPts val="0"/>
              </a:spcAft>
              <a:buClr>
                <a:srgbClr val="9900FF"/>
              </a:buClr>
              <a:buSzPts val="1500"/>
              <a:buFont typeface="Montserrat Medium"/>
              <a:buChar char="➔"/>
            </a:pPr>
            <a:r>
              <a:rPr lang="pt-BR" sz="1500">
                <a:solidFill>
                  <a:srgbClr val="666666"/>
                </a:solidFill>
                <a:latin typeface="Montserrat Medium"/>
                <a:ea typeface="Montserrat Medium"/>
                <a:cs typeface="Montserrat Medium"/>
                <a:sym typeface="Montserrat Medium"/>
              </a:rPr>
              <a:t>Bebês de 6 a 8 meses começam a perceber a segmentação de palavras funcionais do discurso contínuo.</a:t>
            </a:r>
            <a:endParaRPr sz="1700">
              <a:solidFill>
                <a:srgbClr val="666666"/>
              </a:solidFill>
              <a:latin typeface="Montserrat Medium"/>
              <a:ea typeface="Montserrat Medium"/>
              <a:cs typeface="Montserrat Medium"/>
              <a:sym typeface="Montserrat Medium"/>
            </a:endParaRPr>
          </a:p>
        </p:txBody>
      </p:sp>
      <p:sp>
        <p:nvSpPr>
          <p:cNvPr id="120" name="Google Shape;120;p19"/>
          <p:cNvSpPr/>
          <p:nvPr/>
        </p:nvSpPr>
        <p:spPr>
          <a:xfrm>
            <a:off x="1233625" y="410700"/>
            <a:ext cx="6548100" cy="4329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a:spLocks noGrp="1"/>
          </p:cNvSpPr>
          <p:nvPr>
            <p:ph type="ctrTitle"/>
          </p:nvPr>
        </p:nvSpPr>
        <p:spPr>
          <a:xfrm>
            <a:off x="1233625" y="488400"/>
            <a:ext cx="6548100" cy="35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1800" b="1">
                <a:latin typeface="Montserrat"/>
                <a:ea typeface="Montserrat"/>
                <a:cs typeface="Montserrat"/>
                <a:sym typeface="Montserrat"/>
              </a:rPr>
              <a:t>Sobre a aquisição de palavras funcionais por bebês</a:t>
            </a:r>
            <a:endParaRPr sz="1800"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p:nvPr/>
        </p:nvSpPr>
        <p:spPr>
          <a:xfrm>
            <a:off x="371425" y="963900"/>
            <a:ext cx="8272500" cy="3750900"/>
          </a:xfrm>
          <a:prstGeom prst="rect">
            <a:avLst/>
          </a:prstGeom>
          <a:noFill/>
          <a:ln>
            <a:noFill/>
          </a:ln>
        </p:spPr>
        <p:txBody>
          <a:bodyPr spcFirstLastPara="1" wrap="square" lIns="91425" tIns="91425" rIns="91425" bIns="91425" anchor="t" anchorCtr="0">
            <a:noAutofit/>
          </a:bodyPr>
          <a:lstStyle/>
          <a:p>
            <a:pPr marL="457200" lvl="0" indent="-330200" algn="just" rtl="0">
              <a:lnSpc>
                <a:spcPct val="150000"/>
              </a:lnSpc>
              <a:spcBef>
                <a:spcPts val="0"/>
              </a:spcBef>
              <a:spcAft>
                <a:spcPts val="0"/>
              </a:spcAft>
              <a:buClr>
                <a:schemeClr val="accent1"/>
              </a:buClr>
              <a:buSzPts val="1600"/>
              <a:buFont typeface="Montserrat Medium"/>
              <a:buChar char="➔"/>
            </a:pPr>
            <a:r>
              <a:rPr lang="pt-BR" sz="1600">
                <a:solidFill>
                  <a:srgbClr val="666666"/>
                </a:solidFill>
                <a:latin typeface="Montserrat Medium"/>
                <a:ea typeface="Montserrat Medium"/>
                <a:cs typeface="Montserrat Medium"/>
                <a:sym typeface="Montserrat Medium"/>
              </a:rPr>
              <a:t>A redução e “cliticalização” de palavras funcionais as tornam </a:t>
            </a:r>
            <a:r>
              <a:rPr lang="pt-BR" sz="1600" b="1">
                <a:solidFill>
                  <a:srgbClr val="666666"/>
                </a:solidFill>
                <a:latin typeface="Montserrat"/>
                <a:ea typeface="Montserrat"/>
                <a:cs typeface="Montserrat"/>
                <a:sym typeface="Montserrat"/>
              </a:rPr>
              <a:t>menos precisas</a:t>
            </a:r>
            <a:r>
              <a:rPr lang="pt-BR" sz="1600">
                <a:solidFill>
                  <a:srgbClr val="666666"/>
                </a:solidFill>
                <a:latin typeface="Montserrat Medium"/>
                <a:ea typeface="Montserrat Medium"/>
                <a:cs typeface="Montserrat Medium"/>
                <a:sym typeface="Montserrat Medium"/>
              </a:rPr>
              <a:t> acusticamente, isso pode gerar dificuldades para sua codificação plena, apesar da alta frequência de ocorrência;</a:t>
            </a:r>
            <a:endParaRPr sz="1600">
              <a:solidFill>
                <a:srgbClr val="666666"/>
              </a:solidFill>
              <a:latin typeface="Montserrat Medium"/>
              <a:ea typeface="Montserrat Medium"/>
              <a:cs typeface="Montserrat Medium"/>
              <a:sym typeface="Montserrat Medium"/>
            </a:endParaRPr>
          </a:p>
          <a:p>
            <a:pPr marL="457200" lvl="0" indent="-330200" algn="just" rtl="0">
              <a:lnSpc>
                <a:spcPct val="150000"/>
              </a:lnSpc>
              <a:spcBef>
                <a:spcPts val="0"/>
              </a:spcBef>
              <a:spcAft>
                <a:spcPts val="0"/>
              </a:spcAft>
              <a:buClr>
                <a:schemeClr val="accent1"/>
              </a:buClr>
              <a:buSzPts val="1600"/>
              <a:buFont typeface="Montserrat Medium"/>
              <a:buChar char="➔"/>
            </a:pPr>
            <a:r>
              <a:rPr lang="pt-BR" sz="1600">
                <a:solidFill>
                  <a:srgbClr val="666666"/>
                </a:solidFill>
                <a:latin typeface="Montserrat Medium"/>
                <a:ea typeface="Montserrat Medium"/>
                <a:cs typeface="Montserrat Medium"/>
                <a:sym typeface="Montserrat Medium"/>
              </a:rPr>
              <a:t>Palavras funcionais compõem o “</a:t>
            </a:r>
            <a:r>
              <a:rPr lang="pt-BR" sz="1600" b="1">
                <a:solidFill>
                  <a:srgbClr val="666666"/>
                </a:solidFill>
                <a:latin typeface="Montserrat"/>
                <a:ea typeface="Montserrat"/>
                <a:cs typeface="Montserrat"/>
                <a:sym typeface="Montserrat"/>
              </a:rPr>
              <a:t>esqueleto</a:t>
            </a:r>
            <a:r>
              <a:rPr lang="pt-BR" sz="1600">
                <a:solidFill>
                  <a:srgbClr val="666666"/>
                </a:solidFill>
                <a:latin typeface="Montserrat Medium"/>
                <a:ea typeface="Montserrat Medium"/>
                <a:cs typeface="Montserrat Medium"/>
                <a:sym typeface="Montserrat Medium"/>
              </a:rPr>
              <a:t>” das sentenças, por isso, a associação forma-significado é menos “direta” do que para palavras lexicais; </a:t>
            </a:r>
            <a:endParaRPr sz="1600">
              <a:solidFill>
                <a:srgbClr val="666666"/>
              </a:solidFill>
              <a:latin typeface="Montserrat Medium"/>
              <a:ea typeface="Montserrat Medium"/>
              <a:cs typeface="Montserrat Medium"/>
              <a:sym typeface="Montserrat Medium"/>
            </a:endParaRPr>
          </a:p>
          <a:p>
            <a:pPr marL="457200" lvl="0" indent="-330200" algn="just" rtl="0">
              <a:lnSpc>
                <a:spcPct val="150000"/>
              </a:lnSpc>
              <a:spcBef>
                <a:spcPts val="0"/>
              </a:spcBef>
              <a:spcAft>
                <a:spcPts val="0"/>
              </a:spcAft>
              <a:buClr>
                <a:schemeClr val="accent1"/>
              </a:buClr>
              <a:buSzPts val="1600"/>
              <a:buFont typeface="Montserrat Medium"/>
              <a:buChar char="➔"/>
            </a:pPr>
            <a:r>
              <a:rPr lang="pt-BR" sz="1600">
                <a:solidFill>
                  <a:srgbClr val="666666"/>
                </a:solidFill>
                <a:latin typeface="Montserrat Medium"/>
                <a:ea typeface="Montserrat Medium"/>
                <a:cs typeface="Montserrat Medium"/>
                <a:sym typeface="Montserrat Medium"/>
              </a:rPr>
              <a:t>Bebês podem fazer uso de </a:t>
            </a:r>
            <a:r>
              <a:rPr lang="pt-BR" sz="1600" b="1">
                <a:solidFill>
                  <a:srgbClr val="666666"/>
                </a:solidFill>
                <a:latin typeface="Montserrat"/>
                <a:ea typeface="Montserrat"/>
                <a:cs typeface="Montserrat"/>
                <a:sym typeface="Montserrat"/>
              </a:rPr>
              <a:t>pistas perceptuais</a:t>
            </a:r>
            <a:r>
              <a:rPr lang="pt-BR" sz="1600">
                <a:solidFill>
                  <a:srgbClr val="666666"/>
                </a:solidFill>
                <a:latin typeface="Montserrat Medium"/>
                <a:ea typeface="Montserrat Medium"/>
                <a:cs typeface="Montserrat Medium"/>
                <a:sym typeface="Montserrat Medium"/>
              </a:rPr>
              <a:t> para fazer uma melhor distinção de categorias sintáticas.</a:t>
            </a:r>
            <a:endParaRPr sz="900">
              <a:solidFill>
                <a:srgbClr val="FF0000"/>
              </a:solidFill>
              <a:latin typeface="Montserrat Medium"/>
              <a:ea typeface="Montserrat Medium"/>
              <a:cs typeface="Montserrat Medium"/>
              <a:sym typeface="Montserrat Medium"/>
            </a:endParaRPr>
          </a:p>
        </p:txBody>
      </p:sp>
      <p:sp>
        <p:nvSpPr>
          <p:cNvPr id="127" name="Google Shape;127;p20"/>
          <p:cNvSpPr/>
          <p:nvPr/>
        </p:nvSpPr>
        <p:spPr>
          <a:xfrm>
            <a:off x="1233625" y="410700"/>
            <a:ext cx="6548100" cy="4329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ctrTitle"/>
          </p:nvPr>
        </p:nvSpPr>
        <p:spPr>
          <a:xfrm>
            <a:off x="1233625" y="488400"/>
            <a:ext cx="6548100" cy="35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1800" b="1">
                <a:latin typeface="Montserrat"/>
                <a:ea typeface="Montserrat"/>
                <a:cs typeface="Montserrat"/>
                <a:sym typeface="Montserrat"/>
              </a:rPr>
              <a:t>Sobre a aquisição de palavras funcionais por bebês</a:t>
            </a:r>
            <a:endParaRPr sz="1800"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ctrTitle"/>
          </p:nvPr>
        </p:nvSpPr>
        <p:spPr>
          <a:xfrm>
            <a:off x="1170450" y="685775"/>
            <a:ext cx="6803100" cy="1479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t-BR" sz="4500">
                <a:latin typeface="Montserrat SemiBold"/>
                <a:ea typeface="Montserrat SemiBold"/>
                <a:cs typeface="Montserrat SemiBold"/>
                <a:sym typeface="Montserrat SemiBold"/>
              </a:rPr>
              <a:t>Mas será que os bebês percebem a diferença?</a:t>
            </a:r>
            <a:endParaRPr sz="4500">
              <a:latin typeface="Montserrat SemiBold"/>
              <a:ea typeface="Montserrat SemiBold"/>
              <a:cs typeface="Montserrat SemiBold"/>
              <a:sym typeface="Montserrat SemiBold"/>
            </a:endParaRPr>
          </a:p>
        </p:txBody>
      </p:sp>
      <p:pic>
        <p:nvPicPr>
          <p:cNvPr id="134" name="Google Shape;134;p21"/>
          <p:cNvPicPr preferRelativeResize="0"/>
          <p:nvPr/>
        </p:nvPicPr>
        <p:blipFill>
          <a:blip r:embed="rId3">
            <a:alphaModFix/>
          </a:blip>
          <a:stretch>
            <a:fillRect/>
          </a:stretch>
        </p:blipFill>
        <p:spPr>
          <a:xfrm>
            <a:off x="2772963" y="2281550"/>
            <a:ext cx="3490925" cy="2324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2202</Words>
  <Application>Microsoft Office PowerPoint</Application>
  <PresentationFormat>On-screen Show (16:9)</PresentationFormat>
  <Paragraphs>192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Montserrat Medium</vt:lpstr>
      <vt:lpstr>Montserrat SemiBold</vt:lpstr>
      <vt:lpstr>Arial</vt:lpstr>
      <vt:lpstr>Montserrat</vt:lpstr>
      <vt:lpstr>Simple Light</vt:lpstr>
      <vt:lpstr>Aquisição de palavras funcionais por bebês</vt:lpstr>
      <vt:lpstr>Estrutura da apresentação</vt:lpstr>
      <vt:lpstr>Os pesquisadores</vt:lpstr>
      <vt:lpstr> Mas o quê são palavras funcionais ou functores?</vt:lpstr>
      <vt:lpstr> Mas o quê são palavras funcionais ou functores?</vt:lpstr>
      <vt:lpstr>Sobre a aquisição de palavras funcionais por bebês</vt:lpstr>
      <vt:lpstr>Sobre a aquisição de palavras funcionais por bebês</vt:lpstr>
      <vt:lpstr>Sobre a aquisição de palavras funcionais por bebês</vt:lpstr>
      <vt:lpstr>Mas será que os bebês percebem a diferença?</vt:lpstr>
      <vt:lpstr>Shi et al (2006a)</vt:lpstr>
      <vt:lpstr>Cohen’s HABIT </vt:lpstr>
      <vt:lpstr>Shi et al (2006a)</vt:lpstr>
      <vt:lpstr>Shi et al (2006b)</vt:lpstr>
      <vt:lpstr>Shi et al (2006b)</vt:lpstr>
      <vt:lpstr>Shi et al (2006b)</vt:lpstr>
      <vt:lpstr>Shi et al (1999)</vt:lpstr>
      <vt:lpstr>Shi et al (1999)</vt:lpstr>
      <vt:lpstr>Shi et al (1999)</vt:lpstr>
      <vt:lpstr>Referências</vt:lpstr>
      <vt:lpstr>Muito 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Aquisição de palavras funcionais por bebês</dc:title>
  <dc:creator>Aniela Franca</dc:creator>
  <cp:lastModifiedBy>Aniela Franca</cp:lastModifiedBy>
  <cp:revision>1</cp:revision>
  <dcterms:modified xsi:type="dcterms:W3CDTF">2022-07-11T10:35:16Z</dcterms:modified>
</cp:coreProperties>
</file>