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6" r:id="rId3"/>
    <p:sldId id="401" r:id="rId4"/>
    <p:sldId id="261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BE453-0212-4B9B-B45D-BE29510272B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AF84A-4310-4E2F-A8A3-2A9352F4168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92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F975D-0AF5-4E1A-8BBE-93DF1042561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3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F975D-0AF5-4E1A-8BBE-93DF1042561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56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72305-47C0-67F7-F2AF-979FAE71F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9C74BC-E56B-58F4-2C55-1A64260F2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0A4038-E67A-776C-41A7-2DD1E290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1BE234-FB95-6F2D-290E-DB160A0B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FAD80E-14B4-148A-4273-FEF4D62E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9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105BB-8929-997C-0065-247DC98C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3702CB-B879-8154-01E9-B4F298CFF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351C6-E916-6708-024A-E55ECA57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6AC3B4-AA21-C6F7-23DA-C7E56DEE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77FA32-6CC1-AEB3-3CD6-0BDB8E4D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9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6AAA12-171E-44AF-7538-5893710BE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EC79E2-891B-A525-2FA3-DB866EDE9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ED745B-10B5-77F5-1841-B6668DD9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4F4725-0013-842D-F9C7-FDDE1077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D1C9E-94C2-B6A9-B556-06888D2A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2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8D99E-2DD8-1C70-EEE1-8830B285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9FB659-38E0-1975-F044-14E1939ED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B575DB-F676-DE33-79CE-D49053E1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D44039-DC80-FEDB-AF9A-493FC57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7DD81A-E42B-047E-ED4D-4A9DB61E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1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70169-1646-58EA-9D30-4C0D9D4D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1FDE1C-CC1B-8A30-6A9C-244A09D2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B1019-429F-DDEF-575F-71D35BB7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54712C-1A7F-5410-489A-D18DDE0C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68B383-52B4-7C9E-0BA6-CB49B25D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82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15AB1-3511-5DC0-C606-CC59E4B7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2A4C06-05C2-E8E2-8AED-2FF90948A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5F9ADA-EE04-1AEB-B238-E37FE80B7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3AA041-BFA7-B43C-C982-81A19272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71A587-1717-0933-6671-11FEB91B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B93A8E-3D28-5FFD-7D68-D50FE422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88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0CF67-56AF-749A-BD5D-CE117307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0517E3-32F9-BC16-7AF0-9600CBBF4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135218-4DD7-677C-1725-B5A9DFD87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816B19-E0BB-254B-1BEC-A7512B606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8B7ED4-DF87-9105-8CA1-4A96204A8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193234-57F7-0A07-D214-91209143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FCF91D-5009-058A-6807-62250363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D65304-68E1-D5E3-79F1-7B66DBD2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8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4F5E9-74A1-51D9-7921-8740FC7D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03A414-E45E-B665-C560-2EF7269C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20DAAF-5089-0D01-581B-542F95C9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31C22E-0E5D-073A-2CB8-C1F3AD6A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71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17E4B1-6D58-87D7-2085-BB444091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892DE5-B72C-1E21-43EB-945CCC45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E3CE8B-951A-B96C-9019-F901CF96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85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2682C-D240-B9EB-059C-2CE8507A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9BE6C8-9065-0DCF-0E0C-DE5D0295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1331AB-0E10-1B8D-DD5E-ADBD62498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55FC22-1BE7-729C-394A-E18BA62C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77FB9A-6B5D-4A16-2714-3D866F45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D3E11A-7FB1-4CA4-251F-5783F4F1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41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7A5E4-01E9-6FC4-158C-B4A96711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606C70-F2B1-D503-95B2-500B69CE4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573484-3709-1F54-4F51-D4E12B9DD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BF4442-5EF3-C8A4-AD53-84CFA25F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2D826C-B63E-704B-AFB5-EF7CD3F7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1061F8-3DFA-7DB4-ACB2-A05E895C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4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9A7742-D256-A73E-EC7B-1D5A8815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D4BC53-7F38-01F4-69E6-19052F065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F9DF4-16F6-7EE7-EC73-26FE5BEE3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69AF-B64F-4BF4-AD47-26B8CB71E194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506E21-A68D-029E-F483-33C592D23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085D0-F698-43C8-15E8-295316A93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1E9F9-D63C-4472-AE5A-D3AA18C6D9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89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pacioservisoci.blogspot.com.es/2014/03/los-origenes-de-la-comunicacion-humana.html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asiapacificreport.nz/2020/08/02/noam-chomsky-decades-of-neoliberal-plague-left-us-unprepared-for-coronavirus-pandemic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AFD5EDAC-2D24-4A81-A332-B95A8D5E9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371789" y="62754"/>
            <a:ext cx="6752676" cy="6795246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9CE05FE-092F-44B6-9EA0-E2560D4096B7}"/>
              </a:ext>
            </a:extLst>
          </p:cNvPr>
          <p:cNvSpPr txBox="1"/>
          <p:nvPr/>
        </p:nvSpPr>
        <p:spPr>
          <a:xfrm>
            <a:off x="209006" y="435429"/>
            <a:ext cx="5033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Berlin Sans FB Demi" panose="020E0802020502020306" pitchFamily="34" charset="0"/>
              </a:rPr>
              <a:t>Curso de Dados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FD9532-6CF1-47DF-88BF-BF7A034D9AD2}"/>
              </a:ext>
            </a:extLst>
          </p:cNvPr>
          <p:cNvSpPr txBox="1"/>
          <p:nvPr/>
        </p:nvSpPr>
        <p:spPr>
          <a:xfrm>
            <a:off x="0" y="2758306"/>
            <a:ext cx="524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Berlin Sans FB Demi" panose="020E0802020502020306" pitchFamily="34" charset="0"/>
              </a:rPr>
              <a:t>Aniela Improta França</a:t>
            </a:r>
          </a:p>
          <a:p>
            <a:pPr algn="ctr"/>
            <a:r>
              <a:rPr lang="pt-BR" sz="3600" dirty="0">
                <a:latin typeface="Berlin Sans FB Demi" panose="020E0802020502020306" pitchFamily="34" charset="0"/>
              </a:rPr>
              <a:t>(UFRJ)</a:t>
            </a:r>
          </a:p>
          <a:p>
            <a:pPr algn="ctr"/>
            <a:endParaRPr lang="pt-BR" sz="3600" dirty="0">
              <a:latin typeface="Berlin Sans FB Demi" panose="020E0802020502020306" pitchFamily="34" charset="0"/>
            </a:endParaRPr>
          </a:p>
          <a:p>
            <a:pPr algn="ctr"/>
            <a:endParaRPr lang="pt-BR" sz="3600" dirty="0">
              <a:latin typeface="Berlin Sans FB Demi" panose="020E0802020502020306" pitchFamily="34" charset="0"/>
            </a:endParaRPr>
          </a:p>
          <a:p>
            <a:pPr algn="ctr"/>
            <a:endParaRPr lang="pt-BR" sz="3600" dirty="0">
              <a:latin typeface="Berlin Sans FB Demi" panose="020E0802020502020306" pitchFamily="34" charset="0"/>
            </a:endParaRPr>
          </a:p>
          <a:p>
            <a:pPr algn="ctr"/>
            <a:r>
              <a:rPr lang="pt-BR" sz="3600" dirty="0">
                <a:latin typeface="Berlin Sans FB Demi" panose="020E0802020502020306" pitchFamily="34" charset="0"/>
              </a:rPr>
              <a:t>2022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094B73-D8DF-3357-23D5-99C79E176E8B}"/>
              </a:ext>
            </a:extLst>
          </p:cNvPr>
          <p:cNvSpPr txBox="1"/>
          <p:nvPr/>
        </p:nvSpPr>
        <p:spPr>
          <a:xfrm>
            <a:off x="1794277" y="1531354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>
                <a:latin typeface="Berlin Sans FB Demi" panose="020E0802020502020306" pitchFamily="34" charset="0"/>
              </a:rPr>
              <a:t>AULA 5 </a:t>
            </a:r>
          </a:p>
        </p:txBody>
      </p:sp>
    </p:spTree>
    <p:extLst>
      <p:ext uri="{BB962C8B-B14F-4D97-AF65-F5344CB8AC3E}">
        <p14:creationId xmlns:p14="http://schemas.microsoft.com/office/powerpoint/2010/main" val="166913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066E2DE-D293-FF7F-FD67-9FD1FC5B0CE8}"/>
              </a:ext>
            </a:extLst>
          </p:cNvPr>
          <p:cNvSpPr txBox="1"/>
          <p:nvPr/>
        </p:nvSpPr>
        <p:spPr>
          <a:xfrm>
            <a:off x="451602" y="211495"/>
            <a:ext cx="5033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erlin Sans FB Demi" panose="020E0802020502020306" pitchFamily="34" charset="0"/>
              </a:rPr>
              <a:t>Revisão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3E7F95-1049-6EAA-9018-B95D91918251}"/>
              </a:ext>
            </a:extLst>
          </p:cNvPr>
          <p:cNvSpPr txBox="1"/>
          <p:nvPr/>
        </p:nvSpPr>
        <p:spPr>
          <a:xfrm>
            <a:off x="67971" y="1166842"/>
            <a:ext cx="4072718" cy="5866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/>
              <a:t>Reconhecimento e representação </a:t>
            </a:r>
          </a:p>
          <a:p>
            <a:pPr>
              <a:lnSpc>
                <a:spcPct val="150000"/>
              </a:lnSpc>
            </a:pPr>
            <a:r>
              <a:rPr lang="pt-BR" dirty="0"/>
              <a:t>       de palavras funcionais</a:t>
            </a:r>
          </a:p>
          <a:p>
            <a:pPr>
              <a:lnSpc>
                <a:spcPct val="150000"/>
              </a:lnSpc>
            </a:pPr>
            <a:r>
              <a:rPr lang="pt-BR" dirty="0"/>
              <a:t>2.   Vantagem cognitiva em bilingues</a:t>
            </a:r>
          </a:p>
          <a:p>
            <a:pPr>
              <a:lnSpc>
                <a:spcPct val="150000"/>
              </a:lnSpc>
            </a:pPr>
            <a:r>
              <a:rPr lang="pt-BR" dirty="0"/>
              <a:t>       de esloveno-italiano para trocas</a:t>
            </a:r>
          </a:p>
          <a:p>
            <a:pPr>
              <a:lnSpc>
                <a:spcPct val="150000"/>
              </a:lnSpc>
            </a:pPr>
            <a:r>
              <a:rPr lang="pt-BR" dirty="0"/>
              <a:t>3. Efeito de bloqueio dos dados primários</a:t>
            </a:r>
          </a:p>
          <a:p>
            <a:pPr>
              <a:lnSpc>
                <a:spcPct val="150000"/>
              </a:lnSpc>
            </a:pPr>
            <a:r>
              <a:rPr lang="pt-BR" dirty="0"/>
              <a:t>4. Efeito  de antidepressivos durante</a:t>
            </a:r>
          </a:p>
          <a:p>
            <a:pPr>
              <a:lnSpc>
                <a:spcPct val="150000"/>
              </a:lnSpc>
            </a:pPr>
            <a:r>
              <a:rPr lang="pt-BR" dirty="0"/>
              <a:t>     a gestação nos recém nascidos</a:t>
            </a:r>
          </a:p>
          <a:p>
            <a:pPr>
              <a:lnSpc>
                <a:spcPct val="150000"/>
              </a:lnSpc>
            </a:pPr>
            <a:r>
              <a:rPr lang="pt-BR" dirty="0"/>
              <a:t>5. Preferência por palavras lexicais</a:t>
            </a:r>
          </a:p>
          <a:p>
            <a:pPr>
              <a:lnSpc>
                <a:spcPct val="150000"/>
              </a:lnSpc>
            </a:pPr>
            <a:r>
              <a:rPr lang="pt-BR" dirty="0"/>
              <a:t>6. Afunilamento perceptual dos fonemas</a:t>
            </a:r>
          </a:p>
          <a:p>
            <a:pPr>
              <a:lnSpc>
                <a:spcPct val="150000"/>
              </a:lnSpc>
            </a:pPr>
            <a:r>
              <a:rPr lang="pt-BR" dirty="0"/>
              <a:t>7. Puro </a:t>
            </a:r>
            <a:r>
              <a:rPr lang="pt-BR" dirty="0" err="1"/>
              <a:t>altruismo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8. Efeito de mutação genética </a:t>
            </a:r>
          </a:p>
          <a:p>
            <a:pPr>
              <a:lnSpc>
                <a:spcPct val="150000"/>
              </a:lnSpc>
            </a:pPr>
            <a:r>
              <a:rPr lang="pt-BR" dirty="0"/>
              <a:t>9. Colaboração recíproca: toma lá dá cá</a:t>
            </a:r>
          </a:p>
          <a:p>
            <a:pPr>
              <a:lnSpc>
                <a:spcPct val="150000"/>
              </a:lnSpc>
            </a:pPr>
            <a:r>
              <a:rPr lang="pt-BR" dirty="0"/>
              <a:t>10. Efeito da modularidade </a:t>
            </a:r>
          </a:p>
          <a:p>
            <a:pPr>
              <a:lnSpc>
                <a:spcPct val="150000"/>
              </a:lnSpc>
            </a:pPr>
            <a:r>
              <a:rPr lang="pt-BR" dirty="0"/>
              <a:t>     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CBA285-776C-82C9-41DE-F831A0E8C01E}"/>
              </a:ext>
            </a:extLst>
          </p:cNvPr>
          <p:cNvSpPr txBox="1"/>
          <p:nvPr/>
        </p:nvSpPr>
        <p:spPr>
          <a:xfrm>
            <a:off x="4140689" y="1166842"/>
            <a:ext cx="3518912" cy="4619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(       ) estudo de caso longitudinal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bebês de 8 a 10 meses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 estudo de família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 bebês de 6 meses 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 estudo de caso </a:t>
            </a:r>
          </a:p>
          <a:p>
            <a:pPr>
              <a:lnSpc>
                <a:spcPct val="150000"/>
              </a:lnSpc>
            </a:pPr>
            <a:r>
              <a:rPr lang="pt-BR" dirty="0"/>
              <a:t>            retrospectivo até 14 anos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 bebês de 7 meses 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 bebês de 6-8 e 10-12 meses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bebês de até dois anos 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crianças de mais de 3 anos</a:t>
            </a:r>
          </a:p>
          <a:p>
            <a:pPr>
              <a:lnSpc>
                <a:spcPct val="150000"/>
              </a:lnSpc>
            </a:pPr>
            <a:r>
              <a:rPr lang="pt-BR" dirty="0"/>
              <a:t>(       ) recém nascidos (1,2,3,dias)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91A499-976A-FEB0-B119-A2EE5984F0D0}"/>
              </a:ext>
            </a:extLst>
          </p:cNvPr>
          <p:cNvSpPr txBox="1"/>
          <p:nvPr/>
        </p:nvSpPr>
        <p:spPr>
          <a:xfrm>
            <a:off x="7707307" y="1166842"/>
            <a:ext cx="441672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      ) Observação </a:t>
            </a:r>
          </a:p>
          <a:p>
            <a:endParaRPr lang="pt-BR" dirty="0"/>
          </a:p>
          <a:p>
            <a:r>
              <a:rPr lang="pt-BR" dirty="0"/>
              <a:t>(      ) Observação</a:t>
            </a:r>
          </a:p>
          <a:p>
            <a:endParaRPr lang="pt-BR" dirty="0"/>
          </a:p>
          <a:p>
            <a:r>
              <a:rPr lang="pt-BR" dirty="0"/>
              <a:t>(      ) Observação</a:t>
            </a:r>
          </a:p>
          <a:p>
            <a:endParaRPr lang="pt-BR" dirty="0"/>
          </a:p>
          <a:p>
            <a:r>
              <a:rPr lang="pt-BR" dirty="0"/>
              <a:t>(       ) </a:t>
            </a:r>
            <a:r>
              <a:rPr lang="pt-BR" dirty="0" err="1"/>
              <a:t>acting</a:t>
            </a:r>
            <a:r>
              <a:rPr lang="pt-BR" dirty="0"/>
              <a:t>-out (atuação)</a:t>
            </a:r>
          </a:p>
          <a:p>
            <a:endParaRPr lang="pt-BR" dirty="0"/>
          </a:p>
          <a:p>
            <a:r>
              <a:rPr lang="pt-BR" dirty="0"/>
              <a:t>(       ) </a:t>
            </a:r>
            <a:r>
              <a:rPr lang="pt-BR" dirty="0" err="1"/>
              <a:t>acting</a:t>
            </a:r>
            <a:r>
              <a:rPr lang="pt-BR" dirty="0"/>
              <a:t>-out (atuação)</a:t>
            </a:r>
          </a:p>
          <a:p>
            <a:endParaRPr lang="pt-BR" dirty="0"/>
          </a:p>
          <a:p>
            <a:r>
              <a:rPr lang="pt-BR" dirty="0"/>
              <a:t>(      ) </a:t>
            </a:r>
            <a:r>
              <a:rPr lang="pt-BR" dirty="0" err="1"/>
              <a:t>Preferential</a:t>
            </a:r>
            <a:r>
              <a:rPr lang="pt-BR" dirty="0"/>
              <a:t> Head </a:t>
            </a:r>
            <a:r>
              <a:rPr lang="pt-BR" dirty="0" err="1"/>
              <a:t>turn</a:t>
            </a:r>
            <a:r>
              <a:rPr lang="pt-BR" dirty="0"/>
              <a:t> </a:t>
            </a:r>
            <a:r>
              <a:rPr lang="pt-BR" dirty="0" err="1"/>
              <a:t>paradigm</a:t>
            </a:r>
            <a:r>
              <a:rPr lang="pt-BR" dirty="0"/>
              <a:t> (PHTP)</a:t>
            </a:r>
          </a:p>
          <a:p>
            <a:endParaRPr lang="pt-BR" dirty="0"/>
          </a:p>
          <a:p>
            <a:r>
              <a:rPr lang="pt-BR" dirty="0"/>
              <a:t>(      ) </a:t>
            </a:r>
            <a:r>
              <a:rPr lang="pt-BR" dirty="0" err="1"/>
              <a:t>Preferential</a:t>
            </a:r>
            <a:r>
              <a:rPr lang="pt-BR" dirty="0"/>
              <a:t> Head </a:t>
            </a:r>
            <a:r>
              <a:rPr lang="pt-BR" dirty="0" err="1"/>
              <a:t>turn</a:t>
            </a:r>
            <a:r>
              <a:rPr lang="pt-BR" dirty="0"/>
              <a:t> </a:t>
            </a:r>
            <a:r>
              <a:rPr lang="pt-BR" dirty="0" err="1"/>
              <a:t>paradigm</a:t>
            </a:r>
            <a:r>
              <a:rPr lang="pt-BR" dirty="0"/>
              <a:t> (PHTP)</a:t>
            </a:r>
          </a:p>
          <a:p>
            <a:endParaRPr lang="pt-BR" dirty="0"/>
          </a:p>
          <a:p>
            <a:r>
              <a:rPr lang="pt-BR" dirty="0"/>
              <a:t>(      ) </a:t>
            </a:r>
            <a:r>
              <a:rPr lang="pt-BR" dirty="0" err="1"/>
              <a:t>Preferential</a:t>
            </a:r>
            <a:r>
              <a:rPr lang="pt-BR" dirty="0"/>
              <a:t> Head </a:t>
            </a:r>
            <a:r>
              <a:rPr lang="pt-BR" dirty="0" err="1"/>
              <a:t>turn</a:t>
            </a:r>
            <a:r>
              <a:rPr lang="pt-BR" dirty="0"/>
              <a:t> </a:t>
            </a:r>
            <a:r>
              <a:rPr lang="pt-BR" dirty="0" err="1"/>
              <a:t>paradigm</a:t>
            </a:r>
            <a:r>
              <a:rPr lang="pt-BR" dirty="0"/>
              <a:t> (PHTP)</a:t>
            </a:r>
          </a:p>
          <a:p>
            <a:endParaRPr lang="pt-BR" dirty="0"/>
          </a:p>
          <a:p>
            <a:r>
              <a:rPr lang="pt-BR" dirty="0"/>
              <a:t>(       ) </a:t>
            </a:r>
            <a:r>
              <a:rPr lang="pt-BR" dirty="0" err="1"/>
              <a:t>Looking</a:t>
            </a:r>
            <a:r>
              <a:rPr lang="pt-BR" dirty="0"/>
              <a:t> time</a:t>
            </a:r>
          </a:p>
          <a:p>
            <a:endParaRPr lang="pt-BR" dirty="0"/>
          </a:p>
          <a:p>
            <a:r>
              <a:rPr lang="pt-BR" dirty="0"/>
              <a:t>(       ) HASP  (high-amplitude </a:t>
            </a:r>
            <a:r>
              <a:rPr lang="pt-BR" dirty="0" err="1"/>
              <a:t>sucking</a:t>
            </a:r>
            <a:r>
              <a:rPr lang="pt-BR" dirty="0"/>
              <a:t> </a:t>
            </a:r>
          </a:p>
          <a:p>
            <a:r>
              <a:rPr lang="pt-BR" dirty="0"/>
              <a:t>           procedure)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98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0FBBC29-A6E8-4744-947E-D5FE02CBD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070" r="20416"/>
          <a:stretch/>
        </p:blipFill>
        <p:spPr>
          <a:xfrm>
            <a:off x="0" y="898193"/>
            <a:ext cx="704240" cy="9110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278840-2D0E-4B9D-AD18-02A86D30F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719" t="200" r="7011" b="-200"/>
          <a:stretch/>
        </p:blipFill>
        <p:spPr>
          <a:xfrm>
            <a:off x="11205780" y="1053592"/>
            <a:ext cx="984345" cy="75562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66E636-EE4A-4965-87F1-CDEE8EB30BC7}"/>
              </a:ext>
            </a:extLst>
          </p:cNvPr>
          <p:cNvSpPr txBox="1"/>
          <p:nvPr/>
        </p:nvSpPr>
        <p:spPr>
          <a:xfrm>
            <a:off x="838199" y="1169041"/>
            <a:ext cx="10780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Aharoni" panose="02010803020104030203" pitchFamily="2" charset="-79"/>
                <a:cs typeface="Aharoni" panose="02010803020104030203" pitchFamily="2" charset="-79"/>
              </a:rPr>
              <a:t>Noam Chomsky    (1928 /   )                                                                       Michael </a:t>
            </a:r>
            <a:r>
              <a:rPr lang="pt-BR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Tomasello</a:t>
            </a:r>
            <a:r>
              <a:rPr lang="pt-BR" sz="1800" dirty="0">
                <a:latin typeface="Aharoni" panose="02010803020104030203" pitchFamily="2" charset="-79"/>
                <a:cs typeface="Aharoni" panose="02010803020104030203" pitchFamily="2" charset="-79"/>
              </a:rPr>
              <a:t> (1950 /   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6627D6-3C49-5AF1-31FD-D266F23F5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25" y="28145"/>
            <a:ext cx="1413164" cy="682985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796D225-8F9D-F511-23D7-362403658C6C}"/>
              </a:ext>
            </a:extLst>
          </p:cNvPr>
          <p:cNvSpPr txBox="1"/>
          <p:nvPr/>
        </p:nvSpPr>
        <p:spPr>
          <a:xfrm>
            <a:off x="7426003" y="5693044"/>
            <a:ext cx="193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neodarwinismo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268D6CD-D8C4-9AD8-7325-17EDBBDCBA7D}"/>
              </a:ext>
            </a:extLst>
          </p:cNvPr>
          <p:cNvSpPr txBox="1"/>
          <p:nvPr/>
        </p:nvSpPr>
        <p:spPr>
          <a:xfrm>
            <a:off x="10301836" y="1947319"/>
            <a:ext cx="157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darwinismo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992CCC-B86C-8FC3-F30E-3D0B8B07284E}"/>
              </a:ext>
            </a:extLst>
          </p:cNvPr>
          <p:cNvSpPr txBox="1"/>
          <p:nvPr/>
        </p:nvSpPr>
        <p:spPr>
          <a:xfrm>
            <a:off x="7357409" y="5263876"/>
            <a:ext cx="26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exaptação</a:t>
            </a:r>
            <a:r>
              <a:rPr lang="pt-BR" dirty="0"/>
              <a:t> + adaptação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1E183A-53EC-3890-2FE2-38E5026DDA8F}"/>
              </a:ext>
            </a:extLst>
          </p:cNvPr>
          <p:cNvSpPr txBox="1"/>
          <p:nvPr/>
        </p:nvSpPr>
        <p:spPr>
          <a:xfrm>
            <a:off x="7410443" y="1854986"/>
            <a:ext cx="150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adaptação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BA4B67-F1BE-EF30-A2A6-25090DA54B75}"/>
              </a:ext>
            </a:extLst>
          </p:cNvPr>
          <p:cNvSpPr txBox="1"/>
          <p:nvPr/>
        </p:nvSpPr>
        <p:spPr>
          <a:xfrm>
            <a:off x="7055545" y="1330077"/>
            <a:ext cx="490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linguagem surge na espécie coincidentemente</a:t>
            </a:r>
          </a:p>
          <a:p>
            <a:r>
              <a:rPr lang="pt-BR" dirty="0"/>
              <a:t>      com criatividade nos utensílios – protolíngua 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256070-60F0-0C97-550E-C281DCC88FB9}"/>
              </a:ext>
            </a:extLst>
          </p:cNvPr>
          <p:cNvSpPr txBox="1"/>
          <p:nvPr/>
        </p:nvSpPr>
        <p:spPr>
          <a:xfrm>
            <a:off x="7419229" y="2711418"/>
            <a:ext cx="453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linguagem surge paulatinamente a partir</a:t>
            </a:r>
          </a:p>
          <a:p>
            <a:r>
              <a:rPr lang="pt-BR" dirty="0"/>
              <a:t>      da </a:t>
            </a:r>
            <a:r>
              <a:rPr lang="pt-BR" dirty="0" err="1"/>
              <a:t>deixis</a:t>
            </a:r>
            <a:r>
              <a:rPr lang="pt-BR" dirty="0"/>
              <a:t>, dos gestos - protolíngua de sinais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287502-205E-150E-E9BB-4A67FC7FFF92}"/>
              </a:ext>
            </a:extLst>
          </p:cNvPr>
          <p:cNvSpPr txBox="1"/>
          <p:nvPr/>
        </p:nvSpPr>
        <p:spPr>
          <a:xfrm>
            <a:off x="7180580" y="6468397"/>
            <a:ext cx="443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gramática universal (GU) dotação genética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8DEDFD0-037D-FE0C-D0B0-ED6A2F3FC5C0}"/>
              </a:ext>
            </a:extLst>
          </p:cNvPr>
          <p:cNvSpPr txBox="1"/>
          <p:nvPr/>
        </p:nvSpPr>
        <p:spPr>
          <a:xfrm>
            <a:off x="7418950" y="3829470"/>
            <a:ext cx="432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sociabilidade inata ligada à sobrevivência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3DD92D-B60C-099F-5218-964170A9DE97}"/>
              </a:ext>
            </a:extLst>
          </p:cNvPr>
          <p:cNvSpPr txBox="1"/>
          <p:nvPr/>
        </p:nvSpPr>
        <p:spPr>
          <a:xfrm>
            <a:off x="7443628" y="6041216"/>
            <a:ext cx="356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centros de linguagem no cérebro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8F6ED2B-9BBC-4469-DEA7-3AF14C65668B}"/>
              </a:ext>
            </a:extLst>
          </p:cNvPr>
          <p:cNvSpPr txBox="1"/>
          <p:nvPr/>
        </p:nvSpPr>
        <p:spPr>
          <a:xfrm>
            <a:off x="7413065" y="3357749"/>
            <a:ext cx="223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neurônios espelho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AFA6DEC-48B1-1203-8778-587BBE4ACECA}"/>
              </a:ext>
            </a:extLst>
          </p:cNvPr>
          <p:cNvSpPr txBox="1"/>
          <p:nvPr/>
        </p:nvSpPr>
        <p:spPr>
          <a:xfrm>
            <a:off x="6891287" y="3534221"/>
            <a:ext cx="515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computação recursiva inata ligada à sobrevivência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5BAF97-4493-2B55-4B05-C194ECD2D903}"/>
              </a:ext>
            </a:extLst>
          </p:cNvPr>
          <p:cNvSpPr txBox="1"/>
          <p:nvPr/>
        </p:nvSpPr>
        <p:spPr>
          <a:xfrm>
            <a:off x="7413065" y="4213581"/>
            <a:ext cx="410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memória de uso conjunto e estatística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825362-06AB-F562-85E9-B8F5F3CA6EA1}"/>
              </a:ext>
            </a:extLst>
          </p:cNvPr>
          <p:cNvSpPr txBox="1"/>
          <p:nvPr/>
        </p:nvSpPr>
        <p:spPr>
          <a:xfrm>
            <a:off x="7244161" y="2211077"/>
            <a:ext cx="497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aquisição de linguagem – GU  + dados primários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D4A2CF5-9AE2-6A45-E201-EF1BEABA494A}"/>
              </a:ext>
            </a:extLst>
          </p:cNvPr>
          <p:cNvSpPr txBox="1"/>
          <p:nvPr/>
        </p:nvSpPr>
        <p:spPr>
          <a:xfrm>
            <a:off x="7410443" y="4597692"/>
            <a:ext cx="444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aquisição de linguagem – Teoria da Mente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5FF22D-1154-5C3F-DCD5-66298B21EABC}"/>
              </a:ext>
            </a:extLst>
          </p:cNvPr>
          <p:cNvSpPr txBox="1"/>
          <p:nvPr/>
        </p:nvSpPr>
        <p:spPr>
          <a:xfrm>
            <a:off x="490679" y="2175848"/>
            <a:ext cx="4684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Ink Free" panose="03080402000500000000" pitchFamily="66" charset="0"/>
              </a:rPr>
              <a:t>“ Não adianta você saber o que o outro pensa e o outro saber o que você pensa. É necessário que você saiba que ele sabe que você sabe.”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09CB7DD-4463-53F8-5857-B8355EDDC9EF}"/>
              </a:ext>
            </a:extLst>
          </p:cNvPr>
          <p:cNvSpPr txBox="1"/>
          <p:nvPr/>
        </p:nvSpPr>
        <p:spPr>
          <a:xfrm>
            <a:off x="386346" y="3303388"/>
            <a:ext cx="463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 </a:t>
            </a:r>
            <a:r>
              <a:rPr lang="pt-BR" sz="2400" dirty="0">
                <a:latin typeface="Brush Script MT" panose="03060802040406070304" pitchFamily="66" charset="0"/>
              </a:rPr>
              <a:t>Aquisição não é alguma coisa que a criança faz. É algo que acontece com a criança no seu meio</a:t>
            </a:r>
            <a:r>
              <a:rPr lang="pt-BR" dirty="0"/>
              <a:t>”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AB042AF-0324-4219-A9D7-C107C8ECB7B8}"/>
              </a:ext>
            </a:extLst>
          </p:cNvPr>
          <p:cNvSpPr txBox="1"/>
          <p:nvPr/>
        </p:nvSpPr>
        <p:spPr>
          <a:xfrm>
            <a:off x="9908927" y="5613804"/>
            <a:ext cx="18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período crítico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7E9D86A-0F6F-1326-BCC4-9AD2DDCCCB3B}"/>
              </a:ext>
            </a:extLst>
          </p:cNvPr>
          <p:cNvSpPr txBox="1"/>
          <p:nvPr/>
        </p:nvSpPr>
        <p:spPr>
          <a:xfrm>
            <a:off x="7419229" y="5023117"/>
            <a:ext cx="341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treino e fala direta para criança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9E7B92-672C-4C80-97DB-54F4422C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44"/>
            <a:ext cx="12190126" cy="1325563"/>
          </a:xfrm>
        </p:spPr>
        <p:txBody>
          <a:bodyPr/>
          <a:lstStyle/>
          <a:p>
            <a:pPr algn="ctr"/>
            <a:r>
              <a:rPr lang="pt-BR" sz="6000" dirty="0">
                <a:latin typeface="Aharoni" panose="02010803020104030203" pitchFamily="2" charset="-79"/>
                <a:cs typeface="Aharoni" panose="02010803020104030203" pitchFamily="2" charset="-79"/>
              </a:rPr>
              <a:t>NATUREZA     </a:t>
            </a:r>
            <a:r>
              <a:rPr lang="pt-BR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pt-BR" sz="6000" dirty="0">
                <a:latin typeface="Aharoni" panose="02010803020104030203" pitchFamily="2" charset="-79"/>
                <a:cs typeface="Aharoni" panose="02010803020104030203" pitchFamily="2" charset="-79"/>
              </a:rPr>
              <a:t>   AMBIENTE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6A20A-4FF5-67B9-10FA-4B6B96004882}"/>
              </a:ext>
            </a:extLst>
          </p:cNvPr>
          <p:cNvSpPr txBox="1"/>
          <p:nvPr/>
        </p:nvSpPr>
        <p:spPr>
          <a:xfrm>
            <a:off x="564776" y="5392449"/>
            <a:ext cx="4390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Organize as </a:t>
            </a:r>
            <a:r>
              <a:rPr lang="en-US" dirty="0" err="1">
                <a:solidFill>
                  <a:srgbClr val="FF0000"/>
                </a:solidFill>
              </a:rPr>
              <a:t>caixas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texto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duas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colunas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Natureza</a:t>
            </a:r>
            <a:r>
              <a:rPr lang="en-US" dirty="0">
                <a:solidFill>
                  <a:srgbClr val="FF0000"/>
                </a:solidFill>
              </a:rPr>
              <a:t> x </a:t>
            </a:r>
            <a:r>
              <a:rPr lang="en-US" i="1" dirty="0" err="1">
                <a:solidFill>
                  <a:srgbClr val="FF0000"/>
                </a:solidFill>
              </a:rPr>
              <a:t>Ambiente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7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475B-5518-5A9A-EDDE-512264D6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5DA36-DEF8-C508-9FCD-1714DDF40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393</Words>
  <Application>Microsoft Office PowerPoint</Application>
  <PresentationFormat>Widescreen</PresentationFormat>
  <Paragraphs>80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Aharoni</vt:lpstr>
      <vt:lpstr>Arial</vt:lpstr>
      <vt:lpstr>Berlin Sans FB Demi</vt:lpstr>
      <vt:lpstr>Brush Script MT</vt:lpstr>
      <vt:lpstr>Calibri</vt:lpstr>
      <vt:lpstr>Calibri Light</vt:lpstr>
      <vt:lpstr>Ink Free</vt:lpstr>
      <vt:lpstr>Tema do Office</vt:lpstr>
      <vt:lpstr>PowerPoint Presentation</vt:lpstr>
      <vt:lpstr>PowerPoint Presentation</vt:lpstr>
      <vt:lpstr>NATUREZA     OU   AMBIENTE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Aniela Franca</dc:creator>
  <cp:lastModifiedBy>Aniela Franca</cp:lastModifiedBy>
  <cp:revision>7</cp:revision>
  <dcterms:created xsi:type="dcterms:W3CDTF">2022-07-25T10:22:02Z</dcterms:created>
  <dcterms:modified xsi:type="dcterms:W3CDTF">2022-07-26T17:47:56Z</dcterms:modified>
</cp:coreProperties>
</file>