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6"/>
  </p:notesMasterIdLst>
  <p:handoutMasterIdLst>
    <p:handoutMasterId r:id="rId17"/>
  </p:handoutMasterIdLst>
  <p:sldIdLst>
    <p:sldId id="348" r:id="rId2"/>
    <p:sldId id="257" r:id="rId3"/>
    <p:sldId id="258" r:id="rId4"/>
    <p:sldId id="320" r:id="rId5"/>
    <p:sldId id="331" r:id="rId6"/>
    <p:sldId id="330" r:id="rId7"/>
    <p:sldId id="332" r:id="rId8"/>
    <p:sldId id="334" r:id="rId9"/>
    <p:sldId id="335" r:id="rId10"/>
    <p:sldId id="336" r:id="rId11"/>
    <p:sldId id="321" r:id="rId12"/>
    <p:sldId id="323" r:id="rId13"/>
    <p:sldId id="337" r:id="rId14"/>
    <p:sldId id="35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3A0D"/>
    <a:srgbClr val="FD9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D9F3C0-B6D9-FB33-093D-0B3340D469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2D9884-ABD6-1E4C-EC77-42F2DDF946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84568F-8F27-4346-8244-0C88E57349B0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75BCFB-AA33-8061-D23A-9F421DDF4B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E2F3C-DF8F-38DB-0EF9-E7F4525CAD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0F9E200-D96A-4D6D-BBDE-763D2D50AFE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EBD2C8-8511-1316-2714-E4769BCDE6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72535-EC7D-FF63-4711-32FA9E365EF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F2FD69-329F-4DC1-926A-8ACC716F5B61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A3484C0-2694-55D3-306A-D8C682B909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F612C96-9A7C-23FD-C792-85975FEEB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07A4B-54AB-AD77-FE1D-8501C0D2EC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EF7DD-027B-C939-5E4F-81949FEC8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2C02DF3-F76D-49FB-9058-763F2308DE4A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35B90555-C703-1E96-6C9B-6F0E9E7EA6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F19E364D-D541-316D-ED0F-68D0D20E41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>
              <a:latin typeface="Times" panose="02020603050405020304" pitchFamily="18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47DF4C49-8D43-D190-70FE-04A0BFEED1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59A625-FC88-4061-89F8-DCF94080A364}" type="slidenum">
              <a:rPr lang="en-US" altLang="pt-BR">
                <a:latin typeface="Times" panose="02020603050405020304" pitchFamily="18" charset="0"/>
              </a:rPr>
              <a:pPr eaLnBrk="1" hangingPunct="1"/>
              <a:t>1</a:t>
            </a:fld>
            <a:endParaRPr lang="en-US" altLang="pt-BR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28F3BE34-25A3-AC87-1CB3-362723CEC8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2E481EF0-1611-46AF-F2C8-2438126E8D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2ECB41AD-3F85-1E23-1CB5-EB5FC8D31B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BB44F5-F578-4906-9D5C-26A681426BE8}" type="slidenum">
              <a:rPr lang="en-US" altLang="pt-BR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44897E26-DBB3-FE3F-A831-C3DF482EEA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C13463AE-F92D-109D-18C9-CD9CE53D23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1F2AEB96-0FD2-9C11-6383-135080A346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AEAED3-2B79-4247-848F-89ED1424164E}" type="slidenum">
              <a:rPr lang="en-US" altLang="pt-BR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07E785BA-6915-3987-A1ED-76E863D014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E9D9BD1B-7A07-0E89-5CE0-C6EC454410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5B8203AC-B8B0-A625-33F2-59D7645639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A5A302-2987-4C05-9FC1-BE942CC5C369}" type="slidenum">
              <a:rPr lang="en-US" altLang="pt-BR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81F2BF16-5C3F-11BC-E986-494883E8E8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0FA7D491-6D2F-8E10-353A-D9CB0CD50E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DB949769-BEA4-9B36-B015-5E50937F47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C45113-4B30-4596-982F-DA3E076C6AAA}" type="slidenum">
              <a:rPr lang="en-US" altLang="pt-BR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DA032797-6A43-58E0-F3B1-BF93C635DE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07F312BE-AAF5-E669-DB23-DB4E291909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38E2FBF9-2CA6-AE5A-0167-A63AA4FB41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8BE5BB-D5CF-4B0A-AAE6-21143C8BD9B3}" type="slidenum">
              <a:rPr lang="en-US" altLang="pt-BR">
                <a:latin typeface="Calibri" panose="020F0502020204030204" pitchFamily="34" charset="0"/>
              </a:rPr>
              <a:pPr eaLnBrk="1" hangingPunct="1"/>
              <a:t>2</a:t>
            </a:fld>
            <a:endParaRPr lang="en-US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ED76547E-EAD0-123C-774D-031F76158D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C0727DFF-5D3E-0D5F-1F96-28A42C1C18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DB5902E1-7EC2-B3C4-0596-3B57D8FB96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D5EEE0-32A4-4802-977F-422F68667A9D}" type="slidenum">
              <a:rPr lang="en-US" altLang="pt-BR">
                <a:latin typeface="Calibri" panose="020F0502020204030204" pitchFamily="34" charset="0"/>
              </a:rPr>
              <a:pPr eaLnBrk="1" hangingPunct="1"/>
              <a:t>3</a:t>
            </a:fld>
            <a:endParaRPr lang="en-US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5F2BBC37-103E-6707-D9E6-E5FEADCB37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6B3BEDAE-EB29-6189-C2C7-BEE67AD92D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FE124482-4EAA-B8C9-A0D0-2F7ED467FC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13FA74-A069-45F2-A848-1A9FE8FD86D8}" type="slidenum">
              <a:rPr lang="en-US" altLang="pt-BR">
                <a:latin typeface="Calibri" panose="020F0502020204030204" pitchFamily="34" charset="0"/>
              </a:rPr>
              <a:pPr eaLnBrk="1" hangingPunct="1"/>
              <a:t>4</a:t>
            </a:fld>
            <a:endParaRPr lang="en-US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894B7388-488A-6DE1-6DDE-D8BB3518FD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73766829-B1C5-A72D-CCFB-9298CB8B92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8EAC1E2-A6F1-9CF9-A1C8-9F58894409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155C94-8436-4C8B-9826-BA5EC79382DA}" type="slidenum">
              <a:rPr lang="en-US" altLang="pt-BR">
                <a:latin typeface="Calibri" panose="020F0502020204030204" pitchFamily="34" charset="0"/>
              </a:rPr>
              <a:pPr eaLnBrk="1" hangingPunct="1"/>
              <a:t>5</a:t>
            </a:fld>
            <a:endParaRPr lang="en-US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B83EE2AE-2D53-7F2D-DBCF-68BCB31EDB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11743FB3-C3D5-7130-6731-FAB8A328D1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2B6D799E-232E-5FE5-9DCD-0BC15F31F3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6854C4-F9A0-435E-8C9C-FFD44C96342D}" type="slidenum">
              <a:rPr lang="en-US" altLang="pt-BR">
                <a:latin typeface="Calibri" panose="020F0502020204030204" pitchFamily="34" charset="0"/>
              </a:rPr>
              <a:pPr eaLnBrk="1" hangingPunct="1"/>
              <a:t>6</a:t>
            </a:fld>
            <a:endParaRPr lang="en-US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58464764-A911-C990-ECB9-FD61C424F9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1C90A129-95AC-F781-514E-FFCE42C80F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620E460D-F4B0-4F50-C362-B46A2C3C21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3A31B0-5746-4FFD-8E34-99EE6205788D}" type="slidenum">
              <a:rPr lang="en-US" altLang="pt-BR">
                <a:latin typeface="Calibri" panose="020F0502020204030204" pitchFamily="34" charset="0"/>
              </a:rPr>
              <a:pPr eaLnBrk="1" hangingPunct="1"/>
              <a:t>7</a:t>
            </a:fld>
            <a:endParaRPr lang="en-US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04C2E98A-D6B4-3361-DD64-3AA7F9BFE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6CA52894-D7FD-3EC0-1B4A-1A79D48EBB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CBB36DC5-DDB4-AEA1-4741-1B3111928B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2E3C46-6314-479C-8247-28BB70C7179F}" type="slidenum">
              <a:rPr lang="en-US" altLang="pt-BR">
                <a:latin typeface="Calibri" panose="020F0502020204030204" pitchFamily="34" charset="0"/>
              </a:rPr>
              <a:pPr eaLnBrk="1" hangingPunct="1"/>
              <a:t>8</a:t>
            </a:fld>
            <a:endParaRPr lang="en-US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E85FD989-A2DD-F3C5-F873-4926817381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8FBFB830-7EE4-D4CE-C0EC-2A303218B6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10DFBA51-D21E-D59E-C5F2-09C7021631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486FE4-A49F-4DED-B78C-42655E4E79F2}" type="slidenum">
              <a:rPr lang="en-US" altLang="pt-BR">
                <a:latin typeface="Calibri" panose="020F0502020204030204" pitchFamily="34" charset="0"/>
              </a:rPr>
              <a:pPr eaLnBrk="1" hangingPunct="1"/>
              <a:t>9</a:t>
            </a:fld>
            <a:endParaRPr lang="en-US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C0119ADB-1DA9-3072-70A3-6A432D608E4A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E3A417B2-22D4-1DC7-CDC6-5AD3E7F111DE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B14204A-637D-9704-C30A-1395E654B67F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27">
            <a:extLst>
              <a:ext uri="{FF2B5EF4-FFF2-40B4-BE49-F238E27FC236}">
                <a16:creationId xmlns:a16="http://schemas.microsoft.com/office/drawing/2014/main" id="{B530F566-5E67-E538-70B6-9041F92C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1288ED-DAD4-4FA9-A400-9CC27E4F4EBE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6" name="Footer Placeholder 16">
            <a:extLst>
              <a:ext uri="{FF2B5EF4-FFF2-40B4-BE49-F238E27FC236}">
                <a16:creationId xmlns:a16="http://schemas.microsoft.com/office/drawing/2014/main" id="{FDEF8444-83B7-82E4-4D45-EB5BCF580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>
            <a:extLst>
              <a:ext uri="{FF2B5EF4-FFF2-40B4-BE49-F238E27FC236}">
                <a16:creationId xmlns:a16="http://schemas.microsoft.com/office/drawing/2014/main" id="{120388E0-D1ED-D4FC-3280-DF38FE957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C4BC1B-D96A-462F-80EF-087B0CCCDC8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49824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3137FC8F-336F-EC6F-9981-A88C39DC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2A4E2-9E0D-4C9C-9A1C-4F1A9F6A6B9F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39F90FD-1441-5952-4BD3-28796EF84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2176BAD-57FE-9542-A084-8A15D82D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2B7E6-D118-4EC6-93FE-FEC1E5DEA13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2016192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B7DA7DBD-1A45-A289-D714-AEE8E519D66B}"/>
              </a:ext>
            </a:extLst>
          </p:cNvPr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AE486AC-31E1-C8CA-91E9-B2AF436EA92D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B68D198-4BE5-4EB0-71EA-BB07359803F9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3FEF327-B071-8ED7-85CA-84838C2B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941CE-5160-4271-87AC-187512CF6F5A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C43830F-75D2-F458-A152-396B46093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6568E1-A3A4-D59A-71C3-7A4A9D982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2516DA01-3B66-46C0-B544-430BAA283D2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54000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2C50517F-D4B7-3930-BEDF-133DFD4A2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CB28D-51E1-4C01-ADE3-71D50AF07B69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6A080AB-2CEA-16B9-12AD-78CDCC0F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2B350A83-6D12-BCE5-6274-AEC160BA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A907F-593B-4F3E-99B9-B5B9CEA5393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2805634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3FB42F18-707F-4684-1241-28F313463F2D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6DD30E8-7CCE-F8D6-F54C-A7F1DCF64C64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A8BCA9F4-9EFE-1BD7-40BD-D020A7C97D57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9305D05E-CB7D-F9DA-A37A-A6B89E6A0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A85D7-6E4F-4C1A-80EF-13ABF42D5079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F276677E-8BD0-A2FA-6BAC-C27C55E3D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8DDFB5AD-5067-4B44-B54B-247F49779280}" type="slidenum">
              <a:rPr lang="en-US" altLang="pt-BR"/>
              <a:pPr/>
              <a:t>‹nº›</a:t>
            </a:fld>
            <a:endParaRPr lang="en-US" altLang="pt-BR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8B68701D-20E8-3810-C4F3-F3211C9F4B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49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1CD0B377-709F-C446-C704-040554ED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9D5C237-AA9B-48F2-94C3-34C9B313642B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790747C1-6432-82B1-6CF9-7956EA7877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9AC809-F22A-4B6B-8BD1-9A1337B8C95D}" type="slidenum">
              <a:rPr lang="en-US" altLang="pt-BR"/>
              <a:pPr/>
              <a:t>‹nº›</a:t>
            </a:fld>
            <a:endParaRPr lang="en-US" altLang="pt-BR"/>
          </a:p>
        </p:txBody>
      </p:sp>
      <p:sp>
        <p:nvSpPr>
          <p:cNvPr id="5" name="Footer Placeholder 11">
            <a:extLst>
              <a:ext uri="{FF2B5EF4-FFF2-40B4-BE49-F238E27FC236}">
                <a16:creationId xmlns:a16="http://schemas.microsoft.com/office/drawing/2014/main" id="{6AC2A084-9564-B886-8C05-7395CEB4D8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1768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94F7F21A-4FFC-0F2B-A34E-E4DD83C28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04718F2-660A-4A54-93C4-4D9C4E619819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5A533AE9-8570-0B25-B070-87F1A53145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EBCF1F-90B8-4C6B-988C-9EF3780D9424}" type="slidenum">
              <a:rPr lang="en-US" altLang="pt-BR"/>
              <a:pPr/>
              <a:t>‹nº›</a:t>
            </a:fld>
            <a:endParaRPr lang="en-US" altLang="pt-BR"/>
          </a:p>
        </p:txBody>
      </p:sp>
      <p:sp>
        <p:nvSpPr>
          <p:cNvPr id="5" name="Footer Placeholder 13">
            <a:extLst>
              <a:ext uri="{FF2B5EF4-FFF2-40B4-BE49-F238E27FC236}">
                <a16:creationId xmlns:a16="http://schemas.microsoft.com/office/drawing/2014/main" id="{F5DE4EA6-4E97-4000-8548-65DF48788D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4496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8AABC204-CC9F-6757-9143-DF34CAF58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E48E9-AFFB-44E3-A267-4EF101212349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94A4C77-E3D8-CFD0-5197-4FDA5AC93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CA27680B-2713-6D41-12E2-3F1923FC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F1CF0-5999-474C-8241-0AF15FF340C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5363346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97C1EE-9950-79BF-AE5A-5D2932154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67817-4C1C-4FE5-A648-D978D733111F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DA190E-0D8C-05F9-E41B-DAB57020C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A310E-802D-D063-F2CA-4FC3D2BD5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6C5BEA-19BE-4BF5-8F8C-9CB011F92C4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5007318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266875EF-EFE5-E0C6-9631-9124A3568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44208-F13F-4F00-BC63-8A3A8A9FC2A8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E631D5B-0366-4327-42DE-1D422BE49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00F6DCD-10CB-F6A8-FB72-5F458CFB2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9EA28-1154-40C1-956E-9ED879EA6D0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3840368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02DFE301-E02B-8BBE-F290-12C5E96076F5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6BA6A19-0073-8701-0760-B4CD797C4F4E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2ED079D-1C5D-5926-F634-289A0D637266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F27F5EFE-E37D-89EE-7C69-6E39CA133BDD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66B41B0E-D21A-919D-86D5-C62648149E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C8D7B57-7FE4-4BE0-B3A2-B73CC0E12CBB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9F1FE7E4-8C13-8942-0BFA-1E6D683102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2A331676-9BC0-4BF2-B4E3-006B637AE850}" type="slidenum">
              <a:rPr lang="en-US" altLang="pt-BR"/>
              <a:pPr/>
              <a:t>‹nº›</a:t>
            </a:fld>
            <a:endParaRPr lang="en-US" altLang="pt-BR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696863C0-1970-660F-5343-C8C3E522B0B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1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21">
            <a:extLst>
              <a:ext uri="{FF2B5EF4-FFF2-40B4-BE49-F238E27FC236}">
                <a16:creationId xmlns:a16="http://schemas.microsoft.com/office/drawing/2014/main" id="{5240BD17-0AF0-606A-3445-4C11A8F2F41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5123" name="Text Placeholder 12">
            <a:extLst>
              <a:ext uri="{FF2B5EF4-FFF2-40B4-BE49-F238E27FC236}">
                <a16:creationId xmlns:a16="http://schemas.microsoft.com/office/drawing/2014/main" id="{F13257CC-7597-FB9D-42BB-48660C9D9F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D5D8890-DF08-FE8F-170A-EE9A35C1C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EE9565-AEAF-4874-995A-A066136FF226}" type="datetimeFigureOut">
              <a:rPr lang="en-US"/>
              <a:pPr>
                <a:defRPr/>
              </a:pPr>
              <a:t>4/4/2024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19053-E7B5-8707-7121-64997F839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BDA342-1655-D196-A7E6-F5A1C11F6B42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224B99-B75B-286D-1BB4-8FFFFCA0FEF0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709452-9E61-C272-633D-F5F2E202B463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3FFE962-38B0-DF7C-3D72-3ED31943E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B6871B3A-B9DD-45A5-9505-654A5E0EC9AB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4" r:id="rId2"/>
    <p:sldLayoutId id="2147483799" r:id="rId3"/>
    <p:sldLayoutId id="2147483800" r:id="rId4"/>
    <p:sldLayoutId id="2147483801" r:id="rId5"/>
    <p:sldLayoutId id="2147483795" r:id="rId6"/>
    <p:sldLayoutId id="2147483802" r:id="rId7"/>
    <p:sldLayoutId id="2147483796" r:id="rId8"/>
    <p:sldLayoutId id="2147483803" r:id="rId9"/>
    <p:sldLayoutId id="2147483797" r:id="rId10"/>
    <p:sldLayoutId id="2147483804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iela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jpeg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2.jpeg"/><Relationship Id="rId4" Type="http://schemas.openxmlformats.org/officeDocument/2006/relationships/image" Target="../media/image28.jpe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jpeg"/><Relationship Id="rId10" Type="http://schemas.openxmlformats.org/officeDocument/2006/relationships/image" Target="../media/image12.png"/><Relationship Id="rId4" Type="http://schemas.openxmlformats.org/officeDocument/2006/relationships/image" Target="../media/image8.jpeg"/><Relationship Id="rId9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C9F0F0C-B6A5-F35B-0FF5-B443E9F970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427317"/>
            <a:ext cx="9144000" cy="46581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1800" cap="none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cap="none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cap="none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cap="none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cap="none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cap="none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cap="none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cap="none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cap="none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cap="none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cap="none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cap="none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cap="none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cap="none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cap="none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cap="none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cap="none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800" cap="none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cap="none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https://acesin.letras.ufrj.br/curso/lef-150-fundamentos-da-analise</a:t>
            </a:r>
            <a:r>
              <a:rPr lang="en-US" sz="1800" dirty="0">
                <a:solidFill>
                  <a:srgbClr val="92D050"/>
                </a:solidFill>
                <a:latin typeface="Century Gothic" pitchFamily="34" charset="0"/>
              </a:rPr>
              <a:t>/</a:t>
            </a:r>
          </a:p>
        </p:txBody>
      </p:sp>
      <p:sp>
        <p:nvSpPr>
          <p:cNvPr id="13317" name="TextBox 6">
            <a:extLst>
              <a:ext uri="{FF2B5EF4-FFF2-40B4-BE49-F238E27FC236}">
                <a16:creationId xmlns:a16="http://schemas.microsoft.com/office/drawing/2014/main" id="{20C3F145-FD41-B596-8C88-849D19699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655" y="356338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3600" dirty="0" err="1">
                <a:latin typeface="Century Gothic" panose="020B0502020202020204" pitchFamily="34" charset="0"/>
              </a:rPr>
              <a:t>Fundamentos</a:t>
            </a:r>
            <a:r>
              <a:rPr lang="en-US" altLang="pt-BR" sz="3600" dirty="0">
                <a:latin typeface="Century Gothic" panose="020B0502020202020204" pitchFamily="34" charset="0"/>
              </a:rPr>
              <a:t>  da </a:t>
            </a:r>
          </a:p>
          <a:p>
            <a:pPr algn="ctr" eaLnBrk="1" hangingPunct="1"/>
            <a:r>
              <a:rPr lang="en-US" altLang="pt-BR" sz="3600" dirty="0" err="1">
                <a:latin typeface="Century Gothic" panose="020B0502020202020204" pitchFamily="34" charset="0"/>
              </a:rPr>
              <a:t>Análise</a:t>
            </a:r>
            <a:r>
              <a:rPr lang="en-US" altLang="pt-BR" sz="3600" dirty="0">
                <a:latin typeface="Century Gothic" panose="020B0502020202020204" pitchFamily="34" charset="0"/>
              </a:rPr>
              <a:t> </a:t>
            </a:r>
            <a:r>
              <a:rPr lang="en-US" altLang="pt-BR" sz="3600" dirty="0" err="1">
                <a:latin typeface="Century Gothic" panose="020B0502020202020204" pitchFamily="34" charset="0"/>
              </a:rPr>
              <a:t>Fonológica</a:t>
            </a:r>
            <a:r>
              <a:rPr lang="en-US" altLang="pt-BR" sz="3600" dirty="0">
                <a:latin typeface="Century Gothic" panose="020B0502020202020204" pitchFamily="34" charset="0"/>
              </a:rPr>
              <a:t>: LEF150</a:t>
            </a:r>
          </a:p>
        </p:txBody>
      </p:sp>
      <p:sp>
        <p:nvSpPr>
          <p:cNvPr id="13318" name="TextBox 6">
            <a:extLst>
              <a:ext uri="{FF2B5EF4-FFF2-40B4-BE49-F238E27FC236}">
                <a16:creationId xmlns:a16="http://schemas.microsoft.com/office/drawing/2014/main" id="{90BB9CD0-8418-0189-0BCE-DDC4933F5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36679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Professora</a:t>
            </a:r>
            <a:r>
              <a:rPr lang="en-US" altLang="pt-BR" dirty="0">
                <a:solidFill>
                  <a:srgbClr val="92D050"/>
                </a:solidFill>
                <a:latin typeface="Century Gothic" panose="020B0502020202020204" pitchFamily="34" charset="0"/>
              </a:rPr>
              <a:t> Aniela Improta </a:t>
            </a:r>
            <a:r>
              <a:rPr lang="en-US" altLang="pt-BR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França</a:t>
            </a:r>
            <a:endParaRPr lang="en-US" altLang="pt-BR" dirty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r>
              <a:rPr lang="en-US" altLang="pt-BR" dirty="0">
                <a:solidFill>
                  <a:srgbClr val="92D050"/>
                </a:solidFill>
                <a:latin typeface="Century Gothic" panose="020B0502020202020204" pitchFamily="34" charset="0"/>
              </a:rPr>
              <a:t> (</a:t>
            </a:r>
            <a:r>
              <a:rPr lang="en-US" altLang="pt-BR" dirty="0">
                <a:solidFill>
                  <a:srgbClr val="92D050"/>
                </a:solidFill>
                <a:latin typeface="Century Gothic" panose="020B0502020202020204" pitchFamily="34" charset="0"/>
                <a:hlinkClick r:id="rId3"/>
              </a:rPr>
              <a:t>aniela@gmail.com</a:t>
            </a:r>
            <a:r>
              <a:rPr lang="en-US" altLang="pt-BR" dirty="0">
                <a:solidFill>
                  <a:srgbClr val="92D050"/>
                </a:solidFill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682CE94-8FBF-8327-8F80-7FB2306FD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846" y="4592938"/>
            <a:ext cx="2900308" cy="857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3C8F524-1088-FD05-BE23-5A5C8FE011A9}"/>
              </a:ext>
            </a:extLst>
          </p:cNvPr>
          <p:cNvSpPr txBox="1"/>
          <p:nvPr/>
        </p:nvSpPr>
        <p:spPr>
          <a:xfrm>
            <a:off x="3925455" y="6225017"/>
            <a:ext cx="2977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19 DE FEVEREIRO DE 2024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D7AE899-D358-078F-A0C5-BA52F2829D63}"/>
              </a:ext>
            </a:extLst>
          </p:cNvPr>
          <p:cNvSpPr txBox="1"/>
          <p:nvPr/>
        </p:nvSpPr>
        <p:spPr>
          <a:xfrm>
            <a:off x="0" y="5519218"/>
            <a:ext cx="9143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pt-BR" dirty="0">
                <a:solidFill>
                  <a:srgbClr val="92D050"/>
                </a:solidFill>
                <a:latin typeface="Century Gothic" panose="020B0502020202020204" pitchFamily="34" charset="0"/>
              </a:rPr>
              <a:t>https://acesin.letras.ufrj.br/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C38F759-8E34-402B-2AB7-B714C727632A}"/>
              </a:ext>
            </a:extLst>
          </p:cNvPr>
          <p:cNvSpPr txBox="1"/>
          <p:nvPr/>
        </p:nvSpPr>
        <p:spPr>
          <a:xfrm>
            <a:off x="695036" y="6225017"/>
            <a:ext cx="976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entury Gothic" pitchFamily="34" charset="0"/>
              </a:rPr>
              <a:t>Aula 1 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6C29319-D3B9-817C-6232-5B55027AB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709025" cy="12525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1">
                    <a:satMod val="150000"/>
                  </a:schemeClr>
                </a:solidFill>
              </a:rPr>
              <a:t>A </a:t>
            </a:r>
            <a:r>
              <a:rPr lang="pt-BR" sz="4000" dirty="0">
                <a:solidFill>
                  <a:schemeClr val="accent1">
                    <a:satMod val="150000"/>
                  </a:schemeClr>
                </a:solidFill>
              </a:rPr>
              <a:t>1885 -  O Modelo Conexionista ou a “Casa de </a:t>
            </a:r>
            <a:r>
              <a:rPr lang="pt-BR" sz="4000" dirty="0" err="1">
                <a:solidFill>
                  <a:schemeClr val="accent1">
                    <a:satMod val="150000"/>
                  </a:schemeClr>
                </a:solidFill>
              </a:rPr>
              <a:t>Wernicke</a:t>
            </a:r>
            <a:r>
              <a:rPr lang="pt-BR" sz="4000" dirty="0">
                <a:solidFill>
                  <a:schemeClr val="accent1">
                    <a:satMod val="150000"/>
                  </a:schemeClr>
                </a:solidFill>
              </a:rPr>
              <a:t> – </a:t>
            </a:r>
            <a:r>
              <a:rPr lang="pt-BR" sz="4000" dirty="0" err="1">
                <a:solidFill>
                  <a:schemeClr val="accent1">
                    <a:satMod val="150000"/>
                  </a:schemeClr>
                </a:solidFill>
              </a:rPr>
              <a:t>Lichtheim</a:t>
            </a:r>
            <a:r>
              <a:rPr lang="pt-BR" sz="4000" dirty="0">
                <a:solidFill>
                  <a:schemeClr val="accent1">
                    <a:satMod val="150000"/>
                  </a:schemeClr>
                </a:solidFill>
              </a:rPr>
              <a:t>”</a:t>
            </a:r>
            <a:endParaRPr lang="en-US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10" descr="Wernickeesquema">
            <a:extLst>
              <a:ext uri="{FF2B5EF4-FFF2-40B4-BE49-F238E27FC236}">
                <a16:creationId xmlns:a16="http://schemas.microsoft.com/office/drawing/2014/main" id="{5F3E27E9-B11B-D5A6-871F-FF7CB7C90D57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3263" y="1793875"/>
            <a:ext cx="4673600" cy="4013200"/>
          </a:xfrm>
          <a:noFill/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4515E64D-A2C6-C589-0813-BA5C17DAB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3406775"/>
            <a:ext cx="14033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Área de Broca</a:t>
            </a:r>
          </a:p>
          <a:p>
            <a:pPr eaLnBrk="1" hangingPunct="1"/>
            <a:r>
              <a:rPr lang="pt-BR" altLang="pt-BR"/>
              <a:t>Articula a fala.</a:t>
            </a:r>
            <a:endParaRPr lang="en-US" altLang="pt-BR"/>
          </a:p>
        </p:txBody>
      </p:sp>
      <p:sp>
        <p:nvSpPr>
          <p:cNvPr id="5" name="Line 14">
            <a:extLst>
              <a:ext uri="{FF2B5EF4-FFF2-40B4-BE49-F238E27FC236}">
                <a16:creationId xmlns:a16="http://schemas.microsoft.com/office/drawing/2014/main" id="{83830B82-1939-E9B2-221F-88D43CD8C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4175" y="3608388"/>
            <a:ext cx="725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462A3689-1FD5-F55A-6551-20FFB7418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3494088"/>
            <a:ext cx="17002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Área de Wernicke</a:t>
            </a:r>
          </a:p>
          <a:p>
            <a:pPr eaLnBrk="1" hangingPunct="1"/>
            <a:r>
              <a:rPr lang="pt-BR" altLang="pt-BR"/>
              <a:t>Processa a fala</a:t>
            </a:r>
          </a:p>
          <a:p>
            <a:pPr eaLnBrk="1" hangingPunct="1"/>
            <a:r>
              <a:rPr lang="pt-BR" altLang="pt-BR"/>
              <a:t>escutada.</a:t>
            </a:r>
            <a:endParaRPr lang="en-US" altLang="pt-BR"/>
          </a:p>
        </p:txBody>
      </p:sp>
      <p:sp>
        <p:nvSpPr>
          <p:cNvPr id="7" name="Line 17">
            <a:extLst>
              <a:ext uri="{FF2B5EF4-FFF2-40B4-BE49-F238E27FC236}">
                <a16:creationId xmlns:a16="http://schemas.microsoft.com/office/drawing/2014/main" id="{B9080586-388E-4FEE-AC21-C5E11B28D9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29375" y="3667125"/>
            <a:ext cx="623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" name="Line 18">
            <a:extLst>
              <a:ext uri="{FF2B5EF4-FFF2-40B4-BE49-F238E27FC236}">
                <a16:creationId xmlns:a16="http://schemas.microsoft.com/office/drawing/2014/main" id="{10CCC3E1-1F31-05E0-ECA7-82AD39416C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1825" y="3797300"/>
            <a:ext cx="2481263" cy="1103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B9506AD9-EC45-B013-5BD7-B60D977D3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350" y="4784725"/>
            <a:ext cx="188118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Fascículo Arqueado</a:t>
            </a:r>
          </a:p>
          <a:p>
            <a:pPr eaLnBrk="1" hangingPunct="1"/>
            <a:r>
              <a:rPr lang="pt-BR" altLang="pt-BR" b="1">
                <a:solidFill>
                  <a:srgbClr val="FF0000"/>
                </a:solidFill>
              </a:rPr>
              <a:t>conecta</a:t>
            </a:r>
            <a:r>
              <a:rPr lang="pt-BR" altLang="pt-BR"/>
              <a:t> Wernicke </a:t>
            </a:r>
          </a:p>
          <a:p>
            <a:pPr eaLnBrk="1" hangingPunct="1"/>
            <a:r>
              <a:rPr lang="pt-BR" altLang="pt-BR"/>
              <a:t>com Broca.</a:t>
            </a:r>
            <a:endParaRPr lang="en-US" altLang="pt-BR"/>
          </a:p>
        </p:txBody>
      </p:sp>
      <p:sp>
        <p:nvSpPr>
          <p:cNvPr id="10" name="Line 20">
            <a:extLst>
              <a:ext uri="{FF2B5EF4-FFF2-40B4-BE49-F238E27FC236}">
                <a16:creationId xmlns:a16="http://schemas.microsoft.com/office/drawing/2014/main" id="{7A1BF6C9-23CE-0E07-423E-F5B44D53C8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48225" y="2332038"/>
            <a:ext cx="2076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70B9793D-9520-CEB4-8F4D-DB99D08B4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1038" y="2171700"/>
            <a:ext cx="182721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i="1"/>
              <a:t>Begriffe</a:t>
            </a:r>
          </a:p>
          <a:p>
            <a:pPr eaLnBrk="1" hangingPunct="1"/>
            <a:r>
              <a:rPr lang="pt-BR" altLang="pt-BR"/>
              <a:t>conceitos sobre as </a:t>
            </a:r>
          </a:p>
          <a:p>
            <a:pPr eaLnBrk="1" hangingPunct="1"/>
            <a:r>
              <a:rPr lang="pt-BR" altLang="pt-BR"/>
              <a:t>coisas do mundo.</a:t>
            </a:r>
            <a:endParaRPr lang="en-US" altLang="pt-BR"/>
          </a:p>
        </p:txBody>
      </p:sp>
      <p:sp>
        <p:nvSpPr>
          <p:cNvPr id="33804" name="TextBox 11">
            <a:extLst>
              <a:ext uri="{FF2B5EF4-FFF2-40B4-BE49-F238E27FC236}">
                <a16:creationId xmlns:a16="http://schemas.microsoft.com/office/drawing/2014/main" id="{31C9108C-43DF-DC85-E865-31512434F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12620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87EA4C-EDCF-409D-B763-E118D5D44BF4}" type="slidenum">
              <a:rPr lang="en-US" altLang="pt-BR" sz="1200" b="1">
                <a:solidFill>
                  <a:schemeClr val="bg1"/>
                </a:solidFill>
              </a:rPr>
              <a:pPr eaLnBrk="1" hangingPunct="1"/>
              <a:t>10</a:t>
            </a:fld>
            <a:endParaRPr lang="en-US" altLang="pt-BR" sz="1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A382A05-7788-CAC7-A55B-C7D51BBD5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2525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err="1">
                <a:solidFill>
                  <a:schemeClr val="accent1">
                    <a:satMod val="150000"/>
                  </a:schemeClr>
                </a:solidFill>
              </a:rPr>
              <a:t>Algumas</a:t>
            </a:r>
            <a:r>
              <a:rPr lang="en-US" sz="5400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1">
                    <a:satMod val="150000"/>
                  </a:schemeClr>
                </a:solidFill>
              </a:rPr>
              <a:t>correlações</a:t>
            </a:r>
            <a:endParaRPr lang="en-US" sz="54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9459" name="Picture 5" descr="BrainRealMedia">
            <a:extLst>
              <a:ext uri="{FF2B5EF4-FFF2-40B4-BE49-F238E27FC236}">
                <a16:creationId xmlns:a16="http://schemas.microsoft.com/office/drawing/2014/main" id="{316D42CD-E349-B21A-EA96-0606CA772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AFB"/>
              </a:clrFrom>
              <a:clrTo>
                <a:srgbClr val="FE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057400"/>
            <a:ext cx="36576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 descr="Homunculo">
            <a:extLst>
              <a:ext uri="{FF2B5EF4-FFF2-40B4-BE49-F238E27FC236}">
                <a16:creationId xmlns:a16="http://schemas.microsoft.com/office/drawing/2014/main" id="{D43E40A8-98F6-BCDE-5F15-5C045784F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2543175"/>
            <a:ext cx="403225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4">
            <a:extLst>
              <a:ext uri="{FF2B5EF4-FFF2-40B4-BE49-F238E27FC236}">
                <a16:creationId xmlns:a16="http://schemas.microsoft.com/office/drawing/2014/main" id="{244F1773-F7A0-D710-55B1-EF5E38D54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1438275"/>
            <a:ext cx="160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Córtex Motor</a:t>
            </a:r>
            <a:endParaRPr lang="en-US" altLang="pt-BR" b="1"/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E21F8C87-77C7-24F5-D871-446B484C0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5" y="1439863"/>
            <a:ext cx="200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CC3300"/>
                </a:solidFill>
              </a:rPr>
              <a:t>Córtex Sensorial</a:t>
            </a:r>
            <a:endParaRPr lang="en-US" altLang="pt-BR" b="1">
              <a:solidFill>
                <a:srgbClr val="CC3300"/>
              </a:solidFill>
            </a:endParaRPr>
          </a:p>
        </p:txBody>
      </p:sp>
      <p:sp>
        <p:nvSpPr>
          <p:cNvPr id="17" name="Text Box 28">
            <a:extLst>
              <a:ext uri="{FF2B5EF4-FFF2-40B4-BE49-F238E27FC236}">
                <a16:creationId xmlns:a16="http://schemas.microsoft.com/office/drawing/2014/main" id="{1755BC69-0929-1CD9-9492-70D06EE11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938" y="2317750"/>
            <a:ext cx="351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solidFill>
                  <a:schemeClr val="bg2"/>
                </a:solidFill>
              </a:rPr>
              <a:t>movimento</a:t>
            </a:r>
            <a:r>
              <a:rPr lang="pt-BR" altLang="pt-BR"/>
              <a:t>   </a:t>
            </a:r>
            <a:r>
              <a:rPr lang="pt-BR" altLang="pt-BR" b="1">
                <a:solidFill>
                  <a:srgbClr val="CC3300"/>
                </a:solidFill>
              </a:rPr>
              <a:t>tato, gosto, olfato</a:t>
            </a:r>
            <a:endParaRPr lang="en-US" altLang="pt-BR" b="1">
              <a:solidFill>
                <a:srgbClr val="CC3300"/>
              </a:solidFill>
            </a:endParaRPr>
          </a:p>
        </p:txBody>
      </p:sp>
      <p:pic>
        <p:nvPicPr>
          <p:cNvPr id="18" name="Picture 29" descr="BrainRealMediaHomunculo2">
            <a:extLst>
              <a:ext uri="{FF2B5EF4-FFF2-40B4-BE49-F238E27FC236}">
                <a16:creationId xmlns:a16="http://schemas.microsoft.com/office/drawing/2014/main" id="{728785B7-E7EB-3933-EDB9-67C967B41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AFB"/>
              </a:clrFrom>
              <a:clrTo>
                <a:srgbClr val="FE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931988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27">
            <a:extLst>
              <a:ext uri="{FF2B5EF4-FFF2-40B4-BE49-F238E27FC236}">
                <a16:creationId xmlns:a16="http://schemas.microsoft.com/office/drawing/2014/main" id="{5D9FE491-6941-F6E1-6B18-2DD78FE407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6375" y="1736725"/>
            <a:ext cx="871538" cy="696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" name="Line 25">
            <a:extLst>
              <a:ext uri="{FF2B5EF4-FFF2-40B4-BE49-F238E27FC236}">
                <a16:creationId xmlns:a16="http://schemas.microsoft.com/office/drawing/2014/main" id="{5B125BDE-5CD5-4F7A-F53C-55C68E6237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1733550"/>
            <a:ext cx="0" cy="681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" name="Rectangle 32">
            <a:extLst>
              <a:ext uri="{FF2B5EF4-FFF2-40B4-BE49-F238E27FC236}">
                <a16:creationId xmlns:a16="http://schemas.microsoft.com/office/drawing/2014/main" id="{6B702D1B-595C-B65A-1594-06CF717D8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713" y="6062663"/>
            <a:ext cx="15573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b="1"/>
              <a:t>Wilder Penfield</a:t>
            </a:r>
            <a:br>
              <a:rPr lang="en-US" altLang="pt-BR" b="1"/>
            </a:br>
            <a:r>
              <a:rPr lang="en-US" altLang="pt-BR" b="1"/>
              <a:t>1891 - 1976</a:t>
            </a:r>
            <a:r>
              <a:rPr lang="en-US" altLang="pt-BR"/>
              <a:t> </a:t>
            </a:r>
          </a:p>
        </p:txBody>
      </p:sp>
      <p:pic>
        <p:nvPicPr>
          <p:cNvPr id="22" name="Picture 33" descr="b5penf01tg01">
            <a:extLst>
              <a:ext uri="{FF2B5EF4-FFF2-40B4-BE49-F238E27FC236}">
                <a16:creationId xmlns:a16="http://schemas.microsoft.com/office/drawing/2014/main" id="{758667BF-F90C-AD7D-D989-104939849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5349875"/>
            <a:ext cx="2028825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TextBox 12">
            <a:extLst>
              <a:ext uri="{FF2B5EF4-FFF2-40B4-BE49-F238E27FC236}">
                <a16:creationId xmlns:a16="http://schemas.microsoft.com/office/drawing/2014/main" id="{D9F496CC-583D-CE7B-CFB3-1DC82F96F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12620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0CEAA7-5A13-42C3-A4E7-6E661798C85F}" type="slidenum">
              <a:rPr lang="en-US" altLang="pt-BR" sz="1200" b="1">
                <a:solidFill>
                  <a:schemeClr val="bg1"/>
                </a:solidFill>
              </a:rPr>
              <a:pPr eaLnBrk="1" hangingPunct="1"/>
              <a:t>11</a:t>
            </a:fld>
            <a:endParaRPr lang="en-US" altLang="pt-BR" sz="1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6967CCE3-5596-FB23-E57D-B204EEAF0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2525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err="1">
                <a:solidFill>
                  <a:schemeClr val="accent1">
                    <a:satMod val="150000"/>
                  </a:schemeClr>
                </a:solidFill>
              </a:rPr>
              <a:t>Algumas</a:t>
            </a:r>
            <a:r>
              <a:rPr lang="en-US" sz="5400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1">
                    <a:satMod val="150000"/>
                  </a:schemeClr>
                </a:solidFill>
              </a:rPr>
              <a:t>correlações</a:t>
            </a:r>
            <a:endParaRPr lang="en-US" sz="54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A4AA780-8C68-C3D9-832E-E63F2553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4200" y="6835775"/>
            <a:ext cx="733425" cy="274638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3DFB5A8B-DE16-489D-B076-731BDA6D5CE5}" type="slidenum">
              <a:rPr lang="en-US" altLang="en-US" sz="1300">
                <a:solidFill>
                  <a:srgbClr val="FFFFFF"/>
                </a:solidFill>
              </a:rPr>
              <a:pPr eaLnBrk="1" hangingPunct="1">
                <a:lnSpc>
                  <a:spcPct val="90000"/>
                </a:lnSpc>
              </a:pPr>
              <a:t>12</a:t>
            </a:fld>
            <a:endParaRPr lang="en-US" altLang="en-US" sz="1300">
              <a:solidFill>
                <a:srgbClr val="FFFFFF"/>
              </a:solidFill>
            </a:endParaRPr>
          </a:p>
        </p:txBody>
      </p:sp>
      <p:pic>
        <p:nvPicPr>
          <p:cNvPr id="3078" name="Picture 2" descr="BrainRealMedia">
            <a:extLst>
              <a:ext uri="{FF2B5EF4-FFF2-40B4-BE49-F238E27FC236}">
                <a16:creationId xmlns:a16="http://schemas.microsoft.com/office/drawing/2014/main" id="{582DA722-1020-69F0-6428-D724B0923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AFB"/>
              </a:clrFrom>
              <a:clrTo>
                <a:srgbClr val="FE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905000"/>
            <a:ext cx="355600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 descr="ocipital">
            <a:extLst>
              <a:ext uri="{FF2B5EF4-FFF2-40B4-BE49-F238E27FC236}">
                <a16:creationId xmlns:a16="http://schemas.microsoft.com/office/drawing/2014/main" id="{B995963C-E9B0-B965-4B26-57881510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016125"/>
            <a:ext cx="3732213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4">
            <a:extLst>
              <a:ext uri="{FF2B5EF4-FFF2-40B4-BE49-F238E27FC236}">
                <a16:creationId xmlns:a16="http://schemas.microsoft.com/office/drawing/2014/main" id="{58CF86C5-BB21-CEAB-1CB6-02F568862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5778500"/>
            <a:ext cx="170021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Área de Wernicke</a:t>
            </a:r>
          </a:p>
          <a:p>
            <a:pPr algn="ctr" eaLnBrk="1" hangingPunct="1"/>
            <a:r>
              <a:rPr lang="pt-BR" altLang="pt-BR"/>
              <a:t>Processamento  </a:t>
            </a:r>
          </a:p>
          <a:p>
            <a:pPr algn="ctr" eaLnBrk="1" hangingPunct="1"/>
            <a:r>
              <a:rPr lang="pt-BR" altLang="pt-BR"/>
              <a:t>Fonológico</a:t>
            </a:r>
            <a:endParaRPr lang="en-US" altLang="pt-BR"/>
          </a:p>
        </p:txBody>
      </p:sp>
      <p:sp>
        <p:nvSpPr>
          <p:cNvPr id="3081" name="Text Box 5">
            <a:extLst>
              <a:ext uri="{FF2B5EF4-FFF2-40B4-BE49-F238E27FC236}">
                <a16:creationId xmlns:a16="http://schemas.microsoft.com/office/drawing/2014/main" id="{542CDE38-F545-8275-6B8C-FA2125931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5043488"/>
            <a:ext cx="13874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/>
              <a:t>Córtex Auditivo</a:t>
            </a:r>
          </a:p>
          <a:p>
            <a:pPr eaLnBrk="1" hangingPunct="1"/>
            <a:r>
              <a:rPr lang="pt-BR" altLang="pt-BR" sz="1400"/>
              <a:t>Primário</a:t>
            </a:r>
            <a:endParaRPr lang="en-US" altLang="pt-BR" sz="1400"/>
          </a:p>
        </p:txBody>
      </p:sp>
      <p:graphicFrame>
        <p:nvGraphicFramePr>
          <p:cNvPr id="3074" name="Object 4">
            <a:extLst>
              <a:ext uri="{FF2B5EF4-FFF2-40B4-BE49-F238E27FC236}">
                <a16:creationId xmlns:a16="http://schemas.microsoft.com/office/drawing/2014/main" id="{7C20B6C1-6214-E98F-3247-5876509E29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4200" y="3162300"/>
          <a:ext cx="2714625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9371429" imgH="9206349" progId="Photoshop.Image.8">
                  <p:embed/>
                </p:oleObj>
              </mc:Choice>
              <mc:Fallback>
                <p:oleObj name="Image" r:id="rId5" imgW="9371429" imgH="9206349" progId="Photoshop.Imag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3701" r="15764" b="18456"/>
                      <a:stretch>
                        <a:fillRect/>
                      </a:stretch>
                    </p:blipFill>
                    <p:spPr bwMode="auto">
                      <a:xfrm>
                        <a:off x="584200" y="3162300"/>
                        <a:ext cx="2714625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2" name="Group 7">
            <a:extLst>
              <a:ext uri="{FF2B5EF4-FFF2-40B4-BE49-F238E27FC236}">
                <a16:creationId xmlns:a16="http://schemas.microsoft.com/office/drawing/2014/main" id="{2AF96C36-1771-61FE-6F2C-3FD03396CE08}"/>
              </a:ext>
            </a:extLst>
          </p:cNvPr>
          <p:cNvGrpSpPr>
            <a:grpSpLocks/>
          </p:cNvGrpSpPr>
          <p:nvPr/>
        </p:nvGrpSpPr>
        <p:grpSpPr bwMode="auto">
          <a:xfrm>
            <a:off x="3449638" y="3624263"/>
            <a:ext cx="1530350" cy="657225"/>
            <a:chOff x="2173" y="2057"/>
            <a:chExt cx="964" cy="414"/>
          </a:xfrm>
        </p:grpSpPr>
        <p:sp>
          <p:nvSpPr>
            <p:cNvPr id="3119" name="Line 8">
              <a:extLst>
                <a:ext uri="{FF2B5EF4-FFF2-40B4-BE49-F238E27FC236}">
                  <a16:creationId xmlns:a16="http://schemas.microsoft.com/office/drawing/2014/main" id="{24AB2E2D-00A7-C8E5-C054-21E77C4792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56" y="2224"/>
              <a:ext cx="16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3120" name="Text Box 9">
              <a:extLst>
                <a:ext uri="{FF2B5EF4-FFF2-40B4-BE49-F238E27FC236}">
                  <a16:creationId xmlns:a16="http://schemas.microsoft.com/office/drawing/2014/main" id="{03397B28-654E-E014-795C-478A303443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6" y="2145"/>
              <a:ext cx="78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Córtex Visual</a:t>
              </a:r>
            </a:p>
            <a:p>
              <a:pPr eaLnBrk="1" hangingPunct="1"/>
              <a:r>
                <a:rPr lang="pt-BR" altLang="pt-BR" sz="1400"/>
                <a:t>Primário</a:t>
              </a:r>
              <a:endParaRPr lang="en-US" altLang="pt-BR" sz="1400"/>
            </a:p>
          </p:txBody>
        </p:sp>
        <p:sp>
          <p:nvSpPr>
            <p:cNvPr id="3121" name="Arc 10">
              <a:extLst>
                <a:ext uri="{FF2B5EF4-FFF2-40B4-BE49-F238E27FC236}">
                  <a16:creationId xmlns:a16="http://schemas.microsoft.com/office/drawing/2014/main" id="{7A6D7F97-A341-59F0-E0F7-309C67863BB7}"/>
                </a:ext>
              </a:extLst>
            </p:cNvPr>
            <p:cNvSpPr>
              <a:spLocks/>
            </p:cNvSpPr>
            <p:nvPr/>
          </p:nvSpPr>
          <p:spPr bwMode="auto">
            <a:xfrm rot="10387390" flipV="1">
              <a:off x="2173" y="2057"/>
              <a:ext cx="178" cy="349"/>
            </a:xfrm>
            <a:custGeom>
              <a:avLst/>
              <a:gdLst>
                <a:gd name="T0" fmla="*/ 0 w 22119"/>
                <a:gd name="T1" fmla="*/ 0 h 21600"/>
                <a:gd name="T2" fmla="*/ 0 w 22119"/>
                <a:gd name="T3" fmla="*/ 0 h 21600"/>
                <a:gd name="T4" fmla="*/ 0 w 22119"/>
                <a:gd name="T5" fmla="*/ 0 h 21600"/>
                <a:gd name="T6" fmla="*/ 0 60000 65536"/>
                <a:gd name="T7" fmla="*/ 0 60000 65536"/>
                <a:gd name="T8" fmla="*/ 0 60000 65536"/>
                <a:gd name="T9" fmla="*/ 0 w 22119"/>
                <a:gd name="T10" fmla="*/ 0 h 21600"/>
                <a:gd name="T11" fmla="*/ 22119 w 2211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19" h="21600" fill="none" extrusionOk="0">
                  <a:moveTo>
                    <a:pt x="0" y="6"/>
                  </a:moveTo>
                  <a:cubicBezTo>
                    <a:pt x="172" y="2"/>
                    <a:pt x="345" y="-1"/>
                    <a:pt x="519" y="0"/>
                  </a:cubicBezTo>
                  <a:cubicBezTo>
                    <a:pt x="12448" y="0"/>
                    <a:pt x="22119" y="9670"/>
                    <a:pt x="22119" y="21600"/>
                  </a:cubicBezTo>
                </a:path>
                <a:path w="22119" h="21600" stroke="0" extrusionOk="0">
                  <a:moveTo>
                    <a:pt x="0" y="6"/>
                  </a:moveTo>
                  <a:cubicBezTo>
                    <a:pt x="172" y="2"/>
                    <a:pt x="345" y="-1"/>
                    <a:pt x="519" y="0"/>
                  </a:cubicBezTo>
                  <a:cubicBezTo>
                    <a:pt x="12448" y="0"/>
                    <a:pt x="22119" y="9670"/>
                    <a:pt x="22119" y="21600"/>
                  </a:cubicBezTo>
                  <a:lnTo>
                    <a:pt x="519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</p:grpSp>
      <p:sp>
        <p:nvSpPr>
          <p:cNvPr id="3083" name="Line 11">
            <a:extLst>
              <a:ext uri="{FF2B5EF4-FFF2-40B4-BE49-F238E27FC236}">
                <a16:creationId xmlns:a16="http://schemas.microsoft.com/office/drawing/2014/main" id="{B5F9247F-9256-A621-A0F5-17A03878C0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6200" y="3762375"/>
            <a:ext cx="381000" cy="203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3075" name="Object 5">
            <a:extLst>
              <a:ext uri="{FF2B5EF4-FFF2-40B4-BE49-F238E27FC236}">
                <a16:creationId xmlns:a16="http://schemas.microsoft.com/office/drawing/2014/main" id="{DA0B938D-2717-7E28-8BCA-1350FE1D47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8663" y="2016125"/>
          <a:ext cx="1641475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7" imgW="4926984" imgH="4736508" progId="Photoshop.Image.8">
                  <p:embed/>
                </p:oleObj>
              </mc:Choice>
              <mc:Fallback>
                <p:oleObj name="Image" r:id="rId7" imgW="4926984" imgH="4736508" progId="Photoshop.Imag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663" y="2016125"/>
                        <a:ext cx="1641475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Freeform 13">
            <a:extLst>
              <a:ext uri="{FF2B5EF4-FFF2-40B4-BE49-F238E27FC236}">
                <a16:creationId xmlns:a16="http://schemas.microsoft.com/office/drawing/2014/main" id="{31550FF2-577A-8E98-57C8-F0497550C47B}"/>
              </a:ext>
            </a:extLst>
          </p:cNvPr>
          <p:cNvSpPr>
            <a:spLocks/>
          </p:cNvSpPr>
          <p:nvPr/>
        </p:nvSpPr>
        <p:spPr bwMode="auto">
          <a:xfrm>
            <a:off x="1911350" y="3378200"/>
            <a:ext cx="377825" cy="257175"/>
          </a:xfrm>
          <a:custGeom>
            <a:avLst/>
            <a:gdLst>
              <a:gd name="T0" fmla="*/ 2147483647 w 238"/>
              <a:gd name="T1" fmla="*/ 2147483647 h 162"/>
              <a:gd name="T2" fmla="*/ 2147483647 w 238"/>
              <a:gd name="T3" fmla="*/ 2147483647 h 162"/>
              <a:gd name="T4" fmla="*/ 2147483647 w 238"/>
              <a:gd name="T5" fmla="*/ 2147483647 h 162"/>
              <a:gd name="T6" fmla="*/ 2147483647 w 238"/>
              <a:gd name="T7" fmla="*/ 2147483647 h 162"/>
              <a:gd name="T8" fmla="*/ 2147483647 w 238"/>
              <a:gd name="T9" fmla="*/ 2147483647 h 162"/>
              <a:gd name="T10" fmla="*/ 2147483647 w 238"/>
              <a:gd name="T11" fmla="*/ 2147483647 h 162"/>
              <a:gd name="T12" fmla="*/ 2147483647 w 238"/>
              <a:gd name="T13" fmla="*/ 2147483647 h 162"/>
              <a:gd name="T14" fmla="*/ 2147483647 w 238"/>
              <a:gd name="T15" fmla="*/ 2147483647 h 162"/>
              <a:gd name="T16" fmla="*/ 2147483647 w 238"/>
              <a:gd name="T17" fmla="*/ 2147483647 h 162"/>
              <a:gd name="T18" fmla="*/ 2147483647 w 238"/>
              <a:gd name="T19" fmla="*/ 2147483647 h 162"/>
              <a:gd name="T20" fmla="*/ 2147483647 w 238"/>
              <a:gd name="T21" fmla="*/ 2147483647 h 162"/>
              <a:gd name="T22" fmla="*/ 2147483647 w 238"/>
              <a:gd name="T23" fmla="*/ 2147483647 h 1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38"/>
              <a:gd name="T37" fmla="*/ 0 h 162"/>
              <a:gd name="T38" fmla="*/ 238 w 238"/>
              <a:gd name="T39" fmla="*/ 162 h 1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38" h="162">
                <a:moveTo>
                  <a:pt x="4" y="50"/>
                </a:moveTo>
                <a:cubicBezTo>
                  <a:pt x="83" y="27"/>
                  <a:pt x="102" y="25"/>
                  <a:pt x="196" y="18"/>
                </a:cubicBezTo>
                <a:cubicBezTo>
                  <a:pt x="204" y="13"/>
                  <a:pt x="211" y="0"/>
                  <a:pt x="220" y="2"/>
                </a:cubicBezTo>
                <a:cubicBezTo>
                  <a:pt x="229" y="4"/>
                  <a:pt x="238" y="17"/>
                  <a:pt x="236" y="26"/>
                </a:cubicBezTo>
                <a:cubicBezTo>
                  <a:pt x="232" y="45"/>
                  <a:pt x="210" y="56"/>
                  <a:pt x="204" y="74"/>
                </a:cubicBezTo>
                <a:cubicBezTo>
                  <a:pt x="198" y="92"/>
                  <a:pt x="202" y="116"/>
                  <a:pt x="188" y="130"/>
                </a:cubicBezTo>
                <a:cubicBezTo>
                  <a:pt x="174" y="144"/>
                  <a:pt x="137" y="155"/>
                  <a:pt x="116" y="162"/>
                </a:cubicBezTo>
                <a:cubicBezTo>
                  <a:pt x="78" y="149"/>
                  <a:pt x="41" y="137"/>
                  <a:pt x="4" y="122"/>
                </a:cubicBezTo>
                <a:cubicBezTo>
                  <a:pt x="7" y="103"/>
                  <a:pt x="0" y="81"/>
                  <a:pt x="12" y="66"/>
                </a:cubicBezTo>
                <a:cubicBezTo>
                  <a:pt x="22" y="53"/>
                  <a:pt x="60" y="50"/>
                  <a:pt x="60" y="50"/>
                </a:cubicBezTo>
                <a:cubicBezTo>
                  <a:pt x="52" y="47"/>
                  <a:pt x="44" y="41"/>
                  <a:pt x="36" y="42"/>
                </a:cubicBezTo>
                <a:cubicBezTo>
                  <a:pt x="2" y="47"/>
                  <a:pt x="4" y="73"/>
                  <a:pt x="4" y="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3085" name="Picture 14" descr="boneco2">
            <a:extLst>
              <a:ext uri="{FF2B5EF4-FFF2-40B4-BE49-F238E27FC236}">
                <a16:creationId xmlns:a16="http://schemas.microsoft.com/office/drawing/2014/main" id="{81072F12-142A-8C92-94C1-42515C235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1654175"/>
            <a:ext cx="226218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Text Box 15">
            <a:extLst>
              <a:ext uri="{FF2B5EF4-FFF2-40B4-BE49-F238E27FC236}">
                <a16:creationId xmlns:a16="http://schemas.microsoft.com/office/drawing/2014/main" id="{39B05C5A-282F-6498-D553-37F792B9F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25" y="1371600"/>
            <a:ext cx="180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FF0000"/>
                </a:solidFill>
              </a:rPr>
              <a:t>Linguagem</a:t>
            </a:r>
            <a:endParaRPr lang="en-US" altLang="pt-BR" sz="2400" b="1">
              <a:solidFill>
                <a:srgbClr val="FF0000"/>
              </a:solidFill>
            </a:endParaRPr>
          </a:p>
        </p:txBody>
      </p:sp>
      <p:sp>
        <p:nvSpPr>
          <p:cNvPr id="3087" name="Text Box 16">
            <a:extLst>
              <a:ext uri="{FF2B5EF4-FFF2-40B4-BE49-F238E27FC236}">
                <a16:creationId xmlns:a16="http://schemas.microsoft.com/office/drawing/2014/main" id="{8621745C-FB32-D48D-B914-01E4E736D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88" y="182403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 i="1">
                <a:solidFill>
                  <a:schemeClr val="hlink"/>
                </a:solidFill>
              </a:rPr>
              <a:t>Input</a:t>
            </a:r>
            <a:r>
              <a:rPr lang="pt-BR" altLang="pt-BR" b="1">
                <a:solidFill>
                  <a:schemeClr val="hlink"/>
                </a:solidFill>
              </a:rPr>
              <a:t>: leitura</a:t>
            </a:r>
            <a:endParaRPr lang="en-US" altLang="pt-BR" b="1">
              <a:solidFill>
                <a:schemeClr val="hlink"/>
              </a:solidFill>
            </a:endParaRPr>
          </a:p>
        </p:txBody>
      </p:sp>
      <p:sp>
        <p:nvSpPr>
          <p:cNvPr id="3088" name="Line 17">
            <a:extLst>
              <a:ext uri="{FF2B5EF4-FFF2-40B4-BE49-F238E27FC236}">
                <a16:creationId xmlns:a16="http://schemas.microsoft.com/office/drawing/2014/main" id="{1867F970-AE56-2411-AAAC-EB76755378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3888" y="2114550"/>
            <a:ext cx="857250" cy="5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9" name="Text Box 18">
            <a:extLst>
              <a:ext uri="{FF2B5EF4-FFF2-40B4-BE49-F238E27FC236}">
                <a16:creationId xmlns:a16="http://schemas.microsoft.com/office/drawing/2014/main" id="{59A51071-DF77-24B0-B8FA-B58F91DBC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5063" y="2051050"/>
            <a:ext cx="1504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 i="1">
                <a:solidFill>
                  <a:schemeClr val="accent2"/>
                </a:solidFill>
              </a:rPr>
              <a:t>Input</a:t>
            </a:r>
            <a:r>
              <a:rPr lang="pt-BR" altLang="pt-BR" b="1">
                <a:solidFill>
                  <a:schemeClr val="accent2"/>
                </a:solidFill>
              </a:rPr>
              <a:t>: sons da fala</a:t>
            </a:r>
            <a:endParaRPr lang="en-US" altLang="pt-BR" b="1">
              <a:solidFill>
                <a:schemeClr val="accent2"/>
              </a:solidFill>
            </a:endParaRPr>
          </a:p>
        </p:txBody>
      </p:sp>
      <p:sp>
        <p:nvSpPr>
          <p:cNvPr id="3090" name="Line 19">
            <a:extLst>
              <a:ext uri="{FF2B5EF4-FFF2-40B4-BE49-F238E27FC236}">
                <a16:creationId xmlns:a16="http://schemas.microsoft.com/office/drawing/2014/main" id="{98BDB857-4FB5-8FEC-86AD-0FD2F40858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24688" y="2274888"/>
            <a:ext cx="493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91" name="Line 20">
            <a:extLst>
              <a:ext uri="{FF2B5EF4-FFF2-40B4-BE49-F238E27FC236}">
                <a16:creationId xmlns:a16="http://schemas.microsoft.com/office/drawing/2014/main" id="{62FA530D-BA28-8982-B179-CB2B626EC4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8100" y="4854575"/>
            <a:ext cx="101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092" name="Text Box 21">
            <a:extLst>
              <a:ext uri="{FF2B5EF4-FFF2-40B4-BE49-F238E27FC236}">
                <a16:creationId xmlns:a16="http://schemas.microsoft.com/office/drawing/2014/main" id="{438C5F1F-EA23-F706-3B15-E3C5BBEBF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49799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 i="1">
                <a:solidFill>
                  <a:srgbClr val="FF0000"/>
                </a:solidFill>
              </a:rPr>
              <a:t>Input:</a:t>
            </a:r>
            <a:r>
              <a:rPr lang="pt-BR" altLang="pt-BR" b="1">
                <a:solidFill>
                  <a:srgbClr val="FF0000"/>
                </a:solidFill>
              </a:rPr>
              <a:t> Braille</a:t>
            </a:r>
            <a:endParaRPr lang="en-US" altLang="pt-BR" b="1" i="1">
              <a:solidFill>
                <a:srgbClr val="FF0000"/>
              </a:solidFill>
            </a:endParaRPr>
          </a:p>
        </p:txBody>
      </p:sp>
      <p:sp>
        <p:nvSpPr>
          <p:cNvPr id="3093" name="Text Box 22">
            <a:extLst>
              <a:ext uri="{FF2B5EF4-FFF2-40B4-BE49-F238E27FC236}">
                <a16:creationId xmlns:a16="http://schemas.microsoft.com/office/drawing/2014/main" id="{BFCD30FC-AFA4-A87C-0848-63EBFE3FC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775" y="2327275"/>
            <a:ext cx="286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 i="1">
                <a:solidFill>
                  <a:schemeClr val="hlink"/>
                </a:solidFill>
              </a:rPr>
              <a:t>Input</a:t>
            </a:r>
            <a:r>
              <a:rPr lang="pt-BR" altLang="pt-BR" b="1">
                <a:solidFill>
                  <a:schemeClr val="hlink"/>
                </a:solidFill>
              </a:rPr>
              <a:t>: língua de sinais</a:t>
            </a:r>
            <a:endParaRPr lang="en-US" altLang="pt-BR" b="1">
              <a:solidFill>
                <a:schemeClr val="hlink"/>
              </a:solidFill>
            </a:endParaRPr>
          </a:p>
        </p:txBody>
      </p:sp>
      <p:sp>
        <p:nvSpPr>
          <p:cNvPr id="3094" name="Line 23">
            <a:extLst>
              <a:ext uri="{FF2B5EF4-FFF2-40B4-BE49-F238E27FC236}">
                <a16:creationId xmlns:a16="http://schemas.microsoft.com/office/drawing/2014/main" id="{A01FB533-01FA-B316-9997-084B1647A8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2187575"/>
            <a:ext cx="330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095" name="Text Box 24">
            <a:extLst>
              <a:ext uri="{FF2B5EF4-FFF2-40B4-BE49-F238E27FC236}">
                <a16:creationId xmlns:a16="http://schemas.microsoft.com/office/drawing/2014/main" id="{E4231567-F0F3-587B-7FD8-98EF87033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1804988"/>
            <a:ext cx="1831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Giro </a:t>
            </a:r>
            <a:br>
              <a:rPr lang="pt-BR" altLang="pt-BR"/>
            </a:br>
            <a:r>
              <a:rPr lang="pt-BR" altLang="pt-BR"/>
              <a:t>angular</a:t>
            </a:r>
          </a:p>
        </p:txBody>
      </p:sp>
      <p:sp>
        <p:nvSpPr>
          <p:cNvPr id="3096" name="Line 25">
            <a:extLst>
              <a:ext uri="{FF2B5EF4-FFF2-40B4-BE49-F238E27FC236}">
                <a16:creationId xmlns:a16="http://schemas.microsoft.com/office/drawing/2014/main" id="{2F18B423-1235-28E0-851C-6FBA4EA8E6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25800" y="2362200"/>
            <a:ext cx="617538" cy="879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8" name="Line 26">
            <a:extLst>
              <a:ext uri="{FF2B5EF4-FFF2-40B4-BE49-F238E27FC236}">
                <a16:creationId xmlns:a16="http://schemas.microsoft.com/office/drawing/2014/main" id="{7818FA6F-60AF-FFDD-A779-DAE56F6B6B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9100" y="2403475"/>
            <a:ext cx="1447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9" name="Text Box 27">
            <a:extLst>
              <a:ext uri="{FF2B5EF4-FFF2-40B4-BE49-F238E27FC236}">
                <a16:creationId xmlns:a16="http://schemas.microsoft.com/office/drawing/2014/main" id="{BE825673-6ED5-584A-65D8-09DA40152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050" y="2897188"/>
            <a:ext cx="1479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 i="1">
                <a:solidFill>
                  <a:srgbClr val="CC9900"/>
                </a:solidFill>
              </a:rPr>
              <a:t>Output</a:t>
            </a:r>
            <a:r>
              <a:rPr lang="pt-BR" altLang="pt-BR" b="1">
                <a:solidFill>
                  <a:srgbClr val="CC9900"/>
                </a:solidFill>
              </a:rPr>
              <a:t>:Fala</a:t>
            </a:r>
            <a:endParaRPr lang="en-US" altLang="pt-BR" b="1">
              <a:solidFill>
                <a:srgbClr val="CC9900"/>
              </a:solidFill>
            </a:endParaRPr>
          </a:p>
        </p:txBody>
      </p:sp>
      <p:sp>
        <p:nvSpPr>
          <p:cNvPr id="3099" name="Line 29">
            <a:extLst>
              <a:ext uri="{FF2B5EF4-FFF2-40B4-BE49-F238E27FC236}">
                <a16:creationId xmlns:a16="http://schemas.microsoft.com/office/drawing/2014/main" id="{8B69BF7F-280D-B0AD-5CC0-A5FB55A341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03500" y="1781175"/>
            <a:ext cx="63500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3100" name="Text Box 30">
            <a:extLst>
              <a:ext uri="{FF2B5EF4-FFF2-40B4-BE49-F238E27FC236}">
                <a16:creationId xmlns:a16="http://schemas.microsoft.com/office/drawing/2014/main" id="{74F2601D-A725-00F9-BF94-600E1EBFB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25" y="1346200"/>
            <a:ext cx="1647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Córtex Sensorial </a:t>
            </a:r>
          </a:p>
          <a:p>
            <a:pPr eaLnBrk="1" hangingPunct="1"/>
            <a:r>
              <a:rPr lang="pt-BR" altLang="pt-BR"/>
              <a:t>Primário</a:t>
            </a:r>
            <a:endParaRPr lang="en-US" altLang="pt-BR"/>
          </a:p>
        </p:txBody>
      </p:sp>
      <p:sp>
        <p:nvSpPr>
          <p:cNvPr id="42" name="Text Box 31">
            <a:extLst>
              <a:ext uri="{FF2B5EF4-FFF2-40B4-BE49-F238E27FC236}">
                <a16:creationId xmlns:a16="http://schemas.microsoft.com/office/drawing/2014/main" id="{08FA404A-613A-114F-2E4B-4C89F950F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35175"/>
            <a:ext cx="1317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/>
              <a:t>Área de Broca</a:t>
            </a:r>
            <a:endParaRPr lang="en-US" altLang="pt-BR" sz="1400"/>
          </a:p>
        </p:txBody>
      </p:sp>
      <p:sp>
        <p:nvSpPr>
          <p:cNvPr id="43" name="Text Box 32">
            <a:extLst>
              <a:ext uri="{FF2B5EF4-FFF2-40B4-BE49-F238E27FC236}">
                <a16:creationId xmlns:a16="http://schemas.microsoft.com/office/drawing/2014/main" id="{362F1770-BCD1-F044-692D-A961D1421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1676400"/>
            <a:ext cx="162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Córtex pré-motor</a:t>
            </a:r>
            <a:endParaRPr lang="en-US" altLang="pt-BR"/>
          </a:p>
        </p:txBody>
      </p:sp>
      <p:sp>
        <p:nvSpPr>
          <p:cNvPr id="44" name="Text Box 34">
            <a:extLst>
              <a:ext uri="{FF2B5EF4-FFF2-40B4-BE49-F238E27FC236}">
                <a16:creationId xmlns:a16="http://schemas.microsoft.com/office/drawing/2014/main" id="{23A714DF-8053-0879-8B88-DDB8F7B91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1347788"/>
            <a:ext cx="1285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Córtex Motor</a:t>
            </a:r>
            <a:endParaRPr lang="en-US" altLang="pt-BR"/>
          </a:p>
        </p:txBody>
      </p:sp>
      <p:sp>
        <p:nvSpPr>
          <p:cNvPr id="3104" name="Oval 36">
            <a:extLst>
              <a:ext uri="{FF2B5EF4-FFF2-40B4-BE49-F238E27FC236}">
                <a16:creationId xmlns:a16="http://schemas.microsoft.com/office/drawing/2014/main" id="{B22EDA45-F2EB-8481-5F91-8FC7F31CBF6E}"/>
              </a:ext>
            </a:extLst>
          </p:cNvPr>
          <p:cNvSpPr>
            <a:spLocks noChangeArrowheads="1"/>
          </p:cNvSpPr>
          <p:nvPr/>
        </p:nvSpPr>
        <p:spPr bwMode="auto">
          <a:xfrm rot="-835258">
            <a:off x="3035300" y="3127375"/>
            <a:ext cx="292100" cy="381000"/>
          </a:xfrm>
          <a:prstGeom prst="ellipse">
            <a:avLst/>
          </a:prstGeom>
          <a:solidFill>
            <a:srgbClr val="FFFF99">
              <a:alpha val="5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6" name="Arc 37">
            <a:extLst>
              <a:ext uri="{FF2B5EF4-FFF2-40B4-BE49-F238E27FC236}">
                <a16:creationId xmlns:a16="http://schemas.microsoft.com/office/drawing/2014/main" id="{FE4F8153-6111-AAD6-7511-482D8C5D7558}"/>
              </a:ext>
            </a:extLst>
          </p:cNvPr>
          <p:cNvSpPr>
            <a:spLocks/>
          </p:cNvSpPr>
          <p:nvPr/>
        </p:nvSpPr>
        <p:spPr bwMode="auto">
          <a:xfrm rot="7858429" flipH="1" flipV="1">
            <a:off x="1658937" y="2349501"/>
            <a:ext cx="569913" cy="360362"/>
          </a:xfrm>
          <a:custGeom>
            <a:avLst/>
            <a:gdLst>
              <a:gd name="T0" fmla="*/ 0 w 42039"/>
              <a:gd name="T1" fmla="*/ 2147483647 h 21600"/>
              <a:gd name="T2" fmla="*/ 2147483647 w 42039"/>
              <a:gd name="T3" fmla="*/ 2147483647 h 21600"/>
              <a:gd name="T4" fmla="*/ 2147483647 w 42039"/>
              <a:gd name="T5" fmla="*/ 2147483647 h 21600"/>
              <a:gd name="T6" fmla="*/ 0 60000 65536"/>
              <a:gd name="T7" fmla="*/ 0 60000 65536"/>
              <a:gd name="T8" fmla="*/ 0 60000 65536"/>
              <a:gd name="T9" fmla="*/ 0 w 42039"/>
              <a:gd name="T10" fmla="*/ 0 h 21600"/>
              <a:gd name="T11" fmla="*/ 42039 w 4203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039" h="21600" fill="none" extrusionOk="0">
                <a:moveTo>
                  <a:pt x="0" y="14613"/>
                </a:moveTo>
                <a:cubicBezTo>
                  <a:pt x="2987" y="5873"/>
                  <a:pt x="11202" y="-1"/>
                  <a:pt x="20439" y="0"/>
                </a:cubicBezTo>
                <a:cubicBezTo>
                  <a:pt x="32368" y="0"/>
                  <a:pt x="42039" y="9670"/>
                  <a:pt x="42039" y="21600"/>
                </a:cubicBezTo>
              </a:path>
              <a:path w="42039" h="21600" stroke="0" extrusionOk="0">
                <a:moveTo>
                  <a:pt x="0" y="14613"/>
                </a:moveTo>
                <a:cubicBezTo>
                  <a:pt x="2987" y="5873"/>
                  <a:pt x="11202" y="-1"/>
                  <a:pt x="20439" y="0"/>
                </a:cubicBezTo>
                <a:cubicBezTo>
                  <a:pt x="32368" y="0"/>
                  <a:pt x="42039" y="9670"/>
                  <a:pt x="42039" y="21600"/>
                </a:cubicBezTo>
                <a:lnTo>
                  <a:pt x="20439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4341459D-D877-5922-0368-4B4EABD4DE81}"/>
              </a:ext>
            </a:extLst>
          </p:cNvPr>
          <p:cNvGrpSpPr>
            <a:grpSpLocks/>
          </p:cNvGrpSpPr>
          <p:nvPr/>
        </p:nvGrpSpPr>
        <p:grpSpPr bwMode="auto">
          <a:xfrm>
            <a:off x="0" y="2105025"/>
            <a:ext cx="2489200" cy="1846263"/>
            <a:chOff x="0" y="1116"/>
            <a:chExt cx="1568" cy="1163"/>
          </a:xfrm>
        </p:grpSpPr>
        <p:grpSp>
          <p:nvGrpSpPr>
            <p:cNvPr id="3113" name="Group 39">
              <a:extLst>
                <a:ext uri="{FF2B5EF4-FFF2-40B4-BE49-F238E27FC236}">
                  <a16:creationId xmlns:a16="http://schemas.microsoft.com/office/drawing/2014/main" id="{D3D8CBFE-D39E-F472-4AB4-0F33819E13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" y="1116"/>
              <a:ext cx="1200" cy="1080"/>
              <a:chOff x="368" y="1116"/>
              <a:chExt cx="1200" cy="1080"/>
            </a:xfrm>
          </p:grpSpPr>
          <p:grpSp>
            <p:nvGrpSpPr>
              <p:cNvPr id="3115" name="Group 40">
                <a:extLst>
                  <a:ext uri="{FF2B5EF4-FFF2-40B4-BE49-F238E27FC236}">
                    <a16:creationId xmlns:a16="http://schemas.microsoft.com/office/drawing/2014/main" id="{D3F99F60-C746-3FC6-44A3-7E4A34D6AC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" y="1116"/>
                <a:ext cx="1200" cy="1080"/>
                <a:chOff x="360" y="1152"/>
                <a:chExt cx="1200" cy="1080"/>
              </a:xfrm>
            </p:grpSpPr>
            <p:pic>
              <p:nvPicPr>
                <p:cNvPr id="3117" name="Picture 41" descr="BrainRealMediaFALAR">
                  <a:extLst>
                    <a:ext uri="{FF2B5EF4-FFF2-40B4-BE49-F238E27FC236}">
                      <a16:creationId xmlns:a16="http://schemas.microsoft.com/office/drawing/2014/main" id="{A71BF3B7-95C4-C377-3934-1BB9F9BE8E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clrChange>
                    <a:clrFrom>
                      <a:srgbClr val="FEFAFB"/>
                    </a:clrFrom>
                    <a:clrTo>
                      <a:srgbClr val="FEFAFB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062" t="23837" r="63580" b="53091"/>
                <a:stretch>
                  <a:fillRect/>
                </a:stretch>
              </p:blipFill>
              <p:spPr bwMode="auto">
                <a:xfrm>
                  <a:off x="776" y="1580"/>
                  <a:ext cx="392" cy="4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18" name="Freeform 42">
                  <a:extLst>
                    <a:ext uri="{FF2B5EF4-FFF2-40B4-BE49-F238E27FC236}">
                      <a16:creationId xmlns:a16="http://schemas.microsoft.com/office/drawing/2014/main" id="{C6D45F9F-BC5B-CA18-1176-6C4DBF4733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" y="1152"/>
                  <a:ext cx="1200" cy="1080"/>
                </a:xfrm>
                <a:custGeom>
                  <a:avLst/>
                  <a:gdLst>
                    <a:gd name="T0" fmla="*/ 1200 w 1200"/>
                    <a:gd name="T1" fmla="*/ 8 h 1080"/>
                    <a:gd name="T2" fmla="*/ 1160 w 1200"/>
                    <a:gd name="T3" fmla="*/ 48 h 1080"/>
                    <a:gd name="T4" fmla="*/ 1128 w 1200"/>
                    <a:gd name="T5" fmla="*/ 144 h 1080"/>
                    <a:gd name="T6" fmla="*/ 1128 w 1200"/>
                    <a:gd name="T7" fmla="*/ 192 h 1080"/>
                    <a:gd name="T8" fmla="*/ 1104 w 1200"/>
                    <a:gd name="T9" fmla="*/ 296 h 1080"/>
                    <a:gd name="T10" fmla="*/ 1080 w 1200"/>
                    <a:gd name="T11" fmla="*/ 312 h 1080"/>
                    <a:gd name="T12" fmla="*/ 1072 w 1200"/>
                    <a:gd name="T13" fmla="*/ 336 h 1080"/>
                    <a:gd name="T14" fmla="*/ 1048 w 1200"/>
                    <a:gd name="T15" fmla="*/ 352 h 1080"/>
                    <a:gd name="T16" fmla="*/ 1032 w 1200"/>
                    <a:gd name="T17" fmla="*/ 400 h 1080"/>
                    <a:gd name="T18" fmla="*/ 1016 w 1200"/>
                    <a:gd name="T19" fmla="*/ 448 h 1080"/>
                    <a:gd name="T20" fmla="*/ 1008 w 1200"/>
                    <a:gd name="T21" fmla="*/ 472 h 1080"/>
                    <a:gd name="T22" fmla="*/ 984 w 1200"/>
                    <a:gd name="T23" fmla="*/ 560 h 1080"/>
                    <a:gd name="T24" fmla="*/ 976 w 1200"/>
                    <a:gd name="T25" fmla="*/ 624 h 1080"/>
                    <a:gd name="T26" fmla="*/ 952 w 1200"/>
                    <a:gd name="T27" fmla="*/ 640 h 1080"/>
                    <a:gd name="T28" fmla="*/ 944 w 1200"/>
                    <a:gd name="T29" fmla="*/ 664 h 1080"/>
                    <a:gd name="T30" fmla="*/ 936 w 1200"/>
                    <a:gd name="T31" fmla="*/ 728 h 1080"/>
                    <a:gd name="T32" fmla="*/ 904 w 1200"/>
                    <a:gd name="T33" fmla="*/ 784 h 1080"/>
                    <a:gd name="T34" fmla="*/ 896 w 1200"/>
                    <a:gd name="T35" fmla="*/ 808 h 1080"/>
                    <a:gd name="T36" fmla="*/ 872 w 1200"/>
                    <a:gd name="T37" fmla="*/ 800 h 1080"/>
                    <a:gd name="T38" fmla="*/ 848 w 1200"/>
                    <a:gd name="T39" fmla="*/ 816 h 1080"/>
                    <a:gd name="T40" fmla="*/ 792 w 1200"/>
                    <a:gd name="T41" fmla="*/ 832 h 1080"/>
                    <a:gd name="T42" fmla="*/ 632 w 1200"/>
                    <a:gd name="T43" fmla="*/ 896 h 1080"/>
                    <a:gd name="T44" fmla="*/ 584 w 1200"/>
                    <a:gd name="T45" fmla="*/ 936 h 1080"/>
                    <a:gd name="T46" fmla="*/ 536 w 1200"/>
                    <a:gd name="T47" fmla="*/ 960 h 1080"/>
                    <a:gd name="T48" fmla="*/ 496 w 1200"/>
                    <a:gd name="T49" fmla="*/ 1000 h 1080"/>
                    <a:gd name="T50" fmla="*/ 448 w 1200"/>
                    <a:gd name="T51" fmla="*/ 1016 h 1080"/>
                    <a:gd name="T52" fmla="*/ 304 w 1200"/>
                    <a:gd name="T53" fmla="*/ 1032 h 1080"/>
                    <a:gd name="T54" fmla="*/ 280 w 1200"/>
                    <a:gd name="T55" fmla="*/ 1008 h 1080"/>
                    <a:gd name="T56" fmla="*/ 224 w 1200"/>
                    <a:gd name="T57" fmla="*/ 1000 h 1080"/>
                    <a:gd name="T58" fmla="*/ 160 w 1200"/>
                    <a:gd name="T59" fmla="*/ 976 h 1080"/>
                    <a:gd name="T60" fmla="*/ 112 w 1200"/>
                    <a:gd name="T61" fmla="*/ 944 h 1080"/>
                    <a:gd name="T62" fmla="*/ 88 w 1200"/>
                    <a:gd name="T63" fmla="*/ 928 h 1080"/>
                    <a:gd name="T64" fmla="*/ 40 w 1200"/>
                    <a:gd name="T65" fmla="*/ 864 h 1080"/>
                    <a:gd name="T66" fmla="*/ 24 w 1200"/>
                    <a:gd name="T67" fmla="*/ 792 h 1080"/>
                    <a:gd name="T68" fmla="*/ 8 w 1200"/>
                    <a:gd name="T69" fmla="*/ 744 h 1080"/>
                    <a:gd name="T70" fmla="*/ 0 w 1200"/>
                    <a:gd name="T71" fmla="*/ 720 h 1080"/>
                    <a:gd name="T72" fmla="*/ 48 w 1200"/>
                    <a:gd name="T73" fmla="*/ 616 h 1080"/>
                    <a:gd name="T74" fmla="*/ 64 w 1200"/>
                    <a:gd name="T75" fmla="*/ 560 h 1080"/>
                    <a:gd name="T76" fmla="*/ 136 w 1200"/>
                    <a:gd name="T77" fmla="*/ 448 h 1080"/>
                    <a:gd name="T78" fmla="*/ 232 w 1200"/>
                    <a:gd name="T79" fmla="*/ 328 h 1080"/>
                    <a:gd name="T80" fmla="*/ 272 w 1200"/>
                    <a:gd name="T81" fmla="*/ 248 h 1080"/>
                    <a:gd name="T82" fmla="*/ 368 w 1200"/>
                    <a:gd name="T83" fmla="*/ 224 h 1080"/>
                    <a:gd name="T84" fmla="*/ 392 w 1200"/>
                    <a:gd name="T85" fmla="*/ 208 h 1080"/>
                    <a:gd name="T86" fmla="*/ 424 w 1200"/>
                    <a:gd name="T87" fmla="*/ 200 h 1080"/>
                    <a:gd name="T88" fmla="*/ 440 w 1200"/>
                    <a:gd name="T89" fmla="*/ 128 h 1080"/>
                    <a:gd name="T90" fmla="*/ 576 w 1200"/>
                    <a:gd name="T91" fmla="*/ 88 h 1080"/>
                    <a:gd name="T92" fmla="*/ 584 w 1200"/>
                    <a:gd name="T93" fmla="*/ 64 h 1080"/>
                    <a:gd name="T94" fmla="*/ 616 w 1200"/>
                    <a:gd name="T95" fmla="*/ 56 h 1080"/>
                    <a:gd name="T96" fmla="*/ 752 w 1200"/>
                    <a:gd name="T97" fmla="*/ 24 h 1080"/>
                    <a:gd name="T98" fmla="*/ 976 w 1200"/>
                    <a:gd name="T99" fmla="*/ 0 h 1080"/>
                    <a:gd name="T100" fmla="*/ 1200 w 1200"/>
                    <a:gd name="T101" fmla="*/ 8 h 108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200"/>
                    <a:gd name="T154" fmla="*/ 0 h 1080"/>
                    <a:gd name="T155" fmla="*/ 1200 w 1200"/>
                    <a:gd name="T156" fmla="*/ 1080 h 108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200" h="1080">
                      <a:moveTo>
                        <a:pt x="1200" y="8"/>
                      </a:moveTo>
                      <a:cubicBezTo>
                        <a:pt x="1185" y="18"/>
                        <a:pt x="1164" y="27"/>
                        <a:pt x="1160" y="48"/>
                      </a:cubicBezTo>
                      <a:cubicBezTo>
                        <a:pt x="1138" y="149"/>
                        <a:pt x="1184" y="125"/>
                        <a:pt x="1128" y="144"/>
                      </a:cubicBezTo>
                      <a:cubicBezTo>
                        <a:pt x="1107" y="208"/>
                        <a:pt x="1128" y="128"/>
                        <a:pt x="1128" y="192"/>
                      </a:cubicBezTo>
                      <a:cubicBezTo>
                        <a:pt x="1128" y="205"/>
                        <a:pt x="1111" y="286"/>
                        <a:pt x="1104" y="296"/>
                      </a:cubicBezTo>
                      <a:cubicBezTo>
                        <a:pt x="1099" y="304"/>
                        <a:pt x="1088" y="307"/>
                        <a:pt x="1080" y="312"/>
                      </a:cubicBezTo>
                      <a:cubicBezTo>
                        <a:pt x="1077" y="320"/>
                        <a:pt x="1077" y="329"/>
                        <a:pt x="1072" y="336"/>
                      </a:cubicBezTo>
                      <a:cubicBezTo>
                        <a:pt x="1066" y="344"/>
                        <a:pt x="1053" y="344"/>
                        <a:pt x="1048" y="352"/>
                      </a:cubicBezTo>
                      <a:cubicBezTo>
                        <a:pt x="1039" y="366"/>
                        <a:pt x="1037" y="384"/>
                        <a:pt x="1032" y="400"/>
                      </a:cubicBezTo>
                      <a:cubicBezTo>
                        <a:pt x="1027" y="416"/>
                        <a:pt x="1021" y="432"/>
                        <a:pt x="1016" y="448"/>
                      </a:cubicBezTo>
                      <a:cubicBezTo>
                        <a:pt x="1013" y="456"/>
                        <a:pt x="1008" y="472"/>
                        <a:pt x="1008" y="472"/>
                      </a:cubicBezTo>
                      <a:cubicBezTo>
                        <a:pt x="1021" y="523"/>
                        <a:pt x="999" y="515"/>
                        <a:pt x="984" y="560"/>
                      </a:cubicBezTo>
                      <a:cubicBezTo>
                        <a:pt x="981" y="581"/>
                        <a:pt x="984" y="604"/>
                        <a:pt x="976" y="624"/>
                      </a:cubicBezTo>
                      <a:cubicBezTo>
                        <a:pt x="972" y="633"/>
                        <a:pt x="958" y="632"/>
                        <a:pt x="952" y="640"/>
                      </a:cubicBezTo>
                      <a:cubicBezTo>
                        <a:pt x="947" y="647"/>
                        <a:pt x="947" y="656"/>
                        <a:pt x="944" y="664"/>
                      </a:cubicBezTo>
                      <a:cubicBezTo>
                        <a:pt x="959" y="739"/>
                        <a:pt x="956" y="675"/>
                        <a:pt x="936" y="728"/>
                      </a:cubicBezTo>
                      <a:cubicBezTo>
                        <a:pt x="915" y="785"/>
                        <a:pt x="947" y="755"/>
                        <a:pt x="904" y="784"/>
                      </a:cubicBezTo>
                      <a:cubicBezTo>
                        <a:pt x="901" y="792"/>
                        <a:pt x="904" y="804"/>
                        <a:pt x="896" y="808"/>
                      </a:cubicBezTo>
                      <a:cubicBezTo>
                        <a:pt x="888" y="812"/>
                        <a:pt x="880" y="799"/>
                        <a:pt x="872" y="800"/>
                      </a:cubicBezTo>
                      <a:cubicBezTo>
                        <a:pt x="863" y="802"/>
                        <a:pt x="857" y="812"/>
                        <a:pt x="848" y="816"/>
                      </a:cubicBezTo>
                      <a:cubicBezTo>
                        <a:pt x="837" y="822"/>
                        <a:pt x="802" y="829"/>
                        <a:pt x="792" y="832"/>
                      </a:cubicBezTo>
                      <a:cubicBezTo>
                        <a:pt x="741" y="909"/>
                        <a:pt x="745" y="887"/>
                        <a:pt x="632" y="896"/>
                      </a:cubicBezTo>
                      <a:cubicBezTo>
                        <a:pt x="615" y="908"/>
                        <a:pt x="601" y="924"/>
                        <a:pt x="584" y="936"/>
                      </a:cubicBezTo>
                      <a:cubicBezTo>
                        <a:pt x="569" y="946"/>
                        <a:pt x="551" y="950"/>
                        <a:pt x="536" y="960"/>
                      </a:cubicBezTo>
                      <a:cubicBezTo>
                        <a:pt x="521" y="982"/>
                        <a:pt x="521" y="989"/>
                        <a:pt x="496" y="1000"/>
                      </a:cubicBezTo>
                      <a:cubicBezTo>
                        <a:pt x="481" y="1007"/>
                        <a:pt x="448" y="1016"/>
                        <a:pt x="448" y="1016"/>
                      </a:cubicBezTo>
                      <a:cubicBezTo>
                        <a:pt x="427" y="1080"/>
                        <a:pt x="442" y="1060"/>
                        <a:pt x="304" y="1032"/>
                      </a:cubicBezTo>
                      <a:cubicBezTo>
                        <a:pt x="293" y="1030"/>
                        <a:pt x="291" y="1012"/>
                        <a:pt x="280" y="1008"/>
                      </a:cubicBezTo>
                      <a:cubicBezTo>
                        <a:pt x="262" y="1001"/>
                        <a:pt x="243" y="1003"/>
                        <a:pt x="224" y="1000"/>
                      </a:cubicBezTo>
                      <a:cubicBezTo>
                        <a:pt x="147" y="948"/>
                        <a:pt x="269" y="1025"/>
                        <a:pt x="160" y="976"/>
                      </a:cubicBezTo>
                      <a:cubicBezTo>
                        <a:pt x="142" y="968"/>
                        <a:pt x="128" y="955"/>
                        <a:pt x="112" y="944"/>
                      </a:cubicBezTo>
                      <a:cubicBezTo>
                        <a:pt x="104" y="939"/>
                        <a:pt x="88" y="928"/>
                        <a:pt x="88" y="928"/>
                      </a:cubicBezTo>
                      <a:cubicBezTo>
                        <a:pt x="77" y="896"/>
                        <a:pt x="68" y="883"/>
                        <a:pt x="40" y="864"/>
                      </a:cubicBezTo>
                      <a:cubicBezTo>
                        <a:pt x="21" y="835"/>
                        <a:pt x="13" y="825"/>
                        <a:pt x="24" y="792"/>
                      </a:cubicBezTo>
                      <a:cubicBezTo>
                        <a:pt x="19" y="776"/>
                        <a:pt x="13" y="760"/>
                        <a:pt x="8" y="744"/>
                      </a:cubicBezTo>
                      <a:cubicBezTo>
                        <a:pt x="5" y="736"/>
                        <a:pt x="0" y="720"/>
                        <a:pt x="0" y="720"/>
                      </a:cubicBezTo>
                      <a:cubicBezTo>
                        <a:pt x="12" y="683"/>
                        <a:pt x="31" y="650"/>
                        <a:pt x="48" y="616"/>
                      </a:cubicBezTo>
                      <a:cubicBezTo>
                        <a:pt x="64" y="585"/>
                        <a:pt x="49" y="596"/>
                        <a:pt x="64" y="560"/>
                      </a:cubicBezTo>
                      <a:cubicBezTo>
                        <a:pt x="79" y="524"/>
                        <a:pt x="105" y="469"/>
                        <a:pt x="136" y="448"/>
                      </a:cubicBezTo>
                      <a:cubicBezTo>
                        <a:pt x="155" y="391"/>
                        <a:pt x="172" y="348"/>
                        <a:pt x="232" y="328"/>
                      </a:cubicBezTo>
                      <a:cubicBezTo>
                        <a:pt x="241" y="310"/>
                        <a:pt x="254" y="260"/>
                        <a:pt x="272" y="248"/>
                      </a:cubicBezTo>
                      <a:cubicBezTo>
                        <a:pt x="291" y="235"/>
                        <a:pt x="346" y="228"/>
                        <a:pt x="368" y="224"/>
                      </a:cubicBezTo>
                      <a:cubicBezTo>
                        <a:pt x="376" y="219"/>
                        <a:pt x="383" y="212"/>
                        <a:pt x="392" y="208"/>
                      </a:cubicBezTo>
                      <a:cubicBezTo>
                        <a:pt x="402" y="204"/>
                        <a:pt x="418" y="209"/>
                        <a:pt x="424" y="200"/>
                      </a:cubicBezTo>
                      <a:cubicBezTo>
                        <a:pt x="438" y="180"/>
                        <a:pt x="420" y="142"/>
                        <a:pt x="440" y="128"/>
                      </a:cubicBezTo>
                      <a:cubicBezTo>
                        <a:pt x="470" y="108"/>
                        <a:pt x="531" y="118"/>
                        <a:pt x="576" y="88"/>
                      </a:cubicBezTo>
                      <a:cubicBezTo>
                        <a:pt x="579" y="80"/>
                        <a:pt x="577" y="69"/>
                        <a:pt x="584" y="64"/>
                      </a:cubicBezTo>
                      <a:cubicBezTo>
                        <a:pt x="593" y="57"/>
                        <a:pt x="605" y="59"/>
                        <a:pt x="616" y="56"/>
                      </a:cubicBezTo>
                      <a:cubicBezTo>
                        <a:pt x="662" y="43"/>
                        <a:pt x="704" y="31"/>
                        <a:pt x="752" y="24"/>
                      </a:cubicBezTo>
                      <a:cubicBezTo>
                        <a:pt x="836" y="32"/>
                        <a:pt x="894" y="20"/>
                        <a:pt x="976" y="0"/>
                      </a:cubicBezTo>
                      <a:cubicBezTo>
                        <a:pt x="1196" y="16"/>
                        <a:pt x="1141" y="67"/>
                        <a:pt x="1200" y="8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3116" name="Freeform 43">
                <a:extLst>
                  <a:ext uri="{FF2B5EF4-FFF2-40B4-BE49-F238E27FC236}">
                    <a16:creationId xmlns:a16="http://schemas.microsoft.com/office/drawing/2014/main" id="{53F0D517-D059-C4B6-CD81-B108BDDEE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4" y="1120"/>
                <a:ext cx="439" cy="819"/>
              </a:xfrm>
              <a:custGeom>
                <a:avLst/>
                <a:gdLst>
                  <a:gd name="T0" fmla="*/ 224 w 439"/>
                  <a:gd name="T1" fmla="*/ 16 h 819"/>
                  <a:gd name="T2" fmla="*/ 248 w 439"/>
                  <a:gd name="T3" fmla="*/ 80 h 819"/>
                  <a:gd name="T4" fmla="*/ 256 w 439"/>
                  <a:gd name="T5" fmla="*/ 104 h 819"/>
                  <a:gd name="T6" fmla="*/ 232 w 439"/>
                  <a:gd name="T7" fmla="*/ 120 h 819"/>
                  <a:gd name="T8" fmla="*/ 216 w 439"/>
                  <a:gd name="T9" fmla="*/ 144 h 819"/>
                  <a:gd name="T10" fmla="*/ 192 w 439"/>
                  <a:gd name="T11" fmla="*/ 216 h 819"/>
                  <a:gd name="T12" fmla="*/ 184 w 439"/>
                  <a:gd name="T13" fmla="*/ 248 h 819"/>
                  <a:gd name="T14" fmla="*/ 136 w 439"/>
                  <a:gd name="T15" fmla="*/ 280 h 819"/>
                  <a:gd name="T16" fmla="*/ 56 w 439"/>
                  <a:gd name="T17" fmla="*/ 480 h 819"/>
                  <a:gd name="T18" fmla="*/ 0 w 439"/>
                  <a:gd name="T19" fmla="*/ 736 h 819"/>
                  <a:gd name="T20" fmla="*/ 56 w 439"/>
                  <a:gd name="T21" fmla="*/ 816 h 819"/>
                  <a:gd name="T22" fmla="*/ 168 w 439"/>
                  <a:gd name="T23" fmla="*/ 768 h 819"/>
                  <a:gd name="T24" fmla="*/ 176 w 439"/>
                  <a:gd name="T25" fmla="*/ 744 h 819"/>
                  <a:gd name="T26" fmla="*/ 200 w 439"/>
                  <a:gd name="T27" fmla="*/ 728 h 819"/>
                  <a:gd name="T28" fmla="*/ 208 w 439"/>
                  <a:gd name="T29" fmla="*/ 624 h 819"/>
                  <a:gd name="T30" fmla="*/ 224 w 439"/>
                  <a:gd name="T31" fmla="*/ 592 h 819"/>
                  <a:gd name="T32" fmla="*/ 264 w 439"/>
                  <a:gd name="T33" fmla="*/ 472 h 819"/>
                  <a:gd name="T34" fmla="*/ 272 w 439"/>
                  <a:gd name="T35" fmla="*/ 432 h 819"/>
                  <a:gd name="T36" fmla="*/ 272 w 439"/>
                  <a:gd name="T37" fmla="*/ 360 h 819"/>
                  <a:gd name="T38" fmla="*/ 320 w 439"/>
                  <a:gd name="T39" fmla="*/ 328 h 819"/>
                  <a:gd name="T40" fmla="*/ 344 w 439"/>
                  <a:gd name="T41" fmla="*/ 312 h 819"/>
                  <a:gd name="T42" fmla="*/ 400 w 439"/>
                  <a:gd name="T43" fmla="*/ 136 h 819"/>
                  <a:gd name="T44" fmla="*/ 376 w 439"/>
                  <a:gd name="T45" fmla="*/ 40 h 819"/>
                  <a:gd name="T46" fmla="*/ 296 w 439"/>
                  <a:gd name="T47" fmla="*/ 0 h 819"/>
                  <a:gd name="T48" fmla="*/ 224 w 439"/>
                  <a:gd name="T49" fmla="*/ 16 h 8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39"/>
                  <a:gd name="T76" fmla="*/ 0 h 819"/>
                  <a:gd name="T77" fmla="*/ 439 w 439"/>
                  <a:gd name="T78" fmla="*/ 819 h 81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39" h="819">
                    <a:moveTo>
                      <a:pt x="224" y="16"/>
                    </a:moveTo>
                    <a:cubicBezTo>
                      <a:pt x="212" y="51"/>
                      <a:pt x="217" y="60"/>
                      <a:pt x="248" y="80"/>
                    </a:cubicBezTo>
                    <a:cubicBezTo>
                      <a:pt x="251" y="88"/>
                      <a:pt x="259" y="96"/>
                      <a:pt x="256" y="104"/>
                    </a:cubicBezTo>
                    <a:cubicBezTo>
                      <a:pt x="252" y="113"/>
                      <a:pt x="239" y="113"/>
                      <a:pt x="232" y="120"/>
                    </a:cubicBezTo>
                    <a:cubicBezTo>
                      <a:pt x="225" y="127"/>
                      <a:pt x="220" y="135"/>
                      <a:pt x="216" y="144"/>
                    </a:cubicBezTo>
                    <a:cubicBezTo>
                      <a:pt x="216" y="144"/>
                      <a:pt x="196" y="204"/>
                      <a:pt x="192" y="216"/>
                    </a:cubicBezTo>
                    <a:cubicBezTo>
                      <a:pt x="189" y="226"/>
                      <a:pt x="191" y="240"/>
                      <a:pt x="184" y="248"/>
                    </a:cubicBezTo>
                    <a:cubicBezTo>
                      <a:pt x="171" y="262"/>
                      <a:pt x="136" y="280"/>
                      <a:pt x="136" y="280"/>
                    </a:cubicBezTo>
                    <a:cubicBezTo>
                      <a:pt x="95" y="341"/>
                      <a:pt x="74" y="409"/>
                      <a:pt x="56" y="480"/>
                    </a:cubicBezTo>
                    <a:cubicBezTo>
                      <a:pt x="52" y="559"/>
                      <a:pt x="63" y="673"/>
                      <a:pt x="0" y="736"/>
                    </a:cubicBezTo>
                    <a:cubicBezTo>
                      <a:pt x="12" y="819"/>
                      <a:pt x="0" y="779"/>
                      <a:pt x="56" y="816"/>
                    </a:cubicBezTo>
                    <a:cubicBezTo>
                      <a:pt x="97" y="808"/>
                      <a:pt x="133" y="791"/>
                      <a:pt x="168" y="768"/>
                    </a:cubicBezTo>
                    <a:cubicBezTo>
                      <a:pt x="171" y="760"/>
                      <a:pt x="171" y="751"/>
                      <a:pt x="176" y="744"/>
                    </a:cubicBezTo>
                    <a:cubicBezTo>
                      <a:pt x="182" y="736"/>
                      <a:pt x="198" y="737"/>
                      <a:pt x="200" y="728"/>
                    </a:cubicBezTo>
                    <a:cubicBezTo>
                      <a:pt x="209" y="694"/>
                      <a:pt x="202" y="658"/>
                      <a:pt x="208" y="624"/>
                    </a:cubicBezTo>
                    <a:cubicBezTo>
                      <a:pt x="210" y="612"/>
                      <a:pt x="220" y="603"/>
                      <a:pt x="224" y="592"/>
                    </a:cubicBezTo>
                    <a:cubicBezTo>
                      <a:pt x="239" y="551"/>
                      <a:pt x="239" y="509"/>
                      <a:pt x="264" y="472"/>
                    </a:cubicBezTo>
                    <a:cubicBezTo>
                      <a:pt x="267" y="459"/>
                      <a:pt x="272" y="446"/>
                      <a:pt x="272" y="432"/>
                    </a:cubicBezTo>
                    <a:cubicBezTo>
                      <a:pt x="272" y="417"/>
                      <a:pt x="254" y="378"/>
                      <a:pt x="272" y="360"/>
                    </a:cubicBezTo>
                    <a:cubicBezTo>
                      <a:pt x="286" y="346"/>
                      <a:pt x="304" y="339"/>
                      <a:pt x="320" y="328"/>
                    </a:cubicBezTo>
                    <a:cubicBezTo>
                      <a:pt x="328" y="323"/>
                      <a:pt x="344" y="312"/>
                      <a:pt x="344" y="312"/>
                    </a:cubicBezTo>
                    <a:cubicBezTo>
                      <a:pt x="381" y="256"/>
                      <a:pt x="363" y="192"/>
                      <a:pt x="400" y="136"/>
                    </a:cubicBezTo>
                    <a:cubicBezTo>
                      <a:pt x="414" y="79"/>
                      <a:pt x="439" y="56"/>
                      <a:pt x="376" y="40"/>
                    </a:cubicBezTo>
                    <a:cubicBezTo>
                      <a:pt x="353" y="6"/>
                      <a:pt x="337" y="8"/>
                      <a:pt x="296" y="0"/>
                    </a:cubicBezTo>
                    <a:cubicBezTo>
                      <a:pt x="245" y="10"/>
                      <a:pt x="269" y="5"/>
                      <a:pt x="224" y="16"/>
                    </a:cubicBezTo>
                    <a:close/>
                  </a:path>
                </a:pathLst>
              </a:custGeom>
              <a:solidFill>
                <a:srgbClr val="CC9900">
                  <a:alpha val="3215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endParaRPr lang="pt-BR"/>
              </a:p>
            </p:txBody>
          </p:sp>
        </p:grpSp>
        <p:sp>
          <p:nvSpPr>
            <p:cNvPr id="3114" name="Text Box 44">
              <a:extLst>
                <a:ext uri="{FF2B5EF4-FFF2-40B4-BE49-F238E27FC236}">
                  <a16:creationId xmlns:a16="http://schemas.microsoft.com/office/drawing/2014/main" id="{F7F12495-5A87-8A09-2BF1-1182C53E7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077"/>
              <a:ext cx="71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b="1">
                  <a:solidFill>
                    <a:srgbClr val="CC9900"/>
                  </a:solidFill>
                  <a:latin typeface="Arial Narrow" panose="020B0606020202030204" pitchFamily="34" charset="0"/>
                </a:rPr>
                <a:t>Lobo Frontal</a:t>
              </a:r>
              <a:endParaRPr lang="en-US" altLang="pt-BR" b="1">
                <a:solidFill>
                  <a:srgbClr val="CC99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107" name="Line 45">
            <a:extLst>
              <a:ext uri="{FF2B5EF4-FFF2-40B4-BE49-F238E27FC236}">
                <a16:creationId xmlns:a16="http://schemas.microsoft.com/office/drawing/2014/main" id="{3914F3B3-1E79-3F2B-83F8-3AA1366EC6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2900" y="3559175"/>
            <a:ext cx="431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5" name="Arc 46">
            <a:extLst>
              <a:ext uri="{FF2B5EF4-FFF2-40B4-BE49-F238E27FC236}">
                <a16:creationId xmlns:a16="http://schemas.microsoft.com/office/drawing/2014/main" id="{13CF5E92-4AB6-12D1-C94B-077C5698D3D1}"/>
              </a:ext>
            </a:extLst>
          </p:cNvPr>
          <p:cNvSpPr>
            <a:spLocks/>
          </p:cNvSpPr>
          <p:nvPr/>
        </p:nvSpPr>
        <p:spPr bwMode="auto">
          <a:xfrm rot="4934399" flipH="1" flipV="1">
            <a:off x="1396206" y="2874170"/>
            <a:ext cx="454025" cy="360362"/>
          </a:xfrm>
          <a:custGeom>
            <a:avLst/>
            <a:gdLst>
              <a:gd name="T0" fmla="*/ 0 w 27098"/>
              <a:gd name="T1" fmla="*/ 2147483647 h 21600"/>
              <a:gd name="T2" fmla="*/ 2147483647 w 27098"/>
              <a:gd name="T3" fmla="*/ 2147483647 h 21600"/>
              <a:gd name="T4" fmla="*/ 2147483647 w 27098"/>
              <a:gd name="T5" fmla="*/ 2147483647 h 21600"/>
              <a:gd name="T6" fmla="*/ 0 60000 65536"/>
              <a:gd name="T7" fmla="*/ 0 60000 65536"/>
              <a:gd name="T8" fmla="*/ 0 60000 65536"/>
              <a:gd name="T9" fmla="*/ 0 w 27098"/>
              <a:gd name="T10" fmla="*/ 0 h 21600"/>
              <a:gd name="T11" fmla="*/ 27098 w 270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098" h="21600" fill="none" extrusionOk="0">
                <a:moveTo>
                  <a:pt x="0" y="711"/>
                </a:moveTo>
                <a:cubicBezTo>
                  <a:pt x="1794" y="239"/>
                  <a:pt x="3642" y="-1"/>
                  <a:pt x="5498" y="0"/>
                </a:cubicBezTo>
                <a:cubicBezTo>
                  <a:pt x="17427" y="0"/>
                  <a:pt x="27098" y="9670"/>
                  <a:pt x="27098" y="21600"/>
                </a:cubicBezTo>
              </a:path>
              <a:path w="27098" h="21600" stroke="0" extrusionOk="0">
                <a:moveTo>
                  <a:pt x="0" y="711"/>
                </a:moveTo>
                <a:cubicBezTo>
                  <a:pt x="1794" y="239"/>
                  <a:pt x="3642" y="-1"/>
                  <a:pt x="5498" y="0"/>
                </a:cubicBezTo>
                <a:cubicBezTo>
                  <a:pt x="17427" y="0"/>
                  <a:pt x="27098" y="9670"/>
                  <a:pt x="27098" y="21600"/>
                </a:cubicBezTo>
                <a:lnTo>
                  <a:pt x="549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56" name="Line 28">
            <a:extLst>
              <a:ext uri="{FF2B5EF4-FFF2-40B4-BE49-F238E27FC236}">
                <a16:creationId xmlns:a16="http://schemas.microsoft.com/office/drawing/2014/main" id="{9AFD229E-5130-AC9E-42B1-B9525CD3A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200" y="2276475"/>
            <a:ext cx="9779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7" name="Line 35">
            <a:extLst>
              <a:ext uri="{FF2B5EF4-FFF2-40B4-BE49-F238E27FC236}">
                <a16:creationId xmlns:a16="http://schemas.microsoft.com/office/drawing/2014/main" id="{BD9576C6-B8C2-CCF3-DD0B-2D93AB091A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2888" y="1592263"/>
            <a:ext cx="736600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58" name="Line 33">
            <a:extLst>
              <a:ext uri="{FF2B5EF4-FFF2-40B4-BE49-F238E27FC236}">
                <a16:creationId xmlns:a16="http://schemas.microsoft.com/office/drawing/2014/main" id="{1D2DA1E2-BFCF-E432-6609-16BC93A652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6200" y="1946275"/>
            <a:ext cx="368300" cy="78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3112" name="TextBox 48">
            <a:extLst>
              <a:ext uri="{FF2B5EF4-FFF2-40B4-BE49-F238E27FC236}">
                <a16:creationId xmlns:a16="http://schemas.microsoft.com/office/drawing/2014/main" id="{F01A8F72-BD7D-6BC2-3D62-EFCBD68E2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12620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58AE6A2-0201-4CA8-8362-02218A26FD7B}" type="slidenum">
              <a:rPr lang="en-US" altLang="pt-BR" sz="1200" b="1">
                <a:solidFill>
                  <a:schemeClr val="bg1"/>
                </a:solidFill>
              </a:rPr>
              <a:pPr eaLnBrk="1" hangingPunct="1"/>
              <a:t>12</a:t>
            </a:fld>
            <a:endParaRPr lang="en-US" altLang="pt-BR" sz="1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0ACECEE-1683-E400-D663-1D25DB14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2525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satMod val="150000"/>
                  </a:schemeClr>
                </a:solidFill>
              </a:rPr>
              <a:t>Norman  </a:t>
            </a:r>
            <a:r>
              <a:rPr lang="pt-BR" dirty="0" err="1">
                <a:solidFill>
                  <a:schemeClr val="accent1">
                    <a:satMod val="150000"/>
                  </a:schemeClr>
                </a:solidFill>
              </a:rPr>
              <a:t>Geschwind</a:t>
            </a:r>
            <a:r>
              <a:rPr lang="pt-BR" dirty="0">
                <a:solidFill>
                  <a:schemeClr val="accent1">
                    <a:satMod val="150000"/>
                  </a:schemeClr>
                </a:solidFill>
              </a:rPr>
              <a:t> (1926 -1984)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6" name="Picture 11" descr="geschwindfuncionamento">
            <a:extLst>
              <a:ext uri="{FF2B5EF4-FFF2-40B4-BE49-F238E27FC236}">
                <a16:creationId xmlns:a16="http://schemas.microsoft.com/office/drawing/2014/main" id="{AFCFB947-3A7B-07DE-DFAE-ADFC0A51266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2"/>
          <a:stretch>
            <a:fillRect/>
          </a:stretch>
        </p:blipFill>
        <p:spPr>
          <a:xfrm>
            <a:off x="1200150" y="2405063"/>
            <a:ext cx="5761038" cy="4405312"/>
          </a:xfrm>
          <a:noFill/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B2A02C02-FB01-F5F6-884D-C02B83D64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1541463"/>
            <a:ext cx="8789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CC3300"/>
              </a:buClr>
              <a:buFontTx/>
              <a:buChar char="•"/>
            </a:pPr>
            <a:r>
              <a:rPr lang="pt-BR" altLang="pt-BR"/>
              <a:t>  1960 – Geschwind resgata o Modelo Conexionista, depois de quase 100 anos</a:t>
            </a:r>
            <a:endParaRPr lang="en-US" altLang="pt-B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1C1EA78-EBBA-BD6F-25E5-B699A4833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1985963"/>
            <a:ext cx="8783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CC3300"/>
              </a:buClr>
              <a:buFontTx/>
              <a:buChar char="•"/>
            </a:pPr>
            <a:r>
              <a:rPr lang="pt-BR" altLang="pt-BR"/>
              <a:t>  Faz os cientistas voltarem o olhar para o prisma  anátomo-fisiológico da cognição.</a:t>
            </a:r>
            <a:endParaRPr lang="en-US" altLang="pt-BR"/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A0628C9B-9639-CCD7-6BD3-5E69AA73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513" y="3646488"/>
            <a:ext cx="2173287" cy="6413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chemeClr val="bg1"/>
                </a:solidFill>
              </a:rPr>
              <a:t>Dos anos 60 até a</a:t>
            </a:r>
          </a:p>
          <a:p>
            <a:pPr algn="ctr" eaLnBrk="1" hangingPunct="1"/>
            <a:r>
              <a:rPr lang="pt-BR" altLang="pt-BR" b="1">
                <a:solidFill>
                  <a:schemeClr val="bg1"/>
                </a:solidFill>
              </a:rPr>
              <a:t>Medicina atual!</a:t>
            </a:r>
            <a:endParaRPr lang="en-US" altLang="pt-BR" b="1">
              <a:solidFill>
                <a:schemeClr val="bg1"/>
              </a:solidFill>
            </a:endParaRPr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0123AC2F-1EDD-789F-8353-3B4C217227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03988" y="3116263"/>
            <a:ext cx="382587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4824" name="TextBox 8">
            <a:extLst>
              <a:ext uri="{FF2B5EF4-FFF2-40B4-BE49-F238E27FC236}">
                <a16:creationId xmlns:a16="http://schemas.microsoft.com/office/drawing/2014/main" id="{47D6161A-70E9-AC58-1A40-7882BCB95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12620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0B062A-C7DE-40E6-A910-00232AD7EDFC}" type="slidenum">
              <a:rPr lang="en-US" altLang="pt-BR" sz="1200" b="1">
                <a:solidFill>
                  <a:schemeClr val="bg1"/>
                </a:solidFill>
              </a:rPr>
              <a:pPr eaLnBrk="1" hangingPunct="1"/>
              <a:t>13</a:t>
            </a:fld>
            <a:endParaRPr lang="en-US" altLang="pt-BR" sz="1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6FC05-A5F0-9AC6-7AD3-73CFC3AA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02" y="108528"/>
            <a:ext cx="9288734" cy="990600"/>
          </a:xfrm>
        </p:spPr>
        <p:txBody>
          <a:bodyPr/>
          <a:lstStyle/>
          <a:p>
            <a:r>
              <a:rPr lang="pt-BR" dirty="0"/>
              <a:t>Neurofisiologia da percepção sonora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A84853-FABE-0347-2E1D-45EE1F1580E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Imagem 1">
            <a:extLst>
              <a:ext uri="{FF2B5EF4-FFF2-40B4-BE49-F238E27FC236}">
                <a16:creationId xmlns:a16="http://schemas.microsoft.com/office/drawing/2014/main" id="{274BEBEE-3002-3ED6-371D-FB341DF92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85" y="1600200"/>
            <a:ext cx="8480325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70026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29237C-D6F7-B9BA-531D-2F9FED233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u="sng" dirty="0">
                <a:solidFill>
                  <a:schemeClr val="accent1">
                    <a:satMod val="150000"/>
                  </a:schemeClr>
                </a:solidFill>
                <a:latin typeface="Century Gothic" pitchFamily="34" charset="0"/>
              </a:rPr>
              <a:t>Aula 1</a:t>
            </a:r>
            <a:r>
              <a:rPr lang="pt-BR" sz="3600" dirty="0">
                <a:solidFill>
                  <a:schemeClr val="accent1">
                    <a:satMod val="150000"/>
                  </a:schemeClr>
                </a:solidFill>
                <a:latin typeface="Century Gothic" pitchFamily="34" charset="0"/>
              </a:rPr>
              <a:t>: Neurociência da linguagem: </a:t>
            </a:r>
            <a:br>
              <a:rPr lang="pt-BR" sz="3600" dirty="0">
                <a:solidFill>
                  <a:schemeClr val="accent1">
                    <a:satMod val="150000"/>
                  </a:schemeClr>
                </a:solidFill>
                <a:latin typeface="Century Gothic" pitchFamily="34" charset="0"/>
              </a:rPr>
            </a:br>
            <a:r>
              <a:rPr lang="pt-BR" sz="3600" dirty="0">
                <a:solidFill>
                  <a:schemeClr val="accent1">
                    <a:satMod val="150000"/>
                  </a:schemeClr>
                </a:solidFill>
                <a:latin typeface="Century Gothic" pitchFamily="34" charset="0"/>
              </a:rPr>
              <a:t>             uma perspectiva histórica</a:t>
            </a:r>
            <a:endParaRPr lang="en-US" sz="3600" dirty="0">
              <a:solidFill>
                <a:schemeClr val="accent1">
                  <a:satMod val="1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5363" name="Picture 4" descr="5000">
            <a:extLst>
              <a:ext uri="{FF2B5EF4-FFF2-40B4-BE49-F238E27FC236}">
                <a16:creationId xmlns:a16="http://schemas.microsoft.com/office/drawing/2014/main" id="{DB50E5C0-E01F-A082-8A0A-7E37647BE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4125913"/>
            <a:ext cx="2297112" cy="214630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 Box 5">
            <a:extLst>
              <a:ext uri="{FF2B5EF4-FFF2-40B4-BE49-F238E27FC236}">
                <a16:creationId xmlns:a16="http://schemas.microsoft.com/office/drawing/2014/main" id="{80A5132E-6D0C-0A8D-25BE-E9A19D7D9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313" y="2786063"/>
            <a:ext cx="2895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000" i="1">
                <a:latin typeface="Times" panose="02020603050405020304" pitchFamily="18" charset="0"/>
              </a:rPr>
              <a:t>Crânio de 5000 anos acessado  cirurgicamente com o indivíduo vivo</a:t>
            </a:r>
            <a:endParaRPr lang="en-US" altLang="pt-BR" sz="2000">
              <a:latin typeface="Times" panose="02020603050405020304" pitchFamily="18" charset="0"/>
            </a:endParaRPr>
          </a:p>
        </p:txBody>
      </p:sp>
      <p:sp>
        <p:nvSpPr>
          <p:cNvPr id="15365" name="Rectangle 6">
            <a:extLst>
              <a:ext uri="{FF2B5EF4-FFF2-40B4-BE49-F238E27FC236}">
                <a16:creationId xmlns:a16="http://schemas.microsoft.com/office/drawing/2014/main" id="{35D3F5CE-6C22-8756-E2D6-94BFA72A3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1844675"/>
            <a:ext cx="7105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>
                <a:solidFill>
                  <a:schemeClr val="tx2"/>
                </a:solidFill>
              </a:rPr>
              <a:t>Considerações sobre a aquisição de conhecimento</a:t>
            </a:r>
          </a:p>
          <a:p>
            <a:pPr algn="ctr" eaLnBrk="1" hangingPunct="1"/>
            <a:r>
              <a:rPr lang="pt-BR" altLang="pt-BR" sz="2400">
                <a:solidFill>
                  <a:schemeClr val="tx2"/>
                </a:solidFill>
              </a:rPr>
              <a:t> do que não se vê</a:t>
            </a:r>
            <a:endParaRPr lang="en-US" altLang="pt-BR" sz="2400">
              <a:solidFill>
                <a:schemeClr val="tx2"/>
              </a:solidFill>
            </a:endParaRPr>
          </a:p>
        </p:txBody>
      </p:sp>
      <p:sp>
        <p:nvSpPr>
          <p:cNvPr id="15366" name="TextBox 5">
            <a:extLst>
              <a:ext uri="{FF2B5EF4-FFF2-40B4-BE49-F238E27FC236}">
                <a16:creationId xmlns:a16="http://schemas.microsoft.com/office/drawing/2014/main" id="{5CDC566C-2545-A777-8CF9-476010B49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12620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121172-0066-40A8-8FCF-799395E3599B}" type="slidenum">
              <a:rPr lang="en-US" altLang="pt-BR" sz="1200" b="1">
                <a:solidFill>
                  <a:schemeClr val="bg1"/>
                </a:solidFill>
              </a:rPr>
              <a:pPr eaLnBrk="1" hangingPunct="1"/>
              <a:t>2</a:t>
            </a:fld>
            <a:endParaRPr lang="en-US" altLang="pt-BR" sz="1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10801862-BC72-C345-6D31-B442833B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2525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chemeClr val="accent1">
                    <a:satMod val="150000"/>
                  </a:schemeClr>
                </a:solidFill>
              </a:rPr>
              <a:t>A </a:t>
            </a:r>
            <a:r>
              <a:rPr lang="en-US" sz="5400" dirty="0" err="1">
                <a:solidFill>
                  <a:schemeClr val="accent1">
                    <a:satMod val="150000"/>
                  </a:schemeClr>
                </a:solidFill>
              </a:rPr>
              <a:t>porção</a:t>
            </a:r>
            <a:r>
              <a:rPr lang="en-US" sz="5400" dirty="0">
                <a:solidFill>
                  <a:schemeClr val="accent1">
                    <a:satMod val="150000"/>
                  </a:schemeClr>
                </a:solidFill>
              </a:rPr>
              <a:t> material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EBCE416-EFD6-FF69-1521-F6355BCF3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BD136925-2939-4A14-8FDD-72E2BF9B2B33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4" name="Picture 5" descr="nape">
            <a:extLst>
              <a:ext uri="{FF2B5EF4-FFF2-40B4-BE49-F238E27FC236}">
                <a16:creationId xmlns:a16="http://schemas.microsoft.com/office/drawing/2014/main" id="{559499A8-E19E-8442-E36B-456007D24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328738"/>
            <a:ext cx="1131888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openbrainMeninges">
            <a:extLst>
              <a:ext uri="{FF2B5EF4-FFF2-40B4-BE49-F238E27FC236}">
                <a16:creationId xmlns:a16="http://schemas.microsoft.com/office/drawing/2014/main" id="{A31A12EA-4D9D-3688-D7A0-AAEEB8D23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2058988"/>
            <a:ext cx="2271712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openbrainprotective tissues">
            <a:extLst>
              <a:ext uri="{FF2B5EF4-FFF2-40B4-BE49-F238E27FC236}">
                <a16:creationId xmlns:a16="http://schemas.microsoft.com/office/drawing/2014/main" id="{8CAD31C7-11F6-E657-58E9-E35C98296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4649788"/>
            <a:ext cx="3111500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4D50AF3C-CF4D-989C-8129-6A8397DE3D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3125" y="5138738"/>
          <a:ext cx="2416175" cy="150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4165079" imgH="2590476" progId="Photoshop.Image.8">
                  <p:embed/>
                </p:oleObj>
              </mc:Choice>
              <mc:Fallback>
                <p:oleObj name="Image" r:id="rId6" imgW="4165079" imgH="2590476" progId="Photoshop.Imag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5138738"/>
                        <a:ext cx="2416175" cy="150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>
            <a:extLst>
              <a:ext uri="{FF2B5EF4-FFF2-40B4-BE49-F238E27FC236}">
                <a16:creationId xmlns:a16="http://schemas.microsoft.com/office/drawing/2014/main" id="{0824DC51-ACD5-226A-04C3-16E4582F7AF5}"/>
              </a:ext>
            </a:extLst>
          </p:cNvPr>
          <p:cNvGrpSpPr>
            <a:grpSpLocks/>
          </p:cNvGrpSpPr>
          <p:nvPr/>
        </p:nvGrpSpPr>
        <p:grpSpPr bwMode="auto">
          <a:xfrm>
            <a:off x="0" y="887413"/>
            <a:ext cx="6594475" cy="4259262"/>
            <a:chOff x="125" y="519"/>
            <a:chExt cx="4154" cy="2683"/>
          </a:xfrm>
        </p:grpSpPr>
        <p:grpSp>
          <p:nvGrpSpPr>
            <p:cNvPr id="1034" name="Group 14">
              <a:extLst>
                <a:ext uri="{FF2B5EF4-FFF2-40B4-BE49-F238E27FC236}">
                  <a16:creationId xmlns:a16="http://schemas.microsoft.com/office/drawing/2014/main" id="{73D1EB55-2932-DFF8-C12C-6B045E2D46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" y="519"/>
              <a:ext cx="4154" cy="2683"/>
              <a:chOff x="125" y="519"/>
              <a:chExt cx="4154" cy="2683"/>
            </a:xfrm>
          </p:grpSpPr>
          <p:pic>
            <p:nvPicPr>
              <p:cNvPr id="1036" name="Picture 7" descr="openbrain2b">
                <a:extLst>
                  <a:ext uri="{FF2B5EF4-FFF2-40B4-BE49-F238E27FC236}">
                    <a16:creationId xmlns:a16="http://schemas.microsoft.com/office/drawing/2014/main" id="{86F8394F-39E7-BF8D-8C65-59B3B74035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" y="519"/>
                <a:ext cx="4154" cy="2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1027" name="Object 4">
                <a:extLst>
                  <a:ext uri="{FF2B5EF4-FFF2-40B4-BE49-F238E27FC236}">
                    <a16:creationId xmlns:a16="http://schemas.microsoft.com/office/drawing/2014/main" id="{4FA9FD52-06E1-1BB3-CBBE-F6A9D276754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788" y="1980"/>
              <a:ext cx="712" cy="1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Image" r:id="rId9" imgW="1130159" imgH="1917460" progId="Photoshop.Image.8">
                      <p:embed/>
                    </p:oleObj>
                  </mc:Choice>
                  <mc:Fallback>
                    <p:oleObj name="Image" r:id="rId9" imgW="1130159" imgH="1917460" progId="Photoshop.Image.8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88" y="1980"/>
                            <a:ext cx="712" cy="1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35" name="Rectangle 15">
              <a:extLst>
                <a:ext uri="{FF2B5EF4-FFF2-40B4-BE49-F238E27FC236}">
                  <a16:creationId xmlns:a16="http://schemas.microsoft.com/office/drawing/2014/main" id="{1817975F-A94B-3D95-5DF5-539F68D56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" y="2440"/>
              <a:ext cx="720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35F50888-F2E7-0D71-0DFF-03F938EA8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2525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900" dirty="0">
                <a:solidFill>
                  <a:schemeClr val="accent1">
                    <a:satMod val="150000"/>
                  </a:schemeClr>
                </a:solidFill>
              </a:rPr>
              <a:t>Divisões de cada hemisfério </a:t>
            </a:r>
          </a:p>
        </p:txBody>
      </p:sp>
      <p:pic>
        <p:nvPicPr>
          <p:cNvPr id="18435" name="Picture 10" descr="lobos">
            <a:extLst>
              <a:ext uri="{FF2B5EF4-FFF2-40B4-BE49-F238E27FC236}">
                <a16:creationId xmlns:a16="http://schemas.microsoft.com/office/drawing/2014/main" id="{85D6C0DF-DD22-2F4F-562A-1F13DBD1F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8723" r="8424" b="5280"/>
          <a:stretch>
            <a:fillRect/>
          </a:stretch>
        </p:blipFill>
        <p:spPr bwMode="auto">
          <a:xfrm>
            <a:off x="1828800" y="1681163"/>
            <a:ext cx="5894388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1">
            <a:extLst>
              <a:ext uri="{FF2B5EF4-FFF2-40B4-BE49-F238E27FC236}">
                <a16:creationId xmlns:a16="http://schemas.microsoft.com/office/drawing/2014/main" id="{E52A2953-4A61-E2DF-8933-29406AE82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4460875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>
                <a:latin typeface="Arial Narrow" panose="020B0606020202030204" pitchFamily="34" charset="0"/>
              </a:rPr>
              <a:t>Lobo Frontal</a:t>
            </a:r>
            <a:endParaRPr lang="en-US" altLang="pt-BR" sz="2000" b="1">
              <a:latin typeface="Arial Narrow" panose="020B0606020202030204" pitchFamily="34" charset="0"/>
            </a:endParaRPr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id="{D96CA178-1374-C4A8-6B2A-B0D6F11456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06575" y="1905000"/>
            <a:ext cx="320040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1C90E29E-4E65-D7BD-F74D-3E3400E0C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2265363"/>
            <a:ext cx="17256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b="1">
                <a:latin typeface="Arial Narrow" panose="020B0606020202030204" pitchFamily="34" charset="0"/>
              </a:rPr>
              <a:t>Fissura de Rolando</a:t>
            </a:r>
          </a:p>
          <a:p>
            <a:pPr eaLnBrk="1" hangingPunct="1"/>
            <a:r>
              <a:rPr lang="pt-BR" altLang="pt-BR" sz="1600" b="1">
                <a:latin typeface="Arial Narrow" panose="020B0606020202030204" pitchFamily="34" charset="0"/>
              </a:rPr>
              <a:t>(Sulco Central)</a:t>
            </a:r>
            <a:endParaRPr lang="en-US" altLang="pt-BR" sz="1600" b="1">
              <a:latin typeface="Arial Narrow" panose="020B0606020202030204" pitchFamily="34" charset="0"/>
            </a:endParaRP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73E095C4-FB59-3DF5-5EB9-C9724C1077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95538" y="4348163"/>
            <a:ext cx="814387" cy="735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E9247A71-D4D3-26D2-E088-3F49AB33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4991100"/>
            <a:ext cx="1558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b="1">
                <a:latin typeface="Arial Narrow" panose="020B0606020202030204" pitchFamily="34" charset="0"/>
              </a:rPr>
              <a:t>Fissura Lateral</a:t>
            </a:r>
          </a:p>
          <a:p>
            <a:pPr eaLnBrk="1" hangingPunct="1"/>
            <a:r>
              <a:rPr lang="pt-BR" altLang="pt-BR" sz="1600" b="1">
                <a:latin typeface="Arial Narrow" panose="020B0606020202030204" pitchFamily="34" charset="0"/>
              </a:rPr>
              <a:t>(Fissura Silviana)</a:t>
            </a:r>
            <a:endParaRPr lang="en-US" altLang="pt-BR" sz="1600" b="1">
              <a:latin typeface="Arial Narrow" panose="020B0606020202030204" pitchFamily="34" charset="0"/>
            </a:endParaRP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AC1C3F5D-2CA7-794D-10BF-836488B3C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713" y="2328863"/>
            <a:ext cx="150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>
                <a:latin typeface="Arial Narrow" panose="020B0606020202030204" pitchFamily="34" charset="0"/>
              </a:rPr>
              <a:t>Lobo Parietal</a:t>
            </a:r>
            <a:endParaRPr lang="en-US" altLang="pt-BR" sz="2000" b="1">
              <a:latin typeface="Arial Narrow" panose="020B0606020202030204" pitchFamily="34" charset="0"/>
            </a:endParaRP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7E572490-4012-D371-E46C-52C1609EA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513" y="5476875"/>
            <a:ext cx="168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>
                <a:latin typeface="Arial Narrow" panose="020B0606020202030204" pitchFamily="34" charset="0"/>
              </a:rPr>
              <a:t>Lobo Temporal</a:t>
            </a:r>
            <a:endParaRPr lang="en-US" altLang="pt-BR" sz="2000" b="1">
              <a:latin typeface="Arial Narrow" panose="020B0606020202030204" pitchFamily="34" charset="0"/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6B7918E4-9832-EA99-5344-9C7C64465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4550" y="4846638"/>
            <a:ext cx="1627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>
                <a:latin typeface="Arial Narrow" panose="020B0606020202030204" pitchFamily="34" charset="0"/>
              </a:rPr>
              <a:t>Lobo Occipital</a:t>
            </a:r>
            <a:endParaRPr lang="en-US" altLang="pt-BR" sz="2000" b="1">
              <a:latin typeface="Arial Narrow" panose="020B0606020202030204" pitchFamily="34" charset="0"/>
            </a:endParaRPr>
          </a:p>
        </p:txBody>
      </p:sp>
      <p:sp>
        <p:nvSpPr>
          <p:cNvPr id="18444" name="TextBox 11">
            <a:extLst>
              <a:ext uri="{FF2B5EF4-FFF2-40B4-BE49-F238E27FC236}">
                <a16:creationId xmlns:a16="http://schemas.microsoft.com/office/drawing/2014/main" id="{73886963-96AA-AB49-5946-97036B95D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12620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82B4CD-FB82-410F-B430-E7B80C2A2F30}" type="slidenum">
              <a:rPr lang="en-US" altLang="pt-BR" sz="1200" b="1">
                <a:solidFill>
                  <a:schemeClr val="bg1"/>
                </a:solidFill>
              </a:rPr>
              <a:pPr eaLnBrk="1" hangingPunct="1"/>
              <a:t>4</a:t>
            </a:fld>
            <a:endParaRPr lang="en-US" altLang="pt-BR" sz="1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6E18B92-EDC5-9741-9AA3-3ABD7A48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25" y="0"/>
            <a:ext cx="8969375" cy="12525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200" dirty="0" err="1">
                <a:solidFill>
                  <a:schemeClr val="accent1">
                    <a:satMod val="150000"/>
                  </a:schemeClr>
                </a:solidFill>
              </a:rPr>
              <a:t>Anatomia</a:t>
            </a:r>
            <a:r>
              <a:rPr lang="en-US" sz="4200" dirty="0">
                <a:solidFill>
                  <a:schemeClr val="accent1">
                    <a:satMod val="150000"/>
                  </a:schemeClr>
                </a:solidFill>
              </a:rPr>
              <a:t> e </a:t>
            </a:r>
            <a:r>
              <a:rPr lang="en-US" sz="4200" dirty="0" err="1">
                <a:solidFill>
                  <a:schemeClr val="accent1">
                    <a:satMod val="150000"/>
                  </a:schemeClr>
                </a:solidFill>
              </a:rPr>
              <a:t>cognição</a:t>
            </a:r>
            <a:r>
              <a:rPr lang="en-US" sz="4200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sz="4200" dirty="0" err="1">
                <a:solidFill>
                  <a:schemeClr val="accent1">
                    <a:satMod val="150000"/>
                  </a:schemeClr>
                </a:solidFill>
              </a:rPr>
              <a:t>relacionadas</a:t>
            </a:r>
            <a:endParaRPr lang="en-US" sz="42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9523D85-77BF-4B49-07E7-FFC6A26CE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25" y="2252663"/>
            <a:ext cx="2528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Pierre Broca (1824-1880)</a:t>
            </a:r>
            <a:r>
              <a:rPr lang="pt-BR" altLang="pt-BR"/>
              <a:t> </a:t>
            </a:r>
          </a:p>
        </p:txBody>
      </p:sp>
      <p:pic>
        <p:nvPicPr>
          <p:cNvPr id="4" name="Picture 6" descr="brocaperson">
            <a:extLst>
              <a:ext uri="{FF2B5EF4-FFF2-40B4-BE49-F238E27FC236}">
                <a16:creationId xmlns:a16="http://schemas.microsoft.com/office/drawing/2014/main" id="{49FACB60-AB95-5ED9-698D-4D29ABDF1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574925"/>
            <a:ext cx="2382837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7D3F54DC-1C0F-1748-01FE-EDE7C6CF6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8" y="1595438"/>
            <a:ext cx="92948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>
                <a:solidFill>
                  <a:srgbClr val="000000"/>
                </a:solidFill>
              </a:rPr>
              <a:t>No verão de 1860, no Hospital Bicetre em Paris...</a:t>
            </a:r>
            <a:r>
              <a:rPr lang="en-US" altLang="pt-BR" sz="32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6" name="Picture 8" descr="tan">
            <a:extLst>
              <a:ext uri="{FF2B5EF4-FFF2-40B4-BE49-F238E27FC236}">
                <a16:creationId xmlns:a16="http://schemas.microsoft.com/office/drawing/2014/main" id="{90115A4C-3854-058D-78D3-F48B13A93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2598738"/>
            <a:ext cx="3122613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B2D6B873-8624-1B03-3385-E55D24AD7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900" y="5559425"/>
            <a:ext cx="1882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i="1"/>
              <a:t>Monsieur</a:t>
            </a:r>
            <a:r>
              <a:rPr lang="pt-BR" altLang="pt-BR"/>
              <a:t> Leborgne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3FD444EC-BC5B-5DE4-C2D7-A585C558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2525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chemeClr val="accent1">
                    <a:satMod val="150000"/>
                  </a:schemeClr>
                </a:solidFill>
              </a:rPr>
              <a:t>A </a:t>
            </a:r>
            <a:r>
              <a:rPr lang="en-US" sz="5400" dirty="0" err="1">
                <a:solidFill>
                  <a:schemeClr val="accent1">
                    <a:satMod val="150000"/>
                  </a:schemeClr>
                </a:solidFill>
              </a:rPr>
              <a:t>Área</a:t>
            </a:r>
            <a:r>
              <a:rPr lang="en-US" sz="5400" dirty="0">
                <a:solidFill>
                  <a:schemeClr val="accent1">
                    <a:satMod val="150000"/>
                  </a:schemeClr>
                </a:solidFill>
              </a:rPr>
              <a:t> de </a:t>
            </a:r>
            <a:r>
              <a:rPr lang="en-US" sz="5400" dirty="0" err="1">
                <a:solidFill>
                  <a:schemeClr val="accent1">
                    <a:satMod val="150000"/>
                  </a:schemeClr>
                </a:solidFill>
              </a:rPr>
              <a:t>Broca</a:t>
            </a:r>
            <a:endParaRPr lang="en-US" sz="54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9" descr="tanbrain">
            <a:extLst>
              <a:ext uri="{FF2B5EF4-FFF2-40B4-BE49-F238E27FC236}">
                <a16:creationId xmlns:a16="http://schemas.microsoft.com/office/drawing/2014/main" id="{1495F6F8-05C3-C921-486E-91665DD62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409825"/>
            <a:ext cx="41989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rocabrain">
            <a:extLst>
              <a:ext uri="{FF2B5EF4-FFF2-40B4-BE49-F238E27FC236}">
                <a16:creationId xmlns:a16="http://schemas.microsoft.com/office/drawing/2014/main" id="{B4A3E15B-3C9D-CBB1-0838-9B005A024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2889250"/>
            <a:ext cx="2894013" cy="20081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12">
            <a:extLst>
              <a:ext uri="{FF2B5EF4-FFF2-40B4-BE49-F238E27FC236}">
                <a16:creationId xmlns:a16="http://schemas.microsoft.com/office/drawing/2014/main" id="{F5A8780E-0A55-C514-CBE5-37BF4A53FD5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47888" y="3962400"/>
            <a:ext cx="1538287" cy="2032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" name="Line 14">
            <a:extLst>
              <a:ext uri="{FF2B5EF4-FFF2-40B4-BE49-F238E27FC236}">
                <a16:creationId xmlns:a16="http://schemas.microsoft.com/office/drawing/2014/main" id="{EE5B3765-5222-4B40-D979-9499B93720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57713" y="4340225"/>
            <a:ext cx="1755775" cy="165417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57F8020D-FE79-19EA-3173-75EAF3625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113" y="6064250"/>
            <a:ext cx="45608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Terceira circunvolução do lobo frontal esquerdo</a:t>
            </a:r>
            <a:endParaRPr lang="en-US" altLang="pt-BR" b="1"/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6E399332-F7CF-D656-58C9-C4206BEC4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1989138"/>
            <a:ext cx="33353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Cérebro preservado do Mr. Leborgne</a:t>
            </a:r>
            <a:endParaRPr lang="en-US" altLang="pt-BR"/>
          </a:p>
        </p:txBody>
      </p:sp>
      <p:sp>
        <p:nvSpPr>
          <p:cNvPr id="28681" name="TextBox 8">
            <a:extLst>
              <a:ext uri="{FF2B5EF4-FFF2-40B4-BE49-F238E27FC236}">
                <a16:creationId xmlns:a16="http://schemas.microsoft.com/office/drawing/2014/main" id="{7C1CDED3-19A5-D9E6-B956-FEC45607F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12620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5994A0-0919-40B0-A90D-BC3331D76556}" type="slidenum">
              <a:rPr lang="en-US" altLang="pt-BR" sz="1200" b="1">
                <a:solidFill>
                  <a:schemeClr val="bg1"/>
                </a:solidFill>
              </a:rPr>
              <a:pPr eaLnBrk="1" hangingPunct="1"/>
              <a:t>6</a:t>
            </a:fld>
            <a:endParaRPr lang="en-US" altLang="pt-BR" sz="1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BACB32C-9F58-E00A-0AA6-6471FDFDB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53975"/>
            <a:ext cx="8229600" cy="12525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chemeClr val="accent1">
                    <a:satMod val="150000"/>
                  </a:schemeClr>
                </a:solidFill>
              </a:rPr>
              <a:t>A </a:t>
            </a:r>
            <a:r>
              <a:rPr lang="en-US" sz="5400" dirty="0" err="1">
                <a:solidFill>
                  <a:schemeClr val="accent1">
                    <a:satMod val="150000"/>
                  </a:schemeClr>
                </a:solidFill>
              </a:rPr>
              <a:t>produção</a:t>
            </a:r>
            <a:r>
              <a:rPr lang="en-US" sz="5400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1">
                    <a:satMod val="150000"/>
                  </a:schemeClr>
                </a:solidFill>
              </a:rPr>
              <a:t>deficiente</a:t>
            </a:r>
            <a:endParaRPr lang="en-US" sz="54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9" descr="FalaBroca">
            <a:extLst>
              <a:ext uri="{FF2B5EF4-FFF2-40B4-BE49-F238E27FC236}">
                <a16:creationId xmlns:a16="http://schemas.microsoft.com/office/drawing/2014/main" id="{DFBC9F63-57C0-932B-D2F3-56652F51F4D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8100" y="2411413"/>
            <a:ext cx="3802063" cy="2439987"/>
          </a:xfrm>
          <a:noFill/>
        </p:spPr>
      </p:pic>
      <p:sp>
        <p:nvSpPr>
          <p:cNvPr id="4" name="Text Box 11">
            <a:extLst>
              <a:ext uri="{FF2B5EF4-FFF2-40B4-BE49-F238E27FC236}">
                <a16:creationId xmlns:a16="http://schemas.microsoft.com/office/drawing/2014/main" id="{EF698A0C-A940-3108-A24B-43E558132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463" y="5464175"/>
            <a:ext cx="540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CC9900"/>
              </a:buClr>
              <a:buFontTx/>
              <a:buChar char="•"/>
            </a:pPr>
            <a:r>
              <a:rPr lang="pt-BR" altLang="pt-BR" sz="1600"/>
              <a:t>  Deficiência na produção de palavras de classe fechada.</a:t>
            </a:r>
            <a:endParaRPr lang="en-US" altLang="pt-BR" sz="1600"/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491D9DEA-3819-8FD0-837E-8D00C07D5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744663"/>
            <a:ext cx="90138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1600"/>
              <a:t>Depois de “Tan” , Broca estudou mais oito pacientes que haviam sofrido AVC do lado esquerdo e apresentavam deficiências articulatórias.  O exame post-mortem revelou que a área de Broca estava lesionada em todos eles.</a:t>
            </a:r>
            <a:r>
              <a:rPr lang="pt-BR" altLang="pt-BR"/>
              <a:t> </a:t>
            </a:r>
            <a:endParaRPr lang="en-US" altLang="pt-BR"/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CA64D3E9-A735-34EF-B90B-26DC3C01E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50" y="5857875"/>
            <a:ext cx="2627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CC9900"/>
              </a:buClr>
              <a:buFontTx/>
              <a:buChar char="•"/>
            </a:pPr>
            <a:r>
              <a:rPr lang="pt-BR" altLang="pt-BR" sz="1600"/>
              <a:t>  Preservação da prosódia</a:t>
            </a:r>
            <a:endParaRPr lang="en-US" altLang="pt-BR" sz="1600"/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B3018584-BFFB-5A40-7518-78EC2E511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938" y="6183313"/>
            <a:ext cx="3079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CC9900"/>
              </a:buClr>
              <a:buFontTx/>
              <a:buChar char="•"/>
            </a:pPr>
            <a:r>
              <a:rPr lang="pt-BR" altLang="pt-BR" sz="1600"/>
              <a:t>  Preservação da compreensão</a:t>
            </a:r>
            <a:endParaRPr lang="en-US" altLang="pt-BR" sz="1600"/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625FDFB5-6623-D8ED-2B15-7C4918F17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4981575"/>
            <a:ext cx="2271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Apresentavam: </a:t>
            </a:r>
            <a:endParaRPr lang="en-US" altLang="pt-BR"/>
          </a:p>
        </p:txBody>
      </p:sp>
      <p:sp>
        <p:nvSpPr>
          <p:cNvPr id="29705" name="TextBox 8">
            <a:extLst>
              <a:ext uri="{FF2B5EF4-FFF2-40B4-BE49-F238E27FC236}">
                <a16:creationId xmlns:a16="http://schemas.microsoft.com/office/drawing/2014/main" id="{9A7698E1-8F33-54D3-E491-2337CD1AE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12620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125665-6BD4-4E0C-B2B7-465061460BD1}" type="slidenum">
              <a:rPr lang="en-US" altLang="pt-BR" sz="1200" b="1">
                <a:solidFill>
                  <a:schemeClr val="bg1"/>
                </a:solidFill>
              </a:rPr>
              <a:pPr eaLnBrk="1" hangingPunct="1"/>
              <a:t>7</a:t>
            </a:fld>
            <a:endParaRPr lang="en-US" altLang="pt-BR" sz="1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40C58D16-122B-9CFF-B0D3-CFF66CB40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227013"/>
            <a:ext cx="7921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Carl </a:t>
            </a:r>
            <a:r>
              <a:rPr lang="pt-BR" sz="5400" b="1" dirty="0" err="1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Wernicke</a:t>
            </a:r>
            <a:r>
              <a:rPr lang="pt-BR" sz="54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 (1848-1905)</a:t>
            </a:r>
            <a:endParaRPr lang="en-US" sz="5400" b="1" dirty="0">
              <a:solidFill>
                <a:schemeClr val="accent1"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14" descr="wernicke">
            <a:extLst>
              <a:ext uri="{FF2B5EF4-FFF2-40B4-BE49-F238E27FC236}">
                <a16:creationId xmlns:a16="http://schemas.microsoft.com/office/drawing/2014/main" id="{6EE1B3AD-5EED-2EDB-07A7-8CE61CEA1212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clrChange>
              <a:clrFrom>
                <a:srgbClr val="F5ECED"/>
              </a:clrFrom>
              <a:clrTo>
                <a:srgbClr val="F5EC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463" y="1890713"/>
            <a:ext cx="3143250" cy="3911600"/>
          </a:xfrm>
          <a:noFill/>
        </p:spPr>
      </p:pic>
      <p:pic>
        <p:nvPicPr>
          <p:cNvPr id="5" name="Picture 10" descr="balaowernicke">
            <a:extLst>
              <a:ext uri="{FF2B5EF4-FFF2-40B4-BE49-F238E27FC236}">
                <a16:creationId xmlns:a16="http://schemas.microsoft.com/office/drawing/2014/main" id="{F2533C20-F4AE-1100-F7D7-045E79F0F8F1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9113" y="2489200"/>
            <a:ext cx="4814887" cy="2387600"/>
          </a:xfrm>
          <a:noFill/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1A36D554-CBA8-366B-7D09-416C3E441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860550"/>
            <a:ext cx="3392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Em 1874, dois pacientes com AVC</a:t>
            </a:r>
            <a:endParaRPr lang="en-US" altLang="pt-BR" sz="1600">
              <a:solidFill>
                <a:srgbClr val="000000"/>
              </a:solidFill>
            </a:endParaRP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93170136-5266-15ED-CC4B-C140CA669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550" y="5438775"/>
            <a:ext cx="44672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Falavam muito, mas sem sentido. </a:t>
            </a:r>
          </a:p>
          <a:p>
            <a:pPr eaLnBrk="1" hangingPunct="1"/>
            <a:r>
              <a:rPr lang="pt-BR" altLang="pt-BR"/>
              <a:t>Não demonstravam entender a linguagem falada.</a:t>
            </a:r>
            <a:endParaRPr lang="en-US" alt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EDCAFD59-3A4E-6E61-5D96-58F39E44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2525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chemeClr val="accent1">
                    <a:satMod val="150000"/>
                  </a:schemeClr>
                </a:solidFill>
              </a:rPr>
              <a:t>A </a:t>
            </a:r>
            <a:r>
              <a:rPr lang="en-US" sz="5400" dirty="0" err="1">
                <a:solidFill>
                  <a:schemeClr val="accent1">
                    <a:satMod val="150000"/>
                  </a:schemeClr>
                </a:solidFill>
              </a:rPr>
              <a:t>Área</a:t>
            </a:r>
            <a:r>
              <a:rPr lang="en-US" sz="5400" dirty="0">
                <a:solidFill>
                  <a:schemeClr val="accent1">
                    <a:satMod val="150000"/>
                  </a:schemeClr>
                </a:solidFill>
              </a:rPr>
              <a:t> de </a:t>
            </a:r>
            <a:r>
              <a:rPr lang="en-US" sz="5400" dirty="0" err="1">
                <a:solidFill>
                  <a:schemeClr val="accent1">
                    <a:satMod val="150000"/>
                  </a:schemeClr>
                </a:solidFill>
              </a:rPr>
              <a:t>Wernicke</a:t>
            </a:r>
            <a:endParaRPr lang="en-US" sz="54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" name="Picture 5" descr="desenhowernicke">
            <a:extLst>
              <a:ext uri="{FF2B5EF4-FFF2-40B4-BE49-F238E27FC236}">
                <a16:creationId xmlns:a16="http://schemas.microsoft.com/office/drawing/2014/main" id="{5783E379-9879-483C-C05B-E4FF69BEF5D9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3788" y="2217738"/>
            <a:ext cx="3949700" cy="3124200"/>
          </a:xfrm>
          <a:noFill/>
        </p:spPr>
      </p:pic>
      <p:pic>
        <p:nvPicPr>
          <p:cNvPr id="4" name="Picture 11" descr="Wernicke-brainlive">
            <a:extLst>
              <a:ext uri="{FF2B5EF4-FFF2-40B4-BE49-F238E27FC236}">
                <a16:creationId xmlns:a16="http://schemas.microsoft.com/office/drawing/2014/main" id="{217271A4-17BD-C267-773E-707069E5E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2319338"/>
            <a:ext cx="3965575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4">
            <a:extLst>
              <a:ext uri="{FF2B5EF4-FFF2-40B4-BE49-F238E27FC236}">
                <a16:creationId xmlns:a16="http://schemas.microsoft.com/office/drawing/2014/main" id="{8C0A1723-D52C-7CB9-49A8-7B333ED7B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1025" y="3948113"/>
            <a:ext cx="0" cy="168275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1A3BA660-0F27-52E7-A7AC-630BBD669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5689600"/>
            <a:ext cx="1276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Área afetada</a:t>
            </a:r>
            <a:endParaRPr lang="en-US" altLang="pt-BR"/>
          </a:p>
        </p:txBody>
      </p:sp>
      <p:sp>
        <p:nvSpPr>
          <p:cNvPr id="32775" name="TextBox 6">
            <a:extLst>
              <a:ext uri="{FF2B5EF4-FFF2-40B4-BE49-F238E27FC236}">
                <a16:creationId xmlns:a16="http://schemas.microsoft.com/office/drawing/2014/main" id="{EE89A3B8-E4A8-F142-8903-AB9E96B90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12620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20C6D9-FB3B-4FEE-A2BB-F7266F2A26C2}" type="slidenum">
              <a:rPr lang="en-US" altLang="pt-BR" sz="1200" b="1">
                <a:solidFill>
                  <a:schemeClr val="bg1"/>
                </a:solidFill>
              </a:rPr>
              <a:pPr eaLnBrk="1" hangingPunct="1"/>
              <a:t>9</a:t>
            </a:fld>
            <a:endParaRPr lang="en-US" altLang="pt-BR" sz="1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2633</TotalTime>
  <Words>442</Words>
  <Application>Microsoft Office PowerPoint</Application>
  <PresentationFormat>Apresentação na tela (4:3)</PresentationFormat>
  <Paragraphs>109</Paragraphs>
  <Slides>14</Slides>
  <Notes>13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4" baseType="lpstr">
      <vt:lpstr>Arial</vt:lpstr>
      <vt:lpstr>Arial Narrow</vt:lpstr>
      <vt:lpstr>Calibri</vt:lpstr>
      <vt:lpstr>Century Gothic</vt:lpstr>
      <vt:lpstr>Times</vt:lpstr>
      <vt:lpstr>Tw Cen MT</vt:lpstr>
      <vt:lpstr>Wingdings</vt:lpstr>
      <vt:lpstr>Wingdings 2</vt:lpstr>
      <vt:lpstr>Median</vt:lpstr>
      <vt:lpstr>Image</vt:lpstr>
      <vt:lpstr>                  https://acesin.letras.ufrj.br/curso/lef-150-fundamentos-da-analise/</vt:lpstr>
      <vt:lpstr>Aula 1: Neurociência da linguagem:               uma perspectiva histórica</vt:lpstr>
      <vt:lpstr>A porção material</vt:lpstr>
      <vt:lpstr>Divisões de cada hemisfério </vt:lpstr>
      <vt:lpstr>Anatomia e cognição relacionadas</vt:lpstr>
      <vt:lpstr>A Área de Broca</vt:lpstr>
      <vt:lpstr>A produção deficiente</vt:lpstr>
      <vt:lpstr>Apresentação do PowerPoint</vt:lpstr>
      <vt:lpstr>A Área de Wernicke</vt:lpstr>
      <vt:lpstr>A 1885 -  O Modelo Conexionista ou a “Casa de Wernicke – Lichtheim”</vt:lpstr>
      <vt:lpstr>Algumas correlações</vt:lpstr>
      <vt:lpstr>Algumas correlações</vt:lpstr>
      <vt:lpstr>Norman  Geschwind (1926 -1984)</vt:lpstr>
      <vt:lpstr>Neurofisiologia da percepção sonora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Aniela</dc:creator>
  <cp:lastModifiedBy>Aniela Franca</cp:lastModifiedBy>
  <cp:revision>155</cp:revision>
  <dcterms:created xsi:type="dcterms:W3CDTF">2008-09-06T17:21:06Z</dcterms:created>
  <dcterms:modified xsi:type="dcterms:W3CDTF">2024-04-04T09:42:22Z</dcterms:modified>
</cp:coreProperties>
</file>