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4695" y="237743"/>
            <a:ext cx="11722735" cy="6383020"/>
          </a:xfrm>
          <a:custGeom>
            <a:avLst/>
            <a:gdLst/>
            <a:ahLst/>
            <a:cxnLst/>
            <a:rect l="l" t="t" r="r" b="b"/>
            <a:pathLst>
              <a:path w="11722735" h="6383020">
                <a:moveTo>
                  <a:pt x="11722608" y="0"/>
                </a:moveTo>
                <a:lnTo>
                  <a:pt x="0" y="0"/>
                </a:lnTo>
                <a:lnTo>
                  <a:pt x="0" y="6382511"/>
                </a:lnTo>
                <a:lnTo>
                  <a:pt x="11722608" y="6382511"/>
                </a:lnTo>
                <a:lnTo>
                  <a:pt x="11722608" y="0"/>
                </a:lnTo>
                <a:close/>
              </a:path>
            </a:pathLst>
          </a:custGeom>
          <a:solidFill>
            <a:srgbClr val="BEBEB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1856" y="374904"/>
            <a:ext cx="11448415" cy="6108700"/>
          </a:xfrm>
          <a:custGeom>
            <a:avLst/>
            <a:gdLst/>
            <a:ahLst/>
            <a:cxnLst/>
            <a:rect l="l" t="t" r="r" b="b"/>
            <a:pathLst>
              <a:path w="11448415" h="6108700">
                <a:moveTo>
                  <a:pt x="0" y="6108192"/>
                </a:moveTo>
                <a:lnTo>
                  <a:pt x="11448288" y="6108192"/>
                </a:lnTo>
                <a:lnTo>
                  <a:pt x="11448288" y="0"/>
                </a:lnTo>
                <a:lnTo>
                  <a:pt x="0" y="0"/>
                </a:lnTo>
                <a:lnTo>
                  <a:pt x="0" y="6108192"/>
                </a:lnTo>
                <a:close/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5539" y="795909"/>
            <a:ext cx="9900920" cy="8221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0508" y="1923948"/>
            <a:ext cx="9582785" cy="3792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-top-twenty.com/the-top-20-highest-paid-celebrities-in-the-world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391" y="1223759"/>
              <a:ext cx="9660644" cy="43921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7591" y="1267967"/>
              <a:ext cx="9577070" cy="4308475"/>
            </a:xfrm>
            <a:custGeom>
              <a:avLst/>
              <a:gdLst/>
              <a:ahLst/>
              <a:cxnLst/>
              <a:rect l="l" t="t" r="r" b="b"/>
              <a:pathLst>
                <a:path w="9577070" h="4308475">
                  <a:moveTo>
                    <a:pt x="9576816" y="0"/>
                  </a:moveTo>
                  <a:lnTo>
                    <a:pt x="0" y="0"/>
                  </a:lnTo>
                  <a:lnTo>
                    <a:pt x="0" y="4308348"/>
                  </a:lnTo>
                  <a:lnTo>
                    <a:pt x="9576816" y="4308348"/>
                  </a:lnTo>
                  <a:lnTo>
                    <a:pt x="9576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800" y="1411224"/>
              <a:ext cx="9296400" cy="4036060"/>
            </a:xfrm>
            <a:custGeom>
              <a:avLst/>
              <a:gdLst/>
              <a:ahLst/>
              <a:cxnLst/>
              <a:rect l="l" t="t" r="r" b="b"/>
              <a:pathLst>
                <a:path w="9296400" h="4036060">
                  <a:moveTo>
                    <a:pt x="0" y="4035552"/>
                  </a:moveTo>
                  <a:lnTo>
                    <a:pt x="9296400" y="4035552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555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35880" y="1267967"/>
              <a:ext cx="1920239" cy="731520"/>
            </a:xfrm>
            <a:custGeom>
              <a:avLst/>
              <a:gdLst/>
              <a:ahLst/>
              <a:cxnLst/>
              <a:rect l="l" t="t" r="r" b="b"/>
              <a:pathLst>
                <a:path w="1920240" h="731519">
                  <a:moveTo>
                    <a:pt x="1920227" y="0"/>
                  </a:moveTo>
                  <a:lnTo>
                    <a:pt x="0" y="0"/>
                  </a:lnTo>
                  <a:lnTo>
                    <a:pt x="0" y="541020"/>
                  </a:lnTo>
                  <a:lnTo>
                    <a:pt x="0" y="731520"/>
                  </a:lnTo>
                  <a:lnTo>
                    <a:pt x="1920227" y="731520"/>
                  </a:lnTo>
                  <a:lnTo>
                    <a:pt x="1920227" y="541020"/>
                  </a:lnTo>
                  <a:lnTo>
                    <a:pt x="1920227" y="0"/>
                  </a:lnTo>
                  <a:close/>
                </a:path>
              </a:pathLst>
            </a:custGeom>
            <a:solidFill>
              <a:srgbClr val="0F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0179" y="1267967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h="612775">
                  <a:moveTo>
                    <a:pt x="0" y="0"/>
                  </a:moveTo>
                  <a:lnTo>
                    <a:pt x="0" y="612648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0179" y="1267967"/>
              <a:ext cx="1691639" cy="615950"/>
            </a:xfrm>
            <a:custGeom>
              <a:avLst/>
              <a:gdLst/>
              <a:ahLst/>
              <a:cxnLst/>
              <a:rect l="l" t="t" r="r" b="b"/>
              <a:pathLst>
                <a:path w="1691640" h="615950">
                  <a:moveTo>
                    <a:pt x="1691640" y="0"/>
                  </a:moveTo>
                  <a:lnTo>
                    <a:pt x="1691640" y="541020"/>
                  </a:lnTo>
                </a:path>
                <a:path w="1691640" h="615950">
                  <a:moveTo>
                    <a:pt x="0" y="615696"/>
                  </a:moveTo>
                  <a:lnTo>
                    <a:pt x="445008" y="615696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64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95188" y="1808988"/>
              <a:ext cx="5453380" cy="3240405"/>
            </a:xfrm>
            <a:custGeom>
              <a:avLst/>
              <a:gdLst/>
              <a:ahLst/>
              <a:cxnLst/>
              <a:rect l="l" t="t" r="r" b="b"/>
              <a:pathLst>
                <a:path w="5453380" h="3240404">
                  <a:moveTo>
                    <a:pt x="5452871" y="0"/>
                  </a:moveTo>
                  <a:lnTo>
                    <a:pt x="0" y="0"/>
                  </a:lnTo>
                  <a:lnTo>
                    <a:pt x="0" y="3240024"/>
                  </a:lnTo>
                  <a:lnTo>
                    <a:pt x="5452871" y="3240024"/>
                  </a:lnTo>
                  <a:lnTo>
                    <a:pt x="545287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61303" y="1975104"/>
              <a:ext cx="5120640" cy="2908300"/>
            </a:xfrm>
            <a:custGeom>
              <a:avLst/>
              <a:gdLst/>
              <a:ahLst/>
              <a:cxnLst/>
              <a:rect l="l" t="t" r="r" b="b"/>
              <a:pathLst>
                <a:path w="5120640" h="2908300">
                  <a:moveTo>
                    <a:pt x="0" y="2907792"/>
                  </a:moveTo>
                  <a:lnTo>
                    <a:pt x="5120640" y="2907792"/>
                  </a:lnTo>
                  <a:lnTo>
                    <a:pt x="5120640" y="0"/>
                  </a:lnTo>
                  <a:lnTo>
                    <a:pt x="0" y="0"/>
                  </a:lnTo>
                  <a:lnTo>
                    <a:pt x="0" y="2907792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61303" y="1975104"/>
            <a:ext cx="3961129" cy="2588594"/>
          </a:xfrm>
          <a:prstGeom prst="rect">
            <a:avLst/>
          </a:prstGeom>
          <a:solidFill>
            <a:srgbClr val="404040"/>
          </a:solidFill>
          <a:ln w="6350">
            <a:solidFill>
              <a:srgbClr val="FFFFFF"/>
            </a:solidFill>
          </a:ln>
        </p:spPr>
        <p:txBody>
          <a:bodyPr vert="horz" wrap="square" lIns="0" tIns="278130" rIns="0" bIns="0" rtlCol="0">
            <a:spAutoFit/>
          </a:bodyPr>
          <a:lstStyle/>
          <a:p>
            <a:pPr marL="207010" marR="228600" indent="-1270" algn="ctr">
              <a:lnSpc>
                <a:spcPct val="83000"/>
              </a:lnSpc>
              <a:spcBef>
                <a:spcPts val="2190"/>
              </a:spcBef>
            </a:pPr>
            <a:r>
              <a:rPr sz="4500" spc="41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45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4500" spc="24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45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335" dirty="0">
                <a:solidFill>
                  <a:srgbClr val="FF3300"/>
                </a:solidFill>
                <a:latin typeface="Calibri"/>
                <a:cs typeface="Calibri"/>
              </a:rPr>
              <a:t>DICOTOMIAS </a:t>
            </a:r>
            <a:r>
              <a:rPr sz="4500" spc="42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4500" spc="305" dirty="0">
                <a:solidFill>
                  <a:srgbClr val="FF3300"/>
                </a:solidFill>
                <a:latin typeface="Calibri"/>
                <a:cs typeface="Calibri"/>
              </a:rPr>
              <a:t>SAUSSURE</a:t>
            </a:r>
            <a:endParaRPr sz="45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96228" y="2317533"/>
            <a:ext cx="630942" cy="222504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200" spc="135" dirty="0">
                <a:solidFill>
                  <a:srgbClr val="FFFFFF"/>
                </a:solidFill>
                <a:latin typeface="Calibri"/>
                <a:cs typeface="Calibri"/>
              </a:rPr>
              <a:t>Fundamentos</a:t>
            </a:r>
            <a:r>
              <a:rPr sz="1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2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Calibri"/>
                <a:cs typeface="Calibri"/>
              </a:rPr>
              <a:t>Linguística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lang="pt-BR" sz="1200" spc="155" dirty="0">
                <a:solidFill>
                  <a:srgbClr val="FFFFFF"/>
                </a:solidFill>
                <a:latin typeface="Calibri"/>
                <a:cs typeface="Calibri"/>
              </a:rPr>
              <a:t>Aniela Improta França </a:t>
            </a:r>
            <a:r>
              <a:rPr sz="1200" spc="155" dirty="0">
                <a:solidFill>
                  <a:srgbClr val="FFFFFF"/>
                </a:solidFill>
                <a:latin typeface="Calibri"/>
                <a:cs typeface="Calibri"/>
              </a:rPr>
              <a:t>FL/UFRJ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22180" y="1964435"/>
            <a:ext cx="0" cy="2908300"/>
          </a:xfrm>
          <a:custGeom>
            <a:avLst/>
            <a:gdLst/>
            <a:ahLst/>
            <a:cxnLst/>
            <a:rect l="l" t="t" r="r" b="b"/>
            <a:pathLst>
              <a:path h="2908300">
                <a:moveTo>
                  <a:pt x="0" y="0"/>
                </a:moveTo>
                <a:lnTo>
                  <a:pt x="0" y="290779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795909"/>
            <a:ext cx="81413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0" dirty="0"/>
              <a:t>Grandes</a:t>
            </a:r>
            <a:r>
              <a:rPr spc="114" dirty="0"/>
              <a:t> </a:t>
            </a:r>
            <a:r>
              <a:rPr spc="185" dirty="0">
                <a:solidFill>
                  <a:srgbClr val="FF3300"/>
                </a:solidFill>
              </a:rPr>
              <a:t>contribuições</a:t>
            </a:r>
            <a:r>
              <a:rPr spc="80" dirty="0">
                <a:solidFill>
                  <a:srgbClr val="FF3300"/>
                </a:solidFill>
              </a:rPr>
              <a:t> </a:t>
            </a:r>
            <a:r>
              <a:rPr spc="345" dirty="0"/>
              <a:t>de</a:t>
            </a:r>
            <a:r>
              <a:rPr spc="120" dirty="0"/>
              <a:t> </a:t>
            </a:r>
            <a:r>
              <a:rPr spc="175" dirty="0"/>
              <a:t>Saussure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539" y="1562887"/>
            <a:ext cx="9206230" cy="376999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1335"/>
              </a:spcBef>
              <a:buClr>
                <a:srgbClr val="252525"/>
              </a:buClr>
              <a:buFont typeface="Garamond"/>
              <a:buChar char="◦"/>
              <a:tabLst>
                <a:tab pos="283845" algn="l"/>
              </a:tabLst>
            </a:pPr>
            <a:r>
              <a:rPr sz="2800" spc="155" dirty="0">
                <a:latin typeface="Calibri"/>
                <a:cs typeface="Calibri"/>
              </a:rPr>
              <a:t>Método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100" dirty="0">
                <a:latin typeface="Calibri"/>
                <a:cs typeface="Calibri"/>
              </a:rPr>
              <a:t>histórico-</a:t>
            </a:r>
            <a:r>
              <a:rPr sz="2800" spc="135" dirty="0">
                <a:latin typeface="Calibri"/>
                <a:cs typeface="Calibri"/>
              </a:rPr>
              <a:t>comparativo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270" dirty="0">
                <a:latin typeface="Wingdings"/>
                <a:cs typeface="Wingdings"/>
              </a:rPr>
              <a:t>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b="1" spc="160" dirty="0">
                <a:latin typeface="Calibri"/>
                <a:cs typeface="Calibri"/>
              </a:rPr>
              <a:t>Estruturalismo</a:t>
            </a:r>
            <a:r>
              <a:rPr sz="2800" spc="160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1240"/>
              </a:spcBef>
              <a:buClr>
                <a:srgbClr val="252525"/>
              </a:buClr>
              <a:buFont typeface="Garamond"/>
              <a:buChar char="◦"/>
              <a:tabLst>
                <a:tab pos="283845" algn="l"/>
              </a:tabLst>
            </a:pPr>
            <a:r>
              <a:rPr sz="2800" spc="140" dirty="0">
                <a:latin typeface="Calibri"/>
                <a:cs typeface="Calibri"/>
              </a:rPr>
              <a:t>Linguística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220" dirty="0">
                <a:latin typeface="Calibri"/>
                <a:cs typeface="Calibri"/>
              </a:rPr>
              <a:t>como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b="1" spc="190" dirty="0">
                <a:latin typeface="Calibri"/>
                <a:cs typeface="Calibri"/>
              </a:rPr>
              <a:t>ciência</a:t>
            </a:r>
            <a:r>
              <a:rPr sz="2800" b="1" spc="90" dirty="0">
                <a:latin typeface="Calibri"/>
                <a:cs typeface="Calibri"/>
              </a:rPr>
              <a:t> </a:t>
            </a:r>
            <a:r>
              <a:rPr sz="2800" spc="195" dirty="0">
                <a:latin typeface="Calibri"/>
                <a:cs typeface="Calibri"/>
              </a:rPr>
              <a:t>e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b="1" spc="210" dirty="0">
                <a:latin typeface="Calibri"/>
                <a:cs typeface="Calibri"/>
              </a:rPr>
              <a:t>autônoma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spc="190" dirty="0">
                <a:latin typeface="Calibri"/>
                <a:cs typeface="Calibri"/>
              </a:rPr>
              <a:t>das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140" dirty="0">
                <a:latin typeface="Calibri"/>
                <a:cs typeface="Calibri"/>
              </a:rPr>
              <a:t>demais;</a:t>
            </a:r>
            <a:endParaRPr sz="28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235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800" u="sng" spc="1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Objeto</a:t>
            </a:r>
            <a:r>
              <a:rPr sz="2800" u="sng" spc="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2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u="sng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estudo</a:t>
            </a:r>
            <a:r>
              <a:rPr sz="2800" spc="145" dirty="0">
                <a:latin typeface="Calibri"/>
                <a:cs typeface="Calibri"/>
              </a:rPr>
              <a:t>: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175" dirty="0">
                <a:latin typeface="Calibri"/>
                <a:cs typeface="Calibri"/>
              </a:rPr>
              <a:t>linguagem,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150" dirty="0">
                <a:latin typeface="Calibri"/>
                <a:cs typeface="Calibri"/>
              </a:rPr>
              <a:t>enquanto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185" dirty="0">
                <a:latin typeface="Calibri"/>
                <a:cs typeface="Calibri"/>
              </a:rPr>
              <a:t>capacidade</a:t>
            </a:r>
            <a:endParaRPr sz="280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335"/>
              </a:spcBef>
            </a:pPr>
            <a:r>
              <a:rPr sz="2800" b="1" spc="190" dirty="0">
                <a:latin typeface="Calibri"/>
                <a:cs typeface="Calibri"/>
              </a:rPr>
              <a:t>coletiva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spc="250" dirty="0">
                <a:latin typeface="Calibri"/>
                <a:cs typeface="Calibri"/>
              </a:rPr>
              <a:t>e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270" dirty="0">
                <a:latin typeface="Calibri"/>
                <a:cs typeface="Calibri"/>
              </a:rPr>
              <a:t>homogênea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240" dirty="0">
                <a:latin typeface="Calibri"/>
                <a:cs typeface="Calibri"/>
              </a:rPr>
              <a:t>no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175" dirty="0">
                <a:latin typeface="Calibri"/>
                <a:cs typeface="Calibri"/>
              </a:rPr>
              <a:t>cérebro</a:t>
            </a:r>
            <a:r>
              <a:rPr sz="2800" spc="175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194310" marR="5080" indent="-182245">
              <a:lnSpc>
                <a:spcPct val="110000"/>
              </a:lnSpc>
              <a:spcBef>
                <a:spcPts val="905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800" b="1" u="sng" spc="1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Dicotomias</a:t>
            </a:r>
            <a:r>
              <a:rPr sz="2800" spc="195" dirty="0">
                <a:latin typeface="Calibri"/>
                <a:cs typeface="Calibri"/>
              </a:rPr>
              <a:t>: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150" dirty="0">
                <a:latin typeface="Calibri"/>
                <a:cs typeface="Calibri"/>
              </a:rPr>
              <a:t>prescrições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160" dirty="0">
                <a:latin typeface="Calibri"/>
                <a:cs typeface="Calibri"/>
              </a:rPr>
              <a:t>tudo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185" dirty="0">
                <a:latin typeface="Calibri"/>
                <a:cs typeface="Calibri"/>
              </a:rPr>
              <a:t>ou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175" dirty="0">
                <a:latin typeface="Calibri"/>
                <a:cs typeface="Calibri"/>
              </a:rPr>
              <a:t>nada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190" dirty="0">
                <a:latin typeface="Calibri"/>
                <a:cs typeface="Calibri"/>
              </a:rPr>
              <a:t>das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120" dirty="0">
                <a:latin typeface="Calibri"/>
                <a:cs typeface="Calibri"/>
              </a:rPr>
              <a:t>gramáticas 	</a:t>
            </a:r>
            <a:r>
              <a:rPr sz="2800" spc="130" dirty="0">
                <a:latin typeface="Calibri"/>
                <a:cs typeface="Calibri"/>
              </a:rPr>
              <a:t>comparativas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270" dirty="0">
                <a:latin typeface="Wingdings"/>
                <a:cs typeface="Wingdings"/>
              </a:rPr>
              <a:t>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Calibri"/>
                <a:cs typeface="Calibri"/>
              </a:rPr>
              <a:t>temas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130" dirty="0">
                <a:latin typeface="Calibri"/>
                <a:cs typeface="Calibri"/>
              </a:rPr>
              <a:t>linguísticos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analisados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220" dirty="0">
                <a:latin typeface="Calibri"/>
                <a:cs typeface="Calibri"/>
              </a:rPr>
              <a:t>como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160" dirty="0">
                <a:latin typeface="Calibri"/>
                <a:cs typeface="Calibri"/>
              </a:rPr>
              <a:t>um 	</a:t>
            </a:r>
            <a:r>
              <a:rPr sz="2800" b="1" spc="160" dirty="0">
                <a:latin typeface="Calibri"/>
                <a:cs typeface="Calibri"/>
              </a:rPr>
              <a:t>contínuo</a:t>
            </a:r>
            <a:r>
              <a:rPr sz="2800" spc="16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957529"/>
            <a:ext cx="8260080" cy="1659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Clr>
                <a:srgbClr val="FF3300"/>
              </a:buClr>
              <a:buFont typeface="Arial"/>
              <a:buChar char="•"/>
              <a:tabLst>
                <a:tab pos="584200" algn="l"/>
              </a:tabLst>
            </a:pPr>
            <a:r>
              <a:rPr sz="4000" spc="175" dirty="0">
                <a:solidFill>
                  <a:srgbClr val="FF3300"/>
                </a:solidFill>
                <a:latin typeface="Calibri"/>
                <a:cs typeface="Calibri"/>
              </a:rPr>
              <a:t>Significante</a:t>
            </a:r>
            <a:r>
              <a:rPr sz="4000" spc="13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4000" spc="114" dirty="0">
                <a:solidFill>
                  <a:srgbClr val="252525"/>
                </a:solidFill>
                <a:latin typeface="Calibri"/>
                <a:cs typeface="Calibri"/>
              </a:rPr>
              <a:t>vs</a:t>
            </a:r>
            <a:r>
              <a:rPr sz="40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000" spc="215" dirty="0">
                <a:solidFill>
                  <a:srgbClr val="FF3300"/>
                </a:solidFill>
                <a:latin typeface="Calibri"/>
                <a:cs typeface="Calibri"/>
              </a:rPr>
              <a:t>Significado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3000" b="1" spc="254" dirty="0">
                <a:latin typeface="Calibri"/>
                <a:cs typeface="Calibri"/>
              </a:rPr>
              <a:t>Significado</a:t>
            </a:r>
            <a:r>
              <a:rPr sz="3000" b="1" spc="85" dirty="0">
                <a:latin typeface="Calibri"/>
                <a:cs typeface="Calibri"/>
              </a:rPr>
              <a:t> </a:t>
            </a:r>
            <a:r>
              <a:rPr sz="3000" b="1" spc="490" dirty="0">
                <a:latin typeface="Calibri"/>
                <a:cs typeface="Calibri"/>
              </a:rPr>
              <a:t>+</a:t>
            </a:r>
            <a:r>
              <a:rPr sz="3000" b="1" spc="90" dirty="0">
                <a:latin typeface="Calibri"/>
                <a:cs typeface="Calibri"/>
              </a:rPr>
              <a:t> </a:t>
            </a:r>
            <a:r>
              <a:rPr sz="3000" b="1" spc="220" dirty="0">
                <a:latin typeface="Calibri"/>
                <a:cs typeface="Calibri"/>
              </a:rPr>
              <a:t>Significante</a:t>
            </a:r>
            <a:r>
              <a:rPr sz="3000" b="1" spc="70" dirty="0">
                <a:latin typeface="Calibri"/>
                <a:cs typeface="Calibri"/>
              </a:rPr>
              <a:t> </a:t>
            </a:r>
            <a:r>
              <a:rPr sz="3000" spc="490" dirty="0">
                <a:latin typeface="Calibri"/>
                <a:cs typeface="Calibri"/>
              </a:rPr>
              <a:t>=</a:t>
            </a:r>
            <a:r>
              <a:rPr sz="3000" spc="85" dirty="0">
                <a:latin typeface="Calibri"/>
                <a:cs typeface="Calibri"/>
              </a:rPr>
              <a:t> </a:t>
            </a:r>
            <a:r>
              <a:rPr sz="3000" spc="245" dirty="0">
                <a:latin typeface="Calibri"/>
                <a:cs typeface="Calibri"/>
              </a:rPr>
              <a:t>Signo</a:t>
            </a:r>
            <a:r>
              <a:rPr sz="3000" spc="80" dirty="0">
                <a:latin typeface="Calibri"/>
                <a:cs typeface="Calibri"/>
              </a:rPr>
              <a:t> </a:t>
            </a:r>
            <a:r>
              <a:rPr sz="3000" spc="135" dirty="0">
                <a:latin typeface="Calibri"/>
                <a:cs typeface="Calibri"/>
              </a:rPr>
              <a:t>linguístico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9673" y="2636341"/>
            <a:ext cx="17570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20" dirty="0">
                <a:latin typeface="Calibri"/>
                <a:cs typeface="Calibri"/>
              </a:rPr>
              <a:t>(conceito)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7169" y="2590391"/>
            <a:ext cx="157226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marR="5080" indent="-11430">
              <a:lnSpc>
                <a:spcPct val="110100"/>
              </a:lnSpc>
              <a:spcBef>
                <a:spcPts val="100"/>
              </a:spcBef>
            </a:pPr>
            <a:r>
              <a:rPr sz="3000" spc="185" dirty="0">
                <a:latin typeface="Calibri"/>
                <a:cs typeface="Calibri"/>
              </a:rPr>
              <a:t>(imagem </a:t>
            </a:r>
            <a:r>
              <a:rPr sz="3000" spc="105" dirty="0">
                <a:latin typeface="Calibri"/>
                <a:cs typeface="Calibri"/>
              </a:rPr>
              <a:t>acústica)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61831" y="3907535"/>
            <a:ext cx="2882265" cy="1247140"/>
          </a:xfrm>
          <a:prstGeom prst="rect">
            <a:avLst/>
          </a:prstGeom>
          <a:ln w="9525">
            <a:solidFill>
              <a:srgbClr val="FF33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67970" marR="259079" indent="28575" algn="just">
              <a:lnSpc>
                <a:spcPct val="100000"/>
              </a:lnSpc>
              <a:spcBef>
                <a:spcPts val="240"/>
              </a:spcBef>
            </a:pPr>
            <a:r>
              <a:rPr sz="2500" spc="165" dirty="0">
                <a:latin typeface="Calibri"/>
                <a:cs typeface="Calibri"/>
              </a:rPr>
              <a:t>Ganha</a:t>
            </a:r>
            <a:r>
              <a:rPr sz="2500" spc="90" dirty="0">
                <a:latin typeface="Calibri"/>
                <a:cs typeface="Calibri"/>
              </a:rPr>
              <a:t> valor</a:t>
            </a:r>
            <a:r>
              <a:rPr sz="2500" spc="95" dirty="0">
                <a:latin typeface="Calibri"/>
                <a:cs typeface="Calibri"/>
              </a:rPr>
              <a:t> </a:t>
            </a:r>
            <a:r>
              <a:rPr sz="2500" spc="165" dirty="0">
                <a:latin typeface="Calibri"/>
                <a:cs typeface="Calibri"/>
              </a:rPr>
              <a:t>em </a:t>
            </a:r>
            <a:r>
              <a:rPr sz="2500" spc="120" dirty="0">
                <a:latin typeface="Calibri"/>
                <a:cs typeface="Calibri"/>
              </a:rPr>
              <a:t>sua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spc="114" dirty="0">
                <a:latin typeface="Calibri"/>
                <a:cs typeface="Calibri"/>
              </a:rPr>
              <a:t>relação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160" dirty="0">
                <a:latin typeface="Calibri"/>
                <a:cs typeface="Calibri"/>
              </a:rPr>
              <a:t>com </a:t>
            </a:r>
            <a:r>
              <a:rPr sz="2500" spc="95" dirty="0">
                <a:latin typeface="Calibri"/>
                <a:cs typeface="Calibri"/>
              </a:rPr>
              <a:t>outros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135" dirty="0">
                <a:latin typeface="Calibri"/>
                <a:cs typeface="Calibri"/>
              </a:rPr>
              <a:t>signos.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349485" y="2740279"/>
            <a:ext cx="782955" cy="874394"/>
            <a:chOff x="9349485" y="2740279"/>
            <a:chExt cx="782955" cy="874394"/>
          </a:xfrm>
        </p:grpSpPr>
        <p:sp>
          <p:nvSpPr>
            <p:cNvPr id="7" name="object 7"/>
            <p:cNvSpPr/>
            <p:nvPr/>
          </p:nvSpPr>
          <p:spPr>
            <a:xfrm>
              <a:off x="9355835" y="2746629"/>
              <a:ext cx="770255" cy="861694"/>
            </a:xfrm>
            <a:custGeom>
              <a:avLst/>
              <a:gdLst/>
              <a:ahLst/>
              <a:cxnLst/>
              <a:rect l="l" t="t" r="r" b="b"/>
              <a:pathLst>
                <a:path w="770254" h="861695">
                  <a:moveTo>
                    <a:pt x="299212" y="0"/>
                  </a:moveTo>
                  <a:lnTo>
                    <a:pt x="0" y="209931"/>
                  </a:lnTo>
                  <a:lnTo>
                    <a:pt x="321056" y="667385"/>
                  </a:lnTo>
                  <a:lnTo>
                    <a:pt x="171450" y="772287"/>
                  </a:lnTo>
                  <a:lnTo>
                    <a:pt x="680593" y="861441"/>
                  </a:lnTo>
                  <a:lnTo>
                    <a:pt x="769747" y="352425"/>
                  </a:lnTo>
                  <a:lnTo>
                    <a:pt x="620141" y="457454"/>
                  </a:lnTo>
                  <a:lnTo>
                    <a:pt x="29921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55835" y="2746629"/>
              <a:ext cx="770255" cy="861694"/>
            </a:xfrm>
            <a:custGeom>
              <a:avLst/>
              <a:gdLst/>
              <a:ahLst/>
              <a:cxnLst/>
              <a:rect l="l" t="t" r="r" b="b"/>
              <a:pathLst>
                <a:path w="770254" h="861695">
                  <a:moveTo>
                    <a:pt x="171450" y="772287"/>
                  </a:moveTo>
                  <a:lnTo>
                    <a:pt x="321056" y="667385"/>
                  </a:lnTo>
                  <a:lnTo>
                    <a:pt x="0" y="209931"/>
                  </a:lnTo>
                  <a:lnTo>
                    <a:pt x="299212" y="0"/>
                  </a:lnTo>
                  <a:lnTo>
                    <a:pt x="620141" y="457454"/>
                  </a:lnTo>
                  <a:lnTo>
                    <a:pt x="769747" y="352425"/>
                  </a:lnTo>
                  <a:lnTo>
                    <a:pt x="680593" y="861441"/>
                  </a:lnTo>
                  <a:lnTo>
                    <a:pt x="171450" y="772287"/>
                  </a:lnTo>
                  <a:close/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86967" y="3448811"/>
            <a:ext cx="5209540" cy="2592705"/>
            <a:chOff x="886967" y="3448811"/>
            <a:chExt cx="5209540" cy="25927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7" y="3448811"/>
              <a:ext cx="3456431" cy="25923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9747" y="3738371"/>
              <a:ext cx="2016252" cy="201472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849748" y="5777280"/>
            <a:ext cx="731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[‘ka.za]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2631" y="5876366"/>
            <a:ext cx="845815" cy="4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7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957529"/>
            <a:ext cx="8260080" cy="1659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Clr>
                <a:srgbClr val="FF3300"/>
              </a:buClr>
              <a:buFont typeface="Arial"/>
              <a:buChar char="•"/>
              <a:tabLst>
                <a:tab pos="584200" algn="l"/>
              </a:tabLst>
            </a:pPr>
            <a:r>
              <a:rPr lang="pt-BR" sz="4000" spc="175" dirty="0">
                <a:solidFill>
                  <a:srgbClr val="FF3300"/>
                </a:solidFill>
                <a:latin typeface="Calibri"/>
                <a:cs typeface="Calibri"/>
              </a:rPr>
              <a:t>forma</a:t>
            </a:r>
            <a:r>
              <a:rPr sz="4000" spc="13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4000" spc="114" dirty="0">
                <a:solidFill>
                  <a:srgbClr val="252525"/>
                </a:solidFill>
                <a:latin typeface="Calibri"/>
                <a:cs typeface="Calibri"/>
              </a:rPr>
              <a:t>vs</a:t>
            </a:r>
            <a:r>
              <a:rPr sz="40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pt-BR" sz="4000" spc="215" dirty="0">
                <a:solidFill>
                  <a:srgbClr val="FF3300"/>
                </a:solidFill>
                <a:latin typeface="Calibri"/>
                <a:cs typeface="Calibri"/>
              </a:rPr>
              <a:t>conteúdo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lang="pt-BR" sz="3000" b="1" spc="254" dirty="0">
                <a:latin typeface="Calibri"/>
                <a:cs typeface="Calibri"/>
              </a:rPr>
              <a:t>estrutura</a:t>
            </a:r>
            <a:r>
              <a:rPr sz="3000" b="1" spc="85" dirty="0">
                <a:latin typeface="Calibri"/>
                <a:cs typeface="Calibri"/>
              </a:rPr>
              <a:t> </a:t>
            </a:r>
            <a:r>
              <a:rPr sz="3000" b="1" spc="490" dirty="0">
                <a:latin typeface="Calibri"/>
                <a:cs typeface="Calibri"/>
              </a:rPr>
              <a:t>+</a:t>
            </a:r>
            <a:r>
              <a:rPr sz="3000" b="1" spc="90" dirty="0">
                <a:latin typeface="Calibri"/>
                <a:cs typeface="Calibri"/>
              </a:rPr>
              <a:t> </a:t>
            </a:r>
            <a:r>
              <a:rPr lang="pt-BR" sz="3000" b="1" spc="220" dirty="0">
                <a:latin typeface="Calibri"/>
                <a:cs typeface="Calibri"/>
              </a:rPr>
              <a:t>semântica</a:t>
            </a:r>
            <a:r>
              <a:rPr sz="3000" b="1" spc="70" dirty="0">
                <a:latin typeface="Calibri"/>
                <a:cs typeface="Calibri"/>
              </a:rPr>
              <a:t> </a:t>
            </a:r>
            <a:r>
              <a:rPr sz="3000" spc="490" dirty="0">
                <a:latin typeface="Calibri"/>
                <a:cs typeface="Calibri"/>
              </a:rPr>
              <a:t>=</a:t>
            </a:r>
            <a:r>
              <a:rPr sz="3000" spc="85" dirty="0">
                <a:latin typeface="Calibri"/>
                <a:cs typeface="Calibri"/>
              </a:rPr>
              <a:t> </a:t>
            </a:r>
            <a:r>
              <a:rPr sz="3000" spc="245" dirty="0">
                <a:latin typeface="Calibri"/>
                <a:cs typeface="Calibri"/>
              </a:rPr>
              <a:t>Signo</a:t>
            </a:r>
            <a:r>
              <a:rPr sz="3000" spc="80" dirty="0">
                <a:latin typeface="Calibri"/>
                <a:cs typeface="Calibri"/>
              </a:rPr>
              <a:t> </a:t>
            </a:r>
            <a:r>
              <a:rPr sz="3000" spc="135" dirty="0">
                <a:latin typeface="Calibri"/>
                <a:cs typeface="Calibri"/>
              </a:rPr>
              <a:t>linguístico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3B3039B-E063-B613-1F5D-1F1FF8E26A0F}"/>
              </a:ext>
            </a:extLst>
          </p:cNvPr>
          <p:cNvSpPr txBox="1"/>
          <p:nvPr/>
        </p:nvSpPr>
        <p:spPr>
          <a:xfrm>
            <a:off x="1219201" y="3581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X foi ____ado                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26BCB95-F176-FB61-C95E-8FC6D1893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10114" y="3280480"/>
            <a:ext cx="1179552" cy="78636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6D0C14F-9868-8C01-4D93-4E4143F8C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10" y="3284790"/>
            <a:ext cx="1506221" cy="80745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F3BB821A-6183-FDB8-2F83-9BBACBC5123F}"/>
              </a:ext>
            </a:extLst>
          </p:cNvPr>
          <p:cNvSpPr/>
          <p:nvPr/>
        </p:nvSpPr>
        <p:spPr>
          <a:xfrm>
            <a:off x="1233556" y="3156466"/>
            <a:ext cx="2133601" cy="1219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26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80" dirty="0">
                <a:solidFill>
                  <a:srgbClr val="FF3300"/>
                </a:solidFill>
              </a:rPr>
              <a:t>Arbitrariedade</a:t>
            </a:r>
            <a:r>
              <a:rPr spc="125" dirty="0">
                <a:solidFill>
                  <a:srgbClr val="FF3300"/>
                </a:solidFill>
              </a:rPr>
              <a:t> </a:t>
            </a:r>
            <a:r>
              <a:rPr spc="114" dirty="0"/>
              <a:t>vs</a:t>
            </a:r>
            <a:r>
              <a:rPr spc="100" dirty="0"/>
              <a:t> </a:t>
            </a:r>
            <a:r>
              <a:rPr spc="210" dirty="0">
                <a:solidFill>
                  <a:srgbClr val="FF3300"/>
                </a:solidFill>
              </a:rPr>
              <a:t>Iconicidade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9106" y="1862035"/>
            <a:ext cx="9317355" cy="185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5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800" b="1" spc="-105" dirty="0">
                <a:latin typeface="Palatino Linotype"/>
                <a:cs typeface="Palatino Linotype"/>
              </a:rPr>
              <a:t>Arbitrariedade:</a:t>
            </a:r>
            <a:r>
              <a:rPr sz="2800" b="1" spc="-85" dirty="0">
                <a:latin typeface="Palatino Linotype"/>
                <a:cs typeface="Palatino Linotype"/>
              </a:rPr>
              <a:t> </a:t>
            </a:r>
            <a:r>
              <a:rPr sz="2800" spc="165" dirty="0">
                <a:latin typeface="Calibri"/>
                <a:cs typeface="Calibri"/>
              </a:rPr>
              <a:t>Relação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b="1" spc="229" dirty="0">
                <a:latin typeface="Calibri"/>
                <a:cs typeface="Calibri"/>
              </a:rPr>
              <a:t>desmotivada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entre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150" dirty="0">
                <a:latin typeface="Calibri"/>
                <a:cs typeface="Calibri"/>
              </a:rPr>
              <a:t>significado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e 	</a:t>
            </a:r>
            <a:r>
              <a:rPr sz="2800" spc="114" dirty="0">
                <a:latin typeface="Calibri"/>
                <a:cs typeface="Calibri"/>
              </a:rPr>
              <a:t>significante,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180" dirty="0">
                <a:latin typeface="Calibri"/>
                <a:cs typeface="Calibri"/>
              </a:rPr>
              <a:t>por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170" dirty="0">
                <a:latin typeface="Calibri"/>
                <a:cs typeface="Calibri"/>
              </a:rPr>
              <a:t>meio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254" dirty="0">
                <a:latin typeface="Calibri"/>
                <a:cs typeface="Calibri"/>
              </a:rPr>
              <a:t>de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b="1" spc="235" dirty="0">
                <a:latin typeface="Calibri"/>
                <a:cs typeface="Calibri"/>
              </a:rPr>
              <a:t>convenção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spc="155" dirty="0">
                <a:latin typeface="Calibri"/>
                <a:cs typeface="Calibri"/>
              </a:rPr>
              <a:t>(reconhecida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e 	</a:t>
            </a:r>
            <a:r>
              <a:rPr sz="2800" spc="225" dirty="0">
                <a:latin typeface="Calibri"/>
                <a:cs typeface="Calibri"/>
              </a:rPr>
              <a:t>propagada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180" dirty="0">
                <a:latin typeface="Calibri"/>
                <a:cs typeface="Calibri"/>
              </a:rPr>
              <a:t>pelos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90" dirty="0">
                <a:latin typeface="Calibri"/>
                <a:cs typeface="Calibri"/>
              </a:rPr>
              <a:t>falantes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220" dirty="0">
                <a:latin typeface="Calibri"/>
                <a:cs typeface="Calibri"/>
              </a:rPr>
              <a:t>da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114" dirty="0">
                <a:latin typeface="Calibri"/>
                <a:cs typeface="Calibri"/>
              </a:rPr>
              <a:t>língua).</a:t>
            </a:r>
            <a:endParaRPr sz="28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994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800" b="1" spc="-114" dirty="0">
                <a:latin typeface="Palatino Linotype"/>
                <a:cs typeface="Palatino Linotype"/>
              </a:rPr>
              <a:t>Iconicidade</a:t>
            </a:r>
            <a:r>
              <a:rPr sz="2800" spc="-114" dirty="0">
                <a:latin typeface="Cambria"/>
                <a:cs typeface="Cambria"/>
              </a:rPr>
              <a:t>:</a:t>
            </a:r>
            <a:r>
              <a:rPr sz="2800" spc="100" dirty="0">
                <a:latin typeface="Cambria"/>
                <a:cs typeface="Cambria"/>
              </a:rPr>
              <a:t> </a:t>
            </a:r>
            <a:r>
              <a:rPr sz="2800" spc="190" dirty="0">
                <a:latin typeface="Calibri"/>
                <a:cs typeface="Calibri"/>
              </a:rPr>
              <a:t>Criação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254" dirty="0">
                <a:latin typeface="Calibri"/>
                <a:cs typeface="Calibri"/>
              </a:rPr>
              <a:t>de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180" dirty="0">
                <a:latin typeface="Calibri"/>
                <a:cs typeface="Calibri"/>
              </a:rPr>
              <a:t>nomes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160" dirty="0">
                <a:latin typeface="Calibri"/>
                <a:cs typeface="Calibri"/>
              </a:rPr>
              <a:t>novos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onomatopeia.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8083" y="3810000"/>
            <a:ext cx="78994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15" dirty="0" err="1">
                <a:solidFill>
                  <a:srgbClr val="FF3300"/>
                </a:solidFill>
              </a:rPr>
              <a:t>Paradigma</a:t>
            </a:r>
            <a:r>
              <a:rPr spc="65" dirty="0">
                <a:solidFill>
                  <a:srgbClr val="FF3300"/>
                </a:solidFill>
              </a:rPr>
              <a:t> </a:t>
            </a:r>
            <a:r>
              <a:rPr lang="pt-BR" spc="65" dirty="0">
                <a:solidFill>
                  <a:srgbClr val="FF3300"/>
                </a:solidFill>
              </a:rPr>
              <a:t> </a:t>
            </a:r>
            <a:r>
              <a:rPr spc="114" dirty="0"/>
              <a:t>vs</a:t>
            </a:r>
            <a:r>
              <a:rPr lang="pt-BR" spc="114" dirty="0"/>
              <a:t> </a:t>
            </a:r>
            <a:r>
              <a:rPr spc="95" dirty="0"/>
              <a:t> </a:t>
            </a:r>
            <a:r>
              <a:rPr spc="225" dirty="0">
                <a:solidFill>
                  <a:srgbClr val="FF3300"/>
                </a:solidFill>
              </a:rPr>
              <a:t>Sintagma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3106013"/>
            <a:ext cx="3415029" cy="1236236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794385">
              <a:lnSpc>
                <a:spcPct val="100000"/>
              </a:lnSpc>
              <a:spcBef>
                <a:spcPts val="1240"/>
              </a:spcBef>
            </a:pPr>
            <a:r>
              <a:rPr sz="2000" b="1" spc="180" dirty="0">
                <a:latin typeface="Calibri"/>
                <a:cs typeface="Calibri"/>
              </a:rPr>
              <a:t>Eixo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145" dirty="0">
                <a:latin typeface="Calibri"/>
                <a:cs typeface="Calibri"/>
              </a:rPr>
              <a:t>paradigmático</a:t>
            </a:r>
            <a:endParaRPr sz="20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spc="204" dirty="0">
                <a:latin typeface="Calibri"/>
                <a:cs typeface="Calibri"/>
              </a:rPr>
              <a:t>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seleção</a:t>
            </a:r>
            <a:endParaRPr sz="20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spc="110" dirty="0">
                <a:latin typeface="Calibri"/>
                <a:cs typeface="Calibri"/>
              </a:rPr>
              <a:t>Paradigma: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modelo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(grego)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6916" y="3109061"/>
            <a:ext cx="4936490" cy="123303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337310">
              <a:lnSpc>
                <a:spcPct val="100000"/>
              </a:lnSpc>
              <a:spcBef>
                <a:spcPts val="1215"/>
              </a:spcBef>
            </a:pPr>
            <a:r>
              <a:rPr sz="2000" b="1" spc="180" dirty="0">
                <a:latin typeface="Calibri"/>
                <a:cs typeface="Calibri"/>
              </a:rPr>
              <a:t>Eixo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130" dirty="0">
                <a:latin typeface="Calibri"/>
                <a:cs typeface="Calibri"/>
              </a:rPr>
              <a:t>sintagmático</a:t>
            </a:r>
            <a:endParaRPr sz="20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spc="210" dirty="0">
                <a:latin typeface="Calibri"/>
                <a:cs typeface="Calibri"/>
              </a:rPr>
              <a:t>De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combinação,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90" dirty="0">
                <a:latin typeface="Calibri"/>
                <a:cs typeface="Calibri"/>
              </a:rPr>
              <a:t>relação</a:t>
            </a:r>
            <a:endParaRPr sz="20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spc="105" dirty="0">
                <a:latin typeface="Calibri"/>
                <a:cs typeface="Calibri"/>
              </a:rPr>
              <a:t>Si</a:t>
            </a:r>
            <a:r>
              <a:rPr sz="2000" spc="105" dirty="0">
                <a:latin typeface="Cambria"/>
                <a:cs typeface="Cambria"/>
              </a:rPr>
              <a:t>n</a:t>
            </a:r>
            <a:r>
              <a:rPr sz="2000" spc="105" dirty="0">
                <a:latin typeface="Calibri"/>
                <a:cs typeface="Calibri"/>
              </a:rPr>
              <a:t>tagma: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coisa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posta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50" dirty="0">
                <a:latin typeface="Calibri"/>
                <a:cs typeface="Calibri"/>
              </a:rPr>
              <a:t>em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40" dirty="0">
                <a:latin typeface="Calibri"/>
                <a:cs typeface="Calibri"/>
              </a:rPr>
              <a:t>ordem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(grego)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8194" y="1813687"/>
            <a:ext cx="95510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447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114" dirty="0">
                <a:latin typeface="Calibri"/>
                <a:cs typeface="Calibri"/>
              </a:rPr>
              <a:t>Dicotomia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85" dirty="0">
                <a:latin typeface="Calibri"/>
                <a:cs typeface="Calibri"/>
              </a:rPr>
              <a:t>do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domínio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da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u="sng" spc="1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língua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(e </a:t>
            </a:r>
            <a:r>
              <a:rPr sz="2000" spc="120" dirty="0">
                <a:latin typeface="Calibri"/>
                <a:cs typeface="Calibri"/>
              </a:rPr>
              <a:t>não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da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fala)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porque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compartilhada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entre </a:t>
            </a:r>
            <a:r>
              <a:rPr sz="2000" spc="120" dirty="0">
                <a:latin typeface="Calibri"/>
                <a:cs typeface="Calibri"/>
              </a:rPr>
              <a:t>todo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qualquer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falante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nativo.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Faz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parte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85" dirty="0">
                <a:latin typeface="Calibri"/>
                <a:cs typeface="Calibri"/>
              </a:rPr>
              <a:t>do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conhecimento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85" dirty="0">
                <a:latin typeface="Calibri"/>
                <a:cs typeface="Calibri"/>
              </a:rPr>
              <a:t>do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sistema,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de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sua </a:t>
            </a:r>
            <a:r>
              <a:rPr sz="2000" spc="40" dirty="0">
                <a:latin typeface="Calibri"/>
                <a:cs typeface="Calibri"/>
              </a:rPr>
              <a:t>estrutura.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spc="155" dirty="0">
                <a:latin typeface="Calibri"/>
                <a:cs typeface="Calibri"/>
              </a:rPr>
              <a:t>Ambas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essas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relações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ocorrem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no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nível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dos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sons,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dos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morfemas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das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palavras.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64928"/>
              </p:ext>
            </p:extLst>
          </p:nvPr>
        </p:nvGraphicFramePr>
        <p:xfrm>
          <a:off x="2233444" y="4550512"/>
          <a:ext cx="7665719" cy="1219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8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51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Paulo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800" spc="-110" dirty="0"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sz="1800" spc="-2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secretária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Palatino Linotype"/>
                          <a:cs typeface="Palatino Linotype"/>
                        </a:rPr>
                        <a:t>Meus</a:t>
                      </a:r>
                      <a:r>
                        <a:rPr sz="1800" spc="-3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irmãos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desenhou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800" spc="-10" dirty="0" err="1">
                          <a:latin typeface="Palatino Linotype"/>
                          <a:cs typeface="Palatino Linotype"/>
                        </a:rPr>
                        <a:t>escreveu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lang="pt-BR" sz="1800" spc="-10" dirty="0"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sz="1800" spc="-10" dirty="0" err="1">
                          <a:latin typeface="Palatino Linotype"/>
                          <a:cs typeface="Palatino Linotype"/>
                        </a:rPr>
                        <a:t>nterraram</a:t>
                      </a:r>
                      <a:endParaRPr lang="pt-BR" sz="1800" spc="-10" dirty="0">
                        <a:latin typeface="Palatino Linotype"/>
                        <a:cs typeface="Palatino Linotype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lang="pt-BR" sz="1800" dirty="0">
                          <a:latin typeface="Palatino Linotype"/>
                          <a:cs typeface="Palatino Linotype"/>
                        </a:rPr>
                        <a:t>choveram</a:t>
                      </a:r>
                      <a:endParaRPr sz="18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1932305" indent="-215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pt-BR" sz="1800" spc="-4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45" dirty="0">
                          <a:latin typeface="Palatino Linotype"/>
                          <a:cs typeface="Palatino Linotype"/>
                        </a:rPr>
                        <a:t>as</a:t>
                      </a:r>
                      <a:r>
                        <a:rPr lang="pt-BR" sz="1800" spc="-1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10" dirty="0" err="1">
                          <a:latin typeface="Palatino Linotype"/>
                          <a:cs typeface="Palatino Linotype"/>
                        </a:rPr>
                        <a:t>jóias</a:t>
                      </a: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 </a:t>
                      </a:r>
                      <a:endParaRPr lang="pt-BR" sz="1800" spc="-10" dirty="0">
                        <a:latin typeface="Palatino Linotype"/>
                        <a:cs typeface="Palatino Linotype"/>
                      </a:endParaRPr>
                    </a:p>
                    <a:p>
                      <a:pPr marL="133985" marR="1932305" indent="-215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pt-BR" sz="1800" spc="-9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90" dirty="0">
                          <a:latin typeface="Palatino Linotype"/>
                          <a:cs typeface="Palatino Linotype"/>
                        </a:rPr>
                        <a:t>um</a:t>
                      </a:r>
                      <a:r>
                        <a:rPr sz="1800" spc="-15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spc="-60" dirty="0" err="1">
                          <a:latin typeface="Palatino Linotype"/>
                          <a:cs typeface="Palatino Linotype"/>
                        </a:rPr>
                        <a:t>livro</a:t>
                      </a:r>
                      <a:endParaRPr lang="pt-BR" sz="1800" dirty="0">
                        <a:latin typeface="Palatino Linotype"/>
                        <a:cs typeface="Palatino Linotype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lang="pt-BR" sz="1800" spc="-55" dirty="0">
                          <a:latin typeface="Palatino Linotype"/>
                          <a:cs typeface="Palatino Linotype"/>
                        </a:rPr>
                        <a:t>os</a:t>
                      </a:r>
                      <a:r>
                        <a:rPr lang="pt-BR" sz="1800" spc="-3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lang="pt-BR" sz="1800" spc="-10" dirty="0">
                          <a:latin typeface="Palatino Linotype"/>
                          <a:cs typeface="Palatino Linotype"/>
                        </a:rPr>
                        <a:t>quadrinhos</a:t>
                      </a:r>
                    </a:p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lang="pt-BR" sz="1800" spc="-10" dirty="0">
                          <a:latin typeface="Palatino Linotype"/>
                          <a:cs typeface="Palatino Linotype"/>
                        </a:rPr>
                        <a:t>e morreu</a:t>
                      </a:r>
                      <a:endParaRPr lang="pt-BR" sz="18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594099" y="5831934"/>
            <a:ext cx="5003800" cy="311785"/>
            <a:chOff x="3594861" y="5981446"/>
            <a:chExt cx="5003800" cy="311785"/>
          </a:xfrm>
        </p:grpSpPr>
        <p:sp>
          <p:nvSpPr>
            <p:cNvPr id="8" name="object 8"/>
            <p:cNvSpPr/>
            <p:nvPr/>
          </p:nvSpPr>
          <p:spPr>
            <a:xfrm>
              <a:off x="3601211" y="5987796"/>
              <a:ext cx="4991100" cy="299085"/>
            </a:xfrm>
            <a:custGeom>
              <a:avLst/>
              <a:gdLst/>
              <a:ahLst/>
              <a:cxnLst/>
              <a:rect l="l" t="t" r="r" b="b"/>
              <a:pathLst>
                <a:path w="4991100" h="299085">
                  <a:moveTo>
                    <a:pt x="4841748" y="0"/>
                  </a:moveTo>
                  <a:lnTo>
                    <a:pt x="4841748" y="74675"/>
                  </a:lnTo>
                  <a:lnTo>
                    <a:pt x="0" y="74675"/>
                  </a:lnTo>
                  <a:lnTo>
                    <a:pt x="0" y="224027"/>
                  </a:lnTo>
                  <a:lnTo>
                    <a:pt x="4841748" y="224027"/>
                  </a:lnTo>
                  <a:lnTo>
                    <a:pt x="4841748" y="298703"/>
                  </a:lnTo>
                  <a:lnTo>
                    <a:pt x="4991100" y="149351"/>
                  </a:lnTo>
                  <a:lnTo>
                    <a:pt x="484174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1211" y="5987796"/>
              <a:ext cx="4991100" cy="299085"/>
            </a:xfrm>
            <a:custGeom>
              <a:avLst/>
              <a:gdLst/>
              <a:ahLst/>
              <a:cxnLst/>
              <a:rect l="l" t="t" r="r" b="b"/>
              <a:pathLst>
                <a:path w="4991100" h="299085">
                  <a:moveTo>
                    <a:pt x="0" y="74675"/>
                  </a:moveTo>
                  <a:lnTo>
                    <a:pt x="4841748" y="74675"/>
                  </a:lnTo>
                  <a:lnTo>
                    <a:pt x="4841748" y="0"/>
                  </a:lnTo>
                  <a:lnTo>
                    <a:pt x="4991100" y="149351"/>
                  </a:lnTo>
                  <a:lnTo>
                    <a:pt x="4841748" y="298703"/>
                  </a:lnTo>
                  <a:lnTo>
                    <a:pt x="4841748" y="224027"/>
                  </a:lnTo>
                  <a:lnTo>
                    <a:pt x="0" y="224027"/>
                  </a:lnTo>
                  <a:lnTo>
                    <a:pt x="0" y="74675"/>
                  </a:lnTo>
                  <a:close/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134600" y="4579875"/>
            <a:ext cx="330200" cy="878840"/>
            <a:chOff x="10234930" y="4870450"/>
            <a:chExt cx="330200" cy="878840"/>
          </a:xfrm>
        </p:grpSpPr>
        <p:sp>
          <p:nvSpPr>
            <p:cNvPr id="11" name="object 11"/>
            <p:cNvSpPr/>
            <p:nvPr/>
          </p:nvSpPr>
          <p:spPr>
            <a:xfrm>
              <a:off x="10241280" y="4876800"/>
              <a:ext cx="317500" cy="866140"/>
            </a:xfrm>
            <a:custGeom>
              <a:avLst/>
              <a:gdLst/>
              <a:ahLst/>
              <a:cxnLst/>
              <a:rect l="l" t="t" r="r" b="b"/>
              <a:pathLst>
                <a:path w="317500" h="866139">
                  <a:moveTo>
                    <a:pt x="158496" y="0"/>
                  </a:moveTo>
                  <a:lnTo>
                    <a:pt x="0" y="158495"/>
                  </a:lnTo>
                  <a:lnTo>
                    <a:pt x="79248" y="158495"/>
                  </a:lnTo>
                  <a:lnTo>
                    <a:pt x="79248" y="865632"/>
                  </a:lnTo>
                  <a:lnTo>
                    <a:pt x="237744" y="865632"/>
                  </a:lnTo>
                  <a:lnTo>
                    <a:pt x="237744" y="158495"/>
                  </a:lnTo>
                  <a:lnTo>
                    <a:pt x="316992" y="158495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41280" y="4876800"/>
              <a:ext cx="317500" cy="866140"/>
            </a:xfrm>
            <a:custGeom>
              <a:avLst/>
              <a:gdLst/>
              <a:ahLst/>
              <a:cxnLst/>
              <a:rect l="l" t="t" r="r" b="b"/>
              <a:pathLst>
                <a:path w="317500" h="866139">
                  <a:moveTo>
                    <a:pt x="79248" y="865632"/>
                  </a:moveTo>
                  <a:lnTo>
                    <a:pt x="79248" y="158495"/>
                  </a:lnTo>
                  <a:lnTo>
                    <a:pt x="0" y="158495"/>
                  </a:lnTo>
                  <a:lnTo>
                    <a:pt x="158496" y="0"/>
                  </a:lnTo>
                  <a:lnTo>
                    <a:pt x="316992" y="158495"/>
                  </a:lnTo>
                  <a:lnTo>
                    <a:pt x="237744" y="158495"/>
                  </a:lnTo>
                  <a:lnTo>
                    <a:pt x="237744" y="865632"/>
                  </a:lnTo>
                  <a:lnTo>
                    <a:pt x="79248" y="865632"/>
                  </a:lnTo>
                  <a:close/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7101110-C62C-5FF3-E509-BD8C9D0E1372}"/>
              </a:ext>
            </a:extLst>
          </p:cNvPr>
          <p:cNvCxnSpPr/>
          <p:nvPr/>
        </p:nvCxnSpPr>
        <p:spPr>
          <a:xfrm>
            <a:off x="2256535" y="3581400"/>
            <a:ext cx="24678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BB22CFA-C65D-9709-2488-DA85E845875D}"/>
              </a:ext>
            </a:extLst>
          </p:cNvPr>
          <p:cNvCxnSpPr/>
          <p:nvPr/>
        </p:nvCxnSpPr>
        <p:spPr>
          <a:xfrm flipV="1">
            <a:off x="9677400" y="3053778"/>
            <a:ext cx="0" cy="7504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957529"/>
            <a:ext cx="6516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Clr>
                <a:srgbClr val="FF3300"/>
              </a:buClr>
              <a:buFont typeface="Arial"/>
              <a:buChar char="•"/>
              <a:tabLst>
                <a:tab pos="584200" algn="l"/>
              </a:tabLst>
            </a:pPr>
            <a:r>
              <a:rPr sz="4000" spc="260" dirty="0">
                <a:solidFill>
                  <a:srgbClr val="FF3300"/>
                </a:solidFill>
                <a:latin typeface="Calibri"/>
                <a:cs typeface="Calibri"/>
              </a:rPr>
              <a:t>Língua</a:t>
            </a:r>
            <a:r>
              <a:rPr sz="4000" spc="9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4000" spc="114" dirty="0">
                <a:solidFill>
                  <a:srgbClr val="252525"/>
                </a:solidFill>
                <a:latin typeface="Calibri"/>
                <a:cs typeface="Calibri"/>
              </a:rPr>
              <a:t>vs</a:t>
            </a:r>
            <a:r>
              <a:rPr sz="40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000" spc="150" dirty="0">
                <a:solidFill>
                  <a:srgbClr val="FF3300"/>
                </a:solidFill>
                <a:latin typeface="Calibri"/>
                <a:cs typeface="Calibri"/>
              </a:rPr>
              <a:t>Fala</a:t>
            </a:r>
            <a:r>
              <a:rPr sz="4000" spc="10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500" spc="160" dirty="0">
                <a:solidFill>
                  <a:srgbClr val="252525"/>
                </a:solidFill>
                <a:latin typeface="Calibri"/>
                <a:cs typeface="Calibri"/>
              </a:rPr>
              <a:t>(Langue</a:t>
            </a:r>
            <a:r>
              <a:rPr sz="25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500" spc="70" dirty="0">
                <a:solidFill>
                  <a:srgbClr val="252525"/>
                </a:solidFill>
                <a:latin typeface="Calibri"/>
                <a:cs typeface="Calibri"/>
              </a:rPr>
              <a:t>vs</a:t>
            </a:r>
            <a:r>
              <a:rPr sz="25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500" spc="50" dirty="0">
                <a:solidFill>
                  <a:srgbClr val="252525"/>
                </a:solidFill>
                <a:latin typeface="Calibri"/>
                <a:cs typeface="Calibri"/>
              </a:rPr>
              <a:t>Parole)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9" y="1989556"/>
            <a:ext cx="3822700" cy="283019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953135">
              <a:lnSpc>
                <a:spcPct val="100000"/>
              </a:lnSpc>
              <a:spcBef>
                <a:spcPts val="1240"/>
              </a:spcBef>
            </a:pPr>
            <a:r>
              <a:rPr sz="2000" b="1" spc="180" dirty="0">
                <a:latin typeface="Calibri"/>
                <a:cs typeface="Calibri"/>
              </a:rPr>
              <a:t>Língua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1500" b="1" spc="125" dirty="0">
                <a:latin typeface="Calibri"/>
                <a:cs typeface="Calibri"/>
              </a:rPr>
              <a:t>(=linguagem)</a:t>
            </a:r>
            <a:endParaRPr sz="15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95" dirty="0">
                <a:latin typeface="Calibri"/>
                <a:cs typeface="Calibri"/>
              </a:rPr>
              <a:t>Coletiva,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porque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capacidade</a:t>
            </a:r>
            <a:endParaRPr sz="2000">
              <a:latin typeface="Calibri"/>
              <a:cs typeface="Calibri"/>
            </a:endParaRPr>
          </a:p>
          <a:p>
            <a:pPr marL="195580" marR="219075">
              <a:lnSpc>
                <a:spcPct val="110000"/>
              </a:lnSpc>
            </a:pPr>
            <a:r>
              <a:rPr sz="2000" spc="75" dirty="0">
                <a:latin typeface="Calibri"/>
                <a:cs typeface="Calibri"/>
              </a:rPr>
              <a:t>/sistema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compartilhado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entre </a:t>
            </a:r>
            <a:r>
              <a:rPr sz="2000" spc="114" dirty="0">
                <a:latin typeface="Calibri"/>
                <a:cs typeface="Calibri"/>
              </a:rPr>
              <a:t>todos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os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falantes;</a:t>
            </a:r>
            <a:endParaRPr sz="20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100" dirty="0">
                <a:latin typeface="Calibri"/>
                <a:cs typeface="Calibri"/>
              </a:rPr>
              <a:t>Sistema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de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signos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estruturados</a:t>
            </a:r>
            <a:endParaRPr sz="200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240"/>
              </a:spcBef>
            </a:pPr>
            <a:r>
              <a:rPr sz="2000" spc="-175" dirty="0">
                <a:latin typeface="Wingdings"/>
                <a:cs typeface="Wingdings"/>
              </a:rPr>
              <a:t>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Calibri"/>
                <a:cs typeface="Calibri"/>
              </a:rPr>
              <a:t>Estruturalismo;</a:t>
            </a:r>
            <a:endParaRPr sz="20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1145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80" dirty="0">
                <a:latin typeface="Calibri"/>
                <a:cs typeface="Calibri"/>
              </a:rPr>
              <a:t>Fatos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de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língua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(do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Sistema).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5375" y="1901006"/>
            <a:ext cx="4706620" cy="195326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2123440">
              <a:lnSpc>
                <a:spcPct val="100000"/>
              </a:lnSpc>
              <a:spcBef>
                <a:spcPts val="1235"/>
              </a:spcBef>
            </a:pPr>
            <a:r>
              <a:rPr sz="2000" b="1" spc="110" dirty="0">
                <a:latin typeface="Calibri"/>
                <a:cs typeface="Calibri"/>
              </a:rPr>
              <a:t>Fala</a:t>
            </a:r>
            <a:endParaRPr sz="2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14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u="sng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</a:t>
            </a:r>
            <a:r>
              <a:rPr sz="2000" spc="85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porque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como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cada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falante</a:t>
            </a:r>
            <a:endParaRPr sz="20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240"/>
              </a:spcBef>
            </a:pPr>
            <a:r>
              <a:rPr sz="2000" spc="110" dirty="0">
                <a:latin typeface="Calibri"/>
                <a:cs typeface="Calibri"/>
              </a:rPr>
              <a:t>implementa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sua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capacidade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linguística</a:t>
            </a:r>
            <a:endParaRPr sz="2000">
              <a:latin typeface="Calibri"/>
              <a:cs typeface="Calibri"/>
            </a:endParaRPr>
          </a:p>
          <a:p>
            <a:pPr marL="1430020" marR="608330">
              <a:lnSpc>
                <a:spcPct val="100000"/>
              </a:lnSpc>
              <a:spcBef>
                <a:spcPts val="660"/>
              </a:spcBef>
            </a:pPr>
            <a:r>
              <a:rPr sz="2000" spc="90" dirty="0">
                <a:latin typeface="Calibri"/>
                <a:cs typeface="Calibri"/>
              </a:rPr>
              <a:t>Ex.: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variação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lexical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em </a:t>
            </a:r>
            <a:r>
              <a:rPr sz="2000" spc="75" dirty="0">
                <a:latin typeface="Calibri"/>
                <a:cs typeface="Calibri"/>
              </a:rPr>
              <a:t>diferentes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regiões.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5375" y="4320666"/>
            <a:ext cx="34753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spc="80" dirty="0">
                <a:latin typeface="Calibri"/>
                <a:cs typeface="Calibri"/>
              </a:rPr>
              <a:t>Fatos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de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língua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(do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Sistema)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81629" y="5062473"/>
            <a:ext cx="346710" cy="511175"/>
            <a:chOff x="2881629" y="5062473"/>
            <a:chExt cx="346710" cy="511175"/>
          </a:xfrm>
        </p:grpSpPr>
        <p:sp>
          <p:nvSpPr>
            <p:cNvPr id="7" name="object 7"/>
            <p:cNvSpPr/>
            <p:nvPr/>
          </p:nvSpPr>
          <p:spPr>
            <a:xfrm>
              <a:off x="2887979" y="5068823"/>
              <a:ext cx="334010" cy="498475"/>
            </a:xfrm>
            <a:custGeom>
              <a:avLst/>
              <a:gdLst/>
              <a:ahLst/>
              <a:cxnLst/>
              <a:rect l="l" t="t" r="r" b="b"/>
              <a:pathLst>
                <a:path w="334010" h="498475">
                  <a:moveTo>
                    <a:pt x="250317" y="0"/>
                  </a:moveTo>
                  <a:lnTo>
                    <a:pt x="83439" y="0"/>
                  </a:lnTo>
                  <a:lnTo>
                    <a:pt x="83439" y="331469"/>
                  </a:lnTo>
                  <a:lnTo>
                    <a:pt x="0" y="331469"/>
                  </a:lnTo>
                  <a:lnTo>
                    <a:pt x="166878" y="498347"/>
                  </a:lnTo>
                  <a:lnTo>
                    <a:pt x="333756" y="331469"/>
                  </a:lnTo>
                  <a:lnTo>
                    <a:pt x="250317" y="331469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7979" y="5068823"/>
              <a:ext cx="334010" cy="498475"/>
            </a:xfrm>
            <a:custGeom>
              <a:avLst/>
              <a:gdLst/>
              <a:ahLst/>
              <a:cxnLst/>
              <a:rect l="l" t="t" r="r" b="b"/>
              <a:pathLst>
                <a:path w="334010" h="498475">
                  <a:moveTo>
                    <a:pt x="0" y="331469"/>
                  </a:moveTo>
                  <a:lnTo>
                    <a:pt x="83439" y="331469"/>
                  </a:lnTo>
                  <a:lnTo>
                    <a:pt x="83439" y="0"/>
                  </a:lnTo>
                  <a:lnTo>
                    <a:pt x="250317" y="0"/>
                  </a:lnTo>
                  <a:lnTo>
                    <a:pt x="250317" y="331469"/>
                  </a:lnTo>
                  <a:lnTo>
                    <a:pt x="333756" y="331469"/>
                  </a:lnTo>
                  <a:lnTo>
                    <a:pt x="166878" y="498347"/>
                  </a:lnTo>
                  <a:lnTo>
                    <a:pt x="0" y="331469"/>
                  </a:lnTo>
                  <a:close/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78863" y="5791200"/>
            <a:ext cx="2952115" cy="368935"/>
          </a:xfrm>
          <a:prstGeom prst="rect">
            <a:avLst/>
          </a:prstGeom>
          <a:ln w="9525">
            <a:solidFill>
              <a:srgbClr val="FF33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sz="1800" spc="185" dirty="0">
                <a:latin typeface="Calibri"/>
                <a:cs typeface="Calibri"/>
              </a:rPr>
              <a:t>Como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85" dirty="0">
                <a:latin typeface="Calibri"/>
                <a:cs typeface="Calibri"/>
              </a:rPr>
              <a:t>estudar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90" dirty="0">
                <a:latin typeface="Calibri"/>
                <a:cs typeface="Calibri"/>
              </a:rPr>
              <a:t>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95" dirty="0">
                <a:latin typeface="Calibri"/>
                <a:cs typeface="Calibri"/>
              </a:rPr>
              <a:t>Língua?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80" dirty="0">
                <a:solidFill>
                  <a:srgbClr val="FF3300"/>
                </a:solidFill>
              </a:rPr>
              <a:t>Sincronia</a:t>
            </a:r>
            <a:r>
              <a:rPr spc="55" dirty="0">
                <a:solidFill>
                  <a:srgbClr val="FF3300"/>
                </a:solidFill>
              </a:rPr>
              <a:t> </a:t>
            </a:r>
            <a:r>
              <a:rPr spc="114" dirty="0"/>
              <a:t>vs</a:t>
            </a:r>
            <a:r>
              <a:rPr spc="105" dirty="0"/>
              <a:t> </a:t>
            </a:r>
            <a:r>
              <a:rPr spc="185" dirty="0">
                <a:solidFill>
                  <a:srgbClr val="FF3300"/>
                </a:solidFill>
              </a:rPr>
              <a:t>Diacronia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3359" y="1989556"/>
            <a:ext cx="4352290" cy="327977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000" b="1" spc="140" dirty="0">
                <a:latin typeface="Calibri"/>
                <a:cs typeface="Calibri"/>
              </a:rPr>
              <a:t>(Dia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spc="325" dirty="0">
                <a:latin typeface="Calibri"/>
                <a:cs typeface="Calibri"/>
              </a:rPr>
              <a:t>=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spc="110" dirty="0">
                <a:latin typeface="Calibri"/>
                <a:cs typeface="Calibri"/>
              </a:rPr>
              <a:t>através)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325" dirty="0">
                <a:latin typeface="Calibri"/>
                <a:cs typeface="Calibri"/>
              </a:rPr>
              <a:t>+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spc="155" dirty="0">
                <a:latin typeface="Calibri"/>
                <a:cs typeface="Calibri"/>
              </a:rPr>
              <a:t>(Kronos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325" dirty="0">
                <a:latin typeface="Calibri"/>
                <a:cs typeface="Calibri"/>
              </a:rPr>
              <a:t>=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spc="145" dirty="0">
                <a:latin typeface="Calibri"/>
                <a:cs typeface="Calibri"/>
              </a:rPr>
              <a:t>tempo)</a:t>
            </a:r>
            <a:endParaRPr sz="2000">
              <a:latin typeface="Calibri"/>
              <a:cs typeface="Calibri"/>
            </a:endParaRPr>
          </a:p>
          <a:p>
            <a:pPr marL="195580" marR="5080" indent="-182880">
              <a:lnSpc>
                <a:spcPct val="110100"/>
              </a:lnSpc>
              <a:spcBef>
                <a:spcPts val="894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110" dirty="0">
                <a:latin typeface="Calibri"/>
                <a:cs typeface="Calibri"/>
              </a:rPr>
              <a:t>Estuda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língua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ao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longo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85" dirty="0">
                <a:latin typeface="Calibri"/>
                <a:cs typeface="Calibri"/>
              </a:rPr>
              <a:t>do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90" dirty="0">
                <a:latin typeface="Calibri"/>
                <a:cs typeface="Calibri"/>
              </a:rPr>
              <a:t>tempo, </a:t>
            </a:r>
            <a:r>
              <a:rPr sz="2000" spc="160" dirty="0">
                <a:latin typeface="Calibri"/>
                <a:cs typeface="Calibri"/>
              </a:rPr>
              <a:t>com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as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mudanças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50" dirty="0">
                <a:latin typeface="Calibri"/>
                <a:cs typeface="Calibri"/>
              </a:rPr>
              <a:t>que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vai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90" dirty="0">
                <a:latin typeface="Calibri"/>
                <a:cs typeface="Calibri"/>
              </a:rPr>
              <a:t>sofrendo</a:t>
            </a:r>
            <a:endParaRPr sz="2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140"/>
              </a:spcBef>
              <a:buClr>
                <a:srgbClr val="252525"/>
              </a:buClr>
              <a:buFont typeface="Garamond"/>
              <a:buChar char="◦"/>
              <a:tabLst>
                <a:tab pos="194945" algn="l"/>
              </a:tabLst>
            </a:pPr>
            <a:r>
              <a:rPr sz="2000" spc="110" dirty="0">
                <a:latin typeface="Calibri"/>
                <a:cs typeface="Calibri"/>
              </a:rPr>
              <a:t>Método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Histórico-</a:t>
            </a:r>
            <a:r>
              <a:rPr sz="2000" spc="105" dirty="0">
                <a:latin typeface="Calibri"/>
                <a:cs typeface="Calibri"/>
              </a:rPr>
              <a:t>Comparativo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Garamond"/>
              <a:buChar char="◦"/>
            </a:pPr>
            <a:endParaRPr sz="2400">
              <a:latin typeface="Calibri"/>
              <a:cs typeface="Calibri"/>
            </a:endParaRPr>
          </a:p>
          <a:p>
            <a:pPr marL="195580" marR="339090" indent="-182880">
              <a:lnSpc>
                <a:spcPct val="110000"/>
              </a:lnSpc>
              <a:spcBef>
                <a:spcPts val="1515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80" dirty="0">
                <a:latin typeface="Calibri"/>
                <a:cs typeface="Calibri"/>
              </a:rPr>
              <a:t>Fatos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diacrônicos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0" dirty="0">
                <a:latin typeface="Wingdings"/>
                <a:cs typeface="Wingdings"/>
              </a:rPr>
              <a:t>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114" dirty="0">
                <a:latin typeface="Calibri"/>
                <a:cs typeface="Calibri"/>
              </a:rPr>
              <a:t>sucessão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de </a:t>
            </a:r>
            <a:r>
              <a:rPr sz="2000" spc="130" dirty="0">
                <a:latin typeface="Calibri"/>
                <a:cs typeface="Calibri"/>
              </a:rPr>
              <a:t>períodos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de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regularidade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60" dirty="0">
                <a:latin typeface="Calibri"/>
                <a:cs typeface="Calibri"/>
              </a:rPr>
              <a:t>(=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de </a:t>
            </a:r>
            <a:r>
              <a:rPr sz="2000" spc="70" dirty="0">
                <a:latin typeface="Calibri"/>
                <a:cs typeface="Calibri"/>
              </a:rPr>
              <a:t>sincronias)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1989556"/>
            <a:ext cx="4745355" cy="294449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000" b="1" spc="135" dirty="0">
                <a:latin typeface="Calibri"/>
                <a:cs typeface="Calibri"/>
              </a:rPr>
              <a:t>(Sin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325" dirty="0">
                <a:latin typeface="Calibri"/>
                <a:cs typeface="Calibri"/>
              </a:rPr>
              <a:t>=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125" dirty="0">
                <a:latin typeface="Calibri"/>
                <a:cs typeface="Calibri"/>
              </a:rPr>
              <a:t>juntamente)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325" dirty="0">
                <a:latin typeface="Calibri"/>
                <a:cs typeface="Calibri"/>
              </a:rPr>
              <a:t>+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155" dirty="0">
                <a:latin typeface="Calibri"/>
                <a:cs typeface="Calibri"/>
              </a:rPr>
              <a:t>(Kronos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325" dirty="0">
                <a:latin typeface="Calibri"/>
                <a:cs typeface="Calibri"/>
              </a:rPr>
              <a:t>=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145" dirty="0">
                <a:latin typeface="Calibri"/>
                <a:cs typeface="Calibri"/>
              </a:rPr>
              <a:t>tempo)</a:t>
            </a:r>
            <a:endParaRPr sz="2000">
              <a:latin typeface="Calibri"/>
              <a:cs typeface="Calibri"/>
            </a:endParaRPr>
          </a:p>
          <a:p>
            <a:pPr marL="195580" marR="1191260" indent="-183515">
              <a:lnSpc>
                <a:spcPct val="110100"/>
              </a:lnSpc>
              <a:spcBef>
                <a:spcPts val="894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110" dirty="0">
                <a:latin typeface="Calibri"/>
                <a:cs typeface="Calibri"/>
              </a:rPr>
              <a:t>Estuda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língua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num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período </a:t>
            </a:r>
            <a:r>
              <a:rPr sz="2000" spc="105" dirty="0">
                <a:latin typeface="Calibri"/>
                <a:cs typeface="Calibri"/>
              </a:rPr>
              <a:t>delimitado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80" dirty="0">
                <a:latin typeface="Calibri"/>
                <a:cs typeface="Calibri"/>
              </a:rPr>
              <a:t>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tempo</a:t>
            </a:r>
            <a:endParaRPr sz="20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110" dirty="0">
                <a:latin typeface="Calibri"/>
                <a:cs typeface="Calibri"/>
              </a:rPr>
              <a:t>Método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40" dirty="0">
                <a:latin typeface="Calibri"/>
                <a:cs typeface="Calibri"/>
              </a:rPr>
              <a:t>Estruturalista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Garamond"/>
              <a:buChar char="◦"/>
            </a:pPr>
            <a:endParaRPr sz="2400">
              <a:latin typeface="Calibri"/>
              <a:cs typeface="Calibri"/>
            </a:endParaRPr>
          </a:p>
          <a:p>
            <a:pPr marL="195580" marR="768985" indent="-183515">
              <a:lnSpc>
                <a:spcPct val="110000"/>
              </a:lnSpc>
              <a:spcBef>
                <a:spcPts val="1515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000" spc="80" dirty="0">
                <a:latin typeface="Calibri"/>
                <a:cs typeface="Calibri"/>
              </a:rPr>
              <a:t>Fatos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sincrônicos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00" dirty="0">
                <a:latin typeface="Wingdings"/>
                <a:cs typeface="Wingdings"/>
              </a:rPr>
              <a:t>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130" dirty="0">
                <a:latin typeface="Calibri"/>
                <a:cs typeface="Calibri"/>
              </a:rPr>
              <a:t>períodos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de </a:t>
            </a:r>
            <a:r>
              <a:rPr sz="2000" spc="110" dirty="0">
                <a:latin typeface="Calibri"/>
                <a:cs typeface="Calibri"/>
              </a:rPr>
              <a:t>regularidade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8560">
              <a:lnSpc>
                <a:spcPct val="100000"/>
              </a:lnSpc>
              <a:spcBef>
                <a:spcPts val="95"/>
              </a:spcBef>
            </a:pPr>
            <a:r>
              <a:rPr spc="315" dirty="0"/>
              <a:t>Não</a:t>
            </a:r>
            <a:r>
              <a:rPr spc="114" dirty="0"/>
              <a:t> </a:t>
            </a:r>
            <a:r>
              <a:rPr spc="215" dirty="0"/>
              <a:t>se</a:t>
            </a:r>
            <a:r>
              <a:rPr spc="95" dirty="0"/>
              <a:t> </a:t>
            </a:r>
            <a:r>
              <a:rPr spc="265" dirty="0"/>
              <a:t>esqueçam</a:t>
            </a:r>
            <a:r>
              <a:rPr spc="90" dirty="0"/>
              <a:t> </a:t>
            </a:r>
            <a:r>
              <a:rPr spc="245" dirty="0"/>
              <a:t>de: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4945" marR="5080" indent="-182880">
              <a:lnSpc>
                <a:spcPts val="3829"/>
              </a:lnSpc>
              <a:spcBef>
                <a:spcPts val="240"/>
              </a:spcBef>
              <a:buSzPct val="118750"/>
              <a:buFont typeface="Garamond"/>
              <a:buChar char="◦"/>
              <a:tabLst>
                <a:tab pos="194945" algn="l"/>
                <a:tab pos="314960" algn="l"/>
              </a:tabLst>
            </a:pP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pc="215" dirty="0"/>
              <a:t>Responder</a:t>
            </a:r>
            <a:r>
              <a:rPr spc="50" dirty="0"/>
              <a:t> </a:t>
            </a:r>
            <a:r>
              <a:rPr spc="165" dirty="0"/>
              <a:t>as</a:t>
            </a:r>
            <a:r>
              <a:rPr spc="95" dirty="0"/>
              <a:t> </a:t>
            </a:r>
            <a:r>
              <a:rPr b="1" spc="260" dirty="0">
                <a:solidFill>
                  <a:srgbClr val="FF3300"/>
                </a:solidFill>
                <a:latin typeface="Calibri"/>
                <a:cs typeface="Calibri"/>
              </a:rPr>
              <a:t>perguntas</a:t>
            </a:r>
            <a:r>
              <a:rPr b="1" spc="8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b="1" spc="210" dirty="0">
                <a:solidFill>
                  <a:srgbClr val="FF3300"/>
                </a:solidFill>
                <a:latin typeface="Calibri"/>
                <a:cs typeface="Calibri"/>
              </a:rPr>
              <a:t>secretas</a:t>
            </a:r>
            <a:r>
              <a:rPr b="1" spc="10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pc="170" dirty="0"/>
              <a:t>para</a:t>
            </a:r>
            <a:r>
              <a:rPr spc="95" dirty="0"/>
              <a:t> </a:t>
            </a:r>
            <a:r>
              <a:rPr spc="165" dirty="0"/>
              <a:t>a</a:t>
            </a:r>
            <a:r>
              <a:rPr spc="95" dirty="0"/>
              <a:t> </a:t>
            </a:r>
            <a:r>
              <a:rPr spc="165" dirty="0"/>
              <a:t>próxima </a:t>
            </a:r>
            <a:r>
              <a:rPr spc="-25" dirty="0"/>
              <a:t>5ª</a:t>
            </a:r>
          </a:p>
          <a:p>
            <a:pPr marL="194945" marR="452755" indent="-182880">
              <a:lnSpc>
                <a:spcPts val="3820"/>
              </a:lnSpc>
              <a:spcBef>
                <a:spcPts val="919"/>
              </a:spcBef>
              <a:buSzPct val="118750"/>
              <a:buFont typeface="Garamond"/>
              <a:buChar char="◦"/>
              <a:tabLst>
                <a:tab pos="194945" algn="l"/>
                <a:tab pos="314960" algn="l"/>
              </a:tabLst>
            </a:pP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pc="150" dirty="0"/>
              <a:t>Fazer</a:t>
            </a:r>
            <a:r>
              <a:rPr spc="75" dirty="0"/>
              <a:t> </a:t>
            </a:r>
            <a:r>
              <a:rPr b="1" spc="195" dirty="0">
                <a:solidFill>
                  <a:srgbClr val="FF3300"/>
                </a:solidFill>
                <a:latin typeface="Calibri"/>
                <a:cs typeface="Calibri"/>
              </a:rPr>
              <a:t>pré-teste</a:t>
            </a:r>
            <a:r>
              <a:rPr b="1" spc="11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pc="170" dirty="0"/>
              <a:t>para</a:t>
            </a:r>
            <a:r>
              <a:rPr spc="85" dirty="0"/>
              <a:t> treinar</a:t>
            </a:r>
            <a:r>
              <a:rPr spc="70" dirty="0"/>
              <a:t> </a:t>
            </a:r>
            <a:r>
              <a:rPr spc="170" dirty="0"/>
              <a:t>para</a:t>
            </a:r>
            <a:r>
              <a:rPr spc="90" dirty="0"/>
              <a:t> </a:t>
            </a:r>
            <a:r>
              <a:rPr spc="165" dirty="0"/>
              <a:t>a</a:t>
            </a:r>
            <a:r>
              <a:rPr spc="85" dirty="0"/>
              <a:t> </a:t>
            </a:r>
            <a:r>
              <a:rPr spc="240" dirty="0"/>
              <a:t>PROVA.</a:t>
            </a:r>
            <a:r>
              <a:rPr spc="-70" dirty="0"/>
              <a:t> </a:t>
            </a:r>
            <a:r>
              <a:rPr spc="120" dirty="0"/>
              <a:t>Tem </a:t>
            </a:r>
            <a:r>
              <a:rPr spc="190" dirty="0"/>
              <a:t>gabarito</a:t>
            </a:r>
            <a:r>
              <a:rPr spc="50" dirty="0"/>
              <a:t> </a:t>
            </a:r>
            <a:r>
              <a:rPr spc="175" dirty="0"/>
              <a:t>comentado!</a:t>
            </a:r>
          </a:p>
          <a:p>
            <a:pPr marL="194945" marR="468630" indent="-182880">
              <a:lnSpc>
                <a:spcPts val="3820"/>
              </a:lnSpc>
              <a:spcBef>
                <a:spcPts val="825"/>
              </a:spcBef>
              <a:buSzPct val="118750"/>
              <a:buFont typeface="Garamond"/>
              <a:buChar char="◦"/>
              <a:tabLst>
                <a:tab pos="194945" algn="l"/>
                <a:tab pos="314960" algn="l"/>
              </a:tabLst>
            </a:pPr>
            <a:r>
              <a:rPr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pc="-175" dirty="0">
                <a:latin typeface="Palatino Linotype"/>
                <a:cs typeface="Palatino Linotype"/>
              </a:rPr>
              <a:t>Ouvir</a:t>
            </a:r>
            <a:r>
              <a:rPr spc="-60" dirty="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1º</a:t>
            </a:r>
            <a:r>
              <a:rPr spc="-60" dirty="0">
                <a:latin typeface="Palatino Linotype"/>
                <a:cs typeface="Palatino Linotype"/>
              </a:rPr>
              <a:t> </a:t>
            </a:r>
            <a:r>
              <a:rPr spc="-229" dirty="0">
                <a:latin typeface="Palatino Linotype"/>
                <a:cs typeface="Palatino Linotype"/>
              </a:rPr>
              <a:t>ep</a:t>
            </a:r>
            <a:r>
              <a:rPr spc="-55" dirty="0">
                <a:latin typeface="Palatino Linotype"/>
                <a:cs typeface="Palatino Linotype"/>
              </a:rPr>
              <a:t> </a:t>
            </a:r>
            <a:r>
              <a:rPr spc="-210" dirty="0">
                <a:latin typeface="Palatino Linotype"/>
                <a:cs typeface="Palatino Linotype"/>
              </a:rPr>
              <a:t>do</a:t>
            </a:r>
            <a:r>
              <a:rPr spc="-60" dirty="0">
                <a:latin typeface="Palatino Linotype"/>
                <a:cs typeface="Palatino Linotype"/>
              </a:rPr>
              <a:t> </a:t>
            </a:r>
            <a:r>
              <a:rPr spc="-165" dirty="0">
                <a:latin typeface="Palatino Linotype"/>
                <a:cs typeface="Palatino Linotype"/>
              </a:rPr>
              <a:t>Podcast</a:t>
            </a:r>
            <a:r>
              <a:rPr spc="-60" dirty="0">
                <a:latin typeface="Palatino Linotype"/>
                <a:cs typeface="Palatino Linotype"/>
              </a:rPr>
              <a:t> </a:t>
            </a:r>
            <a:r>
              <a:rPr spc="-170" dirty="0">
                <a:latin typeface="Palatino Linotype"/>
                <a:cs typeface="Palatino Linotype"/>
              </a:rPr>
              <a:t>Condução</a:t>
            </a:r>
            <a:r>
              <a:rPr spc="-55" dirty="0">
                <a:latin typeface="Palatino Linotype"/>
                <a:cs typeface="Palatino Linotype"/>
              </a:rPr>
              <a:t> </a:t>
            </a:r>
            <a:r>
              <a:rPr spc="-145" dirty="0">
                <a:latin typeface="Palatino Linotype"/>
                <a:cs typeface="Palatino Linotype"/>
              </a:rPr>
              <a:t>com</a:t>
            </a:r>
            <a:r>
              <a:rPr spc="-60" dirty="0">
                <a:latin typeface="Palatino Linotype"/>
                <a:cs typeface="Palatino Linotype"/>
              </a:rPr>
              <a:t> </a:t>
            </a:r>
            <a:r>
              <a:rPr spc="-245" dirty="0">
                <a:latin typeface="Palatino Linotype"/>
                <a:cs typeface="Palatino Linotype"/>
              </a:rPr>
              <a:t>um</a:t>
            </a:r>
            <a:r>
              <a:rPr spc="-60" dirty="0">
                <a:latin typeface="Palatino Linotype"/>
                <a:cs typeface="Palatino Linotype"/>
              </a:rPr>
              <a:t> </a:t>
            </a:r>
            <a:r>
              <a:rPr spc="-185" dirty="0">
                <a:latin typeface="Palatino Linotype"/>
                <a:cs typeface="Palatino Linotype"/>
              </a:rPr>
              <a:t>resumo</a:t>
            </a:r>
            <a:r>
              <a:rPr spc="-55" dirty="0">
                <a:latin typeface="Palatino Linotype"/>
                <a:cs typeface="Palatino Linotype"/>
              </a:rPr>
              <a:t> </a:t>
            </a:r>
            <a:r>
              <a:rPr spc="-25" dirty="0">
                <a:latin typeface="Palatino Linotype"/>
                <a:cs typeface="Palatino Linotype"/>
              </a:rPr>
              <a:t>da </a:t>
            </a:r>
            <a:r>
              <a:rPr spc="-10" dirty="0">
                <a:latin typeface="Palatino Linotype"/>
                <a:cs typeface="Palatino Linotype"/>
              </a:rPr>
              <a:t>matéria!</a:t>
            </a:r>
          </a:p>
          <a:p>
            <a:pPr marL="315595" indent="-302895">
              <a:lnSpc>
                <a:spcPct val="100000"/>
              </a:lnSpc>
              <a:spcBef>
                <a:spcPts val="875"/>
              </a:spcBef>
              <a:buClr>
                <a:srgbClr val="252525"/>
              </a:buClr>
              <a:buSzPct val="118750"/>
              <a:buFont typeface="Garamond"/>
              <a:buChar char="◦"/>
              <a:tabLst>
                <a:tab pos="315595" algn="l"/>
              </a:tabLst>
            </a:pPr>
            <a:r>
              <a:rPr lang="pt-BR" b="1" spc="355" dirty="0">
                <a:solidFill>
                  <a:srgbClr val="FF3300"/>
                </a:solidFill>
                <a:latin typeface="Calibri"/>
                <a:cs typeface="Calibri"/>
              </a:rPr>
              <a:t>OBA!! </a:t>
            </a:r>
            <a:r>
              <a:rPr b="1" spc="355" dirty="0">
                <a:solidFill>
                  <a:srgbClr val="FF3300"/>
                </a:solidFill>
                <a:latin typeface="Calibri"/>
                <a:cs typeface="Calibri"/>
              </a:rPr>
              <a:t>PROVA</a:t>
            </a:r>
            <a:r>
              <a:rPr b="1" spc="-3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3300"/>
                </a:solidFill>
                <a:latin typeface="Palatino Linotype"/>
                <a:cs typeface="Palatino Linotype"/>
              </a:rPr>
              <a:t>3</a:t>
            </a:r>
            <a:r>
              <a:rPr b="1" dirty="0">
                <a:solidFill>
                  <a:srgbClr val="FF3300"/>
                </a:solidFill>
                <a:latin typeface="Calibri"/>
                <a:cs typeface="Calibri"/>
              </a:rPr>
              <a:t>ª</a:t>
            </a:r>
            <a:r>
              <a:rPr b="1" spc="2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FF3300"/>
                </a:solidFill>
                <a:latin typeface="Palatino Linotype"/>
                <a:cs typeface="Palatino Linotype"/>
              </a:rPr>
              <a:t>19</a:t>
            </a:r>
            <a:r>
              <a:rPr b="1" spc="-20" dirty="0">
                <a:solidFill>
                  <a:srgbClr val="FF3300"/>
                </a:solidFill>
                <a:latin typeface="Calibri"/>
                <a:cs typeface="Calibri"/>
              </a:rPr>
              <a:t>/</a:t>
            </a:r>
            <a:r>
              <a:rPr b="1" spc="-20" dirty="0">
                <a:solidFill>
                  <a:srgbClr val="FF3300"/>
                </a:solidFill>
                <a:latin typeface="Palatino Linotype"/>
                <a:cs typeface="Palatino Linotype"/>
              </a:rPr>
              <a:t>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420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Garamond</vt:lpstr>
      <vt:lpstr>Palatino Linotype</vt:lpstr>
      <vt:lpstr>Times New Roman</vt:lpstr>
      <vt:lpstr>Wingdings</vt:lpstr>
      <vt:lpstr>Office Theme</vt:lpstr>
      <vt:lpstr>Apresentação do PowerPoint</vt:lpstr>
      <vt:lpstr>Grandes contribuições de Saussure</vt:lpstr>
      <vt:lpstr>Apresentação do PowerPoint</vt:lpstr>
      <vt:lpstr>Apresentação do PowerPoint</vt:lpstr>
      <vt:lpstr>Arbitrariedade vs Iconicidade</vt:lpstr>
      <vt:lpstr>Paradigma  vs  Sintagma</vt:lpstr>
      <vt:lpstr>Apresentação do PowerPoint</vt:lpstr>
      <vt:lpstr>Sincronia vs Diacronia</vt:lpstr>
      <vt:lpstr>Não se esqueçam de: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5  dicotomias  de saussure</dc:title>
  <dc:creator>Julia Cataldo</dc:creator>
  <cp:lastModifiedBy>Aniela Franca</cp:lastModifiedBy>
  <cp:revision>5</cp:revision>
  <dcterms:created xsi:type="dcterms:W3CDTF">2023-09-12T01:37:25Z</dcterms:created>
  <dcterms:modified xsi:type="dcterms:W3CDTF">2024-04-14T15:44:47Z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2023-09-12T00:00:00Z</vt:filetime>
  </property>
  <property fmtid="{D5CDD505-2E9C-101B-9397-08002B2CF9AE}" pid="5" name="Producer">
    <vt:lpwstr>Microsoft® PowerPoint® para Microsoft 365</vt:lpwstr>
  </property>
</Properties>
</file>