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notesMasterIdLst>
    <p:notesMasterId r:id="rId32"/>
  </p:notesMasterIdLst>
  <p:sldIdLst>
    <p:sldId id="256" r:id="rId2"/>
    <p:sldId id="267" r:id="rId3"/>
    <p:sldId id="268" r:id="rId4"/>
    <p:sldId id="275" r:id="rId5"/>
    <p:sldId id="269" r:id="rId6"/>
    <p:sldId id="270" r:id="rId7"/>
    <p:sldId id="271" r:id="rId8"/>
    <p:sldId id="272" r:id="rId9"/>
    <p:sldId id="289" r:id="rId10"/>
    <p:sldId id="273" r:id="rId11"/>
    <p:sldId id="274" r:id="rId12"/>
    <p:sldId id="276" r:id="rId13"/>
    <p:sldId id="278" r:id="rId14"/>
    <p:sldId id="279" r:id="rId15"/>
    <p:sldId id="280" r:id="rId16"/>
    <p:sldId id="301" r:id="rId17"/>
    <p:sldId id="281" r:id="rId18"/>
    <p:sldId id="302" r:id="rId19"/>
    <p:sldId id="282" r:id="rId20"/>
    <p:sldId id="283" r:id="rId21"/>
    <p:sldId id="298" r:id="rId22"/>
    <p:sldId id="299" r:id="rId23"/>
    <p:sldId id="284" r:id="rId24"/>
    <p:sldId id="285" r:id="rId25"/>
    <p:sldId id="286" r:id="rId26"/>
    <p:sldId id="303" r:id="rId27"/>
    <p:sldId id="290" r:id="rId28"/>
    <p:sldId id="309" r:id="rId29"/>
    <p:sldId id="300" r:id="rId30"/>
    <p:sldId id="30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1B6E2-8D23-4E12-9DC7-44A6E5958BFB}" type="datetimeFigureOut">
              <a:rPr lang="pt-BR" smtClean="0"/>
              <a:t>09/07/2024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AB461-A0E8-47F6-850A-232AEA592C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90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B461-A0E8-47F6-850A-232AEA592CD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203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B461-A0E8-47F6-850A-232AEA592CD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8948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B461-A0E8-47F6-850A-232AEA592CD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185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B461-A0E8-47F6-850A-232AEA592CD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698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C524-BCE1-450A-B85D-EBDBBFF7B58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76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C524-BCE1-450A-B85D-EBDBBFF7B58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048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C524-BCE1-450A-B85D-EBDBBFF7B58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397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B461-A0E8-47F6-850A-232AEA592CD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513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C524-BCE1-450A-B85D-EBDBBFF7B58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853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B461-A0E8-47F6-850A-232AEA592CD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9843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C524-BCE1-450A-B85D-EBDBBFF7B58D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5673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B461-A0E8-47F6-850A-232AEA592CD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317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C524-BCE1-450A-B85D-EBDBBFF7B58D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987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B461-A0E8-47F6-850A-232AEA592CD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106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B461-A0E8-47F6-850A-232AEA592CD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669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C524-BCE1-450A-B85D-EBDBBFF7B58D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928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C524-BCE1-450A-B85D-EBDBBFF7B58D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350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AC524-BCE1-450A-B85D-EBDBBFF7B58D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56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B461-A0E8-47F6-850A-232AEA592CD3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34855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B461-A0E8-47F6-850A-232AEA592CD3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7504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B461-A0E8-47F6-850A-232AEA592CD3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2664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87AA24-AF79-4DD6-B0FA-4408FF6BAD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1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B461-A0E8-47F6-850A-232AEA592CD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820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62D4A-929D-9C49-A801-6875F1038B5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11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B461-A0E8-47F6-850A-232AEA592CD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53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B461-A0E8-47F6-850A-232AEA592CD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0425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B461-A0E8-47F6-850A-232AEA592CD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730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B461-A0E8-47F6-850A-232AEA592CD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80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AB461-A0E8-47F6-850A-232AEA592CD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07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40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91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54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8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41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9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46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27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56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57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g"/><Relationship Id="rId4" Type="http://schemas.openxmlformats.org/officeDocument/2006/relationships/image" Target="../media/image5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Roche%20A%5bAuthor%5d&amp;cauthor=true&amp;cauthor_uid=16968771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s://www.ncbi.nlm.nih.gov/pubmed/?term=M%26#x000e9;riaux S[Author]&amp;cauthor=true&amp;cauthor_uid=1696877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?term=Hertz-Pannier%20L%5bAuthor%5d&amp;cauthor=true&amp;cauthor_uid=16968771" TargetMode="External"/><Relationship Id="rId5" Type="http://schemas.openxmlformats.org/officeDocument/2006/relationships/hyperlink" Target="https://www.ncbi.nlm.nih.gov/pmc/articles/PMC1599941/" TargetMode="Externa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02523" y="5215428"/>
            <a:ext cx="8160542" cy="117908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3</a:t>
            </a:r>
          </a:p>
          <a:p>
            <a:pPr algn="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Aniela Improta França (UFRJ/CNPq)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024" y="613495"/>
            <a:ext cx="2505076" cy="16919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3285" y="-377281"/>
            <a:ext cx="3289110" cy="232917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/>
          <a:srcRect b="5376"/>
          <a:stretch/>
        </p:blipFill>
        <p:spPr>
          <a:xfrm>
            <a:off x="2295525" y="0"/>
            <a:ext cx="1714499" cy="2286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1936" y="3396580"/>
            <a:ext cx="1950720" cy="130149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68" y="2662748"/>
            <a:ext cx="5489171" cy="259967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9573" y="586991"/>
            <a:ext cx="1702772" cy="172965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8953" y="3396580"/>
            <a:ext cx="5946847" cy="127706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43935" y="1817050"/>
            <a:ext cx="1851675" cy="113874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837"/>
          <a:stretch/>
        </p:blipFill>
        <p:spPr>
          <a:xfrm>
            <a:off x="1856464" y="2765268"/>
            <a:ext cx="2714625" cy="847725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2794" y="2219512"/>
            <a:ext cx="2286000" cy="17145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13"/>
          <a:srcRect l="5061" r="8752" b="3567"/>
          <a:stretch/>
        </p:blipFill>
        <p:spPr>
          <a:xfrm rot="2698740">
            <a:off x="5703017" y="1944869"/>
            <a:ext cx="1693470" cy="164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52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Período critico</a:t>
            </a:r>
            <a:endParaRPr lang="en-US" dirty="0"/>
          </a:p>
        </p:txBody>
      </p:sp>
      <p:pic>
        <p:nvPicPr>
          <p:cNvPr id="5" name="Espaço Reservado para Conteúdo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8" y="2561493"/>
            <a:ext cx="4084661" cy="380097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46711" y="6497312"/>
            <a:ext cx="14624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>
                <a:latin typeface="Arial" pitchFamily="34" charset="0"/>
                <a:cs typeface="Arial" pitchFamily="34" charset="0"/>
              </a:rPr>
              <a:t>(Estorninho)</a:t>
            </a:r>
            <a:endParaRPr lang="pt-BR" sz="1000" dirty="0"/>
          </a:p>
        </p:txBody>
      </p:sp>
      <p:sp>
        <p:nvSpPr>
          <p:cNvPr id="8" name="Retângulo 7"/>
          <p:cNvSpPr/>
          <p:nvPr/>
        </p:nvSpPr>
        <p:spPr>
          <a:xfrm>
            <a:off x="4324609" y="2561492"/>
            <a:ext cx="69351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Outros comportamentos animais podem não ser adquiridos imediatamente (imprinting) e podem depender de uma exposição mais longa a padrões, durante um 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período crítico</a:t>
            </a:r>
            <a:r>
              <a:rPr lang="pt-BR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Por exemplo, os Estorninhos machos desenvolvem o canto baseado nos   canto de seus pais.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324609" y="4608136"/>
            <a:ext cx="69682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Mas para que desenvolvam um canto que seja reconhecível por sua espécie, o animal precisa ouvir esse canto do pai durante os primeiros dias de vida.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Esse tempo curto é um período crítico para a formação de circuitos neurais ótimos para o canto dos estorninhos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34490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790" y="557080"/>
            <a:ext cx="9720072" cy="1499616"/>
          </a:xfrm>
        </p:spPr>
        <p:txBody>
          <a:bodyPr/>
          <a:lstStyle/>
          <a:p>
            <a:r>
              <a:rPr lang="pt-BR" dirty="0"/>
              <a:t>Takao Hensch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4745" y="2493729"/>
            <a:ext cx="10846191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marR="0" algn="just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“Primeiramente há a competição funcional entre inputs. A especificação genética determina admiravelmente muito da estrutura básica e função do sistema nervoso. Mas o meio ambiente e as características físicas do indivíduo, cujo cérebro está nascendo, não podem ser codificados no genoma. Para o funcionamento correto do sistema é necessário um processo pelo qual os neurônios selecionem (ou mapeiem) o repertório de inputs de um leque maior de possibilidades. Com efeito, a customização de circuitos neuronais adequados a cada indivíduo é o propósito principal dos Períodos Críticos.” (HENSCH, 2004: 550).</a:t>
            </a:r>
          </a:p>
          <a:p>
            <a:pPr marL="1828800" marR="0" algn="just">
              <a:spcBef>
                <a:spcPts val="0"/>
              </a:spcBef>
              <a:spcAft>
                <a:spcPts val="0"/>
              </a:spcAft>
            </a:pP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0" marR="0" algn="just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“Estimulado pelo mundo externo, o sistema nervoso pós-natal responde mais à experiência sensória natural. As janelas de tempo existem quando os circuitos cerebrais que subservem uma dada função são particularmente receptivos a adquirir certos tipos de informação, ou até mesmo necessitam daquele sinal instrutivo para a continuação de seu desenvolvimento normal.” (HENSCH, 2004: 549)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0" marR="0" algn="just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AutoShape 4" descr="Resultado de imagem para takao hensch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037" y="120047"/>
            <a:ext cx="2028825" cy="22574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3790" y="5025914"/>
            <a:ext cx="773723" cy="14592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53790" y="2631317"/>
            <a:ext cx="773723" cy="19001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41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Periodo crítico para visão</a:t>
            </a:r>
            <a:endParaRPr lang="en-US" dirty="0"/>
          </a:p>
        </p:txBody>
      </p:sp>
      <p:sp>
        <p:nvSpPr>
          <p:cNvPr id="4" name="Retângulo 8"/>
          <p:cNvSpPr/>
          <p:nvPr/>
        </p:nvSpPr>
        <p:spPr>
          <a:xfrm>
            <a:off x="616243" y="2012686"/>
            <a:ext cx="69544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Quando o bebê humano nasce, ele tem alguma visão que naturalmente vai se especializando, na medida em que o bebê começa a ser exposto à luz e aos padrões visuais no seu entorno.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O período crítico para visão humana é de aproximadamente 9 meses.</a:t>
            </a:r>
            <a:endParaRPr lang="pt-BR" dirty="0"/>
          </a:p>
        </p:txBody>
      </p:sp>
      <p:sp>
        <p:nvSpPr>
          <p:cNvPr id="5" name="Retângulo 9"/>
          <p:cNvSpPr/>
          <p:nvPr/>
        </p:nvSpPr>
        <p:spPr>
          <a:xfrm>
            <a:off x="616243" y="3694865"/>
            <a:ext cx="8591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Durante o período de desenvolvimento da visão, informações visuais essenciais vão fazer com que os bebês consigam estocar reconhecer faces e objetos.</a:t>
            </a:r>
          </a:p>
        </p:txBody>
      </p:sp>
      <p:pic>
        <p:nvPicPr>
          <p:cNvPr id="6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606" y="645495"/>
            <a:ext cx="3827657" cy="2734382"/>
          </a:xfrm>
          <a:prstGeom prst="rect">
            <a:avLst/>
          </a:prstGeom>
        </p:spPr>
      </p:pic>
      <p:pic>
        <p:nvPicPr>
          <p:cNvPr id="7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32" y="4424133"/>
            <a:ext cx="4346191" cy="243386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2" b="2570"/>
          <a:stretch/>
        </p:blipFill>
        <p:spPr>
          <a:xfrm>
            <a:off x="5467895" y="4452934"/>
            <a:ext cx="2792961" cy="237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01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072136" y="1947583"/>
            <a:ext cx="87189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O 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reconhecimento de faces </a:t>
            </a:r>
            <a:r>
              <a:rPr lang="pt-BR" dirty="0">
                <a:latin typeface="Arial" pitchFamily="34" charset="0"/>
                <a:cs typeface="Arial" pitchFamily="34" charset="0"/>
              </a:rPr>
              <a:t>é possível principalmente devido à capacidade de representar no cérebro e reconhecer um conjunto de medidas 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internas</a:t>
            </a:r>
            <a:r>
              <a:rPr lang="pt-BR" dirty="0">
                <a:latin typeface="Arial" pitchFamily="34" charset="0"/>
                <a:cs typeface="Arial" pitchFamily="34" charset="0"/>
              </a:rPr>
              <a:t> entre os traços da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hemiface</a:t>
            </a:r>
            <a:r>
              <a:rPr lang="pt-BR" dirty="0">
                <a:latin typeface="Arial" pitchFamily="34" charset="0"/>
                <a:cs typeface="Arial" pitchFamily="34" charset="0"/>
              </a:rPr>
              <a:t>. Os traços são dispostos em estrutura, com ordenação espacial fixa, pessoa a pessoa: testa, sobrancelha, olho, nariz, boca e queixo. Os detalhes das medidas internas da hemiface tornam o reconhecimento possível.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1072136" y="3848364"/>
            <a:ext cx="49720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Diferentemente das faces, 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reconhecimento de objetos</a:t>
            </a:r>
            <a:r>
              <a:rPr lang="pt-BR" dirty="0">
                <a:latin typeface="Arial" pitchFamily="34" charset="0"/>
                <a:cs typeface="Arial" pitchFamily="34" charset="0"/>
              </a:rPr>
              <a:t> realiza-se principalmente graças à identificação de suas características 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externas</a:t>
            </a:r>
            <a:r>
              <a:rPr lang="pt-BR" dirty="0">
                <a:latin typeface="Arial" pitchFamily="34" charset="0"/>
                <a:cs typeface="Arial" pitchFamily="34" charset="0"/>
              </a:rPr>
              <a:t>, de contorno. Esse tipo de reconhecimento independe de orientação espacial fixa. 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956" y="1132295"/>
            <a:ext cx="1870057" cy="30106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23" y="4432234"/>
            <a:ext cx="846589" cy="83671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1" t="19918" r="5021"/>
          <a:stretch/>
        </p:blipFill>
        <p:spPr>
          <a:xfrm>
            <a:off x="7307804" y="4410477"/>
            <a:ext cx="900450" cy="858469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2777">
            <a:off x="8364890" y="4318095"/>
            <a:ext cx="916707" cy="109186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263" y="4960338"/>
            <a:ext cx="2875095" cy="187795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948425" y="5899314"/>
            <a:ext cx="271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Áreas de ativação cerebral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84978" y="625776"/>
            <a:ext cx="9720072" cy="1499616"/>
          </a:xfrm>
        </p:spPr>
        <p:txBody>
          <a:bodyPr/>
          <a:lstStyle/>
          <a:p>
            <a:r>
              <a:rPr lang="pt-BR" dirty="0"/>
              <a:t>Visão por dentro e por fora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718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9" y="581713"/>
            <a:ext cx="3744415" cy="2200244"/>
          </a:xfrm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33" y="616145"/>
            <a:ext cx="4331624" cy="2165812"/>
          </a:xfrm>
          <a:prstGeom prst="rect">
            <a:avLst/>
          </a:prstGeom>
        </p:spPr>
      </p:pic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122" y="4613568"/>
            <a:ext cx="3500707" cy="207707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757062" y="3140969"/>
            <a:ext cx="83853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Outras habilidades, entretanto, precisam de instrução formal, e não se estabelecem através de Período Crítico, como andar de bicicleta; dar nó nos tênis ou ler um livro. Exigem esforço cognitivo, treino e memória.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775521" y="55875"/>
            <a:ext cx="1705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APRENDIZAGEM</a:t>
            </a:r>
          </a:p>
        </p:txBody>
      </p:sp>
    </p:spTree>
    <p:extLst>
      <p:ext uri="{BB962C8B-B14F-4D97-AF65-F5344CB8AC3E}">
        <p14:creationId xmlns:p14="http://schemas.microsoft.com/office/powerpoint/2010/main" val="984992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0397" y="1105379"/>
            <a:ext cx="9970537" cy="364902"/>
          </a:xfrm>
        </p:spPr>
        <p:txBody>
          <a:bodyPr>
            <a:noAutofit/>
          </a:bodyPr>
          <a:lstStyle/>
          <a:p>
            <a:r>
              <a:rPr lang="pt-BR" dirty="0"/>
              <a:t>A leitura : uma aprendizagem cultural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189" y="1743059"/>
            <a:ext cx="3168383" cy="4680520"/>
          </a:xfrm>
        </p:spPr>
      </p:pic>
      <p:sp>
        <p:nvSpPr>
          <p:cNvPr id="3" name="Retângulo 2"/>
          <p:cNvSpPr/>
          <p:nvPr/>
        </p:nvSpPr>
        <p:spPr>
          <a:xfrm>
            <a:off x="1777189" y="6463015"/>
            <a:ext cx="14734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2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Stanislas Dehaene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89988" y="2463478"/>
            <a:ext cx="62580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Com a finalidade de investigar como o cérebro humano se prepara para a leitura, o grupo internacional liderado por Stanislas Dehaene (2012) constatou uma forte relação entre três tarefas cognitivas, duas muito básicas, postas em prática desde o nascimento – o reconhecimento de faces e de objetos – e outra que se estabelece facultativamente como fruto de uma aprendizagem cultural – a alfabetização.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14162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24485" y="661885"/>
            <a:ext cx="12682025" cy="1252728"/>
          </a:xfrm>
        </p:spPr>
        <p:txBody>
          <a:bodyPr>
            <a:normAutofit/>
          </a:bodyPr>
          <a:lstStyle/>
          <a:p>
            <a:r>
              <a:rPr lang="pt-BR" dirty="0"/>
              <a:t>Hipótese do Dehaene: reciclagem Neuronal</a:t>
            </a:r>
          </a:p>
        </p:txBody>
      </p:sp>
      <p:pic>
        <p:nvPicPr>
          <p:cNvPr id="5" name="Imagem 3"/>
          <p:cNvPicPr>
            <a:picLocks noChangeAspect="1"/>
          </p:cNvPicPr>
          <p:nvPr/>
        </p:nvPicPr>
        <p:blipFill rotWithShape="1">
          <a:blip r:embed="rId3"/>
          <a:srcRect l="15775" t="7778" r="32083" b="28100"/>
          <a:stretch/>
        </p:blipFill>
        <p:spPr>
          <a:xfrm>
            <a:off x="941950" y="1776103"/>
            <a:ext cx="7429500" cy="51393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5699" y="2151014"/>
            <a:ext cx="3052688" cy="438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74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6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3" y="116633"/>
            <a:ext cx="3600399" cy="2975715"/>
          </a:xfr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32" y="3212977"/>
            <a:ext cx="3781953" cy="352838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447928" y="40466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Os estudos realizados por </a:t>
            </a:r>
            <a:r>
              <a:rPr lang="pt-BR" sz="2000" dirty="0" err="1">
                <a:latin typeface="Arial" pitchFamily="34" charset="0"/>
                <a:cs typeface="Arial" pitchFamily="34" charset="0"/>
              </a:rPr>
              <a:t>Dehaene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(2012) indicam a existência de uma Área da Forma Visual da Palavra Escrita – </a:t>
            </a:r>
            <a:r>
              <a:rPr lang="pt-BR" sz="2000" i="1" dirty="0">
                <a:latin typeface="Arial" pitchFamily="34" charset="0"/>
                <a:cs typeface="Arial" pitchFamily="34" charset="0"/>
              </a:rPr>
              <a:t>The Visual Word Form Area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– localizada na região occípto-temporal ventral do hemisfério esquerdo. </a:t>
            </a:r>
            <a:endParaRPr lang="pt-BR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560081" y="357301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Depois da alfabetização, tal região se encontra disposta entre a área que estaria destinada à identificação de objetos e a área destinada ao reconhecimento de faces. Estudamos o sincretismo cognitivo desta pequena área cortical: localização, face, palavras e objetos.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34743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1054661" cy="1499616"/>
          </a:xfrm>
        </p:spPr>
        <p:txBody>
          <a:bodyPr>
            <a:normAutofit/>
          </a:bodyPr>
          <a:lstStyle/>
          <a:p>
            <a:r>
              <a:rPr lang="pt-BR" sz="4400" dirty="0"/>
              <a:t>Evidência de que área existe para qualquer língua </a:t>
            </a:r>
            <a:endParaRPr lang="en-US" sz="4400" dirty="0"/>
          </a:p>
        </p:txBody>
      </p:sp>
      <p:pic>
        <p:nvPicPr>
          <p:cNvPr id="4" name="Imagem 4"/>
          <p:cNvPicPr/>
          <p:nvPr/>
        </p:nvPicPr>
        <p:blipFill rotWithShape="1">
          <a:blip r:embed="rId3"/>
          <a:srcRect l="24771" t="28757" r="25930" b="5406"/>
          <a:stretch/>
        </p:blipFill>
        <p:spPr bwMode="auto">
          <a:xfrm>
            <a:off x="952500" y="1780032"/>
            <a:ext cx="10287000" cy="4773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107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DIFFERENT ANGLES OF OBJECT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452" y="24866"/>
            <a:ext cx="2133600" cy="164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6" descr="Resultado de imagem para bott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328" y="4604896"/>
            <a:ext cx="2230451" cy="198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083212" y="1666097"/>
            <a:ext cx="86486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Durante a alfabetização, parte da área de reconhecimento de objetos é </a:t>
            </a:r>
            <a:r>
              <a:rPr lang="pt-BR" sz="2000" i="1" dirty="0">
                <a:latin typeface="Arial" pitchFamily="34" charset="0"/>
                <a:cs typeface="Arial" pitchFamily="34" charset="0"/>
              </a:rPr>
              <a:t>reciclado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 para acomodar atributos da palavra escrita absorvidos culturalmente e, então, representados no cérebro. 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(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Dehaene et al., 2010; Dehaene-</a:t>
            </a:r>
            <a:r>
              <a:rPr lang="pt-BR" sz="1200" dirty="0" err="1">
                <a:latin typeface="Arial" pitchFamily="34" charset="0"/>
                <a:cs typeface="Arial" pitchFamily="34" charset="0"/>
              </a:rPr>
              <a:t>Lambertz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 &amp; </a:t>
            </a:r>
            <a:r>
              <a:rPr lang="pt-BR" sz="1200" dirty="0" err="1">
                <a:latin typeface="Arial" pitchFamily="34" charset="0"/>
                <a:cs typeface="Arial" pitchFamily="34" charset="0"/>
              </a:rPr>
              <a:t>Dehane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, 1994</a:t>
            </a:r>
            <a:r>
              <a:rPr lang="pt-BR" sz="1400" dirty="0">
                <a:latin typeface="Arial" pitchFamily="34" charset="0"/>
                <a:cs typeface="Arial" pitchFamily="34" charset="0"/>
              </a:rPr>
              <a:t>)</a:t>
            </a:r>
            <a:endParaRPr lang="pt-BR" sz="1400" dirty="0"/>
          </a:p>
        </p:txBody>
      </p:sp>
      <p:sp>
        <p:nvSpPr>
          <p:cNvPr id="7" name="Retângulo 6"/>
          <p:cNvSpPr/>
          <p:nvPr/>
        </p:nvSpPr>
        <p:spPr>
          <a:xfrm>
            <a:off x="1150946" y="3031730"/>
            <a:ext cx="7956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A leitura herda do reconhecimento dos objetos a possibilidade de </a:t>
            </a:r>
            <a:r>
              <a:rPr lang="pt-B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ler por fora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, ou seja, a chamada </a:t>
            </a:r>
            <a:r>
              <a:rPr lang="pt-B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leitura global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242219" y="3874143"/>
            <a:ext cx="118731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err="1">
                <a:latin typeface="Arial" pitchFamily="34" charset="0"/>
                <a:cs typeface="Arial" pitchFamily="34" charset="0"/>
              </a:rPr>
              <a:t>Otnem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 o peinsredte da reiúbplca tvee um </a:t>
            </a:r>
            <a:r>
              <a:rPr lang="pt-BR" sz="3200" b="1" dirty="0" err="1">
                <a:latin typeface="Arial" pitchFamily="34" charset="0"/>
                <a:cs typeface="Arial" pitchFamily="34" charset="0"/>
              </a:rPr>
              <a:t>atquae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err="1">
                <a:latin typeface="Arial" pitchFamily="34" charset="0"/>
                <a:cs typeface="Arial" pitchFamily="34" charset="0"/>
              </a:rPr>
              <a:t>cdarcíao</a:t>
            </a:r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15127" y="669796"/>
            <a:ext cx="51636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HERANÇAS E RECICLAGEM</a:t>
            </a:r>
          </a:p>
        </p:txBody>
      </p:sp>
    </p:spTree>
    <p:extLst>
      <p:ext uri="{BB962C8B-B14F-4D97-AF65-F5344CB8AC3E}">
        <p14:creationId xmlns:p14="http://schemas.microsoft.com/office/powerpoint/2010/main" val="348193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Recursividade na linguagem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555038"/>
            <a:ext cx="9720073" cy="1305339"/>
          </a:xfrm>
        </p:spPr>
        <p:txBody>
          <a:bodyPr>
            <a:normAutofit/>
          </a:bodyPr>
          <a:lstStyle/>
          <a:p>
            <a:r>
              <a:rPr lang="pt-BR" sz="3600" dirty="0"/>
              <a:t>“Vá colocando mais itens desse tipo e, quando quiser, pare (Karlsson, 2010)”.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EFA"/>
              </a:clrFrom>
              <a:clrTo>
                <a:srgbClr val="FFFE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8649" y="3969026"/>
            <a:ext cx="2876134" cy="28889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3067" y="4243082"/>
            <a:ext cx="78850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b="1" dirty="0"/>
              <a:t>Vai aumentando a estrutura através da aposição de itens no mesmo nível</a:t>
            </a:r>
          </a:p>
          <a:p>
            <a:endParaRPr lang="pt-BR" b="1" dirty="0"/>
          </a:p>
          <a:p>
            <a:r>
              <a:rPr lang="pt-BR" b="1" dirty="0"/>
              <a:t>     Cantei para as girafas, elefantes, zebras, leões, macacos, etc.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8980204" y="2332116"/>
            <a:ext cx="18089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Vai</a:t>
            </a:r>
            <a:r>
              <a:rPr lang="pt-BR" dirty="0"/>
              <a:t> </a:t>
            </a:r>
            <a:r>
              <a:rPr lang="pt-BR" b="1" dirty="0"/>
              <a:t>aumentando a estrutura aninhando outra estrutura no nível mais profundo 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0709612" y="2334502"/>
            <a:ext cx="26504" cy="23083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024128" y="4612414"/>
            <a:ext cx="701994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104783" y="4533781"/>
            <a:ext cx="1943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Bauhaus 93" panose="04030905020B02020C02" pitchFamily="82" charset="0"/>
              </a:rPr>
              <a:t>hI</a:t>
            </a:r>
            <a:r>
              <a:rPr lang="pt-BR" dirty="0">
                <a:latin typeface="Bernard MT Condensed" panose="02050806060905020404" pitchFamily="18" charset="0"/>
              </a:rPr>
              <a:t>Erá</a:t>
            </a:r>
            <a:r>
              <a:rPr lang="pt-BR" dirty="0">
                <a:latin typeface="Baskerville Old Face" panose="02020602080505020303" pitchFamily="18" charset="0"/>
              </a:rPr>
              <a:t>rQ</a:t>
            </a:r>
            <a:r>
              <a:rPr lang="pt-BR" sz="4000" dirty="0">
                <a:latin typeface="Bodoni MT Black" panose="02070A03080606020203" pitchFamily="18" charset="0"/>
              </a:rPr>
              <a:t>uiC</a:t>
            </a:r>
            <a:r>
              <a:rPr lang="pt-BR" dirty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17723" y="5472332"/>
            <a:ext cx="2277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Contei para a girafa </a:t>
            </a:r>
          </a:p>
          <a:p>
            <a:r>
              <a:rPr lang="pt-BR" dirty="0"/>
              <a:t>que eu vi a zebra, que</a:t>
            </a:r>
          </a:p>
          <a:p>
            <a:r>
              <a:rPr lang="pt-BR" dirty="0"/>
              <a:t> viu o elefante que...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655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824703"/>
            <a:ext cx="3779006" cy="3203940"/>
          </a:xfrm>
        </p:spPr>
      </p:pic>
      <p:sp>
        <p:nvSpPr>
          <p:cNvPr id="7" name="Retângulo 6"/>
          <p:cNvSpPr/>
          <p:nvPr/>
        </p:nvSpPr>
        <p:spPr>
          <a:xfrm>
            <a:off x="6349930" y="179887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Do reconhecimento de faces, a leitura herda a capacidade de </a:t>
            </a:r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ler por dentro</a:t>
            </a:r>
            <a:r>
              <a:rPr lang="pt-BR" dirty="0">
                <a:latin typeface="Arial" pitchFamily="34" charset="0"/>
                <a:cs typeface="Arial" pitchFamily="34" charset="0"/>
              </a:rPr>
              <a:t>. Através da 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reciclagem neurona</a:t>
            </a:r>
            <a:r>
              <a:rPr lang="pt-BR" dirty="0">
                <a:latin typeface="Arial" pitchFamily="34" charset="0"/>
                <a:cs typeface="Arial" pitchFamily="34" charset="0"/>
              </a:rPr>
              <a:t>l, os neurônios destinados à identificação de faces se reciclam de modo  a colaborar com o processo de alfabetização.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349930" y="36677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 Herança do reconhecimento de faces é a percepção do encontro das linhas. Isso permite a possibilidade de realizar a leitura por dentro, isto é, a leitura silábica.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84761" y="5134124"/>
            <a:ext cx="3746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As vezes,  ler por fora não é eficiente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48" y="5632339"/>
            <a:ext cx="1296144" cy="95558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326" y="5597081"/>
            <a:ext cx="1471553" cy="1106008"/>
          </a:xfrm>
          <a:prstGeom prst="rect">
            <a:avLst/>
          </a:prstGeom>
        </p:spPr>
      </p:pic>
      <p:grpSp>
        <p:nvGrpSpPr>
          <p:cNvPr id="25" name="Agrupar 24"/>
          <p:cNvGrpSpPr/>
          <p:nvPr/>
        </p:nvGrpSpPr>
        <p:grpSpPr>
          <a:xfrm>
            <a:off x="3143672" y="3877476"/>
            <a:ext cx="360040" cy="1008112"/>
            <a:chOff x="1619672" y="2564904"/>
            <a:chExt cx="360040" cy="1008112"/>
          </a:xfrm>
        </p:grpSpPr>
        <p:cxnSp>
          <p:nvCxnSpPr>
            <p:cNvPr id="14" name="Conector reto 13"/>
            <p:cNvCxnSpPr/>
            <p:nvPr/>
          </p:nvCxnSpPr>
          <p:spPr>
            <a:xfrm>
              <a:off x="1619672" y="2564904"/>
              <a:ext cx="0" cy="100811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>
              <a:off x="1619672" y="2564904"/>
              <a:ext cx="360040" cy="93610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H="1">
              <a:off x="1619672" y="3068960"/>
              <a:ext cx="21602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CaixaDeTexto 8"/>
          <p:cNvSpPr txBox="1"/>
          <p:nvPr/>
        </p:nvSpPr>
        <p:spPr>
          <a:xfrm>
            <a:off x="921883" y="747866"/>
            <a:ext cx="51636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0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HERANÇAS E RECICLAGEM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18513" y="5756190"/>
            <a:ext cx="4187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BIEDERMAN EFFECT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ED4FFC4-9345-8AD1-B133-5AD70904FD9F}"/>
              </a:ext>
            </a:extLst>
          </p:cNvPr>
          <p:cNvSpPr txBox="1"/>
          <p:nvPr/>
        </p:nvSpPr>
        <p:spPr>
          <a:xfrm rot="20566061">
            <a:off x="147204" y="5304419"/>
            <a:ext cx="25378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latin typeface="Bradley Hand ITC" panose="03070402050302030203" pitchFamily="66" charset="0"/>
              </a:rPr>
              <a:t>Quando a  escrita </a:t>
            </a:r>
          </a:p>
          <a:p>
            <a:r>
              <a:rPr lang="pt-BR" sz="1600" dirty="0">
                <a:latin typeface="Bradley Hand ITC" panose="03070402050302030203" pitchFamily="66" charset="0"/>
              </a:rPr>
              <a:t>é falhada,  sem ângulos,</a:t>
            </a:r>
          </a:p>
          <a:p>
            <a:r>
              <a:rPr lang="pt-BR" sz="1600" dirty="0">
                <a:latin typeface="Bradley Hand ITC" panose="03070402050302030203" pitchFamily="66" charset="0"/>
              </a:rPr>
              <a:t>as palavras ficam muito     </a:t>
            </a:r>
          </a:p>
          <a:p>
            <a:r>
              <a:rPr lang="pt-BR" sz="1600" dirty="0">
                <a:latin typeface="Bradley Hand ITC" panose="03070402050302030203" pitchFamily="66" charset="0"/>
              </a:rPr>
              <a:t>Parecidas</a:t>
            </a:r>
          </a:p>
        </p:txBody>
      </p:sp>
    </p:spTree>
    <p:extLst>
      <p:ext uri="{BB962C8B-B14F-4D97-AF65-F5344CB8AC3E}">
        <p14:creationId xmlns:p14="http://schemas.microsoft.com/office/powerpoint/2010/main" val="60923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07367" y="684319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Biederman Effects</a:t>
            </a:r>
          </a:p>
        </p:txBody>
      </p:sp>
      <p:pic>
        <p:nvPicPr>
          <p:cNvPr id="6" name="Imagem 3"/>
          <p:cNvPicPr>
            <a:picLocks noChangeAspect="1"/>
          </p:cNvPicPr>
          <p:nvPr/>
        </p:nvPicPr>
        <p:blipFill rotWithShape="1">
          <a:blip r:embed="rId3"/>
          <a:srcRect l="12156" t="14941" r="40393" b="31263"/>
          <a:stretch/>
        </p:blipFill>
        <p:spPr>
          <a:xfrm>
            <a:off x="1554479" y="1937047"/>
            <a:ext cx="7870875" cy="501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56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49155" y="816575"/>
            <a:ext cx="8373533" cy="1031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/>
              <a:t>Going deeper into Biederman’s effects: Regularities in object classification and in  writing systems match those in natural images (Changizi et al, 2006)</a:t>
            </a:r>
          </a:p>
        </p:txBody>
      </p:sp>
      <p:pic>
        <p:nvPicPr>
          <p:cNvPr id="7" name="Imagem 3"/>
          <p:cNvPicPr>
            <a:picLocks noChangeAspect="1"/>
          </p:cNvPicPr>
          <p:nvPr/>
        </p:nvPicPr>
        <p:blipFill rotWithShape="1">
          <a:blip r:embed="rId3"/>
          <a:srcRect l="10000" t="13312" r="61954" b="55315"/>
          <a:stretch/>
        </p:blipFill>
        <p:spPr>
          <a:xfrm>
            <a:off x="949155" y="1949565"/>
            <a:ext cx="7800949" cy="49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40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93" y="2031607"/>
            <a:ext cx="3935860" cy="4722490"/>
          </a:xfrm>
        </p:spPr>
      </p:pic>
      <p:sp>
        <p:nvSpPr>
          <p:cNvPr id="7" name="Retângulo 6"/>
          <p:cNvSpPr/>
          <p:nvPr/>
        </p:nvSpPr>
        <p:spPr>
          <a:xfrm>
            <a:off x="5597278" y="3883286"/>
            <a:ext cx="63321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Assim, por um tempo, utilizar a área do reconhecimento de faces pode implicar em uma </a:t>
            </a:r>
            <a: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fase de espelhamento na escrita</a:t>
            </a:r>
            <a:r>
              <a:rPr lang="pt-BR" dirty="0">
                <a:latin typeface="Arial" pitchFamily="34" charset="0"/>
                <a:cs typeface="Arial" pitchFamily="34" charset="0"/>
              </a:rPr>
              <a:t>.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5597276" y="2423130"/>
            <a:ext cx="63384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Reciclar a área do cérebro própria para reconhecimento de faces tem suas vantagens. Entretanto, herdam-se características próprias daquela antiga cognição: </a:t>
            </a:r>
            <a: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não existe sensibilidade no eixo horizontal</a:t>
            </a:r>
            <a:r>
              <a:rPr lang="pt-BR" dirty="0">
                <a:latin typeface="Arial" pitchFamily="34" charset="0"/>
                <a:cs typeface="Arial" pitchFamily="34" charset="0"/>
              </a:rPr>
              <a:t>. 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597276" y="5301209"/>
            <a:ext cx="6332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pt-BR" dirty="0">
                <a:latin typeface="Arial" pitchFamily="34" charset="0"/>
                <a:cs typeface="Arial" pitchFamily="34" charset="0"/>
              </a:rPr>
              <a:t>O espelhamento se configura como uma vantagem para as faces, mas uma desvantagem passageira para as letras.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909093" y="979004"/>
            <a:ext cx="6679073" cy="727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</a:pPr>
            <a:r>
              <a:rPr lang="pt-BR" sz="50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CONSEQUÊNCIAS DA RECICLAGEM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562154" y="1769997"/>
            <a:ext cx="7629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err="1"/>
              <a:t>Inespecificidade</a:t>
            </a:r>
            <a:r>
              <a:rPr lang="pt-BR" sz="2800" dirty="0"/>
              <a:t> de informação no eixo horizontal</a:t>
            </a:r>
          </a:p>
        </p:txBody>
      </p:sp>
    </p:spTree>
    <p:extLst>
      <p:ext uri="{BB962C8B-B14F-4D97-AF65-F5344CB8AC3E}">
        <p14:creationId xmlns:p14="http://schemas.microsoft.com/office/powerpoint/2010/main" val="1363186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568" y="777246"/>
            <a:ext cx="9110403" cy="956824"/>
          </a:xfrm>
        </p:spPr>
        <p:txBody>
          <a:bodyPr>
            <a:normAutofit fontScale="90000"/>
          </a:bodyPr>
          <a:lstStyle/>
          <a:p>
            <a:r>
              <a:rPr lang="pt-BR" dirty="0"/>
              <a:t>Outras consequências : No eixo vertical há muita sensibilidade para o ordenamento...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690" y="2138407"/>
            <a:ext cx="4402543" cy="4572000"/>
          </a:xfrm>
        </p:spPr>
        <p:txBody>
          <a:bodyPr>
            <a:normAutofit/>
          </a:bodyPr>
          <a:lstStyle/>
          <a:p>
            <a:r>
              <a:rPr lang="pt-BR" sz="1800" dirty="0"/>
              <a:t>A ordem  interior é fixa: faixa do cabelo, testa, sobrancelha, olho, nariz, boca queixo.</a:t>
            </a:r>
          </a:p>
          <a:p>
            <a:r>
              <a:rPr lang="pt-BR" sz="1800" dirty="0"/>
              <a:t>Por isso, quando transpomos o reconhecimento dos rostos  para a sistema da leitura não achamos espelhamento com desalinhamento no eixo vertical</a:t>
            </a:r>
          </a:p>
          <a:p>
            <a:pPr marL="0" indent="0">
              <a:buNone/>
            </a:pPr>
            <a:endParaRPr lang="pt-BR" sz="1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989029" y="4149541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latin typeface="Segoe Print" panose="02000600000000000000" pitchFamily="2" charset="0"/>
              </a:rPr>
              <a:t>tamdém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947574"/>
              </p:ext>
            </p:extLst>
          </p:nvPr>
        </p:nvGraphicFramePr>
        <p:xfrm>
          <a:off x="1989029" y="4961692"/>
          <a:ext cx="3227340" cy="103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954000" imgH="304560" progId="Photoshop.Image.12">
                  <p:embed/>
                </p:oleObj>
              </mc:Choice>
              <mc:Fallback>
                <p:oleObj name="Image" r:id="rId3" imgW="954000" imgH="304560" progId="Photoshop.Image.12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9029" y="4961692"/>
                        <a:ext cx="3227340" cy="1031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ângulo 7"/>
          <p:cNvSpPr/>
          <p:nvPr/>
        </p:nvSpPr>
        <p:spPr>
          <a:xfrm>
            <a:off x="6415952" y="2005762"/>
            <a:ext cx="5696065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3600" dirty="0"/>
              <a:t>Porém, se forçarmos a ordem vertical (de cabeça para baixo), o sistema se quebra....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57" y="3887730"/>
            <a:ext cx="2619375" cy="1743075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7D6A6A8B-C8F2-074D-9DC2-44EFD0511640}"/>
              </a:ext>
            </a:extLst>
          </p:cNvPr>
          <p:cNvCxnSpPr/>
          <p:nvPr/>
        </p:nvCxnSpPr>
        <p:spPr>
          <a:xfrm>
            <a:off x="1698171" y="3887730"/>
            <a:ext cx="0" cy="2190854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2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8332" y="1122666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pt-BR" dirty="0"/>
              <a:t>No eixo vertical há muita sensibilidade para ordenamento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65256" y="3338736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latin typeface="Segoe Print" panose="02000600000000000000" pitchFamily="2" charset="0"/>
              </a:rPr>
              <a:t>também</a:t>
            </a: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2143774" y="4486201"/>
          <a:ext cx="3227340" cy="1031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954000" imgH="304560" progId="Photoshop.Image.12">
                  <p:embed/>
                </p:oleObj>
              </mc:Choice>
              <mc:Fallback>
                <p:oleObj name="Image" r:id="rId3" imgW="954000" imgH="304560" progId="Photoshop.Image.12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3774" y="4486201"/>
                        <a:ext cx="3227340" cy="1031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03" y="3614663"/>
            <a:ext cx="2619375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02" y="3614663"/>
            <a:ext cx="2619375" cy="174307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010618" y="5418698"/>
            <a:ext cx="3930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Ou seja, de cabeça para baixo, </a:t>
            </a:r>
          </a:p>
          <a:p>
            <a:pPr algn="ctr"/>
            <a:r>
              <a:rPr lang="pt-BR" dirty="0"/>
              <a:t>só reconhecemos as faces pelo lado </a:t>
            </a:r>
          </a:p>
          <a:p>
            <a:pPr algn="ctr"/>
            <a:r>
              <a:rPr lang="pt-BR" dirty="0"/>
              <a:t>de fora: desligamos a nossa capacidade</a:t>
            </a:r>
          </a:p>
          <a:p>
            <a:pPr algn="ctr"/>
            <a:r>
              <a:rPr lang="pt-BR" dirty="0"/>
              <a:t>De reconhecimento dos traços da face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95722CB-891D-1973-40E6-D01E2E9A9334}"/>
              </a:ext>
            </a:extLst>
          </p:cNvPr>
          <p:cNvSpPr txBox="1"/>
          <p:nvPr/>
        </p:nvSpPr>
        <p:spPr>
          <a:xfrm>
            <a:off x="7196601" y="288983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>
                <a:latin typeface="Segoe Print" panose="02000600000000000000" pitchFamily="2" charset="0"/>
              </a:rPr>
              <a:t>thatcherização</a:t>
            </a:r>
            <a:endParaRPr lang="pt-BR" sz="32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13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28599" y="117348"/>
            <a:ext cx="1178521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/>
              <a:t>A leitura essencialmente conecta as áreas da fala com o sistema visual recicla algumas funções para resolver o problema: uma nova prática social</a:t>
            </a:r>
          </a:p>
        </p:txBody>
      </p:sp>
      <p:pic>
        <p:nvPicPr>
          <p:cNvPr id="6" name="Picture 2" descr="Resultado de imagem para angela friederici language processing mod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7"/>
          <a:stretch/>
        </p:blipFill>
        <p:spPr bwMode="auto">
          <a:xfrm>
            <a:off x="0" y="1591625"/>
            <a:ext cx="9144000" cy="52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823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a la lenneberg?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077" y="2161642"/>
            <a:ext cx="8541902" cy="4023360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QUANDO E COMO adquirimos recursividade complexa na forma e no conteúdo?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Três tipos processo de aquisição de cálculo cognitivo: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501" y="34876"/>
            <a:ext cx="3001499" cy="2251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88696" y="2836340"/>
            <a:ext cx="348338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/>
              <a:t>Imprinting</a:t>
            </a:r>
          </a:p>
          <a:p>
            <a:r>
              <a:rPr lang="pt-BR" sz="4400" dirty="0"/>
              <a:t>Período Crítico</a:t>
            </a:r>
          </a:p>
          <a:p>
            <a:r>
              <a:rPr lang="pt-BR" sz="4400" dirty="0"/>
              <a:t>Reciclagem</a:t>
            </a:r>
            <a:endParaRPr lang="en-US" sz="4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329769" y="3460650"/>
            <a:ext cx="1040513" cy="5658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7329769" y="3898169"/>
            <a:ext cx="1158927" cy="160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29769" y="4058526"/>
            <a:ext cx="939765" cy="6051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6842" y="5425770"/>
            <a:ext cx="99709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seria o da recursividade com hierarquia?</a:t>
            </a:r>
          </a:p>
          <a:p>
            <a:r>
              <a:rPr lang="pt-B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 da aposição sem hierarquia e a da nomeação em lista?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7800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ACAE98-E4B4-17E7-1B34-D6ADB42B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Reciclagem neuronal: diferente de </a:t>
            </a:r>
            <a:r>
              <a:rPr lang="pt-BR" dirty="0" err="1"/>
              <a:t>imprinting</a:t>
            </a:r>
            <a:r>
              <a:rPr lang="pt-BR" dirty="0"/>
              <a:t>; diferente de período crítico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F7EB197-02DA-D459-8DF3-03FB5A36A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343" y="2333897"/>
            <a:ext cx="5953956" cy="432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220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9920537" cy="1499616"/>
          </a:xfrm>
        </p:spPr>
        <p:txBody>
          <a:bodyPr/>
          <a:lstStyle/>
          <a:p>
            <a:r>
              <a:rPr lang="pt-BR" dirty="0"/>
              <a:t>Conclusão e especulação sobre reciclagem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4127" y="2084832"/>
            <a:ext cx="107083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400" dirty="0"/>
              <a:t>O resultado final é muito orgânico;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400" dirty="0"/>
              <a:t>Existe algum dispêndio de energia;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400" dirty="0"/>
              <a:t>Existe erosão;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400" dirty="0"/>
              <a:t>Funcionacomo uma nova cognição;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4400" dirty="0"/>
              <a:t>Será que o que é hoje reciclado virá </a:t>
            </a:r>
          </a:p>
          <a:p>
            <a:r>
              <a:rPr lang="pt-BR" sz="4400" dirty="0"/>
              <a:t>préprogramado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57677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Só Para humanos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609" t="36539" r="37174" b="17448"/>
          <a:stretch/>
        </p:blipFill>
        <p:spPr>
          <a:xfrm>
            <a:off x="1013271" y="2400381"/>
            <a:ext cx="4674307" cy="4001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131" t="47728" r="23587" b="30618"/>
          <a:stretch/>
        </p:blipFill>
        <p:spPr>
          <a:xfrm>
            <a:off x="5817705" y="2307617"/>
            <a:ext cx="6374295" cy="14842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4782" t="44635" r="41304" b="30619"/>
          <a:stretch/>
        </p:blipFill>
        <p:spPr>
          <a:xfrm>
            <a:off x="5711689" y="3791859"/>
            <a:ext cx="6456200" cy="26486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48805" y="6448912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Science 298, 1569 (2002)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7983" y="0"/>
            <a:ext cx="3154017" cy="236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24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9518" y="495082"/>
            <a:ext cx="11003280" cy="1252728"/>
          </a:xfrm>
        </p:spPr>
        <p:txBody>
          <a:bodyPr>
            <a:normAutofit fontScale="90000"/>
          </a:bodyPr>
          <a:lstStyle/>
          <a:p>
            <a:r>
              <a:rPr lang="pt-BR" dirty="0"/>
              <a:t>Conexões </a:t>
            </a:r>
            <a:r>
              <a:rPr lang="pt-BR" dirty="0" err="1"/>
              <a:t>subservindo</a:t>
            </a:r>
            <a:r>
              <a:rPr lang="pt-BR" dirty="0"/>
              <a:t> a cognição de linguagem construídas em 50.000 anos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23" y="1626774"/>
            <a:ext cx="9017000" cy="360445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82" y="4405086"/>
            <a:ext cx="3796284" cy="2540000"/>
          </a:xfrm>
          <a:prstGeom prst="rect">
            <a:avLst/>
          </a:prstGeom>
        </p:spPr>
      </p:pic>
      <p:pic>
        <p:nvPicPr>
          <p:cNvPr id="6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21" y="4634956"/>
            <a:ext cx="3363214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78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47959" y="4582278"/>
            <a:ext cx="81182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processing of </a:t>
            </a:r>
            <a:r>
              <a:rPr lang="en-US" dirty="0" err="1"/>
              <a:t>A</a:t>
            </a:r>
            <a:r>
              <a:rPr lang="en-US" baseline="30000" dirty="0" err="1"/>
              <a:t>n</a:t>
            </a:r>
            <a:r>
              <a:rPr lang="en-US" dirty="0" err="1"/>
              <a:t>B</a:t>
            </a:r>
            <a:r>
              <a:rPr lang="en-US" baseline="30000" dirty="0" err="1"/>
              <a:t>n</a:t>
            </a:r>
            <a:r>
              <a:rPr lang="en-US" dirty="0"/>
              <a:t> (hierarchical) sequences activates </a:t>
            </a:r>
            <a:r>
              <a:rPr lang="en-US" dirty="0" err="1"/>
              <a:t>Broca’s</a:t>
            </a:r>
            <a:r>
              <a:rPr lang="en-US" dirty="0"/>
              <a:t> area, whereas (AB)</a:t>
            </a:r>
            <a:r>
              <a:rPr lang="en-US" baseline="30000" dirty="0"/>
              <a:t>n </a:t>
            </a:r>
            <a:r>
              <a:rPr lang="en-US" dirty="0"/>
              <a:t>sequences activate the frontal operculum</a:t>
            </a:r>
          </a:p>
          <a:p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30000" dirty="0" err="1"/>
              <a:t>n</a:t>
            </a:r>
            <a:r>
              <a:rPr lang="en-US" dirty="0" err="1"/>
              <a:t>B</a:t>
            </a:r>
            <a:r>
              <a:rPr lang="en-US" baseline="30000" dirty="0" err="1"/>
              <a:t>n</a:t>
            </a:r>
            <a:r>
              <a:rPr lang="en-US" baseline="30000" dirty="0"/>
              <a:t> </a:t>
            </a:r>
            <a:r>
              <a:rPr lang="en-US" dirty="0"/>
              <a:t>sequences can be processed without necessarily building hierarchically structured representations)</a:t>
            </a:r>
          </a:p>
          <a:p>
            <a:endParaRPr lang="en-US" dirty="0"/>
          </a:p>
          <a:p>
            <a:r>
              <a:rPr lang="en-US" dirty="0"/>
              <a:t>Monkeys can learn (AB)</a:t>
            </a:r>
            <a:r>
              <a:rPr lang="en-US" baseline="30000" dirty="0"/>
              <a:t>n  </a:t>
            </a:r>
            <a:r>
              <a:rPr lang="en-US" dirty="0"/>
              <a:t>but not </a:t>
            </a:r>
            <a:r>
              <a:rPr lang="en-US" dirty="0" err="1"/>
              <a:t>A</a:t>
            </a:r>
            <a:r>
              <a:rPr lang="en-US" baseline="30000" dirty="0" err="1"/>
              <a:t>n</a:t>
            </a:r>
            <a:r>
              <a:rPr lang="en-US" dirty="0" err="1"/>
              <a:t>B</a:t>
            </a:r>
            <a:r>
              <a:rPr lang="en-US" baseline="30000" dirty="0" err="1"/>
              <a:t>n</a:t>
            </a:r>
            <a:r>
              <a:rPr lang="en-US" baseline="30000" dirty="0"/>
              <a:t> </a:t>
            </a:r>
            <a:r>
              <a:rPr lang="en-US" dirty="0"/>
              <a:t>(Fitch &amp; Hauser, 2004).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82" y="2148433"/>
            <a:ext cx="9144000" cy="20357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3720" y="745588"/>
            <a:ext cx="57574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dirty="0"/>
              <a:t>COMPUTAÇÕES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89952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Recursividade fora da faculdade da linguagem estreita humana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23740" y="2238889"/>
            <a:ext cx="11368260" cy="4023360"/>
          </a:xfrm>
        </p:spPr>
        <p:txBody>
          <a:bodyPr/>
          <a:lstStyle/>
          <a:p>
            <a:r>
              <a:rPr lang="pt-BR" dirty="0"/>
              <a:t>                   FORMA			                                                CONTEÚDO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650" y="0"/>
            <a:ext cx="2038350" cy="2247900"/>
          </a:xfrm>
          <a:prstGeom prst="rect">
            <a:avLst/>
          </a:prstGeom>
        </p:spPr>
      </p:pic>
      <p:pic>
        <p:nvPicPr>
          <p:cNvPr id="2050" name="Picture 2" descr="Lamprotornis hildebrandti -Tanzania-8-2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3740" y="2594319"/>
            <a:ext cx="1192042" cy="130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31781" y="2994302"/>
            <a:ext cx="18004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INDIFERENCIADO</a:t>
            </a:r>
          </a:p>
          <a:p>
            <a:pPr algn="ctr"/>
            <a:r>
              <a:rPr lang="pt-BR" sz="1200" i="1" dirty="0">
                <a:solidFill>
                  <a:srgbClr val="FF0000"/>
                </a:solidFill>
              </a:rPr>
              <a:t>SIMPLES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21" idx="3"/>
          </p:cNvCxnSpPr>
          <p:nvPr/>
        </p:nvCxnSpPr>
        <p:spPr>
          <a:xfrm>
            <a:off x="4253948" y="3281558"/>
            <a:ext cx="4777268" cy="555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29" y="4136795"/>
            <a:ext cx="881552" cy="5421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11815" t="13635" r="3753"/>
          <a:stretch/>
        </p:blipFill>
        <p:spPr>
          <a:xfrm>
            <a:off x="823740" y="4912175"/>
            <a:ext cx="1088130" cy="16695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131781" y="4124003"/>
            <a:ext cx="27224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QUANTIDADE E DISTÂNCIA</a:t>
            </a:r>
          </a:p>
          <a:p>
            <a:pPr algn="ctr"/>
            <a:r>
              <a:rPr lang="pt-BR" sz="1200" i="1" dirty="0">
                <a:solidFill>
                  <a:srgbClr val="FF0000"/>
                </a:solidFill>
              </a:rPr>
              <a:t>COMPLEXA</a:t>
            </a:r>
            <a:endParaRPr lang="en-US" sz="12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253948" y="4308669"/>
            <a:ext cx="470452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56381" y="5451716"/>
            <a:ext cx="51020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92626" y="3004559"/>
            <a:ext cx="1961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CONTEXTO LIVRE</a:t>
            </a:r>
          </a:p>
          <a:p>
            <a:pPr algn="ctr"/>
            <a:r>
              <a:rPr lang="pt-BR" sz="1200" i="1" dirty="0">
                <a:solidFill>
                  <a:srgbClr val="FF0000"/>
                </a:solidFill>
              </a:rPr>
              <a:t>COMPLEXA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92626" y="4147605"/>
            <a:ext cx="196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ITERAÇÃO</a:t>
            </a:r>
          </a:p>
          <a:p>
            <a:r>
              <a:rPr lang="pt-BR" i="1" dirty="0">
                <a:solidFill>
                  <a:srgbClr val="FF0000"/>
                </a:solidFill>
              </a:rPr>
              <a:t>    </a:t>
            </a:r>
            <a:r>
              <a:rPr lang="pt-BR" sz="1200" i="1" dirty="0">
                <a:solidFill>
                  <a:srgbClr val="FF0000"/>
                </a:solidFill>
              </a:rPr>
              <a:t>SIMPLES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292626" y="5204927"/>
            <a:ext cx="196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ITERAÇÃO</a:t>
            </a:r>
          </a:p>
          <a:p>
            <a:r>
              <a:rPr lang="pt-BR" i="1" dirty="0">
                <a:solidFill>
                  <a:srgbClr val="FF0000"/>
                </a:solidFill>
              </a:rPr>
              <a:t>    </a:t>
            </a:r>
            <a:r>
              <a:rPr lang="pt-BR" sz="1200" i="1" dirty="0">
                <a:solidFill>
                  <a:srgbClr val="FF0000"/>
                </a:solidFill>
              </a:rPr>
              <a:t>SIMPLES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9131780" y="5251093"/>
            <a:ext cx="17633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BIUNIVOCIDADE</a:t>
            </a:r>
          </a:p>
          <a:p>
            <a:pPr algn="ctr"/>
            <a:r>
              <a:rPr lang="pt-BR" sz="1200" i="1" dirty="0">
                <a:solidFill>
                  <a:srgbClr val="FF0000"/>
                </a:solidFill>
              </a:rPr>
              <a:t>SIMPLES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91163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a exclusividade?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8541902" cy="4023360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Quando e Como adquirimos recursividade complexa na forma e no conteúdo?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Três tipos processo de aquisição de cálculo cognitivo: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501" y="34876"/>
            <a:ext cx="3001499" cy="2251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60040" y="3235851"/>
            <a:ext cx="348338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/>
              <a:t>Imprinting</a:t>
            </a:r>
          </a:p>
          <a:p>
            <a:r>
              <a:rPr lang="pt-BR" sz="4400" dirty="0"/>
              <a:t>Período Crítico</a:t>
            </a:r>
          </a:p>
          <a:p>
            <a:r>
              <a:rPr lang="pt-BR" sz="4400" dirty="0"/>
              <a:t>Reciclagem</a:t>
            </a:r>
            <a:endParaRPr lang="en-US" sz="4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020772" y="3699804"/>
            <a:ext cx="1040016" cy="2532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20772" y="4000992"/>
            <a:ext cx="940262" cy="3599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20772" y="4093418"/>
            <a:ext cx="939268" cy="8094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24128" y="5824025"/>
            <a:ext cx="6558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Qual seria o da recursividade?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8397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329888" y="125423"/>
            <a:ext cx="2107475" cy="372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Konrad Lorenz 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1903/1989</a:t>
            </a:r>
          </a:p>
        </p:txBody>
      </p:sp>
      <p:pic>
        <p:nvPicPr>
          <p:cNvPr id="5" name="Espaço Reservado para Conteúdo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2" y="2231305"/>
            <a:ext cx="4987374" cy="3235402"/>
          </a:xfrm>
          <a:prstGeom prst="rect">
            <a:avLst/>
          </a:prstGeom>
        </p:spPr>
      </p:pic>
      <p:pic>
        <p:nvPicPr>
          <p:cNvPr id="6" name="Espaço Reservado para Conteúdo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437" y="567539"/>
            <a:ext cx="2286378" cy="2794462"/>
          </a:xfrm>
          <a:prstGeom prst="rect">
            <a:avLst/>
          </a:prstGeom>
        </p:spPr>
      </p:pic>
      <p:sp>
        <p:nvSpPr>
          <p:cNvPr id="7" name="Retângulo 5"/>
          <p:cNvSpPr/>
          <p:nvPr/>
        </p:nvSpPr>
        <p:spPr>
          <a:xfrm>
            <a:off x="259562" y="5613180"/>
            <a:ext cx="19672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900" dirty="0">
                <a:latin typeface="Arial" pitchFamily="34" charset="0"/>
                <a:cs typeface="Arial" pitchFamily="34" charset="0"/>
              </a:rPr>
              <a:t>(O FENÔMENO DO </a:t>
            </a:r>
            <a:r>
              <a:rPr lang="pt-BR" sz="900" i="1" dirty="0" err="1">
                <a:latin typeface="Arial" pitchFamily="34" charset="0"/>
                <a:cs typeface="Arial" pitchFamily="34" charset="0"/>
              </a:rPr>
              <a:t>IMPRINTING</a:t>
            </a:r>
            <a:r>
              <a:rPr lang="pt-BR" sz="900" i="1" dirty="0">
                <a:latin typeface="Arial" pitchFamily="34" charset="0"/>
                <a:cs typeface="Arial" pitchFamily="34" charset="0"/>
              </a:rPr>
              <a:t>)</a:t>
            </a:r>
            <a:endParaRPr lang="pt-BR" sz="900" i="1" dirty="0"/>
          </a:p>
        </p:txBody>
      </p:sp>
      <p:sp>
        <p:nvSpPr>
          <p:cNvPr id="8" name="Retângulo 6"/>
          <p:cNvSpPr/>
          <p:nvPr/>
        </p:nvSpPr>
        <p:spPr>
          <a:xfrm>
            <a:off x="5935903" y="3835491"/>
            <a:ext cx="5590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t-BR" sz="2000" dirty="0">
                <a:latin typeface="Arial" pitchFamily="34" charset="0"/>
                <a:cs typeface="Arial" pitchFamily="34" charset="0"/>
              </a:rPr>
              <a:t>O etólogo Konrad Lorenz (prêmio Nobel em </a:t>
            </a:r>
            <a:r>
              <a:rPr lang="pt-BR" sz="2000" b="0" i="0" dirty="0">
                <a:solidFill>
                  <a:srgbClr val="040C28"/>
                </a:solidFill>
                <a:effectLst/>
                <a:latin typeface="Google Sans"/>
              </a:rPr>
              <a:t>1973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) propôs o conceito que ficou conhecido como </a:t>
            </a:r>
            <a:r>
              <a:rPr lang="pt-BR" sz="2000" i="1" dirty="0" err="1">
                <a:latin typeface="Arial" pitchFamily="34" charset="0"/>
                <a:cs typeface="Arial" pitchFamily="34" charset="0"/>
              </a:rPr>
              <a:t>Imprinting</a:t>
            </a:r>
            <a:r>
              <a:rPr lang="pt-BR" sz="2000" i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“certos comportamentos são absorvidos instantaneamente por um animal que acaba de nascer”.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6319207" cy="1499616"/>
          </a:xfrm>
        </p:spPr>
        <p:txBody>
          <a:bodyPr/>
          <a:lstStyle/>
          <a:p>
            <a:r>
              <a:rPr lang="pt-BR" dirty="0"/>
              <a:t>Imprinting ou hard-wiring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96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197" y="501812"/>
            <a:ext cx="9720072" cy="1499616"/>
          </a:xfrm>
        </p:spPr>
        <p:txBody>
          <a:bodyPr/>
          <a:lstStyle/>
          <a:p>
            <a:r>
              <a:rPr lang="pt-BR" dirty="0"/>
              <a:t>Hard wiring!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18472" t="7037" r="31595" b="44374"/>
          <a:stretch/>
        </p:blipFill>
        <p:spPr>
          <a:xfrm>
            <a:off x="1024128" y="1689236"/>
            <a:ext cx="9832131" cy="4998251"/>
          </a:xfrm>
          <a:prstGeom prst="rect">
            <a:avLst/>
          </a:prstGeom>
        </p:spPr>
      </p:pic>
      <p:pic>
        <p:nvPicPr>
          <p:cNvPr id="5" name="Picture 2" descr="Resultado de imagem para babi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97" y="1676869"/>
            <a:ext cx="2533509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28160" y="17051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/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hlinkClick r:id="rId5"/>
              </a:rPr>
              <a:t>Proc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</a:rPr>
              <a:t>Natl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hlinkClick r:id="rId5"/>
              </a:rPr>
              <a:t> Acad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</a:rPr>
              <a:t>Sci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hlinkClick r:id="rId5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</a:rPr>
              <a:t>2006 Sep 19; 103(38): 14240–14245.Published online 2006 Sep </a:t>
            </a:r>
          </a:p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</a:rPr>
              <a:t>Ghislaine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</a:rPr>
              <a:t>Dehaene-Lambertz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</a:rPr>
              <a:t>, Lucie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hlinkClick r:id="rId6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</a:rPr>
              <a:t>Hertz-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</a:rPr>
              <a:t>Pannier,Jessica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</a:rPr>
              <a:t> Dubois,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hlinkClick r:id="rId7"/>
              </a:rPr>
              <a:t>Sébastien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  <a:hlinkClick r:id="rId7"/>
              </a:rPr>
              <a:t>Mériaux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</a:rPr>
              <a:t>, Alexis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hlinkClick r:id="rId8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</a:rPr>
              <a:t>Roche,</a:t>
            </a:r>
            <a:r>
              <a:rPr lang="en-US" b="1" baseline="300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</a:rPr>
              <a:t>Mariano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</a:rPr>
              <a:t>Sigman</a:t>
            </a:r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</a:rPr>
              <a:t>, and Stanislas </a:t>
            </a:r>
            <a:r>
              <a:rPr lang="en-US" b="1" dirty="0" err="1">
                <a:solidFill>
                  <a:srgbClr val="00B050"/>
                </a:solidFill>
                <a:latin typeface="arial" panose="020B0604020202020204" pitchFamily="34" charset="0"/>
              </a:rPr>
              <a:t>Dehaene</a:t>
            </a:r>
            <a:endParaRPr lang="en-US" b="1" i="0" dirty="0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66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distinção Animado -inanimado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pPr algn="just"/>
            <a:r>
              <a:rPr lang="pt-BR" dirty="0"/>
              <a:t>Recem nascidos monitorados por sucção não nutricional distinguem aninado e não animado</a:t>
            </a:r>
            <a:endParaRPr lang="en-US" dirty="0"/>
          </a:p>
          <a:p>
            <a:pPr algn="just"/>
            <a:r>
              <a:rPr lang="en-US" dirty="0" err="1"/>
              <a:t>Simion</a:t>
            </a:r>
            <a:r>
              <a:rPr lang="en-US" dirty="0"/>
              <a:t>, </a:t>
            </a:r>
            <a:r>
              <a:rPr lang="en-US" dirty="0" err="1"/>
              <a:t>Regolin</a:t>
            </a:r>
            <a:r>
              <a:rPr lang="en-US" dirty="0"/>
              <a:t>, &amp; </a:t>
            </a:r>
            <a:r>
              <a:rPr lang="en-US" dirty="0" err="1"/>
              <a:t>Bulf</a:t>
            </a:r>
            <a:r>
              <a:rPr lang="en-US" dirty="0"/>
              <a:t>, 2008 </a:t>
            </a:r>
            <a:r>
              <a:rPr lang="en-US" dirty="0" err="1"/>
              <a:t>reportam</a:t>
            </a:r>
            <a:r>
              <a:rPr lang="en-US" dirty="0"/>
              <a:t> que </a:t>
            </a:r>
            <a:r>
              <a:rPr lang="en-US" dirty="0" err="1"/>
              <a:t>bebês</a:t>
            </a:r>
            <a:r>
              <a:rPr lang="en-US" dirty="0"/>
              <a:t> de </a:t>
            </a:r>
            <a:r>
              <a:rPr lang="en-US" dirty="0" err="1"/>
              <a:t>dois</a:t>
            </a:r>
            <a:r>
              <a:rPr lang="en-US" dirty="0"/>
              <a:t> </a:t>
            </a:r>
            <a:r>
              <a:rPr lang="en-US" dirty="0" err="1"/>
              <a:t>dias</a:t>
            </a:r>
            <a:r>
              <a:rPr lang="en-US" dirty="0"/>
              <a:t> </a:t>
            </a:r>
            <a:r>
              <a:rPr lang="en-US" dirty="0" err="1"/>
              <a:t>distinguem</a:t>
            </a:r>
            <a:r>
              <a:rPr lang="en-US" dirty="0"/>
              <a:t> </a:t>
            </a:r>
            <a:r>
              <a:rPr lang="en-US" dirty="0" err="1"/>
              <a:t>movimento</a:t>
            </a:r>
            <a:r>
              <a:rPr lang="en-US" dirty="0"/>
              <a:t> </a:t>
            </a:r>
            <a:r>
              <a:rPr lang="en-US" dirty="0" err="1"/>
              <a:t>mecânico</a:t>
            </a:r>
            <a:r>
              <a:rPr lang="en-US" dirty="0"/>
              <a:t> de </a:t>
            </a:r>
            <a:r>
              <a:rPr lang="en-US" dirty="0" err="1"/>
              <a:t>movimento</a:t>
            </a:r>
            <a:r>
              <a:rPr lang="en-US" dirty="0"/>
              <a:t> </a:t>
            </a:r>
            <a:r>
              <a:rPr lang="en-US" dirty="0" err="1"/>
              <a:t>executado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animal.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H. C. Barrett, 2005; J. L. Barrett, 2004 </a:t>
            </a:r>
            <a:r>
              <a:rPr lang="en-US" dirty="0" err="1"/>
              <a:t>testaram</a:t>
            </a:r>
            <a:r>
              <a:rPr lang="en-US" dirty="0"/>
              <a:t> </a:t>
            </a:r>
            <a:r>
              <a:rPr lang="en-US" dirty="0" err="1"/>
              <a:t>bebês</a:t>
            </a:r>
            <a:r>
              <a:rPr lang="en-US" dirty="0"/>
              <a:t> </a:t>
            </a:r>
            <a:r>
              <a:rPr lang="en-US" dirty="0" err="1"/>
              <a:t>recém-nascidos</a:t>
            </a:r>
            <a:r>
              <a:rPr lang="en-US" dirty="0"/>
              <a:t> e </a:t>
            </a:r>
            <a:r>
              <a:rPr lang="en-US" dirty="0" err="1"/>
              <a:t>sugerem</a:t>
            </a:r>
            <a:r>
              <a:rPr lang="en-US" dirty="0"/>
              <a:t> que a </a:t>
            </a:r>
            <a:r>
              <a:rPr lang="en-US" dirty="0" err="1"/>
              <a:t>facilidade</a:t>
            </a:r>
            <a:r>
              <a:rPr lang="en-US" dirty="0"/>
              <a:t> para </a:t>
            </a:r>
            <a:r>
              <a:rPr lang="en-US" dirty="0" err="1"/>
              <a:t>detectar</a:t>
            </a:r>
            <a:r>
              <a:rPr lang="en-US" dirty="0"/>
              <a:t> </a:t>
            </a:r>
            <a:r>
              <a:rPr lang="en-US" dirty="0" err="1"/>
              <a:t>traços</a:t>
            </a:r>
            <a:r>
              <a:rPr lang="en-US" dirty="0"/>
              <a:t> </a:t>
            </a:r>
            <a:r>
              <a:rPr lang="en-US" dirty="0" err="1"/>
              <a:t>sutis</a:t>
            </a:r>
            <a:r>
              <a:rPr lang="en-US" dirty="0"/>
              <a:t> de </a:t>
            </a:r>
            <a:r>
              <a:rPr lang="en-US" dirty="0" err="1"/>
              <a:t>animacidade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se </a:t>
            </a:r>
            <a:r>
              <a:rPr lang="en-US" dirty="0" err="1"/>
              <a:t>desenvolvido</a:t>
            </a:r>
            <a:r>
              <a:rPr lang="en-US" dirty="0"/>
              <a:t> a </a:t>
            </a:r>
            <a:r>
              <a:rPr lang="en-US" dirty="0" err="1"/>
              <a:t>partir</a:t>
            </a:r>
            <a:r>
              <a:rPr lang="en-US" dirty="0"/>
              <a:t> de  </a:t>
            </a:r>
            <a:r>
              <a:rPr lang="en-US" dirty="0" err="1"/>
              <a:t>sistemas</a:t>
            </a:r>
            <a:r>
              <a:rPr lang="en-US" dirty="0"/>
              <a:t> de </a:t>
            </a:r>
            <a:r>
              <a:rPr lang="en-US" dirty="0" err="1"/>
              <a:t>detecção</a:t>
            </a:r>
            <a:r>
              <a:rPr lang="en-US" dirty="0"/>
              <a:t> de </a:t>
            </a:r>
            <a:r>
              <a:rPr lang="en-US" dirty="0" err="1"/>
              <a:t>animacidade</a:t>
            </a:r>
            <a:r>
              <a:rPr lang="en-US" dirty="0"/>
              <a:t> para </a:t>
            </a:r>
            <a:r>
              <a:rPr lang="en-US" dirty="0" err="1"/>
              <a:t>ajudar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 contra </a:t>
            </a:r>
            <a:r>
              <a:rPr lang="en-US" dirty="0" err="1"/>
              <a:t>predadores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885" t="34864" r="35385" b="48718"/>
          <a:stretch/>
        </p:blipFill>
        <p:spPr>
          <a:xfrm>
            <a:off x="6752492" y="1723292"/>
            <a:ext cx="5331656" cy="112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20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4834</TotalTime>
  <Words>1618</Words>
  <Application>Microsoft Office PowerPoint</Application>
  <PresentationFormat>Widescreen</PresentationFormat>
  <Paragraphs>169</Paragraphs>
  <Slides>30</Slides>
  <Notes>29</Notes>
  <HiddenSlides>0</HiddenSlides>
  <MMClips>0</MMClips>
  <ScaleCrop>false</ScaleCrop>
  <HeadingPairs>
    <vt:vector size="8" baseType="variant">
      <vt:variant>
        <vt:lpstr>Fontes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47" baseType="lpstr">
      <vt:lpstr>arial</vt:lpstr>
      <vt:lpstr>arial</vt:lpstr>
      <vt:lpstr>Baskerville Old Face</vt:lpstr>
      <vt:lpstr>Bauhaus 93</vt:lpstr>
      <vt:lpstr>Bernard MT Condensed</vt:lpstr>
      <vt:lpstr>Bodoni MT Black</vt:lpstr>
      <vt:lpstr>Bradley Hand ITC</vt:lpstr>
      <vt:lpstr>Calibri</vt:lpstr>
      <vt:lpstr>Google Sans</vt:lpstr>
      <vt:lpstr>Segoe Print</vt:lpstr>
      <vt:lpstr>Times New Roman</vt:lpstr>
      <vt:lpstr>Tw Cen MT</vt:lpstr>
      <vt:lpstr>Tw Cen MT Condensed</vt:lpstr>
      <vt:lpstr>Wingdings</vt:lpstr>
      <vt:lpstr>Wingdings 3</vt:lpstr>
      <vt:lpstr>Integral</vt:lpstr>
      <vt:lpstr>Image</vt:lpstr>
      <vt:lpstr>Apresentação do PowerPoint</vt:lpstr>
      <vt:lpstr>Recursividade na linguagem</vt:lpstr>
      <vt:lpstr>Só Para humanos</vt:lpstr>
      <vt:lpstr>Apresentação do PowerPoint</vt:lpstr>
      <vt:lpstr>Recursividade fora da faculdade da linguagem estreita humana</vt:lpstr>
      <vt:lpstr>Por QUE a exclusividade?</vt:lpstr>
      <vt:lpstr>Imprinting ou hard-wiring</vt:lpstr>
      <vt:lpstr>Hard wiring!</vt:lpstr>
      <vt:lpstr>A distinção Animado -inanimado</vt:lpstr>
      <vt:lpstr>Período critico</vt:lpstr>
      <vt:lpstr>Takao Hensch</vt:lpstr>
      <vt:lpstr>Periodo crítico para visão</vt:lpstr>
      <vt:lpstr>Visão por dentro e por fora</vt:lpstr>
      <vt:lpstr>Apresentação do PowerPoint</vt:lpstr>
      <vt:lpstr>A leitura : uma aprendizagem cultural</vt:lpstr>
      <vt:lpstr>Hipótese do Dehaene: reciclagem Neuronal</vt:lpstr>
      <vt:lpstr>Apresentação do PowerPoint</vt:lpstr>
      <vt:lpstr>Evidência de que área existe para qualquer língua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Outras consequências : No eixo vertical há muita sensibilidade para o ordenamento...</vt:lpstr>
      <vt:lpstr>No eixo vertical há muita sensibilidade para ordenamento</vt:lpstr>
      <vt:lpstr>Apresentação do PowerPoint</vt:lpstr>
      <vt:lpstr>Exercício a la lenneberg?</vt:lpstr>
      <vt:lpstr>Reciclagem neuronal: diferente de imprinting; diferente de período crítico</vt:lpstr>
      <vt:lpstr>Conclusão e especulação sobre reciclagem</vt:lpstr>
      <vt:lpstr>Conexões subservindo a cognição de linguagem construídas em 50.000 anos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Aniela Franca</dc:creator>
  <cp:lastModifiedBy>Aniela Franca</cp:lastModifiedBy>
  <cp:revision>151</cp:revision>
  <dcterms:created xsi:type="dcterms:W3CDTF">2016-11-07T20:31:11Z</dcterms:created>
  <dcterms:modified xsi:type="dcterms:W3CDTF">2024-07-09T13:22:52Z</dcterms:modified>
</cp:coreProperties>
</file>