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92" r:id="rId4"/>
    <p:sldId id="294" r:id="rId5"/>
    <p:sldId id="293" r:id="rId6"/>
    <p:sldId id="260" r:id="rId7"/>
    <p:sldId id="261" r:id="rId8"/>
    <p:sldId id="256" r:id="rId9"/>
    <p:sldId id="257" r:id="rId10"/>
    <p:sldId id="258" r:id="rId11"/>
    <p:sldId id="259" r:id="rId12"/>
    <p:sldId id="262" r:id="rId13"/>
    <p:sldId id="267" r:id="rId14"/>
    <p:sldId id="268" r:id="rId15"/>
    <p:sldId id="279" r:id="rId16"/>
    <p:sldId id="264" r:id="rId17"/>
    <p:sldId id="272" r:id="rId18"/>
    <p:sldId id="265" r:id="rId19"/>
    <p:sldId id="266" r:id="rId20"/>
    <p:sldId id="269" r:id="rId21"/>
    <p:sldId id="296" r:id="rId22"/>
    <p:sldId id="290" r:id="rId23"/>
    <p:sldId id="283" r:id="rId24"/>
    <p:sldId id="295" r:id="rId25"/>
    <p:sldId id="284" r:id="rId26"/>
    <p:sldId id="289" r:id="rId27"/>
    <p:sldId id="271" r:id="rId28"/>
    <p:sldId id="287" r:id="rId29"/>
    <p:sldId id="299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9" autoAdjust="0"/>
    <p:restoredTop sz="94660"/>
  </p:normalViewPr>
  <p:slideViewPr>
    <p:cSldViewPr snapToGrid="0">
      <p:cViewPr>
        <p:scale>
          <a:sx n="85" d="100"/>
          <a:sy n="85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64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1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8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8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53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5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5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5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FF130E9-6ACB-49E3-A244-AC78BDC0C1E7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26D1936-3C44-4F8F-B25C-1F3591A1559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5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3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5959-cherry-tree-transparent-image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26" Type="http://schemas.openxmlformats.org/officeDocument/2006/relationships/image" Target="../media/image20.jpeg"/><Relationship Id="rId3" Type="http://schemas.openxmlformats.org/officeDocument/2006/relationships/image" Target="../media/image4.png"/><Relationship Id="rId21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hyperlink" Target="https://www.pngall.com/bicycle-png/download/73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pngall.com/glass-png/" TargetMode="External"/><Relationship Id="rId20" Type="http://schemas.openxmlformats.org/officeDocument/2006/relationships/hyperlink" Target="https://www.pngall.com/smartphone-png/download/1730" TargetMode="External"/><Relationship Id="rId29" Type="http://schemas.openxmlformats.org/officeDocument/2006/relationships/hyperlink" Target="http://scifi.stackexchange.com/questions/81661/what-brand-and-model-is-the-briefcase-used-by-the-observ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pngall.com/corn-png/download/5286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://lifehacks.stackexchange.com/questions/2107/how-can-i-quickly-cool-a-water-bottle/2139" TargetMode="External"/><Relationship Id="rId22" Type="http://schemas.openxmlformats.org/officeDocument/2006/relationships/hyperlink" Target="http://outdoors.stackexchange.com/questions/6192/affordable-festival-tent" TargetMode="External"/><Relationship Id="rId27" Type="http://schemas.openxmlformats.org/officeDocument/2006/relationships/hyperlink" Target="https://pxhere.com/pt/photo/655755" TargetMode="External"/><Relationship Id="rId30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5959-cherry-tree-transparent-image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26" Type="http://schemas.openxmlformats.org/officeDocument/2006/relationships/image" Target="../media/image20.jpeg"/><Relationship Id="rId3" Type="http://schemas.openxmlformats.org/officeDocument/2006/relationships/image" Target="../media/image4.png"/><Relationship Id="rId21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hyperlink" Target="https://www.pngall.com/bicycle-png/download/73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pngall.com/glass-png/" TargetMode="External"/><Relationship Id="rId20" Type="http://schemas.openxmlformats.org/officeDocument/2006/relationships/hyperlink" Target="https://www.pngall.com/smartphone-png/download/1730" TargetMode="External"/><Relationship Id="rId29" Type="http://schemas.openxmlformats.org/officeDocument/2006/relationships/hyperlink" Target="http://scifi.stackexchange.com/questions/81661/what-brand-and-model-is-the-briefcase-used-by-the-observ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pngall.com/corn-png/download/5286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://lifehacks.stackexchange.com/questions/2107/how-can-i-quickly-cool-a-water-bottle/2139" TargetMode="External"/><Relationship Id="rId22" Type="http://schemas.openxmlformats.org/officeDocument/2006/relationships/hyperlink" Target="http://outdoors.stackexchange.com/questions/6192/affordable-festival-tent" TargetMode="External"/><Relationship Id="rId27" Type="http://schemas.openxmlformats.org/officeDocument/2006/relationships/hyperlink" Target="https://pxhere.com/pt/photo/655755" TargetMode="External"/><Relationship Id="rId3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05530-E953-8879-0A9A-951B55703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Fundamentos da Linguística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5C246-B4A6-529C-4CB9-0E23CE1CE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Professora Aniela Improta França</a:t>
            </a:r>
          </a:p>
        </p:txBody>
      </p:sp>
    </p:spTree>
    <p:extLst>
      <p:ext uri="{BB962C8B-B14F-4D97-AF65-F5344CB8AC3E}">
        <p14:creationId xmlns:p14="http://schemas.microsoft.com/office/powerpoint/2010/main" val="77170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0F6423-A028-4F41-B3C3-ED092BF21B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7FE396-8F0E-445A-96F2-216DD4160D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92075"/>
            <a:ext cx="3657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F6AB04-F6D6-4B94-8036-B7643D2B66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FD50E5-E437-4327-80BE-071DF37F8F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730" y="2273300"/>
            <a:ext cx="1429338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2 -0.00555 L 0.27474 -0.00555 C 0.37644 -0.00555 0.50222 0.13241 0.50222 0.24514 L 0.50222 0.4972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5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055742" y="3531900"/>
            <a:ext cx="5048352" cy="3326099"/>
          </a:xfrm>
          <a:prstGeom prst="cloudCallout">
            <a:avLst>
              <a:gd name="adj1" fmla="val -78736"/>
              <a:gd name="adj2" fmla="val -2905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3390901" y="3788659"/>
            <a:ext cx="47532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Agora, uma 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tarefa 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para vocês</a:t>
            </a: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2D56200F-E17C-3371-F1CF-8FE351855C5C}"/>
              </a:ext>
            </a:extLst>
          </p:cNvPr>
          <p:cNvSpPr/>
          <p:nvPr/>
        </p:nvSpPr>
        <p:spPr>
          <a:xfrm>
            <a:off x="3272022" y="484018"/>
            <a:ext cx="4262208" cy="2842082"/>
          </a:xfrm>
          <a:prstGeom prst="cloudCallout">
            <a:avLst>
              <a:gd name="adj1" fmla="val -97379"/>
              <a:gd name="adj2" fmla="val 649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CDDB45-0B38-7DAE-78E2-9D03DD950164}"/>
              </a:ext>
            </a:extLst>
          </p:cNvPr>
          <p:cNvSpPr txBox="1"/>
          <p:nvPr/>
        </p:nvSpPr>
        <p:spPr>
          <a:xfrm>
            <a:off x="2961232" y="853028"/>
            <a:ext cx="475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Uhm</a:t>
            </a:r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...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Ficou melhor.</a:t>
            </a:r>
          </a:p>
        </p:txBody>
      </p:sp>
    </p:spTree>
    <p:extLst>
      <p:ext uri="{BB962C8B-B14F-4D97-AF65-F5344CB8AC3E}">
        <p14:creationId xmlns:p14="http://schemas.microsoft.com/office/powerpoint/2010/main" val="40983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82446"/>
              <a:gd name="adj2" fmla="val 447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2961410" y="992644"/>
            <a:ext cx="6926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Na minha língua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essas </a:t>
            </a:r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energias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têm nomes</a:t>
            </a:r>
          </a:p>
        </p:txBody>
      </p:sp>
    </p:spTree>
    <p:extLst>
      <p:ext uri="{BB962C8B-B14F-4D97-AF65-F5344CB8AC3E}">
        <p14:creationId xmlns:p14="http://schemas.microsoft.com/office/powerpoint/2010/main" val="58876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7005">
            <a:off x="-700748" y="421256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240802" y="2260599"/>
            <a:ext cx="5870864" cy="4597400"/>
          </a:xfrm>
          <a:prstGeom prst="cloudCallout">
            <a:avLst>
              <a:gd name="adj1" fmla="val -65140"/>
              <a:gd name="adj2" fmla="val -512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D0ECBD-2A06-41D4-A65D-D654A76C0FCB}"/>
              </a:ext>
            </a:extLst>
          </p:cNvPr>
          <p:cNvSpPr txBox="1"/>
          <p:nvPr/>
        </p:nvSpPr>
        <p:spPr>
          <a:xfrm>
            <a:off x="3719362" y="2644319"/>
            <a:ext cx="4753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err="1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6000" dirty="0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6000" dirty="0" err="1">
                <a:solidFill>
                  <a:srgbClr val="FF0000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Keki</a:t>
            </a:r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6000" dirty="0">
              <a:solidFill>
                <a:srgbClr val="FF0000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3899">
            <a:off x="-904165" y="3123711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1E09D599-1ECB-4973-BFEF-8B3DF67DE4D7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82446"/>
              <a:gd name="adj2" fmla="val 4474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CDEAF-1435-4548-BE97-D66DC42E3956}"/>
              </a:ext>
            </a:extLst>
          </p:cNvPr>
          <p:cNvSpPr txBox="1"/>
          <p:nvPr/>
        </p:nvSpPr>
        <p:spPr>
          <a:xfrm>
            <a:off x="2984338" y="1050943"/>
            <a:ext cx="6926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Mas será que você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sabe qual e´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qual?</a:t>
            </a:r>
          </a:p>
        </p:txBody>
      </p:sp>
    </p:spTree>
    <p:extLst>
      <p:ext uri="{BB962C8B-B14F-4D97-AF65-F5344CB8AC3E}">
        <p14:creationId xmlns:p14="http://schemas.microsoft.com/office/powerpoint/2010/main" val="190329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0344" flipV="1">
            <a:off x="1619201" y="-1424681"/>
            <a:ext cx="3492500" cy="49050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0E18B92-C3DA-47D3-A734-06B42B2D11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810" y="2536514"/>
            <a:ext cx="2956090" cy="241648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D8F6EC-7DAF-07AE-520E-9758B332D493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" y="-1270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44018" flipV="1">
            <a:off x="9639875" y="-1450081"/>
            <a:ext cx="3492500" cy="49050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2CD7B16F-1316-45F0-B4C4-B5EE035E95C2}"/>
              </a:ext>
            </a:extLst>
          </p:cNvPr>
          <p:cNvSpPr/>
          <p:nvPr/>
        </p:nvSpPr>
        <p:spPr>
          <a:xfrm>
            <a:off x="2219611" y="206188"/>
            <a:ext cx="6304978" cy="5271247"/>
          </a:xfrm>
          <a:prstGeom prst="cloudCallout">
            <a:avLst>
              <a:gd name="adj1" fmla="val 80850"/>
              <a:gd name="adj2" fmla="val -435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6204A0-19ED-4557-B9AA-1F01C9FBCB2C}"/>
              </a:ext>
            </a:extLst>
          </p:cNvPr>
          <p:cNvSpPr txBox="1"/>
          <p:nvPr/>
        </p:nvSpPr>
        <p:spPr>
          <a:xfrm>
            <a:off x="2581555" y="552973"/>
            <a:ext cx="5146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Escolheu sua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resposta??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Então, anota aí que eu vou passar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pra próxima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Energia.</a:t>
            </a:r>
          </a:p>
        </p:txBody>
      </p:sp>
    </p:spTree>
    <p:extLst>
      <p:ext uri="{BB962C8B-B14F-4D97-AF65-F5344CB8AC3E}">
        <p14:creationId xmlns:p14="http://schemas.microsoft.com/office/powerpoint/2010/main" val="215970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1104041" y="24125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5EA551-F774-4C00-A34A-6EF55E336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056947" y="2355848"/>
            <a:ext cx="215900" cy="4254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86D789-1745-FABD-6CEB-48EE8475C6DB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0710">
            <a:off x="440890" y="3913175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5A2B9F-FA33-4B76-B9DE-FA37929D81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658" y="1099282"/>
            <a:ext cx="3657600" cy="34861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8F2B4B-3AB1-053E-21A2-2CC9C0E1B0EC}"/>
              </a:ext>
            </a:extLst>
          </p:cNvPr>
          <p:cNvSpPr txBox="1"/>
          <p:nvPr/>
        </p:nvSpPr>
        <p:spPr>
          <a:xfrm>
            <a:off x="10367957" y="606014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39B5593-D59A-B0EA-477D-952A0959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86" y="1688834"/>
            <a:ext cx="5410955" cy="33246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498DE8-739A-9393-DDBC-42145889E69C}"/>
              </a:ext>
            </a:extLst>
          </p:cNvPr>
          <p:cNvSpPr txBox="1"/>
          <p:nvPr/>
        </p:nvSpPr>
        <p:spPr>
          <a:xfrm>
            <a:off x="3005847" y="894944"/>
            <a:ext cx="94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BEDA7-D651-397A-9AFD-0E5D3A0E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232" y="106392"/>
            <a:ext cx="5105842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62AD2C-C919-4C9C-B2C4-DC4821393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73300"/>
            <a:ext cx="2337668" cy="22847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ADE384-087E-05AD-6E50-60B0B97EA62C}"/>
              </a:ext>
            </a:extLst>
          </p:cNvPr>
          <p:cNvSpPr txBox="1"/>
          <p:nvPr/>
        </p:nvSpPr>
        <p:spPr>
          <a:xfrm>
            <a:off x="10556216" y="121920"/>
            <a:ext cx="158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Fífi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Buba</a:t>
            </a:r>
          </a:p>
          <a:p>
            <a:pPr algn="ctr"/>
            <a:r>
              <a:rPr lang="pt-BR" sz="2400" dirty="0">
                <a:latin typeface="KBPlanetEarth" panose="02000603000000000000" pitchFamily="2" charset="0"/>
                <a:ea typeface="KBPlanetEarth" panose="02000603000000000000" pitchFamily="2" charset="0"/>
              </a:rPr>
              <a:t>Gogo</a:t>
            </a:r>
          </a:p>
          <a:p>
            <a:pPr algn="ctr"/>
            <a:r>
              <a:rPr lang="pt-BR" sz="2400" dirty="0" err="1">
                <a:latin typeface="KBPlanetEarth" panose="02000603000000000000" pitchFamily="2" charset="0"/>
                <a:ea typeface="KBPlanetEarth" panose="02000603000000000000" pitchFamily="2" charset="0"/>
              </a:rPr>
              <a:t>Kéki</a:t>
            </a:r>
            <a:endParaRPr lang="pt-BR" sz="2400" dirty="0">
              <a:latin typeface="KBPlanetEarth" panose="02000603000000000000" pitchFamily="2" charset="0"/>
              <a:ea typeface="KBPlanetEarth" panose="02000603000000000000" pitchFamily="2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KBPlanetEarth" panose="02000603000000000000" pitchFamily="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C28C-1105-9157-545A-9AB9D7AC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24"/>
            <a:ext cx="10515600" cy="1325563"/>
          </a:xfrm>
        </p:spPr>
        <p:txBody>
          <a:bodyPr/>
          <a:lstStyle/>
          <a:p>
            <a:r>
              <a:rPr lang="pt-BR" dirty="0"/>
              <a:t>Resultado da turma de Fundamentos da Linguística 2024_2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A4EEE7-12D3-452B-4ED4-F3D22DEDA98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1FF3C7E-ABC5-2E79-473B-6003BC54A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84" y="2038837"/>
            <a:ext cx="1263807" cy="103311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597F845-8BC1-0AE1-3BFF-C2A5F09691D1}"/>
              </a:ext>
            </a:extLst>
          </p:cNvPr>
          <p:cNvGraphicFramePr>
            <a:graphicFrameLocks noGrp="1"/>
          </p:cNvGraphicFramePr>
          <p:nvPr/>
        </p:nvGraphicFramePr>
        <p:xfrm>
          <a:off x="330708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DF87F7-AE25-A031-00B8-DB532A825A79}"/>
              </a:ext>
            </a:extLst>
          </p:cNvPr>
          <p:cNvGraphicFramePr>
            <a:graphicFrameLocks noGrp="1"/>
          </p:cNvGraphicFramePr>
          <p:nvPr/>
        </p:nvGraphicFramePr>
        <p:xfrm>
          <a:off x="5937068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A1D1CB4-10F6-FAA5-834C-79975113F8EB}"/>
              </a:ext>
            </a:extLst>
          </p:cNvPr>
          <p:cNvGraphicFramePr>
            <a:graphicFrameLocks noGrp="1"/>
          </p:cNvGraphicFramePr>
          <p:nvPr/>
        </p:nvGraphicFramePr>
        <p:xfrm>
          <a:off x="8401595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04DB846-FF49-8E74-66F5-169E4FFC4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4351716" y="1856283"/>
            <a:ext cx="75276" cy="14833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2E3A142-E216-C0A6-2268-3B3A0470D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85" y="1820092"/>
            <a:ext cx="1527196" cy="14556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342FB8-1D92-F5DC-34BC-BA36AEDCA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5" y="1990853"/>
            <a:ext cx="1155216" cy="11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C28C-1105-9157-545A-9AB9D7AC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1" y="238835"/>
            <a:ext cx="10515600" cy="1325563"/>
          </a:xfrm>
          <a:ln>
            <a:noFill/>
          </a:ln>
        </p:spPr>
        <p:txBody>
          <a:bodyPr/>
          <a:lstStyle/>
          <a:p>
            <a:r>
              <a:rPr lang="pt-BR" dirty="0"/>
              <a:t>Resultado da turma de Fundamentos da Linguística 2024_1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8A4EEE7-12D3-452B-4ED4-F3D22DED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74057"/>
              </p:ext>
            </p:extLst>
          </p:nvPr>
        </p:nvGraphicFramePr>
        <p:xfrm>
          <a:off x="83820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1FF3C7E-ABC5-2E79-473B-6003BC54A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84" y="2038837"/>
            <a:ext cx="1263807" cy="103311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597F845-8BC1-0AE1-3BFF-C2A5F0969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01571"/>
              </p:ext>
            </p:extLst>
          </p:nvPr>
        </p:nvGraphicFramePr>
        <p:xfrm>
          <a:off x="3307080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BDF87F7-AE25-A031-00B8-DB532A825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76937"/>
              </p:ext>
            </p:extLst>
          </p:nvPr>
        </p:nvGraphicFramePr>
        <p:xfrm>
          <a:off x="5937068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A1D1CB4-10F6-FAA5-834C-79975113F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2722"/>
              </p:ext>
            </p:extLst>
          </p:nvPr>
        </p:nvGraphicFramePr>
        <p:xfrm>
          <a:off x="8401595" y="1564398"/>
          <a:ext cx="2288176" cy="349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393">
                  <a:extLst>
                    <a:ext uri="{9D8B030D-6E8A-4147-A177-3AD203B41FA5}">
                      <a16:colId xmlns:a16="http://schemas.microsoft.com/office/drawing/2014/main" val="212455601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41951683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0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Fifi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6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Kéki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1379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104DB846-FF49-8E74-66F5-169E4FFC4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4351716" y="1856283"/>
            <a:ext cx="75276" cy="14833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2E3A142-E216-C0A6-2268-3B3A0470D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85" y="1820092"/>
            <a:ext cx="1527196" cy="14556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E342FB8-1D92-F5DC-34BC-BA36AEDCA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5" y="1990853"/>
            <a:ext cx="1155216" cy="11290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D8BBCF-6DCA-7B7C-C6A7-B7EF833739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3"/>
            <a:ext cx="12192000" cy="68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F9C26E-9162-E3BF-5D4B-1BB0BF5B1D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4"/>
            <a:ext cx="12192000" cy="68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05F7D4-2A6A-D8B7-B78B-887728168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2" y="0"/>
            <a:ext cx="1216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0" y="301627"/>
            <a:ext cx="5870864" cy="4135582"/>
          </a:xfrm>
          <a:prstGeom prst="cloudCallout">
            <a:avLst>
              <a:gd name="adj1" fmla="val 81634"/>
              <a:gd name="adj2" fmla="val 2437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>
            <a:off x="401059" y="860619"/>
            <a:ext cx="526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A turma foi influenciada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61FDF5-0526-4D1E-8626-FA0B4E91BD9C}"/>
              </a:ext>
            </a:extLst>
          </p:cNvPr>
          <p:cNvSpPr txBox="1"/>
          <p:nvPr/>
        </p:nvSpPr>
        <p:spPr>
          <a:xfrm>
            <a:off x="702984" y="4750438"/>
            <a:ext cx="52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4872FD-FDB6-4F14-9707-E3978B80B09C}"/>
              </a:ext>
            </a:extLst>
          </p:cNvPr>
          <p:cNvSpPr txBox="1"/>
          <p:nvPr/>
        </p:nvSpPr>
        <p:spPr>
          <a:xfrm>
            <a:off x="5451566" y="1137880"/>
            <a:ext cx="6740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BPlanetEarth" panose="02000603000000000000" pitchFamily="2" charset="0"/>
                <a:ea typeface="KBPlanetEarth" panose="02000603000000000000" pitchFamily="2" charset="0"/>
              </a:rPr>
              <a:t>Quando se tem falta de conhecimento arbitrário, se aplica </a:t>
            </a:r>
          </a:p>
          <a:p>
            <a:pPr algn="ctr"/>
            <a:r>
              <a:rPr lang="pt-BR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BPlanetEarth" panose="02000603000000000000" pitchFamily="2" charset="0"/>
                <a:ea typeface="KBPlanetEarth" panose="02000603000000000000" pitchFamily="2" charset="0"/>
              </a:rPr>
              <a:t> uma heurística icônica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1FA6D2-7CFA-4EE2-8784-C213469D0DE8}"/>
              </a:ext>
            </a:extLst>
          </p:cNvPr>
          <p:cNvSpPr txBox="1"/>
          <p:nvPr/>
        </p:nvSpPr>
        <p:spPr>
          <a:xfrm>
            <a:off x="5969480" y="193115"/>
            <a:ext cx="6229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Respostas obtidas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427616" y="0"/>
            <a:ext cx="5870864" cy="3523398"/>
          </a:xfrm>
          <a:prstGeom prst="cloudCallout">
            <a:avLst>
              <a:gd name="adj1" fmla="val 83691"/>
              <a:gd name="adj2" fmla="val 410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1346200"/>
            <a:ext cx="641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6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00" flipH="1">
            <a:off x="6907540" y="2669251"/>
            <a:ext cx="3007371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427616" y="0"/>
            <a:ext cx="5870864" cy="3523398"/>
          </a:xfrm>
          <a:prstGeom prst="cloudCallout">
            <a:avLst>
              <a:gd name="adj1" fmla="val 83691"/>
              <a:gd name="adj2" fmla="val 4106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238205"/>
            <a:ext cx="6414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!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que quer dizer, OBRIGADO e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DE NADA</a:t>
            </a:r>
          </a:p>
        </p:txBody>
      </p:sp>
      <p:sp>
        <p:nvSpPr>
          <p:cNvPr id="8" name="Balão de Pensamento: Nuvem 7">
            <a:extLst>
              <a:ext uri="{FF2B5EF4-FFF2-40B4-BE49-F238E27FC236}">
                <a16:creationId xmlns:a16="http://schemas.microsoft.com/office/drawing/2014/main" id="{309DD1C5-CA6A-413A-A9C0-5A01C0B18C06}"/>
              </a:ext>
            </a:extLst>
          </p:cNvPr>
          <p:cNvSpPr/>
          <p:nvPr/>
        </p:nvSpPr>
        <p:spPr>
          <a:xfrm>
            <a:off x="22658" y="3429000"/>
            <a:ext cx="5870864" cy="3523398"/>
          </a:xfrm>
          <a:prstGeom prst="cloudCallout">
            <a:avLst>
              <a:gd name="adj1" fmla="val 83252"/>
              <a:gd name="adj2" fmla="val -364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97B615-D9FD-45AC-BD8D-E662FA823006}"/>
              </a:ext>
            </a:extLst>
          </p:cNvPr>
          <p:cNvSpPr txBox="1"/>
          <p:nvPr/>
        </p:nvSpPr>
        <p:spPr>
          <a:xfrm rot="20887448">
            <a:off x="-249241" y="3944213"/>
            <a:ext cx="641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Como vocês devem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me responder,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então?</a:t>
            </a:r>
          </a:p>
        </p:txBody>
      </p:sp>
    </p:spTree>
    <p:extLst>
      <p:ext uri="{BB962C8B-B14F-4D97-AF65-F5344CB8AC3E}">
        <p14:creationId xmlns:p14="http://schemas.microsoft.com/office/powerpoint/2010/main" val="5461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6676" flipH="1">
            <a:off x="6236011" y="3633429"/>
            <a:ext cx="2988592" cy="52628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A955CA4A-55CF-4EDD-BB49-40F2724D7DCF}"/>
              </a:ext>
            </a:extLst>
          </p:cNvPr>
          <p:cNvSpPr/>
          <p:nvPr/>
        </p:nvSpPr>
        <p:spPr>
          <a:xfrm>
            <a:off x="333182" y="-29877"/>
            <a:ext cx="5870864" cy="3319492"/>
          </a:xfrm>
          <a:prstGeom prst="cloudCallout">
            <a:avLst>
              <a:gd name="adj1" fmla="val 73954"/>
              <a:gd name="adj2" fmla="val 8111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8D04CE-E9C6-46CF-92A5-1F6509AD1A0E}"/>
              </a:ext>
            </a:extLst>
          </p:cNvPr>
          <p:cNvSpPr txBox="1"/>
          <p:nvPr/>
        </p:nvSpPr>
        <p:spPr>
          <a:xfrm rot="20887448">
            <a:off x="155717" y="607537"/>
            <a:ext cx="641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Legal!</a:t>
            </a:r>
          </a:p>
          <a:p>
            <a:pPr algn="ctr"/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Vcs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 acataram o </a:t>
            </a:r>
          </a:p>
          <a:p>
            <a:pPr algn="ctr"/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“</a:t>
            </a:r>
            <a:r>
              <a:rPr lang="pt-BR" sz="4800" dirty="0" err="1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odagirbo</a:t>
            </a:r>
            <a:r>
              <a:rPr lang="pt-BR" sz="48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7A4A2AD-F66F-8BD5-B249-45E167EA2A3F}"/>
              </a:ext>
            </a:extLst>
          </p:cNvPr>
          <p:cNvGrpSpPr/>
          <p:nvPr/>
        </p:nvGrpSpPr>
        <p:grpSpPr>
          <a:xfrm>
            <a:off x="690539" y="3429000"/>
            <a:ext cx="4005943" cy="3289615"/>
            <a:chOff x="1129809" y="3616630"/>
            <a:chExt cx="4005943" cy="3289615"/>
          </a:xfrm>
        </p:grpSpPr>
        <p:sp>
          <p:nvSpPr>
            <p:cNvPr id="2" name="Rolagem: Vertical 1">
              <a:extLst>
                <a:ext uri="{FF2B5EF4-FFF2-40B4-BE49-F238E27FC236}">
                  <a16:creationId xmlns:a16="http://schemas.microsoft.com/office/drawing/2014/main" id="{AD345067-0C83-8C52-8F44-DE823F331E8D}"/>
                </a:ext>
              </a:extLst>
            </p:cNvPr>
            <p:cNvSpPr/>
            <p:nvPr/>
          </p:nvSpPr>
          <p:spPr>
            <a:xfrm>
              <a:off x="1129809" y="3616630"/>
              <a:ext cx="4005943" cy="3289615"/>
            </a:xfrm>
            <a:prstGeom prst="vertic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F97B615-D9FD-45AC-BD8D-E662FA823006}"/>
                </a:ext>
              </a:extLst>
            </p:cNvPr>
            <p:cNvSpPr txBox="1"/>
            <p:nvPr/>
          </p:nvSpPr>
          <p:spPr>
            <a:xfrm>
              <a:off x="1648357" y="3984164"/>
              <a:ext cx="2866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  <a:latin typeface="Imprint MT Shadow" panose="04020605060303030202" pitchFamily="82" charset="0"/>
                  <a:ea typeface="KBPlanetEarth" panose="02000603000000000000" pitchFamily="2" charset="0"/>
                </a:rPr>
                <a:t>Moral da história, </a:t>
              </a:r>
            </a:p>
            <a:p>
              <a:pPr algn="ctr"/>
              <a:r>
                <a:rPr lang="pt-BR" sz="3200" dirty="0">
                  <a:solidFill>
                    <a:schemeClr val="bg1"/>
                  </a:solidFill>
                  <a:latin typeface="Imprint MT Shadow" panose="04020605060303030202" pitchFamily="82" charset="0"/>
                  <a:ea typeface="KBPlanetEarth" panose="02000603000000000000" pitchFamily="2" charset="0"/>
                </a:rPr>
                <a:t>até em língua ET, vale mais a arbitrariedade.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A904-1390-A5C8-5642-80249D79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Ah, não se esqueçam...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635333-2789-F1EB-343C-CA3120F4C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305" y="3120925"/>
            <a:ext cx="8776659" cy="2772383"/>
          </a:xfrm>
        </p:spPr>
      </p:pic>
    </p:spTree>
    <p:extLst>
      <p:ext uri="{BB962C8B-B14F-4D97-AF65-F5344CB8AC3E}">
        <p14:creationId xmlns:p14="http://schemas.microsoft.com/office/powerpoint/2010/main" val="42392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D6D221-E012-AB5C-0084-EAABA67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3" y="2007624"/>
            <a:ext cx="5322929" cy="4353679"/>
          </a:xfrm>
          <a:prstGeom prst="rect">
            <a:avLst/>
          </a:prstGeom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1DAC49E-8E67-D027-3BF4-82DE40B60EDF}"/>
              </a:ext>
            </a:extLst>
          </p:cNvPr>
          <p:cNvGrpSpPr/>
          <p:nvPr/>
        </p:nvGrpSpPr>
        <p:grpSpPr>
          <a:xfrm>
            <a:off x="6317414" y="2027664"/>
            <a:ext cx="5322929" cy="4353679"/>
            <a:chOff x="6285597" y="1252160"/>
            <a:chExt cx="5322929" cy="435367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9EC322D-2EA2-F3AB-630E-886346610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5597" y="1252160"/>
              <a:ext cx="5322929" cy="43536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73EEC2B-CBAA-45D6-8ABD-A4B0CBFB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772504" y="1516454"/>
              <a:ext cx="562312" cy="68097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301CA5E-FD24-301B-56CD-56FB69911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110" y="1447947"/>
              <a:ext cx="662575" cy="81799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FB6F34B-D6CB-620A-EDF3-40A58D27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051" y="1412036"/>
              <a:ext cx="725761" cy="85701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08BEEDE-A044-1790-EC3F-D5720D05B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983" y="1516454"/>
              <a:ext cx="670676" cy="783562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1FAA678F-3A6D-0C01-6F95-B7A880209D9A}"/>
                </a:ext>
              </a:extLst>
            </p:cNvPr>
            <p:cNvSpPr/>
            <p:nvPr/>
          </p:nvSpPr>
          <p:spPr>
            <a:xfrm>
              <a:off x="6525981" y="2627453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F8F395A-C32A-BC7F-C1E4-A6A7F874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378298" y="2462929"/>
              <a:ext cx="790780" cy="88525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214D5DB-2FCA-5B93-A714-AEFCFFBD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418" y="2515745"/>
              <a:ext cx="892357" cy="783533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F7D9A40-9A64-7DC9-C083-8E02B777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 rot="1147465">
              <a:off x="8424277" y="2452815"/>
              <a:ext cx="1045568" cy="885256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65BDA3C-730D-B11E-FA06-35BC7CF9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955" y="2467446"/>
              <a:ext cx="932209" cy="870625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05BCF08-DA6C-4CC0-F8FE-30D72055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0772504" y="2604387"/>
              <a:ext cx="651530" cy="659674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1C528D6-F994-6C79-6738-AD7185AF0C29}"/>
                </a:ext>
              </a:extLst>
            </p:cNvPr>
            <p:cNvSpPr/>
            <p:nvPr/>
          </p:nvSpPr>
          <p:spPr>
            <a:xfrm>
              <a:off x="6501225" y="3672922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008492B-6AAB-F456-7C1F-91C66BB93B42}"/>
                </a:ext>
              </a:extLst>
            </p:cNvPr>
            <p:cNvSpPr/>
            <p:nvPr/>
          </p:nvSpPr>
          <p:spPr>
            <a:xfrm>
              <a:off x="7658385" y="3763866"/>
              <a:ext cx="569300" cy="63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7A5F1718-F9C1-EB06-0220-F0A6AC44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34139" y="3600093"/>
              <a:ext cx="634939" cy="782266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7482217-888D-79C7-4385-444F355B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4475" y="3581979"/>
              <a:ext cx="815584" cy="81849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C50C2B3D-5B5D-C02F-41A2-AFE4326E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695" y="3581979"/>
              <a:ext cx="880708" cy="818495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EA58CE48-FC1F-EB37-25DC-4AFBECC6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628004" y="3519930"/>
              <a:ext cx="843160" cy="987867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221E0F-6CDB-A46D-5755-FCA2BCAA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0709765" y="3678282"/>
              <a:ext cx="806832" cy="662118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1C24674-484A-3B77-EF19-364EED66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76766">
              <a:off x="6443620" y="4786351"/>
              <a:ext cx="811619" cy="484863"/>
            </a:xfrm>
            <a:prstGeom prst="rect">
              <a:avLst/>
            </a:prstGeom>
          </p:spPr>
        </p:pic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50FD64A8-5379-D304-1719-47ED59B2DA57}"/>
                </a:ext>
              </a:extLst>
            </p:cNvPr>
            <p:cNvSpPr/>
            <p:nvPr/>
          </p:nvSpPr>
          <p:spPr>
            <a:xfrm>
              <a:off x="7565110" y="4768060"/>
              <a:ext cx="662575" cy="592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132106E7-3747-D770-A08A-02E039C0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7495018" y="4723895"/>
              <a:ext cx="882542" cy="558523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1049C6A1-4C6E-D996-5F72-7F62FE367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rcRect/>
            <a:stretch/>
          </p:blipFill>
          <p:spPr>
            <a:xfrm>
              <a:off x="9586006" y="4614795"/>
              <a:ext cx="932209" cy="870625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807A149B-8BFE-0B3F-6A2B-AAD9D724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10724540" y="4647074"/>
              <a:ext cx="813173" cy="870625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07D2C407-2DE6-F529-8172-F26B9E73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434" y="4614795"/>
              <a:ext cx="878001" cy="885257"/>
            </a:xfrm>
            <a:prstGeom prst="rect">
              <a:avLst/>
            </a:prstGeom>
          </p:spPr>
        </p:pic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2A17B3D8-682A-4D66-2E3B-26645596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005" y="1471618"/>
              <a:ext cx="781158" cy="762106"/>
            </a:xfrm>
            <a:prstGeom prst="rect">
              <a:avLst/>
            </a:prstGeom>
          </p:spPr>
        </p:pic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2810906-01F1-2ECE-7F2B-DCBB35783B45}"/>
              </a:ext>
            </a:extLst>
          </p:cNvPr>
          <p:cNvSpPr txBox="1"/>
          <p:nvPr/>
        </p:nvSpPr>
        <p:spPr>
          <a:xfrm>
            <a:off x="0" y="-138492"/>
            <a:ext cx="12192000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pt-BR" sz="4000" dirty="0"/>
              <a:t>Significante</a:t>
            </a:r>
            <a:r>
              <a:rPr lang="pt-BR" sz="8000" dirty="0"/>
              <a:t>.</a:t>
            </a:r>
            <a:r>
              <a:rPr lang="pt-BR" sz="4000" dirty="0"/>
              <a:t>Significado:  </a:t>
            </a:r>
          </a:p>
          <a:p>
            <a:pPr algn="ctr">
              <a:lnSpc>
                <a:spcPts val="6400"/>
              </a:lnSpc>
            </a:pPr>
            <a:r>
              <a:rPr lang="pt-BR" sz="4000" dirty="0"/>
              <a:t>Sinestesia entre palavras e conteúdos do mundo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89B746-17AA-EE04-4A58-850C3456A6E5}"/>
              </a:ext>
            </a:extLst>
          </p:cNvPr>
          <p:cNvSpPr txBox="1"/>
          <p:nvPr/>
        </p:nvSpPr>
        <p:spPr>
          <a:xfrm>
            <a:off x="636646" y="2312515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HOMEM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8DFED4-4C3B-1739-BD54-1BC47F30135C}"/>
              </a:ext>
            </a:extLst>
          </p:cNvPr>
          <p:cNvSpPr txBox="1"/>
          <p:nvPr/>
        </p:nvSpPr>
        <p:spPr>
          <a:xfrm>
            <a:off x="1665248" y="2291958"/>
            <a:ext cx="88026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MULHER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FC950E-2AE5-B155-376B-68D4D51C169A}"/>
              </a:ext>
            </a:extLst>
          </p:cNvPr>
          <p:cNvSpPr txBox="1"/>
          <p:nvPr/>
        </p:nvSpPr>
        <p:spPr>
          <a:xfrm>
            <a:off x="636023" y="3285740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ÁRVORE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CCB6C7-C9A1-7723-D6B4-237077D35DA4}"/>
              </a:ext>
            </a:extLst>
          </p:cNvPr>
          <p:cNvSpPr txBox="1"/>
          <p:nvPr/>
        </p:nvSpPr>
        <p:spPr>
          <a:xfrm>
            <a:off x="636023" y="441278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COPO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683803-254D-0ABA-D46C-3933EC5B35EF}"/>
              </a:ext>
            </a:extLst>
          </p:cNvPr>
          <p:cNvSpPr txBox="1"/>
          <p:nvPr/>
        </p:nvSpPr>
        <p:spPr>
          <a:xfrm>
            <a:off x="657419" y="5471444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CARRO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E08993-B595-E8D6-3773-1D327A6DCD6A}"/>
              </a:ext>
            </a:extLst>
          </p:cNvPr>
          <p:cNvSpPr txBox="1"/>
          <p:nvPr/>
        </p:nvSpPr>
        <p:spPr>
          <a:xfrm>
            <a:off x="1649529" y="5497962"/>
            <a:ext cx="860691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800" dirty="0">
                <a:solidFill>
                  <a:schemeClr val="bg1"/>
                </a:solidFill>
                <a:latin typeface="Arial Black" panose="020B0A04020102020204" pitchFamily="34" charset="0"/>
              </a:rPr>
              <a:t>BICICLETA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D3FD20-3BEA-9697-34D5-3B75F46F78E9}"/>
              </a:ext>
            </a:extLst>
          </p:cNvPr>
          <p:cNvSpPr txBox="1"/>
          <p:nvPr/>
        </p:nvSpPr>
        <p:spPr>
          <a:xfrm>
            <a:off x="2776967" y="5511822"/>
            <a:ext cx="78889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RELÓGIO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F3FC76-9729-CC61-D669-5BAAFA4F0340}"/>
              </a:ext>
            </a:extLst>
          </p:cNvPr>
          <p:cNvSpPr txBox="1"/>
          <p:nvPr/>
        </p:nvSpPr>
        <p:spPr>
          <a:xfrm>
            <a:off x="3860075" y="5490033"/>
            <a:ext cx="788894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800" dirty="0">
                <a:solidFill>
                  <a:schemeClr val="bg1"/>
                </a:solidFill>
                <a:latin typeface="Arial Black" panose="020B0A04020102020204" pitchFamily="34" charset="0"/>
              </a:rPr>
              <a:t>DINHEIRO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F664C9-3023-39EF-C619-C6E1C6786ABE}"/>
              </a:ext>
            </a:extLst>
          </p:cNvPr>
          <p:cNvSpPr txBox="1"/>
          <p:nvPr/>
        </p:nvSpPr>
        <p:spPr>
          <a:xfrm>
            <a:off x="4954253" y="5518519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MALETA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6AF2C-0148-8A55-AAA5-985C88D15AC7}"/>
              </a:ext>
            </a:extLst>
          </p:cNvPr>
          <p:cNvSpPr txBox="1"/>
          <p:nvPr/>
        </p:nvSpPr>
        <p:spPr>
          <a:xfrm>
            <a:off x="3812895" y="3238433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PRATO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00F5C5-1941-1487-253E-AD79A4A594B9}"/>
              </a:ext>
            </a:extLst>
          </p:cNvPr>
          <p:cNvSpPr txBox="1"/>
          <p:nvPr/>
        </p:nvSpPr>
        <p:spPr>
          <a:xfrm>
            <a:off x="3821639" y="228500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BEBÊ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6D9B93-9CAA-9F43-569C-9D5FFFC70C20}"/>
              </a:ext>
            </a:extLst>
          </p:cNvPr>
          <p:cNvSpPr txBox="1"/>
          <p:nvPr/>
        </p:nvSpPr>
        <p:spPr>
          <a:xfrm>
            <a:off x="1734492" y="3286319"/>
            <a:ext cx="788894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573088"/>
            <a:endParaRPr lang="pt-BR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defTabSz="573088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ESTRELA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C39E58-9BC6-4D3A-D833-8DCB473A3B91}"/>
              </a:ext>
            </a:extLst>
          </p:cNvPr>
          <p:cNvSpPr txBox="1"/>
          <p:nvPr/>
        </p:nvSpPr>
        <p:spPr>
          <a:xfrm>
            <a:off x="2761310" y="3250085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MILHO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ECDAE6-384B-54D7-2875-4A8F342B12E6}"/>
              </a:ext>
            </a:extLst>
          </p:cNvPr>
          <p:cNvSpPr txBox="1"/>
          <p:nvPr/>
        </p:nvSpPr>
        <p:spPr>
          <a:xfrm>
            <a:off x="2725519" y="2281497"/>
            <a:ext cx="891693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CRIANÇA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8CA4532-B982-5C39-D59E-8F24E594A2D2}"/>
              </a:ext>
            </a:extLst>
          </p:cNvPr>
          <p:cNvSpPr txBox="1"/>
          <p:nvPr/>
        </p:nvSpPr>
        <p:spPr>
          <a:xfrm>
            <a:off x="1730314" y="4398999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PINGO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744FC01-57D3-CA4E-CD53-17096A51FAD6}"/>
              </a:ext>
            </a:extLst>
          </p:cNvPr>
          <p:cNvSpPr txBox="1"/>
          <p:nvPr/>
        </p:nvSpPr>
        <p:spPr>
          <a:xfrm>
            <a:off x="4907657" y="2281497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MÃO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AF73A78-9C20-5C4A-92D3-0983340B6828}"/>
              </a:ext>
            </a:extLst>
          </p:cNvPr>
          <p:cNvSpPr txBox="1"/>
          <p:nvPr/>
        </p:nvSpPr>
        <p:spPr>
          <a:xfrm>
            <a:off x="4866222" y="4423407"/>
            <a:ext cx="839228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defTabSz="573088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BARRACA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36A8A12-D697-8A8B-5D30-C4F9E0EE667C}"/>
              </a:ext>
            </a:extLst>
          </p:cNvPr>
          <p:cNvSpPr txBox="1"/>
          <p:nvPr/>
        </p:nvSpPr>
        <p:spPr>
          <a:xfrm>
            <a:off x="3791445" y="4438596"/>
            <a:ext cx="78889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CELULAR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C33E022-7A6C-DB62-B27B-E86F84304041}"/>
              </a:ext>
            </a:extLst>
          </p:cNvPr>
          <p:cNvSpPr txBox="1"/>
          <p:nvPr/>
        </p:nvSpPr>
        <p:spPr>
          <a:xfrm>
            <a:off x="2744409" y="4404966"/>
            <a:ext cx="788894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Arial Black" panose="020B0A04020102020204" pitchFamily="34" charset="0"/>
              </a:rPr>
              <a:t>CASA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62301C1-2E89-A3C8-821F-2E749EE636A4}"/>
              </a:ext>
            </a:extLst>
          </p:cNvPr>
          <p:cNvSpPr txBox="1"/>
          <p:nvPr/>
        </p:nvSpPr>
        <p:spPr>
          <a:xfrm>
            <a:off x="4875003" y="3267624"/>
            <a:ext cx="868144" cy="692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 Black" panose="020B0A04020102020204" pitchFamily="34" charset="0"/>
              </a:rPr>
              <a:t>GARRAFA</a:t>
            </a: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6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80858E-9036-1294-63AD-51A6CE2EC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241" y="1290094"/>
            <a:ext cx="5777745" cy="50234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8BA88E-262A-92EB-9105-F936BFD0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36" y="32606"/>
            <a:ext cx="10515600" cy="1325563"/>
          </a:xfrm>
          <a:noFill/>
          <a:ln>
            <a:noFill/>
          </a:ln>
        </p:spPr>
        <p:txBody>
          <a:bodyPr/>
          <a:lstStyle/>
          <a:p>
            <a:r>
              <a:rPr lang="pt-BR" dirty="0"/>
              <a:t>Resultado da turma na primeira vivência:</a:t>
            </a:r>
            <a:br>
              <a:rPr lang="pt-BR" dirty="0"/>
            </a:br>
            <a:r>
              <a:rPr lang="pt-BR" dirty="0"/>
              <a:t>Por que “XXX” se chama “XXX”?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6F1B78-3FF9-1149-8B3A-DFAE1CC9A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" y="1290094"/>
            <a:ext cx="6019985" cy="5042315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25C3FC-DB46-6572-9A78-CA1A628EED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536" y="1470212"/>
            <a:ext cx="1145527" cy="4876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D36F29-3EBC-8282-D24C-9B576793AB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13" y="3908612"/>
            <a:ext cx="846058" cy="672263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15FD968-5B12-408E-EE84-91855C6B2256}"/>
              </a:ext>
            </a:extLst>
          </p:cNvPr>
          <p:cNvSpPr/>
          <p:nvPr/>
        </p:nvSpPr>
        <p:spPr>
          <a:xfrm>
            <a:off x="2107680" y="6509327"/>
            <a:ext cx="162871" cy="1723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D4C7DA-7AB5-5157-6543-65210057D41C}"/>
              </a:ext>
            </a:extLst>
          </p:cNvPr>
          <p:cNvSpPr txBox="1"/>
          <p:nvPr/>
        </p:nvSpPr>
        <p:spPr>
          <a:xfrm>
            <a:off x="2235416" y="6410835"/>
            <a:ext cx="725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b. que a pessoa sabia que não sabia a razão da nomeação e não quis chutar.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7A73F78-29E2-72D5-DE29-F9371839B9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815" y="1709678"/>
            <a:ext cx="986118" cy="49631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1D39C69-6588-2D21-60CA-CA7EB5B9E8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815" y="4025663"/>
            <a:ext cx="1041091" cy="6263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058A0C8-A215-3B95-2F4F-5A1586369F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229">
            <a:off x="9204331" y="6188485"/>
            <a:ext cx="572168" cy="6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D6D221-E012-AB5C-0084-EAABA67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37" y="2027663"/>
            <a:ext cx="5322929" cy="4353679"/>
          </a:xfrm>
          <a:prstGeom prst="rect">
            <a:avLst/>
          </a:prstGeom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1DAC49E-8E67-D027-3BF4-82DE40B60EDF}"/>
              </a:ext>
            </a:extLst>
          </p:cNvPr>
          <p:cNvGrpSpPr/>
          <p:nvPr/>
        </p:nvGrpSpPr>
        <p:grpSpPr>
          <a:xfrm>
            <a:off x="6317414" y="2027664"/>
            <a:ext cx="5322929" cy="4353679"/>
            <a:chOff x="6285597" y="1252160"/>
            <a:chExt cx="5322929" cy="435367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9EC322D-2EA2-F3AB-630E-886346610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5597" y="1252160"/>
              <a:ext cx="5322929" cy="435367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73EEC2B-CBAA-45D6-8ABD-A4B0CBFB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772504" y="1516454"/>
              <a:ext cx="562312" cy="68097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301CA5E-FD24-301B-56CD-56FB69911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5110" y="1447947"/>
              <a:ext cx="662575" cy="81799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FB6F34B-D6CB-620A-EDF3-40A58D27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3051" y="1412036"/>
              <a:ext cx="725761" cy="85701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08BEEDE-A044-1790-EC3F-D5720D05B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983" y="1516454"/>
              <a:ext cx="670676" cy="783562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1FAA678F-3A6D-0C01-6F95-B7A880209D9A}"/>
                </a:ext>
              </a:extLst>
            </p:cNvPr>
            <p:cNvSpPr/>
            <p:nvPr/>
          </p:nvSpPr>
          <p:spPr>
            <a:xfrm>
              <a:off x="6525981" y="2627453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F8F395A-C32A-BC7F-C1E4-A6A7F8746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378298" y="2462929"/>
              <a:ext cx="790780" cy="88525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214D5DB-2FCA-5B93-A714-AEFCFFBD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418" y="2515745"/>
              <a:ext cx="892357" cy="783533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F7D9A40-9A64-7DC9-C083-8E02B777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 rot="1147465">
              <a:off x="8424277" y="2452815"/>
              <a:ext cx="1045568" cy="885256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D65BDA3C-730D-B11E-FA06-35BC7CF9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955" y="2467446"/>
              <a:ext cx="932209" cy="870625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05BCF08-DA6C-4CC0-F8FE-30D72055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0772504" y="2604387"/>
              <a:ext cx="651530" cy="659674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1C528D6-F994-6C79-6738-AD7185AF0C29}"/>
                </a:ext>
              </a:extLst>
            </p:cNvPr>
            <p:cNvSpPr/>
            <p:nvPr/>
          </p:nvSpPr>
          <p:spPr>
            <a:xfrm>
              <a:off x="6501225" y="3672922"/>
              <a:ext cx="569300" cy="6366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008492B-6AAB-F456-7C1F-91C66BB93B42}"/>
                </a:ext>
              </a:extLst>
            </p:cNvPr>
            <p:cNvSpPr/>
            <p:nvPr/>
          </p:nvSpPr>
          <p:spPr>
            <a:xfrm>
              <a:off x="7658385" y="3763866"/>
              <a:ext cx="569300" cy="636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7A5F1718-F9C1-EB06-0220-F0A6AC445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534139" y="3600093"/>
              <a:ext cx="634939" cy="782266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7482217-888D-79C7-4385-444F355B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4475" y="3581979"/>
              <a:ext cx="815584" cy="81849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C50C2B3D-5B5D-C02F-41A2-AFE4326E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695" y="3581979"/>
              <a:ext cx="880708" cy="818495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EA58CE48-FC1F-EB37-25DC-4AFBECC6A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628004" y="3519930"/>
              <a:ext cx="843160" cy="987867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AA221E0F-6CDB-A46D-5755-FCA2BCAA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0709765" y="3678282"/>
              <a:ext cx="806832" cy="662118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1C24674-484A-3B77-EF19-364EED66C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76766">
              <a:off x="6443620" y="4786351"/>
              <a:ext cx="811619" cy="484863"/>
            </a:xfrm>
            <a:prstGeom prst="rect">
              <a:avLst/>
            </a:prstGeom>
          </p:spPr>
        </p:pic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50FD64A8-5379-D304-1719-47ED59B2DA57}"/>
                </a:ext>
              </a:extLst>
            </p:cNvPr>
            <p:cNvSpPr/>
            <p:nvPr/>
          </p:nvSpPr>
          <p:spPr>
            <a:xfrm>
              <a:off x="7565110" y="4768060"/>
              <a:ext cx="662575" cy="592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132106E7-3747-D770-A08A-02E039C0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7495018" y="4723895"/>
              <a:ext cx="882542" cy="558523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1049C6A1-4C6E-D996-5F72-7F62FE367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rcRect/>
            <a:stretch/>
          </p:blipFill>
          <p:spPr>
            <a:xfrm>
              <a:off x="9586006" y="4614795"/>
              <a:ext cx="932209" cy="870625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807A149B-8BFE-0B3F-6A2B-AAD9D724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10724540" y="4647074"/>
              <a:ext cx="813173" cy="870625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07D2C407-2DE6-F529-8172-F26B9E73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434" y="4614795"/>
              <a:ext cx="878001" cy="885257"/>
            </a:xfrm>
            <a:prstGeom prst="rect">
              <a:avLst/>
            </a:prstGeom>
          </p:spPr>
        </p:pic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2A17B3D8-682A-4D66-2E3B-26645596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005" y="1471618"/>
              <a:ext cx="781158" cy="762106"/>
            </a:xfrm>
            <a:prstGeom prst="rect">
              <a:avLst/>
            </a:prstGeom>
          </p:spPr>
        </p:pic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2810906-01F1-2ECE-7F2B-DCBB35783B45}"/>
              </a:ext>
            </a:extLst>
          </p:cNvPr>
          <p:cNvSpPr txBox="1"/>
          <p:nvPr/>
        </p:nvSpPr>
        <p:spPr>
          <a:xfrm>
            <a:off x="0" y="78121"/>
            <a:ext cx="12192000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pt-BR" sz="4000" dirty="0"/>
              <a:t>Significante</a:t>
            </a:r>
            <a:r>
              <a:rPr lang="pt-BR" sz="8000" dirty="0"/>
              <a:t>.</a:t>
            </a:r>
            <a:r>
              <a:rPr lang="pt-BR" sz="4000" dirty="0"/>
              <a:t>Significado:  </a:t>
            </a:r>
          </a:p>
          <a:p>
            <a:pPr algn="ctr">
              <a:lnSpc>
                <a:spcPts val="6400"/>
              </a:lnSpc>
            </a:pPr>
            <a:r>
              <a:rPr lang="pt-BR" sz="4000" dirty="0"/>
              <a:t>Sinestesia entre símbolos e conteúdos do mundo  </a:t>
            </a:r>
          </a:p>
        </p:txBody>
      </p:sp>
    </p:spTree>
    <p:extLst>
      <p:ext uri="{BB962C8B-B14F-4D97-AF65-F5344CB8AC3E}">
        <p14:creationId xmlns:p14="http://schemas.microsoft.com/office/powerpoint/2010/main" val="248050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3" name="intergalactic-communication-science-fiction-sounds-8238">
            <a:hlinkClick r:id="" action="ppaction://media"/>
            <a:extLst>
              <a:ext uri="{FF2B5EF4-FFF2-40B4-BE49-F238E27FC236}">
                <a16:creationId xmlns:a16="http://schemas.microsoft.com/office/drawing/2014/main" id="{0734E75D-C6BE-797F-1143-4B5808EFD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5AE293-C816-471E-AEE8-115D5088B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sp>
        <p:nvSpPr>
          <p:cNvPr id="2" name="Rolagem: Vertical 1">
            <a:extLst>
              <a:ext uri="{FF2B5EF4-FFF2-40B4-BE49-F238E27FC236}">
                <a16:creationId xmlns:a16="http://schemas.microsoft.com/office/drawing/2014/main" id="{368372F7-191B-D019-46F9-8E9D62C66A1D}"/>
              </a:ext>
            </a:extLst>
          </p:cNvPr>
          <p:cNvSpPr/>
          <p:nvPr/>
        </p:nvSpPr>
        <p:spPr>
          <a:xfrm>
            <a:off x="2220632" y="189344"/>
            <a:ext cx="6840071" cy="6517341"/>
          </a:xfrm>
          <a:prstGeom prst="verticalScroll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8FE097-025B-4EE6-BB6C-84B2E790E9EE}"/>
              </a:ext>
            </a:extLst>
          </p:cNvPr>
          <p:cNvSpPr txBox="1"/>
          <p:nvPr/>
        </p:nvSpPr>
        <p:spPr>
          <a:xfrm>
            <a:off x="3203930" y="860613"/>
            <a:ext cx="6089413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Era uma vez, </a:t>
            </a:r>
            <a:r>
              <a:rPr lang="pt-BR" sz="3200" dirty="0" err="1">
                <a:latin typeface="Imprint MT Shadow" panose="04020605060303030202" pitchFamily="82" charset="0"/>
                <a:ea typeface="KBPlanetEarth" panose="02000603000000000000" pitchFamily="2" charset="0"/>
              </a:rPr>
              <a:t>Cab</a:t>
            </a:r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um ET curioso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espiando a Terra por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entre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o espaço galáctico... 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Ele ficou espantado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de ver como estamos 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sem energia  por aqui,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vendo tudo ruir, 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sem </a:t>
            </a:r>
            <a:r>
              <a:rPr lang="pt-BR" sz="3200" dirty="0">
                <a:solidFill>
                  <a:srgbClr val="FF0000"/>
                </a:solidFill>
                <a:latin typeface="Imprint MT Shadow" panose="04020605060303030202" pitchFamily="82" charset="0"/>
                <a:ea typeface="KBPlanetEarth" panose="02000603000000000000" pitchFamily="2" charset="0"/>
              </a:rPr>
              <a:t>nada</a:t>
            </a:r>
            <a:r>
              <a:rPr lang="pt-BR" sz="3200" dirty="0">
                <a:solidFill>
                  <a:schemeClr val="bg1"/>
                </a:solidFill>
                <a:latin typeface="Imprint MT Shadow" panose="04020605060303030202" pitchFamily="82" charset="0"/>
                <a:ea typeface="KBPlanetEarth" panose="02000603000000000000" pitchFamily="2" charset="0"/>
              </a:rPr>
              <a:t> </a:t>
            </a:r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fazermos...</a:t>
            </a:r>
          </a:p>
          <a:p>
            <a:r>
              <a:rPr lang="pt-BR" sz="3200" dirty="0">
                <a:latin typeface="Imprint MT Shadow" panose="04020605060303030202" pitchFamily="82" charset="0"/>
                <a:ea typeface="KBPlanetEarth" panose="02000603000000000000" pitchFamily="2" charset="0"/>
              </a:rPr>
              <a:t>Então ele  pensou:</a:t>
            </a:r>
          </a:p>
          <a:p>
            <a:endParaRPr lang="pt-BR" sz="4400" dirty="0">
              <a:latin typeface="Imprint MT Shadow" panose="04020605060303030202" pitchFamily="82" charset="0"/>
              <a:ea typeface="KBPlanetEarth" panose="02000603000000000000" pitchFamily="2" charset="0"/>
            </a:endParaRPr>
          </a:p>
          <a:p>
            <a:endParaRPr lang="pt-BR" sz="4400" dirty="0">
              <a:solidFill>
                <a:schemeClr val="bg1"/>
              </a:solidFill>
              <a:latin typeface="Imprint MT Shadow" panose="04020605060303030202" pitchFamily="82" charset="0"/>
              <a:ea typeface="KBPlanetEart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3B1585E8-B296-4282-A5D2-6366B1E71CE3}"/>
              </a:ext>
            </a:extLst>
          </p:cNvPr>
          <p:cNvSpPr/>
          <p:nvPr/>
        </p:nvSpPr>
        <p:spPr>
          <a:xfrm>
            <a:off x="3359726" y="275814"/>
            <a:ext cx="5870864" cy="4135582"/>
          </a:xfrm>
          <a:prstGeom prst="cloudCallout">
            <a:avLst>
              <a:gd name="adj1" fmla="val -63842"/>
              <a:gd name="adj2" fmla="val -206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3C7A1D-7DC7-4812-94AB-A7B8235375A3}"/>
              </a:ext>
            </a:extLst>
          </p:cNvPr>
          <p:cNvSpPr txBox="1"/>
          <p:nvPr/>
        </p:nvSpPr>
        <p:spPr>
          <a:xfrm>
            <a:off x="3504614" y="510218"/>
            <a:ext cx="5870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Hum, vou </a:t>
            </a:r>
          </a:p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mandar umas</a:t>
            </a:r>
          </a:p>
          <a:p>
            <a:pPr algn="ctr"/>
            <a:r>
              <a:rPr lang="pt-BR" sz="5200" dirty="0">
                <a:solidFill>
                  <a:schemeClr val="bg1"/>
                </a:solidFill>
                <a:latin typeface="KBPlanetEarth" panose="02000603000000000000" pitchFamily="2" charset="0"/>
                <a:ea typeface="KBPlanetEarth" panose="02000603000000000000" pitchFamily="2" charset="0"/>
              </a:rPr>
              <a:t> energias fortes para a Terra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A1805B-5ABF-4A03-9DD3-EFEF5A01D3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08050" y="24912"/>
            <a:ext cx="3492500" cy="5295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957827-1C4F-4A0C-A9B0-6A31A47A83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B922CF-E253-4BAB-BA31-22818A0CD9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13" y="1544150"/>
            <a:ext cx="2305739" cy="18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5417 5.55112E-17 C 0.36797 5.55112E-17 0.50886 0.14282 0.50886 0.25972 L 0.50886 0.5208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2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aço sideral: o que é, onde começa e qual som tem">
            <a:extLst>
              <a:ext uri="{FF2B5EF4-FFF2-40B4-BE49-F238E27FC236}">
                <a16:creationId xmlns:a16="http://schemas.microsoft.com/office/drawing/2014/main" id="{BA0E2222-257C-48DA-932F-DAE06EC4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6FAB78-1A6B-4F28-8C10-ED304CEC9E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0309"/>
              </a:clrFrom>
              <a:clrTo>
                <a:srgbClr val="0603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7436">
            <a:off x="-970395" y="363895"/>
            <a:ext cx="3492500" cy="5295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E5CB92-D025-43C7-A7EF-3210F65A9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993795" y="1301749"/>
            <a:ext cx="215900" cy="4254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5338542-E7BF-42A8-B409-43440BCF03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3670300"/>
            <a:ext cx="3683000" cy="3683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2B377AA-10BC-41ED-81D8-081C09406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3331">
            <a:off x="3993794" y="1336908"/>
            <a:ext cx="2159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25093 L 0.14153 -0.09259 C 0.17083 -0.1699 0.21523 -0.21134 0.26172 -0.21134 C 0.31445 -0.21134 0.3569 -0.1699 0.38633 -0.09259 L 0.52812 0.25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2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1749</TotalTime>
  <Words>321</Words>
  <Application>Microsoft Office PowerPoint</Application>
  <PresentationFormat>Widescreen</PresentationFormat>
  <Paragraphs>191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Gill Sans MT</vt:lpstr>
      <vt:lpstr>Imprint MT Shadow</vt:lpstr>
      <vt:lpstr>KBPlanetEarth</vt:lpstr>
      <vt:lpstr>Pacote</vt:lpstr>
      <vt:lpstr>Fundamentos da Linguística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 da turma de Fundamentos da Linguística 2024_2</vt:lpstr>
      <vt:lpstr>Resultado da turma de Fundamentos da Linguística 2024_1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Ah, não se esqueçam...</vt:lpstr>
      <vt:lpstr>Resultado da turma na primeira vivência: Por que “XXX” se chama “XXX”?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 1</dc:creator>
  <cp:lastModifiedBy>Aniela Franca</cp:lastModifiedBy>
  <cp:revision>60</cp:revision>
  <dcterms:created xsi:type="dcterms:W3CDTF">2021-07-28T15:01:26Z</dcterms:created>
  <dcterms:modified xsi:type="dcterms:W3CDTF">2024-08-22T12:51:33Z</dcterms:modified>
</cp:coreProperties>
</file>